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autoCompressPictures="0">
  <p:sldMasterIdLst>
    <p:sldMasterId id="2147483893" r:id="rId5"/>
  </p:sldMasterIdLst>
  <p:notesMasterIdLst>
    <p:notesMasterId r:id="rId28"/>
  </p:notesMasterIdLst>
  <p:handoutMasterIdLst>
    <p:handoutMasterId r:id="rId29"/>
  </p:handoutMasterIdLst>
  <p:sldIdLst>
    <p:sldId id="353" r:id="rId6"/>
    <p:sldId id="298" r:id="rId7"/>
    <p:sldId id="355" r:id="rId8"/>
    <p:sldId id="376" r:id="rId9"/>
    <p:sldId id="364" r:id="rId10"/>
    <p:sldId id="363" r:id="rId11"/>
    <p:sldId id="361" r:id="rId12"/>
    <p:sldId id="365" r:id="rId13"/>
    <p:sldId id="378" r:id="rId14"/>
    <p:sldId id="271" r:id="rId15"/>
    <p:sldId id="379" r:id="rId16"/>
    <p:sldId id="380" r:id="rId17"/>
    <p:sldId id="381" r:id="rId18"/>
    <p:sldId id="371" r:id="rId19"/>
    <p:sldId id="384" r:id="rId20"/>
    <p:sldId id="386" r:id="rId21"/>
    <p:sldId id="382" r:id="rId22"/>
    <p:sldId id="373" r:id="rId23"/>
    <p:sldId id="375" r:id="rId24"/>
    <p:sldId id="372" r:id="rId25"/>
    <p:sldId id="374" r:id="rId26"/>
    <p:sldId id="387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modifyVerifier cryptProviderType="rsaAES" cryptAlgorithmClass="hash" cryptAlgorithmType="typeAny" cryptAlgorithmSid="14" spinCount="100000" saltData="tM0fyeQyQKVXvSExBruIBQ==" hashData="Moh+jODe8/Vn9xjxgnmWlJZuhiOMFDZdoMJ6lIIuX0aj/Nq6Hhok/kRXLG87gVp5Ofm5LoACjdfsDgSSFpjtS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5954"/>
    <a:srgbClr val="003E38"/>
    <a:srgbClr val="CF5B13"/>
    <a:srgbClr val="B75011"/>
    <a:srgbClr val="EA7123"/>
    <a:srgbClr val="5C4A89"/>
    <a:srgbClr val="FDCE3A"/>
    <a:srgbClr val="98BF1E"/>
    <a:srgbClr val="477E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049AC2-B021-477C-9DCF-778F04461800}" v="2" dt="2023-04-25T14:00:30.308"/>
    <p1510:client id="{CF51712D-04D0-4BE1-B89A-0144955A3353}" v="1" dt="2023-04-25T18:09:53.2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microsoft.com/office/2015/10/relationships/revisionInfo" Target="revisionInfo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35" Type="http://schemas.microsoft.com/office/2018/10/relationships/authors" Target="authors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D9495D4-AEC1-44CC-876E-4AF530B265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28FBB7-FDB5-4623-B9FE-64001DA93A4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2C2C782-B009-4CCF-A3FF-4524DEEEDA32}" type="datetimeFigureOut">
              <a:rPr lang="en-US"/>
              <a:pPr>
                <a:defRPr/>
              </a:pPr>
              <a:t>4/25/2023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2818AA-55B8-488A-84EB-BD1F897251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BC563D-D661-43E1-B327-1C8E3874307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2AC7960-17DD-4183-9673-25EA59BC5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0C0CD097-99D6-44F0-8D58-7C302EFBFAC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35DE2AF-BB9B-47E5-91EB-E12202C4A018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A06F05BA-3762-4E31-9B07-23595465C0CF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4ED3AFCF-F459-436C-9A70-562B6B0082FE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0FD2C517-4B84-4DE0-BAA4-899F817A977A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FECFCB27-DD45-43E5-9C69-9B5D946E57E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  <a:ext uri="{FAA26D3D-D897-4be2-8F04-BA451C77F1D7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909075F-1A24-4A34-8121-5E10FB53706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Google Shape;68;g123de75d5cf_1_0:notes">
            <a:extLst>
              <a:ext uri="{FF2B5EF4-FFF2-40B4-BE49-F238E27FC236}">
                <a16:creationId xmlns:a16="http://schemas.microsoft.com/office/drawing/2014/main" id="{0835CBF7-5E7F-BD0B-7302-811CA1D00656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  <p:sp>
        <p:nvSpPr>
          <p:cNvPr id="9218" name="Google Shape;69;g123de75d5cf_1_0:notes">
            <a:extLst>
              <a:ext uri="{FF2B5EF4-FFF2-40B4-BE49-F238E27FC236}">
                <a16:creationId xmlns:a16="http://schemas.microsoft.com/office/drawing/2014/main" id="{C55900A1-4E4F-59CE-F17D-0E9E384C9CDE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9219" name="Google Shape;70;g123de75d5cf_1_0:notes">
            <a:extLst>
              <a:ext uri="{FF2B5EF4-FFF2-40B4-BE49-F238E27FC236}">
                <a16:creationId xmlns:a16="http://schemas.microsoft.com/office/drawing/2014/main" id="{1B045251-86F1-F0F7-BDC6-6898FABFA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fld id="{940FCD35-C85C-3A4F-9419-AFE4A9A31073}" type="slidenum">
              <a:rPr lang="en-US" altLang="en-US"/>
              <a:pPr/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Note for Teachers: Click on the “Spin” button to spin, click again to stop.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562773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Note for Teachers: Click on the “Spin” button to spin, click again to stop.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pPr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92211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/>
              <a:t>Note for Teachers: Click on the “Spin” button to spin, click again to stop.</a:t>
            </a:r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4059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311690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61771205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9569319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87402305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6123661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5597079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9811152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257639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33183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3159158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99253426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7860770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Google Shape;62;p1:notes">
            <a:extLst>
              <a:ext uri="{FF2B5EF4-FFF2-40B4-BE49-F238E27FC236}">
                <a16:creationId xmlns:a16="http://schemas.microsoft.com/office/drawing/2014/main" id="{26045871-3D03-B242-AFF2-CCF4924F8446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400"/>
            </a:pPr>
            <a:endParaRPr lang="en-US" altLang="en-US" sz="1200">
              <a:latin typeface="Calibri" panose="020F0502020204030204" pitchFamily="34" charset="0"/>
              <a:cs typeface="Calibri" panose="020F0502020204030204" pitchFamily="34" charset="0"/>
              <a:sym typeface="Calibri" panose="020F0502020204030204" pitchFamily="34" charset="0"/>
            </a:endParaRPr>
          </a:p>
        </p:txBody>
      </p:sp>
      <p:sp>
        <p:nvSpPr>
          <p:cNvPr id="7170" name="Google Shape;63;p1:notes">
            <a:extLst>
              <a:ext uri="{FF2B5EF4-FFF2-40B4-BE49-F238E27FC236}">
                <a16:creationId xmlns:a16="http://schemas.microsoft.com/office/drawing/2014/main" id="{88CC3061-FD35-28B0-E140-CC654E3A0CEA}"/>
              </a:ext>
            </a:extLst>
          </p:cNvPr>
          <p:cNvSpPr>
            <a:spLocks noGrp="1" noRot="1" noChangeAspect="1" noTextEdit="1"/>
          </p:cNvSpPr>
          <p:nvPr>
            <p:ph type="sldImg" idx="2"/>
          </p:nvPr>
        </p:nvSpPr>
        <p:spPr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9001672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49B328-75EF-4903-B932-E7F60FD8E0DE}" type="slidenum">
              <a:rPr lang="en-GB" smtClean="0"/>
              <a:pPr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270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4"/>
          <p:cNvSpPr txBox="1">
            <a:spLocks noGrp="1"/>
          </p:cNvSpPr>
          <p:nvPr>
            <p:ph type="title"/>
          </p:nvPr>
        </p:nvSpPr>
        <p:spPr>
          <a:xfrm>
            <a:off x="251406" y="365129"/>
            <a:ext cx="8638967" cy="1325563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000"/>
              <a:buFont typeface="Arial"/>
              <a:buNone/>
              <a:defRPr>
                <a:solidFill>
                  <a:schemeClr val="dk2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body" idx="1"/>
          </p:nvPr>
        </p:nvSpPr>
        <p:spPr>
          <a:xfrm>
            <a:off x="251406" y="1825625"/>
            <a:ext cx="8638967" cy="4351338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marL="342884" lvl="0" indent="-304786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b="0" i="0">
                <a:latin typeface="Arial"/>
                <a:ea typeface="Arial"/>
                <a:cs typeface="Arial"/>
                <a:sym typeface="Arial"/>
              </a:defRPr>
            </a:lvl5pPr>
            <a:lvl6pPr marL="2057297" lvl="5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400180" lvl="6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2743064" lvl="7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085946" lvl="8" indent="-257162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Google Shape;13;p2">
            <a:extLst>
              <a:ext uri="{FF2B5EF4-FFF2-40B4-BE49-F238E27FC236}">
                <a16:creationId xmlns:a16="http://schemas.microsoft.com/office/drawing/2014/main" id="{6C99DF3A-4F53-FFA9-BE93-EAC502B58377}"/>
              </a:ext>
            </a:extLst>
          </p:cNvPr>
          <p:cNvSpPr txBox="1">
            <a:spLocks noGrp="1"/>
          </p:cNvSpPr>
          <p:nvPr>
            <p:ph type="dt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Google Shape;14;p2">
            <a:extLst>
              <a:ext uri="{FF2B5EF4-FFF2-40B4-BE49-F238E27FC236}">
                <a16:creationId xmlns:a16="http://schemas.microsoft.com/office/drawing/2014/main" id="{47B1C58C-862F-15AD-A271-4B3EB25C0E83}"/>
              </a:ext>
            </a:extLst>
          </p:cNvPr>
          <p:cNvSpPr txBox="1">
            <a:spLocks noGrp="1"/>
          </p:cNvSpPr>
          <p:nvPr>
            <p:ph type="ft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Google Shape;15;p2">
            <a:extLst>
              <a:ext uri="{FF2B5EF4-FFF2-40B4-BE49-F238E27FC236}">
                <a16:creationId xmlns:a16="http://schemas.microsoft.com/office/drawing/2014/main" id="{DC375EF9-C07F-91AF-D3B1-144A0535DF83}"/>
              </a:ext>
            </a:extLst>
          </p:cNvPr>
          <p:cNvSpPr txBox="1">
            <a:spLocks noGrp="1"/>
          </p:cNvSpPr>
          <p:nvPr>
            <p:ph type="sldNum" idx="13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F13DFA-96B8-4B46-BF7D-A03F389B0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7400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oogle Shape;18;p3">
            <a:extLst>
              <a:ext uri="{FF2B5EF4-FFF2-40B4-BE49-F238E27FC236}">
                <a16:creationId xmlns:a16="http://schemas.microsoft.com/office/drawing/2014/main" id="{0ADB823D-2BA8-AB98-9D60-5DBC0B552648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2" r="1755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oogle Shape;21;p3">
            <a:extLst>
              <a:ext uri="{FF2B5EF4-FFF2-40B4-BE49-F238E27FC236}">
                <a16:creationId xmlns:a16="http://schemas.microsoft.com/office/drawing/2014/main" id="{09D53A39-EB8F-CEC2-9137-DB01BE3BD89A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38" y="5611813"/>
            <a:ext cx="2600325" cy="771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Google Shape;19;p3"/>
          <p:cNvSpPr txBox="1">
            <a:spLocks noGrp="1"/>
          </p:cNvSpPr>
          <p:nvPr>
            <p:ph type="ctrTitle"/>
          </p:nvPr>
        </p:nvSpPr>
        <p:spPr>
          <a:xfrm>
            <a:off x="251405" y="1122363"/>
            <a:ext cx="8593914" cy="2387600"/>
          </a:xfrm>
          <a:prstGeom prst="rect">
            <a:avLst/>
          </a:prstGeom>
          <a:noFill/>
          <a:ln>
            <a:noFill/>
          </a:ln>
        </p:spPr>
        <p:txBody>
          <a:bodyPr spcFirstLastPara="1" anchor="b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45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subTitle" idx="1"/>
          </p:nvPr>
        </p:nvSpPr>
        <p:spPr>
          <a:xfrm>
            <a:off x="251405" y="3724349"/>
            <a:ext cx="8593914" cy="1533455"/>
          </a:xfrm>
          <a:prstGeom prst="rect">
            <a:avLst/>
          </a:prstGeom>
          <a:noFill/>
          <a:ln>
            <a:noFill/>
          </a:ln>
        </p:spPr>
        <p:txBody>
          <a:bodyPr spcFirstLastPara="1">
            <a:normAutofit/>
          </a:bodyPr>
          <a:lstStyle>
            <a:lvl1pPr lvl="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100" b="0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1500"/>
            </a:lvl2pPr>
            <a:lvl3pPr lvl="2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350"/>
            </a:lvl3pPr>
            <a:lvl4pPr lvl="3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4pPr>
            <a:lvl5pPr lvl="4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5pPr>
            <a:lvl6pPr lvl="5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6pPr>
            <a:lvl7pPr lvl="6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7pPr>
            <a:lvl8pPr lvl="7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8pPr>
            <a:lvl9pPr lvl="8" algn="ctr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654E697-6D80-4421-D827-44CBDDCECA27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5933440" y="5999219"/>
            <a:ext cx="2911879" cy="3224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696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3757A-D7FC-45AC-8CA1-2EB472E1DDAF}" type="datetimeFigureOut">
              <a:rPr lang="en-GB" smtClean="0"/>
              <a:pPr/>
              <a:t>25/04/2023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28414-4FC7-42F2-A172-4D68B13B396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591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oogle Shape;10;p2">
            <a:extLst>
              <a:ext uri="{FF2B5EF4-FFF2-40B4-BE49-F238E27FC236}">
                <a16:creationId xmlns:a16="http://schemas.microsoft.com/office/drawing/2014/main" id="{05050A78-BCC0-962B-9F54-BC5A7503ACF5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5"/>
            <a:ext cx="9144000" cy="5032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Google Shape;11;p2">
            <a:extLst>
              <a:ext uri="{FF2B5EF4-FFF2-40B4-BE49-F238E27FC236}">
                <a16:creationId xmlns:a16="http://schemas.microsoft.com/office/drawing/2014/main" id="{6EFB601F-E4D3-4F95-67AA-C1DDE5009E1E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250825" y="365125"/>
            <a:ext cx="863917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028" name="Google Shape;12;p2">
            <a:extLst>
              <a:ext uri="{FF2B5EF4-FFF2-40B4-BE49-F238E27FC236}">
                <a16:creationId xmlns:a16="http://schemas.microsoft.com/office/drawing/2014/main" id="{5BE0B752-3506-0846-0CD5-07806A66CA3C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250825" y="1825625"/>
            <a:ext cx="863917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5" tIns="45700" rIns="91425" bIns="457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>
              <a:sym typeface="Arial" panose="020B0604020202020204" pitchFamily="34" charset="0"/>
            </a:endParaRPr>
          </a:p>
        </p:txBody>
      </p:sp>
      <p:sp>
        <p:nvSpPr>
          <p:cNvPr id="13" name="Google Shape;13;p2">
            <a:extLst>
              <a:ext uri="{FF2B5EF4-FFF2-40B4-BE49-F238E27FC236}">
                <a16:creationId xmlns:a16="http://schemas.microsoft.com/office/drawing/2014/main" id="{8AD8C511-E917-E5C9-AB84-8257300C47FD}"/>
              </a:ext>
            </a:extLst>
          </p:cNvPr>
          <p:cNvSpPr txBox="1">
            <a:spLocks noGrp="1"/>
          </p:cNvSpPr>
          <p:nvPr>
            <p:ph type="dt" idx="10"/>
          </p:nvPr>
        </p:nvSpPr>
        <p:spPr>
          <a:xfrm>
            <a:off x="3927475" y="6356350"/>
            <a:ext cx="12858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4" name="Google Shape;14;p2">
            <a:extLst>
              <a:ext uri="{FF2B5EF4-FFF2-40B4-BE49-F238E27FC236}">
                <a16:creationId xmlns:a16="http://schemas.microsoft.com/office/drawing/2014/main" id="{48B2B30E-2E04-0A9C-948B-20BCC3DF94D1}"/>
              </a:ext>
            </a:extLst>
          </p:cNvPr>
          <p:cNvSpPr txBox="1">
            <a:spLocks noGrp="1"/>
          </p:cNvSpPr>
          <p:nvPr>
            <p:ph type="ftr" idx="11"/>
          </p:nvPr>
        </p:nvSpPr>
        <p:spPr>
          <a:xfrm>
            <a:off x="628650" y="6356350"/>
            <a:ext cx="30861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750" b="0" i="0" u="none" strike="noStrike" kern="0" cap="none">
                <a:solidFill>
                  <a:schemeClr val="accent4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>
              <a:defRPr/>
            </a:pPr>
            <a:endParaRPr/>
          </a:p>
        </p:txBody>
      </p:sp>
      <p:sp>
        <p:nvSpPr>
          <p:cNvPr id="15" name="Google Shape;15;p2">
            <a:extLst>
              <a:ext uri="{FF2B5EF4-FFF2-40B4-BE49-F238E27FC236}">
                <a16:creationId xmlns:a16="http://schemas.microsoft.com/office/drawing/2014/main" id="{DEDCBDAF-3D0C-0D23-44F1-8EB95B542AFB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6457950" y="6356350"/>
            <a:ext cx="24320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750" b="0" i="0" u="none" strike="noStrike" kern="0" cap="none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buNone/>
              <a:defRPr sz="75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defRPr/>
            </a:pPr>
            <a:fld id="{A285CD37-B78A-0540-8384-2A7FB6DF0F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2" name="Google Shape;16;p2">
            <a:extLst>
              <a:ext uri="{FF2B5EF4-FFF2-40B4-BE49-F238E27FC236}">
                <a16:creationId xmlns:a16="http://schemas.microsoft.com/office/drawing/2014/main" id="{C0A6DCD9-8F9B-FA96-BBB0-04657622B513}"/>
              </a:ext>
            </a:extLst>
          </p:cNvPr>
          <p:cNvPicPr preferRelativeResize="0"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6397625"/>
            <a:ext cx="339725" cy="28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60" r:id="rId1"/>
    <p:sldLayoutId id="2147483665" r:id="rId2"/>
    <p:sldLayoutId id="2147483906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1pPr>
      <a:lvl2pPr lvl="1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2pPr>
      <a:lvl3pPr lvl="2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3pPr>
      <a:lvl4pPr lvl="3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4pPr>
      <a:lvl5pPr lvl="4" algn="l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Font typeface="Arial" panose="020B0604020202020204" pitchFamily="34" charset="0"/>
        <a:defRPr sz="1000">
          <a:solidFill>
            <a:srgbClr val="000000"/>
          </a:solidFill>
          <a:latin typeface="Arial"/>
          <a:ea typeface="Arial"/>
          <a:cs typeface="Arial"/>
          <a:sym typeface="Arial" panose="020B0604020202020204" pitchFamily="34" charset="0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05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slide" Target="slide9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6" Type="http://schemas.openxmlformats.org/officeDocument/2006/relationships/slide" Target="slide9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6" Type="http://schemas.openxmlformats.org/officeDocument/2006/relationships/slide" Target="slide14.xml"/><Relationship Id="rId5" Type="http://schemas.microsoft.com/office/2007/relationships/hdphoto" Target="../media/hdphoto1.wdp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n.com/fr-ca/finances/outils/valeur-temporelle-de-l-argent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jwkrU3FHNR4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n.com/fr-ca/finances/outils/valeur-temporelle-de-l-argent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Google Shape;72;g123de75d5cf_1_0">
            <a:extLst>
              <a:ext uri="{FF2B5EF4-FFF2-40B4-BE49-F238E27FC236}">
                <a16:creationId xmlns:a16="http://schemas.microsoft.com/office/drawing/2014/main" id="{15200245-58C1-E057-7F9B-29621FC573C6}"/>
              </a:ext>
            </a:extLst>
          </p:cNvPr>
          <p:cNvSpPr txBox="1">
            <a:spLocks noGrp="1" noChangeArrowheads="1"/>
          </p:cNvSpPr>
          <p:nvPr>
            <p:ph type="ctrTitle"/>
          </p:nvPr>
        </p:nvSpPr>
        <p:spPr>
          <a:xfrm>
            <a:off x="250825" y="1698625"/>
            <a:ext cx="8594725" cy="1790700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altLang="en-US" err="1">
                <a:solidFill>
                  <a:srgbClr val="FFFFFF"/>
                </a:solidFill>
              </a:rPr>
              <a:t>Choisir</a:t>
            </a:r>
            <a:r>
              <a:rPr lang="en-US" altLang="en-US">
                <a:solidFill>
                  <a:srgbClr val="FFFFFF"/>
                </a:solidFill>
              </a:rPr>
              <a:t> un </a:t>
            </a:r>
            <a:r>
              <a:rPr lang="en-US" altLang="en-US" err="1">
                <a:solidFill>
                  <a:srgbClr val="FFFFFF"/>
                </a:solidFill>
              </a:rPr>
              <a:t>emploi</a:t>
            </a:r>
            <a:r>
              <a:rPr lang="en-US" altLang="en-US">
                <a:solidFill>
                  <a:srgbClr val="FFFFFF"/>
                </a:solidFill>
              </a:rPr>
              <a:t>, </a:t>
            </a:r>
            <a:r>
              <a:rPr lang="en-US" altLang="en-US" err="1">
                <a:solidFill>
                  <a:srgbClr val="FFFFFF"/>
                </a:solidFill>
              </a:rPr>
              <a:t>choisir</a:t>
            </a:r>
            <a:r>
              <a:rPr lang="en-US" altLang="en-US">
                <a:solidFill>
                  <a:srgbClr val="FFFFFF"/>
                </a:solidFill>
              </a:rPr>
              <a:t> un </a:t>
            </a:r>
            <a:r>
              <a:rPr lang="en-US" altLang="en-US" err="1">
                <a:solidFill>
                  <a:srgbClr val="FFFFFF"/>
                </a:solidFill>
              </a:rPr>
              <a:t>objectif</a:t>
            </a:r>
            <a:r>
              <a:rPr lang="en-US" altLang="en-US">
                <a:solidFill>
                  <a:srgbClr val="FFFFFF"/>
                </a:solidFill>
              </a:rPr>
              <a:t> </a:t>
            </a:r>
            <a:r>
              <a:rPr lang="en-US" altLang="en-US" err="1">
                <a:solidFill>
                  <a:srgbClr val="FFFFFF"/>
                </a:solidFill>
              </a:rPr>
              <a:t>d’épargne</a:t>
            </a:r>
            <a:endParaRPr lang="en-US" altLang="en-US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194" name="Google Shape;73;g123de75d5cf_1_0">
            <a:extLst>
              <a:ext uri="{FF2B5EF4-FFF2-40B4-BE49-F238E27FC236}">
                <a16:creationId xmlns:a16="http://schemas.microsoft.com/office/drawing/2014/main" id="{9CC9F96B-0ACC-91DC-98A9-B36E9BA7D5BF}"/>
              </a:ext>
            </a:extLst>
          </p:cNvPr>
          <p:cNvSpPr txBox="1">
            <a:spLocks noGrp="1" noChangeArrowheads="1"/>
          </p:cNvSpPr>
          <p:nvPr>
            <p:ph type="subTitle" idx="1"/>
          </p:nvPr>
        </p:nvSpPr>
        <p:spPr>
          <a:xfrm>
            <a:off x="250825" y="3651250"/>
            <a:ext cx="8594725" cy="1149350"/>
          </a:xfrm>
        </p:spPr>
        <p:txBody>
          <a:bodyPr lIns="68569" tIns="34275" rIns="68569" bIns="34275"/>
          <a:lstStyle/>
          <a:p>
            <a:pPr eaLnBrk="1" hangingPunct="1">
              <a:spcAft>
                <a:spcPct val="0"/>
              </a:spcAft>
              <a:buClr>
                <a:srgbClr val="FFFFFF"/>
              </a:buClr>
            </a:pPr>
            <a:r>
              <a:rPr lang="fr-CA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À partir de la 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12</a:t>
            </a:r>
            <a:r>
              <a:rPr lang="en-US" altLang="en-US" baseline="3000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e</a:t>
            </a:r>
            <a:r>
              <a:rPr lang="en-US" altLang="en-US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dirty="0" err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année</a:t>
            </a:r>
            <a:endParaRPr lang="en-US" altLang="en-US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99247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69981"/>
            <a:ext cx="9144000" cy="51435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id="{C5D662CC-1BE3-434A-87C6-6DCBC37C88A8}"/>
              </a:ext>
            </a:extLst>
          </p:cNvPr>
          <p:cNvGrpSpPr/>
          <p:nvPr/>
        </p:nvGrpSpPr>
        <p:grpSpPr>
          <a:xfrm>
            <a:off x="4264213" y="5853019"/>
            <a:ext cx="618782" cy="135000"/>
            <a:chOff x="5464435" y="6630924"/>
            <a:chExt cx="825043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id="{8C8A5E28-D2DF-40B5-802B-38576B3EE85E}"/>
                </a:ext>
              </a:extLst>
            </p:cNvPr>
            <p:cNvSpPr/>
            <p:nvPr/>
          </p:nvSpPr>
          <p:spPr>
            <a:xfrm>
              <a:off x="5620491" y="6651675"/>
              <a:ext cx="668987" cy="13850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675" b="1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id="{E7247EFC-DA6F-4517-958E-60940FA8DC84}"/>
              </a:ext>
            </a:extLst>
          </p:cNvPr>
          <p:cNvSpPr/>
          <p:nvPr/>
        </p:nvSpPr>
        <p:spPr>
          <a:xfrm>
            <a:off x="2142000" y="999000"/>
            <a:ext cx="4860000" cy="486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id="{B316AF16-047B-4F82-AB9C-1224E1DDA737}"/>
              </a:ext>
            </a:extLst>
          </p:cNvPr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pinning Wheel 10">
            <a:extLst>
              <a:ext uri="{FF2B5EF4-FFF2-40B4-BE49-F238E27FC236}">
                <a16:creationId xmlns:a16="http://schemas.microsoft.com/office/drawing/2014/main" id="{B5123D5A-8489-4948-BDCA-C21BF48EED80}"/>
              </a:ext>
            </a:extLst>
          </p:cNvPr>
          <p:cNvGrpSpPr/>
          <p:nvPr/>
        </p:nvGrpSpPr>
        <p:grpSpPr>
          <a:xfrm>
            <a:off x="2030088" y="1012278"/>
            <a:ext cx="5083738" cy="4840058"/>
            <a:chOff x="2706784" y="206704"/>
            <a:chExt cx="6778317" cy="6453410"/>
          </a:xfrm>
        </p:grpSpPr>
        <p:sp>
          <p:nvSpPr>
            <p:cNvPr id="33" name="Segment 10">
              <a:extLst>
                <a:ext uri="{FF2B5EF4-FFF2-40B4-BE49-F238E27FC236}">
                  <a16:creationId xmlns:a16="http://schemas.microsoft.com/office/drawing/2014/main" id="{52C205B5-9663-4A8A-9F48-476FB5F6653A}"/>
                </a:ext>
              </a:extLst>
            </p:cNvPr>
            <p:cNvSpPr/>
            <p:nvPr/>
          </p:nvSpPr>
          <p:spPr>
            <a:xfrm rot="19440000">
              <a:off x="4804678" y="206704"/>
              <a:ext cx="1812504" cy="2358292"/>
            </a:xfrm>
            <a:custGeom>
              <a:avLst/>
              <a:gdLst>
                <a:gd name="connsiteX0" fmla="*/ 1812504 w 1812504"/>
                <a:gd name="connsiteY0" fmla="*/ 580792 h 2358292"/>
                <a:gd name="connsiteX1" fmla="*/ 521075 w 1812504"/>
                <a:gd name="connsiteY1" fmla="*/ 2358292 h 2358292"/>
                <a:gd name="connsiteX2" fmla="*/ 450092 w 1812504"/>
                <a:gd name="connsiteY2" fmla="*/ 2312002 h 2358292"/>
                <a:gd name="connsiteX3" fmla="*/ 47112 w 1812504"/>
                <a:gd name="connsiteY3" fmla="*/ 2195890 h 2358292"/>
                <a:gd name="connsiteX4" fmla="*/ 0 w 1812504"/>
                <a:gd name="connsiteY4" fmla="*/ 2198792 h 2358292"/>
                <a:gd name="connsiteX5" fmla="*/ 0 w 1812504"/>
                <a:gd name="connsiteY5" fmla="*/ 1709 h 2358292"/>
                <a:gd name="connsiteX6" fmla="*/ 124166 w 1812504"/>
                <a:gd name="connsiteY6" fmla="*/ 0 h 2358292"/>
                <a:gd name="connsiteX7" fmla="*/ 1685735 w 1812504"/>
                <a:gd name="connsiteY7" fmla="*/ 493500 h 2358292"/>
                <a:gd name="connsiteX8" fmla="*/ 1812504 w 1812504"/>
                <a:gd name="connsiteY8" fmla="*/ 580792 h 235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504" h="2358292">
                  <a:moveTo>
                    <a:pt x="1812504" y="580792"/>
                  </a:moveTo>
                  <a:lnTo>
                    <a:pt x="521075" y="2358292"/>
                  </a:lnTo>
                  <a:lnTo>
                    <a:pt x="450092" y="2312002"/>
                  </a:lnTo>
                  <a:cubicBezTo>
                    <a:pt x="324082" y="2238659"/>
                    <a:pt x="185548" y="2200621"/>
                    <a:pt x="47112" y="2195890"/>
                  </a:cubicBezTo>
                  <a:lnTo>
                    <a:pt x="0" y="2198792"/>
                  </a:lnTo>
                  <a:lnTo>
                    <a:pt x="0" y="1709"/>
                  </a:lnTo>
                  <a:lnTo>
                    <a:pt x="124166" y="0"/>
                  </a:lnTo>
                  <a:cubicBezTo>
                    <a:pt x="664122" y="18455"/>
                    <a:pt x="1204503" y="179810"/>
                    <a:pt x="1685735" y="493500"/>
                  </a:cubicBezTo>
                  <a:lnTo>
                    <a:pt x="1812504" y="58079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4" name="Segment 9">
              <a:extLst>
                <a:ext uri="{FF2B5EF4-FFF2-40B4-BE49-F238E27FC236}">
                  <a16:creationId xmlns:a16="http://schemas.microsoft.com/office/drawing/2014/main" id="{662F17CF-2B18-4001-A42B-E2652281E0B8}"/>
                </a:ext>
              </a:extLst>
            </p:cNvPr>
            <p:cNvSpPr/>
            <p:nvPr/>
          </p:nvSpPr>
          <p:spPr>
            <a:xfrm rot="19440000">
              <a:off x="3370936" y="1264404"/>
              <a:ext cx="1773615" cy="2355935"/>
            </a:xfrm>
            <a:custGeom>
              <a:avLst/>
              <a:gdLst>
                <a:gd name="connsiteX0" fmla="*/ 1773615 w 1773615"/>
                <a:gd name="connsiteY0" fmla="*/ 0 h 2355935"/>
                <a:gd name="connsiteX1" fmla="*/ 1773615 w 1773615"/>
                <a:gd name="connsiteY1" fmla="*/ 2197255 h 2355935"/>
                <a:gd name="connsiteX2" fmla="*/ 1659062 w 1773615"/>
                <a:gd name="connsiteY2" fmla="*/ 2204311 h 2355935"/>
                <a:gd name="connsiteX3" fmla="*/ 1348204 w 1773615"/>
                <a:gd name="connsiteY3" fmla="*/ 2317525 h 2355935"/>
                <a:gd name="connsiteX4" fmla="*/ 1291038 w 1773615"/>
                <a:gd name="connsiteY4" fmla="*/ 2355935 h 2355935"/>
                <a:gd name="connsiteX5" fmla="*/ 0 w 1773615"/>
                <a:gd name="connsiteY5" fmla="*/ 578973 h 2355935"/>
                <a:gd name="connsiteX6" fmla="*/ 213119 w 1773615"/>
                <a:gd name="connsiteY6" fmla="*/ 435778 h 2355935"/>
                <a:gd name="connsiteX7" fmla="*/ 1607260 w 1773615"/>
                <a:gd name="connsiteY7" fmla="*/ 2289 h 2355935"/>
                <a:gd name="connsiteX8" fmla="*/ 1773615 w 1773615"/>
                <a:gd name="connsiteY8" fmla="*/ 0 h 235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3615" h="2355935">
                  <a:moveTo>
                    <a:pt x="1773615" y="0"/>
                  </a:moveTo>
                  <a:lnTo>
                    <a:pt x="1773615" y="2197255"/>
                  </a:lnTo>
                  <a:lnTo>
                    <a:pt x="1659062" y="2204311"/>
                  </a:lnTo>
                  <a:cubicBezTo>
                    <a:pt x="1549993" y="2221586"/>
                    <a:pt x="1444220" y="2259665"/>
                    <a:pt x="1348204" y="2317525"/>
                  </a:cubicBezTo>
                  <a:lnTo>
                    <a:pt x="1291038" y="2355935"/>
                  </a:lnTo>
                  <a:lnTo>
                    <a:pt x="0" y="578973"/>
                  </a:lnTo>
                  <a:lnTo>
                    <a:pt x="213119" y="435778"/>
                  </a:lnTo>
                  <a:cubicBezTo>
                    <a:pt x="638689" y="179327"/>
                    <a:pt x="1118323" y="32468"/>
                    <a:pt x="1607260" y="2289"/>
                  </a:cubicBezTo>
                  <a:lnTo>
                    <a:pt x="1773615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5" name="Segment 8">
              <a:extLst>
                <a:ext uri="{FF2B5EF4-FFF2-40B4-BE49-F238E27FC236}">
                  <a16:creationId xmlns:a16="http://schemas.microsoft.com/office/drawing/2014/main" id="{5D6D526B-E0DF-4330-8327-B79502762656}"/>
                </a:ext>
              </a:extLst>
            </p:cNvPr>
            <p:cNvSpPr/>
            <p:nvPr/>
          </p:nvSpPr>
          <p:spPr>
            <a:xfrm rot="19440000">
              <a:off x="2706784" y="2218952"/>
              <a:ext cx="2403822" cy="2210353"/>
            </a:xfrm>
            <a:custGeom>
              <a:avLst/>
              <a:gdLst>
                <a:gd name="connsiteX0" fmla="*/ 1112784 w 2403822"/>
                <a:gd name="connsiteY0" fmla="*/ 0 h 2210353"/>
                <a:gd name="connsiteX1" fmla="*/ 2403822 w 2403822"/>
                <a:gd name="connsiteY1" fmla="*/ 1776962 h 2210353"/>
                <a:gd name="connsiteX2" fmla="*/ 2393897 w 2403822"/>
                <a:gd name="connsiteY2" fmla="*/ 1783630 h 2210353"/>
                <a:gd name="connsiteX3" fmla="*/ 2211669 w 2403822"/>
                <a:gd name="connsiteY3" fmla="*/ 1968438 h 2210353"/>
                <a:gd name="connsiteX4" fmla="*/ 2092218 w 2403822"/>
                <a:gd name="connsiteY4" fmla="*/ 2198856 h 2210353"/>
                <a:gd name="connsiteX5" fmla="*/ 2088943 w 2403822"/>
                <a:gd name="connsiteY5" fmla="*/ 2210353 h 2210353"/>
                <a:gd name="connsiteX6" fmla="*/ 0 w 2403822"/>
                <a:gd name="connsiteY6" fmla="*/ 1531615 h 2210353"/>
                <a:gd name="connsiteX7" fmla="*/ 10686 w 2403822"/>
                <a:gd name="connsiteY7" fmla="*/ 1494091 h 2210353"/>
                <a:gd name="connsiteX8" fmla="*/ 434244 w 2403822"/>
                <a:gd name="connsiteY8" fmla="*/ 677063 h 2210353"/>
                <a:gd name="connsiteX9" fmla="*/ 1080397 w 2403822"/>
                <a:gd name="connsiteY9" fmla="*/ 21761 h 2210353"/>
                <a:gd name="connsiteX10" fmla="*/ 1112784 w 2403822"/>
                <a:gd name="connsiteY10" fmla="*/ 0 h 22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822" h="2210353">
                  <a:moveTo>
                    <a:pt x="1112784" y="0"/>
                  </a:moveTo>
                  <a:lnTo>
                    <a:pt x="2403822" y="1776962"/>
                  </a:lnTo>
                  <a:lnTo>
                    <a:pt x="2393897" y="1783630"/>
                  </a:lnTo>
                  <a:cubicBezTo>
                    <a:pt x="2325848" y="1834394"/>
                    <a:pt x="2264196" y="1896141"/>
                    <a:pt x="2211669" y="1968438"/>
                  </a:cubicBezTo>
                  <a:cubicBezTo>
                    <a:pt x="2159142" y="2040736"/>
                    <a:pt x="2119469" y="2118451"/>
                    <a:pt x="2092218" y="2198856"/>
                  </a:cubicBezTo>
                  <a:lnTo>
                    <a:pt x="2088943" y="2210353"/>
                  </a:lnTo>
                  <a:lnTo>
                    <a:pt x="0" y="1531615"/>
                  </a:lnTo>
                  <a:lnTo>
                    <a:pt x="10686" y="1494091"/>
                  </a:lnTo>
                  <a:cubicBezTo>
                    <a:pt x="107315" y="1208984"/>
                    <a:pt x="247990" y="933419"/>
                    <a:pt x="434244" y="677063"/>
                  </a:cubicBezTo>
                  <a:cubicBezTo>
                    <a:pt x="620497" y="420707"/>
                    <a:pt x="839104" y="201763"/>
                    <a:pt x="1080397" y="21761"/>
                  </a:cubicBezTo>
                  <a:lnTo>
                    <a:pt x="1112784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6" name="Segment 7">
              <a:extLst>
                <a:ext uri="{FF2B5EF4-FFF2-40B4-BE49-F238E27FC236}">
                  <a16:creationId xmlns:a16="http://schemas.microsoft.com/office/drawing/2014/main" id="{BEB2DC4A-3F5B-4091-B904-52FC02DAB6F8}"/>
                </a:ext>
              </a:extLst>
            </p:cNvPr>
            <p:cNvSpPr/>
            <p:nvPr/>
          </p:nvSpPr>
          <p:spPr>
            <a:xfrm rot="19440000">
              <a:off x="3407879" y="3627616"/>
              <a:ext cx="2242173" cy="1887182"/>
            </a:xfrm>
            <a:custGeom>
              <a:avLst/>
              <a:gdLst>
                <a:gd name="connsiteX0" fmla="*/ 2238338 w 2242173"/>
                <a:gd name="connsiteY0" fmla="*/ 678739 h 1887182"/>
                <a:gd name="connsiteX1" fmla="*/ 2219472 w 2242173"/>
                <a:gd name="connsiteY1" fmla="*/ 744979 h 1887182"/>
                <a:gd name="connsiteX2" fmla="*/ 2207860 w 2242173"/>
                <a:gd name="connsiteY2" fmla="*/ 1075607 h 1887182"/>
                <a:gd name="connsiteX3" fmla="*/ 2242173 w 2242173"/>
                <a:gd name="connsiteY3" fmla="*/ 1208525 h 1887182"/>
                <a:gd name="connsiteX4" fmla="*/ 153482 w 2242173"/>
                <a:gd name="connsiteY4" fmla="*/ 1887182 h 1887182"/>
                <a:gd name="connsiteX5" fmla="*/ 97605 w 2242173"/>
                <a:gd name="connsiteY5" fmla="*/ 1706803 h 1887182"/>
                <a:gd name="connsiteX6" fmla="*/ 79064 w 2242173"/>
                <a:gd name="connsiteY6" fmla="*/ 246941 h 1887182"/>
                <a:gd name="connsiteX7" fmla="*/ 149394 w 2242173"/>
                <a:gd name="connsiteY7" fmla="*/ 0 h 1887182"/>
                <a:gd name="connsiteX8" fmla="*/ 2238338 w 2242173"/>
                <a:gd name="connsiteY8" fmla="*/ 678739 h 188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2173" h="1887182">
                  <a:moveTo>
                    <a:pt x="2238338" y="678739"/>
                  </a:moveTo>
                  <a:lnTo>
                    <a:pt x="2219472" y="744979"/>
                  </a:lnTo>
                  <a:cubicBezTo>
                    <a:pt x="2194115" y="854175"/>
                    <a:pt x="2190586" y="966538"/>
                    <a:pt x="2207860" y="1075607"/>
                  </a:cubicBezTo>
                  <a:lnTo>
                    <a:pt x="2242173" y="1208525"/>
                  </a:lnTo>
                  <a:lnTo>
                    <a:pt x="153482" y="1887182"/>
                  </a:lnTo>
                  <a:lnTo>
                    <a:pt x="97605" y="1706803"/>
                  </a:lnTo>
                  <a:cubicBezTo>
                    <a:pt x="-24783" y="1232470"/>
                    <a:pt x="-33327" y="730929"/>
                    <a:pt x="79064" y="246941"/>
                  </a:cubicBezTo>
                  <a:lnTo>
                    <a:pt x="149394" y="0"/>
                  </a:lnTo>
                  <a:lnTo>
                    <a:pt x="2238338" y="678739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7" name="Segment 6">
              <a:extLst>
                <a:ext uri="{FF2B5EF4-FFF2-40B4-BE49-F238E27FC236}">
                  <a16:creationId xmlns:a16="http://schemas.microsoft.com/office/drawing/2014/main" id="{AC54C0A2-DBFA-4667-9249-4E33F504F432}"/>
                </a:ext>
              </a:extLst>
            </p:cNvPr>
            <p:cNvSpPr/>
            <p:nvPr/>
          </p:nvSpPr>
          <p:spPr>
            <a:xfrm rot="19440000">
              <a:off x="4322620" y="4443712"/>
              <a:ext cx="2391407" cy="2198706"/>
            </a:xfrm>
            <a:custGeom>
              <a:avLst/>
              <a:gdLst>
                <a:gd name="connsiteX0" fmla="*/ 2088528 w 2391407"/>
                <a:gd name="connsiteY0" fmla="*/ 0 h 2198706"/>
                <a:gd name="connsiteX1" fmla="*/ 2094701 w 2391407"/>
                <a:gd name="connsiteY1" fmla="*/ 23912 h 2198706"/>
                <a:gd name="connsiteX2" fmla="*/ 2329657 w 2391407"/>
                <a:gd name="connsiteY2" fmla="*/ 371288 h 2198706"/>
                <a:gd name="connsiteX3" fmla="*/ 2391407 w 2391407"/>
                <a:gd name="connsiteY3" fmla="*/ 421097 h 2198706"/>
                <a:gd name="connsiteX4" fmla="*/ 1099898 w 2391407"/>
                <a:gd name="connsiteY4" fmla="*/ 2198706 h 2198706"/>
                <a:gd name="connsiteX5" fmla="*/ 981994 w 2391407"/>
                <a:gd name="connsiteY5" fmla="*/ 2108403 h 2198706"/>
                <a:gd name="connsiteX6" fmla="*/ 30096 w 2391407"/>
                <a:gd name="connsiteY6" fmla="*/ 775762 h 2198706"/>
                <a:gd name="connsiteX7" fmla="*/ 0 w 2391407"/>
                <a:gd name="connsiteY7" fmla="*/ 678604 h 2198706"/>
                <a:gd name="connsiteX8" fmla="*/ 2088528 w 2391407"/>
                <a:gd name="connsiteY8" fmla="*/ 0 h 219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1407" h="2198706">
                  <a:moveTo>
                    <a:pt x="2088528" y="0"/>
                  </a:moveTo>
                  <a:lnTo>
                    <a:pt x="2094701" y="23912"/>
                  </a:lnTo>
                  <a:cubicBezTo>
                    <a:pt x="2141979" y="154110"/>
                    <a:pt x="2220965" y="274109"/>
                    <a:pt x="2329657" y="371288"/>
                  </a:cubicBezTo>
                  <a:lnTo>
                    <a:pt x="2391407" y="421097"/>
                  </a:lnTo>
                  <a:lnTo>
                    <a:pt x="1099898" y="2198706"/>
                  </a:lnTo>
                  <a:lnTo>
                    <a:pt x="981994" y="2108403"/>
                  </a:lnTo>
                  <a:cubicBezTo>
                    <a:pt x="534948" y="1747659"/>
                    <a:pt x="214504" y="1283587"/>
                    <a:pt x="30096" y="775762"/>
                  </a:cubicBezTo>
                  <a:lnTo>
                    <a:pt x="0" y="678604"/>
                  </a:lnTo>
                  <a:lnTo>
                    <a:pt x="2088528" y="0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8" name="Segment 5">
              <a:extLst>
                <a:ext uri="{FF2B5EF4-FFF2-40B4-BE49-F238E27FC236}">
                  <a16:creationId xmlns:a16="http://schemas.microsoft.com/office/drawing/2014/main" id="{5E98BE26-8444-4529-806D-372E3848F1A5}"/>
                </a:ext>
              </a:extLst>
            </p:cNvPr>
            <p:cNvSpPr/>
            <p:nvPr/>
          </p:nvSpPr>
          <p:spPr>
            <a:xfrm rot="19440000">
              <a:off x="5568685" y="4296458"/>
              <a:ext cx="1798755" cy="2363656"/>
            </a:xfrm>
            <a:custGeom>
              <a:avLst/>
              <a:gdLst>
                <a:gd name="connsiteX0" fmla="*/ 1798755 w 1798755"/>
                <a:gd name="connsiteY0" fmla="*/ 166158 h 2363656"/>
                <a:gd name="connsiteX1" fmla="*/ 1798755 w 1798755"/>
                <a:gd name="connsiteY1" fmla="*/ 2362236 h 2363656"/>
                <a:gd name="connsiteX2" fmla="*/ 1695593 w 1798755"/>
                <a:gd name="connsiteY2" fmla="*/ 2363656 h 2363656"/>
                <a:gd name="connsiteX3" fmla="*/ 4290 w 1798755"/>
                <a:gd name="connsiteY3" fmla="*/ 1780821 h 2363656"/>
                <a:gd name="connsiteX4" fmla="*/ 0 w 1798755"/>
                <a:gd name="connsiteY4" fmla="*/ 1777536 h 2363656"/>
                <a:gd name="connsiteX5" fmla="*/ 1291456 w 1798755"/>
                <a:gd name="connsiteY5" fmla="*/ 0 h 2363656"/>
                <a:gd name="connsiteX6" fmla="*/ 1295665 w 1798755"/>
                <a:gd name="connsiteY6" fmla="*/ 3395 h 2363656"/>
                <a:gd name="connsiteX7" fmla="*/ 1772647 w 1798755"/>
                <a:gd name="connsiteY7" fmla="*/ 167766 h 2363656"/>
                <a:gd name="connsiteX8" fmla="*/ 1798755 w 1798755"/>
                <a:gd name="connsiteY8" fmla="*/ 166158 h 236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755" h="2363656">
                  <a:moveTo>
                    <a:pt x="1798755" y="166158"/>
                  </a:moveTo>
                  <a:lnTo>
                    <a:pt x="1798755" y="2362236"/>
                  </a:lnTo>
                  <a:lnTo>
                    <a:pt x="1695593" y="2363656"/>
                  </a:lnTo>
                  <a:cubicBezTo>
                    <a:pt x="1106551" y="2343523"/>
                    <a:pt x="517001" y="2153328"/>
                    <a:pt x="4290" y="1780821"/>
                  </a:cubicBezTo>
                  <a:lnTo>
                    <a:pt x="0" y="1777536"/>
                  </a:lnTo>
                  <a:lnTo>
                    <a:pt x="1291456" y="0"/>
                  </a:lnTo>
                  <a:lnTo>
                    <a:pt x="1295665" y="3395"/>
                  </a:lnTo>
                  <a:cubicBezTo>
                    <a:pt x="1440260" y="108449"/>
                    <a:pt x="1606525" y="162088"/>
                    <a:pt x="1772647" y="167766"/>
                  </a:cubicBezTo>
                  <a:lnTo>
                    <a:pt x="1798755" y="16615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9" name="Segment 4">
              <a:extLst>
                <a:ext uri="{FF2B5EF4-FFF2-40B4-BE49-F238E27FC236}">
                  <a16:creationId xmlns:a16="http://schemas.microsoft.com/office/drawing/2014/main" id="{9FA3CF94-921C-4079-9CB9-D72FA0E78604}"/>
                </a:ext>
              </a:extLst>
            </p:cNvPr>
            <p:cNvSpPr/>
            <p:nvPr/>
          </p:nvSpPr>
          <p:spPr>
            <a:xfrm rot="19440000">
              <a:off x="7028400" y="3243389"/>
              <a:ext cx="1795084" cy="2356536"/>
            </a:xfrm>
            <a:custGeom>
              <a:avLst/>
              <a:gdLst>
                <a:gd name="connsiteX0" fmla="*/ 504046 w 1795084"/>
                <a:gd name="connsiteY0" fmla="*/ 0 h 2356536"/>
                <a:gd name="connsiteX1" fmla="*/ 1795084 w 1795084"/>
                <a:gd name="connsiteY1" fmla="*/ 1776961 h 2356536"/>
                <a:gd name="connsiteX2" fmla="*/ 1581500 w 1795084"/>
                <a:gd name="connsiteY2" fmla="*/ 1920469 h 2356536"/>
                <a:gd name="connsiteX3" fmla="*/ 187359 w 1795084"/>
                <a:gd name="connsiteY3" fmla="*/ 2353957 h 2356536"/>
                <a:gd name="connsiteX4" fmla="*/ 0 w 1795084"/>
                <a:gd name="connsiteY4" fmla="*/ 2356536 h 2356536"/>
                <a:gd name="connsiteX5" fmla="*/ 0 w 1795084"/>
                <a:gd name="connsiteY5" fmla="*/ 160286 h 2356536"/>
                <a:gd name="connsiteX6" fmla="*/ 135558 w 1795084"/>
                <a:gd name="connsiteY6" fmla="*/ 151936 h 2356536"/>
                <a:gd name="connsiteX7" fmla="*/ 446415 w 1795084"/>
                <a:gd name="connsiteY7" fmla="*/ 38722 h 2356536"/>
                <a:gd name="connsiteX8" fmla="*/ 504046 w 1795084"/>
                <a:gd name="connsiteY8" fmla="*/ 0 h 235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5084" h="2356536">
                  <a:moveTo>
                    <a:pt x="504046" y="0"/>
                  </a:moveTo>
                  <a:lnTo>
                    <a:pt x="1795084" y="1776961"/>
                  </a:lnTo>
                  <a:lnTo>
                    <a:pt x="1581500" y="1920469"/>
                  </a:lnTo>
                  <a:cubicBezTo>
                    <a:pt x="1155930" y="2176919"/>
                    <a:pt x="676296" y="2323778"/>
                    <a:pt x="187359" y="2353957"/>
                  </a:cubicBezTo>
                  <a:lnTo>
                    <a:pt x="0" y="2356536"/>
                  </a:lnTo>
                  <a:lnTo>
                    <a:pt x="0" y="160286"/>
                  </a:lnTo>
                  <a:lnTo>
                    <a:pt x="135558" y="151936"/>
                  </a:lnTo>
                  <a:cubicBezTo>
                    <a:pt x="244626" y="134660"/>
                    <a:pt x="350400" y="96582"/>
                    <a:pt x="446415" y="38722"/>
                  </a:cubicBezTo>
                  <a:lnTo>
                    <a:pt x="504046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0" name="Segment 3">
              <a:extLst>
                <a:ext uri="{FF2B5EF4-FFF2-40B4-BE49-F238E27FC236}">
                  <a16:creationId xmlns:a16="http://schemas.microsoft.com/office/drawing/2014/main" id="{2B42EAB0-7EBB-47DF-9A7B-1AC125C1A2E3}"/>
                </a:ext>
              </a:extLst>
            </p:cNvPr>
            <p:cNvSpPr/>
            <p:nvPr/>
          </p:nvSpPr>
          <p:spPr>
            <a:xfrm rot="19440000">
              <a:off x="7081895" y="2429116"/>
              <a:ext cx="2403206" cy="2209508"/>
            </a:xfrm>
            <a:custGeom>
              <a:avLst/>
              <a:gdLst>
                <a:gd name="connsiteX0" fmla="*/ 2403206 w 2403206"/>
                <a:gd name="connsiteY0" fmla="*/ 678740 h 2209508"/>
                <a:gd name="connsiteX1" fmla="*/ 2392671 w 2403206"/>
                <a:gd name="connsiteY1" fmla="*/ 715729 h 2209508"/>
                <a:gd name="connsiteX2" fmla="*/ 1969114 w 2403206"/>
                <a:gd name="connsiteY2" fmla="*/ 1532757 h 2209508"/>
                <a:gd name="connsiteX3" fmla="*/ 1322960 w 2403206"/>
                <a:gd name="connsiteY3" fmla="*/ 2188059 h 2209508"/>
                <a:gd name="connsiteX4" fmla="*/ 1291039 w 2403206"/>
                <a:gd name="connsiteY4" fmla="*/ 2209508 h 2209508"/>
                <a:gd name="connsiteX5" fmla="*/ 0 w 2403206"/>
                <a:gd name="connsiteY5" fmla="*/ 432546 h 2209508"/>
                <a:gd name="connsiteX6" fmla="*/ 9460 w 2403206"/>
                <a:gd name="connsiteY6" fmla="*/ 426190 h 2209508"/>
                <a:gd name="connsiteX7" fmla="*/ 191688 w 2403206"/>
                <a:gd name="connsiteY7" fmla="*/ 241381 h 2209508"/>
                <a:gd name="connsiteX8" fmla="*/ 311139 w 2403206"/>
                <a:gd name="connsiteY8" fmla="*/ 10963 h 2209508"/>
                <a:gd name="connsiteX9" fmla="*/ 314262 w 2403206"/>
                <a:gd name="connsiteY9" fmla="*/ 0 h 2209508"/>
                <a:gd name="connsiteX10" fmla="*/ 2403206 w 2403206"/>
                <a:gd name="connsiteY10" fmla="*/ 678740 h 220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206" h="2209508">
                  <a:moveTo>
                    <a:pt x="2403206" y="678740"/>
                  </a:moveTo>
                  <a:lnTo>
                    <a:pt x="2392671" y="715729"/>
                  </a:lnTo>
                  <a:cubicBezTo>
                    <a:pt x="2296043" y="1000836"/>
                    <a:pt x="2155367" y="1276401"/>
                    <a:pt x="1969114" y="1532757"/>
                  </a:cubicBezTo>
                  <a:cubicBezTo>
                    <a:pt x="1782860" y="1789113"/>
                    <a:pt x="1564253" y="2008058"/>
                    <a:pt x="1322960" y="2188059"/>
                  </a:cubicBezTo>
                  <a:lnTo>
                    <a:pt x="1291039" y="2209508"/>
                  </a:lnTo>
                  <a:lnTo>
                    <a:pt x="0" y="432546"/>
                  </a:lnTo>
                  <a:lnTo>
                    <a:pt x="9460" y="426190"/>
                  </a:lnTo>
                  <a:cubicBezTo>
                    <a:pt x="77509" y="375425"/>
                    <a:pt x="139161" y="313679"/>
                    <a:pt x="191688" y="241381"/>
                  </a:cubicBezTo>
                  <a:cubicBezTo>
                    <a:pt x="244215" y="169084"/>
                    <a:pt x="283888" y="91369"/>
                    <a:pt x="311139" y="10963"/>
                  </a:cubicBezTo>
                  <a:lnTo>
                    <a:pt x="314262" y="0"/>
                  </a:lnTo>
                  <a:lnTo>
                    <a:pt x="2403206" y="67874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1" name="Segment 2">
              <a:extLst>
                <a:ext uri="{FF2B5EF4-FFF2-40B4-BE49-F238E27FC236}">
                  <a16:creationId xmlns:a16="http://schemas.microsoft.com/office/drawing/2014/main" id="{9D908D8C-CF90-42F6-A032-9EA5CED11314}"/>
                </a:ext>
              </a:extLst>
            </p:cNvPr>
            <p:cNvSpPr/>
            <p:nvPr/>
          </p:nvSpPr>
          <p:spPr>
            <a:xfrm rot="19440000">
              <a:off x="6542846" y="1344306"/>
              <a:ext cx="2241807" cy="1886322"/>
            </a:xfrm>
            <a:custGeom>
              <a:avLst/>
              <a:gdLst>
                <a:gd name="connsiteX0" fmla="*/ 2088758 w 2241807"/>
                <a:gd name="connsiteY0" fmla="*/ 0 h 1886322"/>
                <a:gd name="connsiteX1" fmla="*/ 2144202 w 2241807"/>
                <a:gd name="connsiteY1" fmla="*/ 178985 h 1886322"/>
                <a:gd name="connsiteX2" fmla="*/ 2162743 w 2241807"/>
                <a:gd name="connsiteY2" fmla="*/ 1638847 h 1886322"/>
                <a:gd name="connsiteX3" fmla="*/ 2092262 w 2241807"/>
                <a:gd name="connsiteY3" fmla="*/ 1886322 h 1886322"/>
                <a:gd name="connsiteX4" fmla="*/ 3318 w 2241807"/>
                <a:gd name="connsiteY4" fmla="*/ 1207583 h 1886322"/>
                <a:gd name="connsiteX5" fmla="*/ 22335 w 2241807"/>
                <a:gd name="connsiteY5" fmla="*/ 1140809 h 1886322"/>
                <a:gd name="connsiteX6" fmla="*/ 33947 w 2241807"/>
                <a:gd name="connsiteY6" fmla="*/ 810181 h 1886322"/>
                <a:gd name="connsiteX7" fmla="*/ 0 w 2241807"/>
                <a:gd name="connsiteY7" fmla="*/ 678679 h 1886322"/>
                <a:gd name="connsiteX8" fmla="*/ 2088758 w 2241807"/>
                <a:gd name="connsiteY8" fmla="*/ 0 h 188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1807" h="1886322">
                  <a:moveTo>
                    <a:pt x="2088758" y="0"/>
                  </a:moveTo>
                  <a:lnTo>
                    <a:pt x="2144202" y="178985"/>
                  </a:lnTo>
                  <a:cubicBezTo>
                    <a:pt x="2266590" y="653317"/>
                    <a:pt x="2275134" y="1154858"/>
                    <a:pt x="2162743" y="1638847"/>
                  </a:cubicBezTo>
                  <a:lnTo>
                    <a:pt x="2092262" y="1886322"/>
                  </a:lnTo>
                  <a:lnTo>
                    <a:pt x="3318" y="1207583"/>
                  </a:lnTo>
                  <a:lnTo>
                    <a:pt x="22335" y="1140809"/>
                  </a:lnTo>
                  <a:cubicBezTo>
                    <a:pt x="47692" y="1031613"/>
                    <a:pt x="51221" y="919249"/>
                    <a:pt x="33947" y="810181"/>
                  </a:cubicBezTo>
                  <a:lnTo>
                    <a:pt x="0" y="678679"/>
                  </a:lnTo>
                  <a:lnTo>
                    <a:pt x="2088758" y="0"/>
                  </a:lnTo>
                  <a:close/>
                </a:path>
              </a:pathLst>
            </a:custGeom>
            <a:solidFill>
              <a:srgbClr val="FF3399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2" name="Segment 1">
              <a:extLst>
                <a:ext uri="{FF2B5EF4-FFF2-40B4-BE49-F238E27FC236}">
                  <a16:creationId xmlns:a16="http://schemas.microsoft.com/office/drawing/2014/main" id="{C204C949-8ED3-4221-A775-AD47FA458F03}"/>
                </a:ext>
              </a:extLst>
            </p:cNvPr>
            <p:cNvSpPr/>
            <p:nvPr/>
          </p:nvSpPr>
          <p:spPr>
            <a:xfrm rot="19440000">
              <a:off x="5470394" y="212430"/>
              <a:ext cx="2398855" cy="2205598"/>
            </a:xfrm>
            <a:custGeom>
              <a:avLst/>
              <a:gdLst>
                <a:gd name="connsiteX0" fmla="*/ 1291375 w 2398855"/>
                <a:gd name="connsiteY0" fmla="*/ 0 h 2205598"/>
                <a:gd name="connsiteX1" fmla="*/ 2368326 w 2398855"/>
                <a:gd name="connsiteY1" fmla="*/ 1428419 h 2205598"/>
                <a:gd name="connsiteX2" fmla="*/ 2398855 w 2398855"/>
                <a:gd name="connsiteY2" fmla="*/ 1526972 h 2205598"/>
                <a:gd name="connsiteX3" fmla="*/ 310260 w 2398855"/>
                <a:gd name="connsiteY3" fmla="*/ 2205598 h 2205598"/>
                <a:gd name="connsiteX4" fmla="*/ 303721 w 2398855"/>
                <a:gd name="connsiteY4" fmla="*/ 2180269 h 2205598"/>
                <a:gd name="connsiteX5" fmla="*/ 0 w 2398855"/>
                <a:gd name="connsiteY5" fmla="*/ 1777426 h 2205598"/>
                <a:gd name="connsiteX6" fmla="*/ 1291375 w 2398855"/>
                <a:gd name="connsiteY6" fmla="*/ 0 h 220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855" h="2205598">
                  <a:moveTo>
                    <a:pt x="1291375" y="0"/>
                  </a:moveTo>
                  <a:cubicBezTo>
                    <a:pt x="1804087" y="372507"/>
                    <a:pt x="2167154" y="874428"/>
                    <a:pt x="2368326" y="1428419"/>
                  </a:cubicBezTo>
                  <a:lnTo>
                    <a:pt x="2398855" y="1526972"/>
                  </a:lnTo>
                  <a:lnTo>
                    <a:pt x="310260" y="2205598"/>
                  </a:lnTo>
                  <a:lnTo>
                    <a:pt x="303721" y="2180269"/>
                  </a:lnTo>
                  <a:cubicBezTo>
                    <a:pt x="246987" y="2024032"/>
                    <a:pt x="144595" y="1882480"/>
                    <a:pt x="0" y="1777426"/>
                  </a:cubicBezTo>
                  <a:lnTo>
                    <a:pt x="1291375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3" name="Segment 10 Text">
              <a:extLst>
                <a:ext uri="{FF2B5EF4-FFF2-40B4-BE49-F238E27FC236}">
                  <a16:creationId xmlns:a16="http://schemas.microsoft.com/office/drawing/2014/main" id="{42C32710-2676-4E22-8BD9-BB984EAEFF2B}"/>
                </a:ext>
              </a:extLst>
            </p:cNvPr>
            <p:cNvSpPr/>
            <p:nvPr/>
          </p:nvSpPr>
          <p:spPr>
            <a:xfrm rot="15044964">
              <a:off x="4392400" y="1192399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CA" sz="1800" b="1">
                  <a:ln w="0"/>
                  <a:solidFill>
                    <a:schemeClr val="bg1"/>
                  </a:solidFill>
                  <a:ea typeface="+mn-ea"/>
                  <a:cs typeface="Arial" panose="020B0604020202020204" pitchFamily="34" charset="0"/>
                </a:rPr>
                <a:t>Une</a:t>
              </a:r>
              <a:r>
                <a:rPr lang="en-US" sz="1800" b="1">
                  <a:ln w="0"/>
                  <a:solidFill>
                    <a:schemeClr val="bg1"/>
                  </a:solidFill>
                  <a:ea typeface="+mn-ea"/>
                  <a:cs typeface="Arial" panose="020B0604020202020204" pitchFamily="34" charset="0"/>
                </a:rPr>
                <a:t> </a:t>
              </a:r>
              <a:r>
                <a:rPr lang="fr-CA" sz="1800" b="1">
                  <a:ln w="0"/>
                  <a:solidFill>
                    <a:schemeClr val="bg1"/>
                  </a:solidFill>
                  <a:ea typeface="+mn-ea"/>
                  <a:cs typeface="Arial" panose="020B0604020202020204" pitchFamily="34" charset="0"/>
                </a:rPr>
                <a:t>voiture</a:t>
              </a:r>
            </a:p>
          </p:txBody>
        </p:sp>
        <p:sp>
          <p:nvSpPr>
            <p:cNvPr id="60" name="Segment 9 Text">
              <a:extLst>
                <a:ext uri="{FF2B5EF4-FFF2-40B4-BE49-F238E27FC236}">
                  <a16:creationId xmlns:a16="http://schemas.microsoft.com/office/drawing/2014/main" id="{E0DBBA3D-EDC3-4F2F-BA90-9CC10D71459B}"/>
                </a:ext>
              </a:extLst>
            </p:cNvPr>
            <p:cNvSpPr/>
            <p:nvPr/>
          </p:nvSpPr>
          <p:spPr>
            <a:xfrm rot="12746085">
              <a:off x="3411014" y="1928770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1" err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Une</a:t>
              </a:r>
              <a:r>
                <a:rPr lang="en-US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 </a:t>
              </a:r>
              <a:r>
                <a:rPr lang="en-US" sz="1800" b="1" err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maison</a:t>
              </a:r>
              <a:endParaRPr lang="en-US" sz="1800" b="1">
                <a:ln w="0"/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" name="Segment 8 Text">
              <a:extLst>
                <a:ext uri="{FF2B5EF4-FFF2-40B4-BE49-F238E27FC236}">
                  <a16:creationId xmlns:a16="http://schemas.microsoft.com/office/drawing/2014/main" id="{F7E52260-A0E4-406C-99D5-5E78A6732972}"/>
                </a:ext>
              </a:extLst>
            </p:cNvPr>
            <p:cNvSpPr/>
            <p:nvPr/>
          </p:nvSpPr>
          <p:spPr>
            <a:xfrm rot="10800000">
              <a:off x="3088578" y="304184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FR" sz="1800" b="1"/>
                <a:t>Une aventure d'un an</a:t>
              </a:r>
              <a:endParaRPr lang="en-US" sz="1800" b="1">
                <a:ln w="0"/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2" name="Segment 7 Text">
              <a:extLst>
                <a:ext uri="{FF2B5EF4-FFF2-40B4-BE49-F238E27FC236}">
                  <a16:creationId xmlns:a16="http://schemas.microsoft.com/office/drawing/2014/main" id="{F7A9E11C-6485-4CD0-910C-EC3B27CA2109}"/>
                </a:ext>
              </a:extLst>
            </p:cNvPr>
            <p:cNvSpPr/>
            <p:nvPr/>
          </p:nvSpPr>
          <p:spPr>
            <a:xfrm rot="8533522">
              <a:off x="3375663" y="4281877"/>
              <a:ext cx="2209639" cy="76786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Autofit/>
            </a:bodyPr>
            <a:lstStyle/>
            <a:p>
              <a:pPr algn="ctr"/>
              <a:r>
                <a:rPr lang="fr-CA" sz="1400" b="1" dirty="0">
                  <a:solidFill>
                    <a:schemeClr val="bg1"/>
                  </a:solidFill>
                </a:rPr>
                <a:t>Fournitures complètes pour un passe-temps</a:t>
              </a:r>
              <a:endParaRPr lang="en-US" sz="1400" b="1" dirty="0">
                <a:ln w="0"/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5" name="Segment 6 Text">
              <a:extLst>
                <a:ext uri="{FF2B5EF4-FFF2-40B4-BE49-F238E27FC236}">
                  <a16:creationId xmlns:a16="http://schemas.microsoft.com/office/drawing/2014/main" id="{794C4BDF-D593-412B-9F3F-92D5B2D45420}"/>
                </a:ext>
              </a:extLst>
            </p:cNvPr>
            <p:cNvSpPr/>
            <p:nvPr/>
          </p:nvSpPr>
          <p:spPr>
            <a:xfrm rot="6448510">
              <a:off x="4448297" y="489095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en-US" sz="1800" b="1">
                  <a:ln w="0"/>
                  <a:cs typeface="Arial" panose="020B0604020202020204" pitchFamily="34" charset="0"/>
                </a:rPr>
                <a:t>Un </a:t>
              </a:r>
              <a:r>
                <a:rPr lang="fr-CA" sz="1800" b="1">
                  <a:ln w="0"/>
                  <a:cs typeface="Arial" panose="020B0604020202020204" pitchFamily="34" charset="0"/>
                </a:rPr>
                <a:t>appartement</a:t>
              </a:r>
            </a:p>
          </p:txBody>
        </p:sp>
        <p:sp>
          <p:nvSpPr>
            <p:cNvPr id="72" name="Segment 5 Text">
              <a:extLst>
                <a:ext uri="{FF2B5EF4-FFF2-40B4-BE49-F238E27FC236}">
                  <a16:creationId xmlns:a16="http://schemas.microsoft.com/office/drawing/2014/main" id="{FFBCECC3-F70A-42A8-BA20-4418414E7281}"/>
                </a:ext>
              </a:extLst>
            </p:cNvPr>
            <p:cNvSpPr/>
            <p:nvPr/>
          </p:nvSpPr>
          <p:spPr>
            <a:xfrm rot="4437146">
              <a:off x="5602504" y="4880553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en-US" sz="1800" b="1">
                  <a:ln w="0"/>
                  <a:cs typeface="Arial" panose="020B0604020202020204" pitchFamily="34" charset="0"/>
                </a:rPr>
                <a:t> De nouveaux </a:t>
              </a:r>
              <a:r>
                <a:rPr lang="en-US" sz="1800" b="1" err="1">
                  <a:ln w="0"/>
                  <a:cs typeface="Arial" panose="020B0604020202020204" pitchFamily="34" charset="0"/>
                </a:rPr>
                <a:t>meubles</a:t>
              </a:r>
              <a:r>
                <a:rPr lang="en-US" sz="1800" b="1">
                  <a:ln w="0"/>
                  <a:cs typeface="Arial" panose="020B0604020202020204" pitchFamily="34" charset="0"/>
                </a:rPr>
                <a:t> </a:t>
              </a:r>
            </a:p>
          </p:txBody>
        </p:sp>
        <p:sp>
          <p:nvSpPr>
            <p:cNvPr id="73" name="Segment 4 Text">
              <a:extLst>
                <a:ext uri="{FF2B5EF4-FFF2-40B4-BE49-F238E27FC236}">
                  <a16:creationId xmlns:a16="http://schemas.microsoft.com/office/drawing/2014/main" id="{F0E7D3DF-C7D3-4769-AB38-86B7446FDAC0}"/>
                </a:ext>
              </a:extLst>
            </p:cNvPr>
            <p:cNvSpPr/>
            <p:nvPr/>
          </p:nvSpPr>
          <p:spPr>
            <a:xfrm rot="2251830">
              <a:off x="6593981" y="4196414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b="1"/>
                <a:t>Une motoneige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4" name="Segment 3 Text">
              <a:extLst>
                <a:ext uri="{FF2B5EF4-FFF2-40B4-BE49-F238E27FC236}">
                  <a16:creationId xmlns:a16="http://schemas.microsoft.com/office/drawing/2014/main" id="{302BC54B-15F2-4543-B08E-73C343EE81B2}"/>
                </a:ext>
              </a:extLst>
            </p:cNvPr>
            <p:cNvSpPr/>
            <p:nvPr/>
          </p:nvSpPr>
          <p:spPr>
            <a:xfrm>
              <a:off x="6975036" y="302400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b="1"/>
                <a:t>Un fonds d'urgence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5" name="Segment 2 Text">
              <a:extLst>
                <a:ext uri="{FF2B5EF4-FFF2-40B4-BE49-F238E27FC236}">
                  <a16:creationId xmlns:a16="http://schemas.microsoft.com/office/drawing/2014/main" id="{421FA830-E00D-475D-A3EC-158B0533B899}"/>
                </a:ext>
              </a:extLst>
            </p:cNvPr>
            <p:cNvSpPr/>
            <p:nvPr/>
          </p:nvSpPr>
          <p:spPr>
            <a:xfrm rot="19530205">
              <a:off x="6596433" y="1879838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FR" sz="1800" b="1" dirty="0"/>
                <a:t>Un système </a:t>
              </a:r>
            </a:p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FR" sz="1800" b="1" dirty="0"/>
                <a:t>de jeu</a:t>
              </a:r>
              <a:endParaRPr lang="en-US" sz="1800" b="1" dirty="0">
                <a:ln w="0"/>
                <a:solidFill>
                  <a:prstClr val="black"/>
                </a:solidFill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6" name="Segment 1 Text">
              <a:extLst>
                <a:ext uri="{FF2B5EF4-FFF2-40B4-BE49-F238E27FC236}">
                  <a16:creationId xmlns:a16="http://schemas.microsoft.com/office/drawing/2014/main" id="{A68EFAF5-B9F3-4478-A6CB-ED802BB69FAB}"/>
                </a:ext>
              </a:extLst>
            </p:cNvPr>
            <p:cNvSpPr/>
            <p:nvPr/>
          </p:nvSpPr>
          <p:spPr>
            <a:xfrm rot="17140939">
              <a:off x="5664096" y="1112197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 fontScale="85000" lnSpcReduction="20000"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De</a:t>
              </a:r>
              <a:r>
                <a:rPr lang="en-US" sz="1800" b="1" dirty="0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 </a:t>
              </a:r>
              <a:r>
                <a:rPr lang="en-US" sz="1400" b="1" dirty="0" err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l’argent</a:t>
              </a:r>
              <a:r>
                <a:rPr lang="en-US" sz="1400" b="1" dirty="0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 pour les études </a:t>
              </a:r>
              <a:r>
                <a:rPr lang="en-US" sz="1400" b="1" dirty="0" err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postsecondaires</a:t>
              </a:r>
              <a:r>
                <a:rPr lang="en-US" sz="1800" b="1" dirty="0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 </a:t>
              </a:r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id="{1972FA71-9F7D-4B81-B488-7F26645D57CD}"/>
              </a:ext>
            </a:extLst>
          </p:cNvPr>
          <p:cNvGrpSpPr/>
          <p:nvPr/>
        </p:nvGrpSpPr>
        <p:grpSpPr>
          <a:xfrm>
            <a:off x="3897000" y="2754000"/>
            <a:ext cx="1350000" cy="135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3000" b="1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ROUE</a:t>
              </a:r>
              <a:endParaRPr lang="en-GB" sz="3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id="{6F381C54-25EF-445D-B869-A54C62C08DBE}"/>
              </a:ext>
            </a:extLst>
          </p:cNvPr>
          <p:cNvSpPr/>
          <p:nvPr/>
        </p:nvSpPr>
        <p:spPr>
          <a:xfrm rot="10800000">
            <a:off x="4305905" y="855602"/>
            <a:ext cx="540000" cy="54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5" name="Wave 44">
            <a:extLst>
              <a:ext uri="{FF2B5EF4-FFF2-40B4-BE49-F238E27FC236}">
                <a16:creationId xmlns:a16="http://schemas.microsoft.com/office/drawing/2014/main" id="{592278EA-1A2F-4E00-9498-F67B12109305}"/>
              </a:ext>
            </a:extLst>
          </p:cNvPr>
          <p:cNvSpPr/>
          <p:nvPr/>
        </p:nvSpPr>
        <p:spPr>
          <a:xfrm>
            <a:off x="7056632" y="2640794"/>
            <a:ext cx="1960452" cy="1858523"/>
          </a:xfrm>
          <a:prstGeom prst="wave">
            <a:avLst>
              <a:gd name="adj1" fmla="val 12500"/>
              <a:gd name="adj2" fmla="val -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0C09FADB-9150-4402-B848-06BD04C5A122}"/>
              </a:ext>
            </a:extLst>
          </p:cNvPr>
          <p:cNvSpPr txBox="1"/>
          <p:nvPr/>
        </p:nvSpPr>
        <p:spPr>
          <a:xfrm>
            <a:off x="7124147" y="3101256"/>
            <a:ext cx="2059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Que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désirez-vous</a:t>
            </a:r>
            <a:r>
              <a:rPr lang="en-US">
                <a:solidFill>
                  <a:schemeClr val="bg1"/>
                </a:solidFill>
              </a:rPr>
              <a:t>?</a:t>
            </a:r>
            <a:endParaRPr lang="en-CA">
              <a:solidFill>
                <a:schemeClr val="bg1"/>
              </a:solidFill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832FFA9-F98F-44AA-900C-3E8FF1B5ACCD}"/>
              </a:ext>
            </a:extLst>
          </p:cNvPr>
          <p:cNvGrpSpPr/>
          <p:nvPr/>
        </p:nvGrpSpPr>
        <p:grpSpPr>
          <a:xfrm>
            <a:off x="174433" y="2475464"/>
            <a:ext cx="1959495" cy="1907072"/>
            <a:chOff x="30836" y="2475464"/>
            <a:chExt cx="1959495" cy="1907072"/>
          </a:xfrm>
          <a:solidFill>
            <a:srgbClr val="FFFF00"/>
          </a:solidFill>
        </p:grpSpPr>
        <p:sp>
          <p:nvSpPr>
            <p:cNvPr id="44" name="Explosion: 14 Points 43">
              <a:hlinkClick r:id="rId6" action="ppaction://hlinksldjump"/>
              <a:extLst>
                <a:ext uri="{FF2B5EF4-FFF2-40B4-BE49-F238E27FC236}">
                  <a16:creationId xmlns:a16="http://schemas.microsoft.com/office/drawing/2014/main" id="{F98772EF-D391-4FAA-9F0E-DC9C2D56CBC0}"/>
                </a:ext>
              </a:extLst>
            </p:cNvPr>
            <p:cNvSpPr/>
            <p:nvPr/>
          </p:nvSpPr>
          <p:spPr>
            <a:xfrm>
              <a:off x="30836" y="2475464"/>
              <a:ext cx="1959495" cy="1907072"/>
            </a:xfrm>
            <a:prstGeom prst="irregularSeal2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9" name="TextBox 48">
              <a:hlinkClick r:id="rId6" action="ppaction://hlinksldjump"/>
              <a:extLst>
                <a:ext uri="{FF2B5EF4-FFF2-40B4-BE49-F238E27FC236}">
                  <a16:creationId xmlns:a16="http://schemas.microsoft.com/office/drawing/2014/main" id="{ED088300-B93A-4482-B9AA-CB5B788C6D51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527571" y="3013501"/>
              <a:ext cx="937404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400" b="1"/>
                <a:t>Étape suivante</a:t>
              </a:r>
              <a:endParaRPr lang="en-CA" sz="1400" b="1"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60FE2BA9-B3C7-AB37-96D8-0EA95F62B7AA}"/>
              </a:ext>
            </a:extLst>
          </p:cNvPr>
          <p:cNvSpPr txBox="1"/>
          <p:nvPr/>
        </p:nvSpPr>
        <p:spPr>
          <a:xfrm>
            <a:off x="1143287" y="6037364"/>
            <a:ext cx="5650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/>
              <a:t>Cliquez sur</a:t>
            </a:r>
            <a:r>
              <a:rPr lang="en-CA" sz="2000" b="1"/>
              <a:t> </a:t>
            </a:r>
            <a:r>
              <a:rPr lang="fr-CA" sz="2000" b="1"/>
              <a:t>« </a:t>
            </a:r>
            <a:r>
              <a:rPr lang="en-CA" sz="2000" b="1" err="1"/>
              <a:t>Roue</a:t>
            </a:r>
            <a:r>
              <a:rPr lang="fr-MA" sz="2000" b="1"/>
              <a:t> »</a:t>
            </a:r>
            <a:r>
              <a:rPr lang="en-CA" sz="2000" b="1"/>
              <a:t> au centre pour </a:t>
            </a:r>
            <a:r>
              <a:rPr lang="fr-CH" sz="2000" b="1"/>
              <a:t>démarrer ou arrêter </a:t>
            </a:r>
            <a:r>
              <a:rPr lang="en-CA" sz="2000" b="1"/>
              <a:t>la </a:t>
            </a:r>
            <a:r>
              <a:rPr lang="en-CA" sz="2000" b="1" err="1"/>
              <a:t>roue</a:t>
            </a:r>
            <a:r>
              <a:rPr lang="en-CA" sz="2000" b="1"/>
              <a:t> de fortune.</a:t>
            </a:r>
          </a:p>
        </p:txBody>
      </p:sp>
    </p:spTree>
    <p:extLst>
      <p:ext uri="{BB962C8B-B14F-4D97-AF65-F5344CB8AC3E}">
        <p14:creationId xmlns:p14="http://schemas.microsoft.com/office/powerpoint/2010/main" val="32938016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id="{C5D662CC-1BE3-434A-87C6-6DCBC37C88A8}"/>
              </a:ext>
            </a:extLst>
          </p:cNvPr>
          <p:cNvGrpSpPr/>
          <p:nvPr/>
        </p:nvGrpSpPr>
        <p:grpSpPr>
          <a:xfrm>
            <a:off x="4264213" y="5853019"/>
            <a:ext cx="618782" cy="135000"/>
            <a:chOff x="5464435" y="6630924"/>
            <a:chExt cx="825043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id="{8C8A5E28-D2DF-40B5-802B-38576B3EE85E}"/>
                </a:ext>
              </a:extLst>
            </p:cNvPr>
            <p:cNvSpPr/>
            <p:nvPr/>
          </p:nvSpPr>
          <p:spPr>
            <a:xfrm>
              <a:off x="5620491" y="6651675"/>
              <a:ext cx="668987" cy="13850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675" b="1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id="{E7247EFC-DA6F-4517-958E-60940FA8DC84}"/>
              </a:ext>
            </a:extLst>
          </p:cNvPr>
          <p:cNvSpPr/>
          <p:nvPr/>
        </p:nvSpPr>
        <p:spPr>
          <a:xfrm>
            <a:off x="2142000" y="999000"/>
            <a:ext cx="4860000" cy="486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id="{B316AF16-047B-4F82-AB9C-1224E1DDA737}"/>
              </a:ext>
            </a:extLst>
          </p:cNvPr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pinning Wheel 10">
            <a:extLst>
              <a:ext uri="{FF2B5EF4-FFF2-40B4-BE49-F238E27FC236}">
                <a16:creationId xmlns:a16="http://schemas.microsoft.com/office/drawing/2014/main" id="{B5123D5A-8489-4948-BDCA-C21BF48EED80}"/>
              </a:ext>
            </a:extLst>
          </p:cNvPr>
          <p:cNvGrpSpPr/>
          <p:nvPr/>
        </p:nvGrpSpPr>
        <p:grpSpPr>
          <a:xfrm>
            <a:off x="2030088" y="1012278"/>
            <a:ext cx="5083738" cy="4840058"/>
            <a:chOff x="2706784" y="206704"/>
            <a:chExt cx="6778317" cy="6453410"/>
          </a:xfrm>
        </p:grpSpPr>
        <p:sp>
          <p:nvSpPr>
            <p:cNvPr id="33" name="Segment 10">
              <a:extLst>
                <a:ext uri="{FF2B5EF4-FFF2-40B4-BE49-F238E27FC236}">
                  <a16:creationId xmlns:a16="http://schemas.microsoft.com/office/drawing/2014/main" id="{52C205B5-9663-4A8A-9F48-476FB5F6653A}"/>
                </a:ext>
              </a:extLst>
            </p:cNvPr>
            <p:cNvSpPr/>
            <p:nvPr/>
          </p:nvSpPr>
          <p:spPr>
            <a:xfrm rot="19440000">
              <a:off x="4804678" y="206704"/>
              <a:ext cx="1812504" cy="2358292"/>
            </a:xfrm>
            <a:custGeom>
              <a:avLst/>
              <a:gdLst>
                <a:gd name="connsiteX0" fmla="*/ 1812504 w 1812504"/>
                <a:gd name="connsiteY0" fmla="*/ 580792 h 2358292"/>
                <a:gd name="connsiteX1" fmla="*/ 521075 w 1812504"/>
                <a:gd name="connsiteY1" fmla="*/ 2358292 h 2358292"/>
                <a:gd name="connsiteX2" fmla="*/ 450092 w 1812504"/>
                <a:gd name="connsiteY2" fmla="*/ 2312002 h 2358292"/>
                <a:gd name="connsiteX3" fmla="*/ 47112 w 1812504"/>
                <a:gd name="connsiteY3" fmla="*/ 2195890 h 2358292"/>
                <a:gd name="connsiteX4" fmla="*/ 0 w 1812504"/>
                <a:gd name="connsiteY4" fmla="*/ 2198792 h 2358292"/>
                <a:gd name="connsiteX5" fmla="*/ 0 w 1812504"/>
                <a:gd name="connsiteY5" fmla="*/ 1709 h 2358292"/>
                <a:gd name="connsiteX6" fmla="*/ 124166 w 1812504"/>
                <a:gd name="connsiteY6" fmla="*/ 0 h 2358292"/>
                <a:gd name="connsiteX7" fmla="*/ 1685735 w 1812504"/>
                <a:gd name="connsiteY7" fmla="*/ 493500 h 2358292"/>
                <a:gd name="connsiteX8" fmla="*/ 1812504 w 1812504"/>
                <a:gd name="connsiteY8" fmla="*/ 580792 h 235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504" h="2358292">
                  <a:moveTo>
                    <a:pt x="1812504" y="580792"/>
                  </a:moveTo>
                  <a:lnTo>
                    <a:pt x="521075" y="2358292"/>
                  </a:lnTo>
                  <a:lnTo>
                    <a:pt x="450092" y="2312002"/>
                  </a:lnTo>
                  <a:cubicBezTo>
                    <a:pt x="324082" y="2238659"/>
                    <a:pt x="185548" y="2200621"/>
                    <a:pt x="47112" y="2195890"/>
                  </a:cubicBezTo>
                  <a:lnTo>
                    <a:pt x="0" y="2198792"/>
                  </a:lnTo>
                  <a:lnTo>
                    <a:pt x="0" y="1709"/>
                  </a:lnTo>
                  <a:lnTo>
                    <a:pt x="124166" y="0"/>
                  </a:lnTo>
                  <a:cubicBezTo>
                    <a:pt x="664122" y="18455"/>
                    <a:pt x="1204503" y="179810"/>
                    <a:pt x="1685735" y="493500"/>
                  </a:cubicBezTo>
                  <a:lnTo>
                    <a:pt x="1812504" y="58079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4" name="Segment 9">
              <a:extLst>
                <a:ext uri="{FF2B5EF4-FFF2-40B4-BE49-F238E27FC236}">
                  <a16:creationId xmlns:a16="http://schemas.microsoft.com/office/drawing/2014/main" id="{662F17CF-2B18-4001-A42B-E2652281E0B8}"/>
                </a:ext>
              </a:extLst>
            </p:cNvPr>
            <p:cNvSpPr/>
            <p:nvPr/>
          </p:nvSpPr>
          <p:spPr>
            <a:xfrm rot="19440000">
              <a:off x="3370936" y="1264404"/>
              <a:ext cx="1773615" cy="2355935"/>
            </a:xfrm>
            <a:custGeom>
              <a:avLst/>
              <a:gdLst>
                <a:gd name="connsiteX0" fmla="*/ 1773615 w 1773615"/>
                <a:gd name="connsiteY0" fmla="*/ 0 h 2355935"/>
                <a:gd name="connsiteX1" fmla="*/ 1773615 w 1773615"/>
                <a:gd name="connsiteY1" fmla="*/ 2197255 h 2355935"/>
                <a:gd name="connsiteX2" fmla="*/ 1659062 w 1773615"/>
                <a:gd name="connsiteY2" fmla="*/ 2204311 h 2355935"/>
                <a:gd name="connsiteX3" fmla="*/ 1348204 w 1773615"/>
                <a:gd name="connsiteY3" fmla="*/ 2317525 h 2355935"/>
                <a:gd name="connsiteX4" fmla="*/ 1291038 w 1773615"/>
                <a:gd name="connsiteY4" fmla="*/ 2355935 h 2355935"/>
                <a:gd name="connsiteX5" fmla="*/ 0 w 1773615"/>
                <a:gd name="connsiteY5" fmla="*/ 578973 h 2355935"/>
                <a:gd name="connsiteX6" fmla="*/ 213119 w 1773615"/>
                <a:gd name="connsiteY6" fmla="*/ 435778 h 2355935"/>
                <a:gd name="connsiteX7" fmla="*/ 1607260 w 1773615"/>
                <a:gd name="connsiteY7" fmla="*/ 2289 h 2355935"/>
                <a:gd name="connsiteX8" fmla="*/ 1773615 w 1773615"/>
                <a:gd name="connsiteY8" fmla="*/ 0 h 235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3615" h="2355935">
                  <a:moveTo>
                    <a:pt x="1773615" y="0"/>
                  </a:moveTo>
                  <a:lnTo>
                    <a:pt x="1773615" y="2197255"/>
                  </a:lnTo>
                  <a:lnTo>
                    <a:pt x="1659062" y="2204311"/>
                  </a:lnTo>
                  <a:cubicBezTo>
                    <a:pt x="1549993" y="2221586"/>
                    <a:pt x="1444220" y="2259665"/>
                    <a:pt x="1348204" y="2317525"/>
                  </a:cubicBezTo>
                  <a:lnTo>
                    <a:pt x="1291038" y="2355935"/>
                  </a:lnTo>
                  <a:lnTo>
                    <a:pt x="0" y="578973"/>
                  </a:lnTo>
                  <a:lnTo>
                    <a:pt x="213119" y="435778"/>
                  </a:lnTo>
                  <a:cubicBezTo>
                    <a:pt x="638689" y="179327"/>
                    <a:pt x="1118323" y="32468"/>
                    <a:pt x="1607260" y="2289"/>
                  </a:cubicBezTo>
                  <a:lnTo>
                    <a:pt x="1773615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5" name="Segment 8">
              <a:extLst>
                <a:ext uri="{FF2B5EF4-FFF2-40B4-BE49-F238E27FC236}">
                  <a16:creationId xmlns:a16="http://schemas.microsoft.com/office/drawing/2014/main" id="{5D6D526B-E0DF-4330-8327-B79502762656}"/>
                </a:ext>
              </a:extLst>
            </p:cNvPr>
            <p:cNvSpPr/>
            <p:nvPr/>
          </p:nvSpPr>
          <p:spPr>
            <a:xfrm rot="19440000">
              <a:off x="2706784" y="2218952"/>
              <a:ext cx="2403822" cy="2210353"/>
            </a:xfrm>
            <a:custGeom>
              <a:avLst/>
              <a:gdLst>
                <a:gd name="connsiteX0" fmla="*/ 1112784 w 2403822"/>
                <a:gd name="connsiteY0" fmla="*/ 0 h 2210353"/>
                <a:gd name="connsiteX1" fmla="*/ 2403822 w 2403822"/>
                <a:gd name="connsiteY1" fmla="*/ 1776962 h 2210353"/>
                <a:gd name="connsiteX2" fmla="*/ 2393897 w 2403822"/>
                <a:gd name="connsiteY2" fmla="*/ 1783630 h 2210353"/>
                <a:gd name="connsiteX3" fmla="*/ 2211669 w 2403822"/>
                <a:gd name="connsiteY3" fmla="*/ 1968438 h 2210353"/>
                <a:gd name="connsiteX4" fmla="*/ 2092218 w 2403822"/>
                <a:gd name="connsiteY4" fmla="*/ 2198856 h 2210353"/>
                <a:gd name="connsiteX5" fmla="*/ 2088943 w 2403822"/>
                <a:gd name="connsiteY5" fmla="*/ 2210353 h 2210353"/>
                <a:gd name="connsiteX6" fmla="*/ 0 w 2403822"/>
                <a:gd name="connsiteY6" fmla="*/ 1531615 h 2210353"/>
                <a:gd name="connsiteX7" fmla="*/ 10686 w 2403822"/>
                <a:gd name="connsiteY7" fmla="*/ 1494091 h 2210353"/>
                <a:gd name="connsiteX8" fmla="*/ 434244 w 2403822"/>
                <a:gd name="connsiteY8" fmla="*/ 677063 h 2210353"/>
                <a:gd name="connsiteX9" fmla="*/ 1080397 w 2403822"/>
                <a:gd name="connsiteY9" fmla="*/ 21761 h 2210353"/>
                <a:gd name="connsiteX10" fmla="*/ 1112784 w 2403822"/>
                <a:gd name="connsiteY10" fmla="*/ 0 h 22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822" h="2210353">
                  <a:moveTo>
                    <a:pt x="1112784" y="0"/>
                  </a:moveTo>
                  <a:lnTo>
                    <a:pt x="2403822" y="1776962"/>
                  </a:lnTo>
                  <a:lnTo>
                    <a:pt x="2393897" y="1783630"/>
                  </a:lnTo>
                  <a:cubicBezTo>
                    <a:pt x="2325848" y="1834394"/>
                    <a:pt x="2264196" y="1896141"/>
                    <a:pt x="2211669" y="1968438"/>
                  </a:cubicBezTo>
                  <a:cubicBezTo>
                    <a:pt x="2159142" y="2040736"/>
                    <a:pt x="2119469" y="2118451"/>
                    <a:pt x="2092218" y="2198856"/>
                  </a:cubicBezTo>
                  <a:lnTo>
                    <a:pt x="2088943" y="2210353"/>
                  </a:lnTo>
                  <a:lnTo>
                    <a:pt x="0" y="1531615"/>
                  </a:lnTo>
                  <a:lnTo>
                    <a:pt x="10686" y="1494091"/>
                  </a:lnTo>
                  <a:cubicBezTo>
                    <a:pt x="107315" y="1208984"/>
                    <a:pt x="247990" y="933419"/>
                    <a:pt x="434244" y="677063"/>
                  </a:cubicBezTo>
                  <a:cubicBezTo>
                    <a:pt x="620497" y="420707"/>
                    <a:pt x="839104" y="201763"/>
                    <a:pt x="1080397" y="21761"/>
                  </a:cubicBezTo>
                  <a:lnTo>
                    <a:pt x="1112784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6" name="Segment 7">
              <a:extLst>
                <a:ext uri="{FF2B5EF4-FFF2-40B4-BE49-F238E27FC236}">
                  <a16:creationId xmlns:a16="http://schemas.microsoft.com/office/drawing/2014/main" id="{BEB2DC4A-3F5B-4091-B904-52FC02DAB6F8}"/>
                </a:ext>
              </a:extLst>
            </p:cNvPr>
            <p:cNvSpPr/>
            <p:nvPr/>
          </p:nvSpPr>
          <p:spPr>
            <a:xfrm rot="19440000">
              <a:off x="3407879" y="3627616"/>
              <a:ext cx="2242173" cy="1887182"/>
            </a:xfrm>
            <a:custGeom>
              <a:avLst/>
              <a:gdLst>
                <a:gd name="connsiteX0" fmla="*/ 2238338 w 2242173"/>
                <a:gd name="connsiteY0" fmla="*/ 678739 h 1887182"/>
                <a:gd name="connsiteX1" fmla="*/ 2219472 w 2242173"/>
                <a:gd name="connsiteY1" fmla="*/ 744979 h 1887182"/>
                <a:gd name="connsiteX2" fmla="*/ 2207860 w 2242173"/>
                <a:gd name="connsiteY2" fmla="*/ 1075607 h 1887182"/>
                <a:gd name="connsiteX3" fmla="*/ 2242173 w 2242173"/>
                <a:gd name="connsiteY3" fmla="*/ 1208525 h 1887182"/>
                <a:gd name="connsiteX4" fmla="*/ 153482 w 2242173"/>
                <a:gd name="connsiteY4" fmla="*/ 1887182 h 1887182"/>
                <a:gd name="connsiteX5" fmla="*/ 97605 w 2242173"/>
                <a:gd name="connsiteY5" fmla="*/ 1706803 h 1887182"/>
                <a:gd name="connsiteX6" fmla="*/ 79064 w 2242173"/>
                <a:gd name="connsiteY6" fmla="*/ 246941 h 1887182"/>
                <a:gd name="connsiteX7" fmla="*/ 149394 w 2242173"/>
                <a:gd name="connsiteY7" fmla="*/ 0 h 1887182"/>
                <a:gd name="connsiteX8" fmla="*/ 2238338 w 2242173"/>
                <a:gd name="connsiteY8" fmla="*/ 678739 h 188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2173" h="1887182">
                  <a:moveTo>
                    <a:pt x="2238338" y="678739"/>
                  </a:moveTo>
                  <a:lnTo>
                    <a:pt x="2219472" y="744979"/>
                  </a:lnTo>
                  <a:cubicBezTo>
                    <a:pt x="2194115" y="854175"/>
                    <a:pt x="2190586" y="966538"/>
                    <a:pt x="2207860" y="1075607"/>
                  </a:cubicBezTo>
                  <a:lnTo>
                    <a:pt x="2242173" y="1208525"/>
                  </a:lnTo>
                  <a:lnTo>
                    <a:pt x="153482" y="1887182"/>
                  </a:lnTo>
                  <a:lnTo>
                    <a:pt x="97605" y="1706803"/>
                  </a:lnTo>
                  <a:cubicBezTo>
                    <a:pt x="-24783" y="1232470"/>
                    <a:pt x="-33327" y="730929"/>
                    <a:pt x="79064" y="246941"/>
                  </a:cubicBezTo>
                  <a:lnTo>
                    <a:pt x="149394" y="0"/>
                  </a:lnTo>
                  <a:lnTo>
                    <a:pt x="2238338" y="678739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7" name="Segment 6">
              <a:extLst>
                <a:ext uri="{FF2B5EF4-FFF2-40B4-BE49-F238E27FC236}">
                  <a16:creationId xmlns:a16="http://schemas.microsoft.com/office/drawing/2014/main" id="{AC54C0A2-DBFA-4667-9249-4E33F504F432}"/>
                </a:ext>
              </a:extLst>
            </p:cNvPr>
            <p:cNvSpPr/>
            <p:nvPr/>
          </p:nvSpPr>
          <p:spPr>
            <a:xfrm rot="19440000">
              <a:off x="4322620" y="4443711"/>
              <a:ext cx="2391407" cy="2198706"/>
            </a:xfrm>
            <a:custGeom>
              <a:avLst/>
              <a:gdLst>
                <a:gd name="connsiteX0" fmla="*/ 2088528 w 2391407"/>
                <a:gd name="connsiteY0" fmla="*/ 0 h 2198706"/>
                <a:gd name="connsiteX1" fmla="*/ 2094701 w 2391407"/>
                <a:gd name="connsiteY1" fmla="*/ 23912 h 2198706"/>
                <a:gd name="connsiteX2" fmla="*/ 2329657 w 2391407"/>
                <a:gd name="connsiteY2" fmla="*/ 371288 h 2198706"/>
                <a:gd name="connsiteX3" fmla="*/ 2391407 w 2391407"/>
                <a:gd name="connsiteY3" fmla="*/ 421097 h 2198706"/>
                <a:gd name="connsiteX4" fmla="*/ 1099898 w 2391407"/>
                <a:gd name="connsiteY4" fmla="*/ 2198706 h 2198706"/>
                <a:gd name="connsiteX5" fmla="*/ 981994 w 2391407"/>
                <a:gd name="connsiteY5" fmla="*/ 2108403 h 2198706"/>
                <a:gd name="connsiteX6" fmla="*/ 30096 w 2391407"/>
                <a:gd name="connsiteY6" fmla="*/ 775762 h 2198706"/>
                <a:gd name="connsiteX7" fmla="*/ 0 w 2391407"/>
                <a:gd name="connsiteY7" fmla="*/ 678604 h 2198706"/>
                <a:gd name="connsiteX8" fmla="*/ 2088528 w 2391407"/>
                <a:gd name="connsiteY8" fmla="*/ 0 h 219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1407" h="2198706">
                  <a:moveTo>
                    <a:pt x="2088528" y="0"/>
                  </a:moveTo>
                  <a:lnTo>
                    <a:pt x="2094701" y="23912"/>
                  </a:lnTo>
                  <a:cubicBezTo>
                    <a:pt x="2141979" y="154110"/>
                    <a:pt x="2220965" y="274109"/>
                    <a:pt x="2329657" y="371288"/>
                  </a:cubicBezTo>
                  <a:lnTo>
                    <a:pt x="2391407" y="421097"/>
                  </a:lnTo>
                  <a:lnTo>
                    <a:pt x="1099898" y="2198706"/>
                  </a:lnTo>
                  <a:lnTo>
                    <a:pt x="981994" y="2108403"/>
                  </a:lnTo>
                  <a:cubicBezTo>
                    <a:pt x="534948" y="1747659"/>
                    <a:pt x="214504" y="1283587"/>
                    <a:pt x="30096" y="775762"/>
                  </a:cubicBezTo>
                  <a:lnTo>
                    <a:pt x="0" y="678604"/>
                  </a:lnTo>
                  <a:lnTo>
                    <a:pt x="2088528" y="0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8" name="Segment 5">
              <a:extLst>
                <a:ext uri="{FF2B5EF4-FFF2-40B4-BE49-F238E27FC236}">
                  <a16:creationId xmlns:a16="http://schemas.microsoft.com/office/drawing/2014/main" id="{5E98BE26-8444-4529-806D-372E3848F1A5}"/>
                </a:ext>
              </a:extLst>
            </p:cNvPr>
            <p:cNvSpPr/>
            <p:nvPr/>
          </p:nvSpPr>
          <p:spPr>
            <a:xfrm rot="19440000">
              <a:off x="5568685" y="4296458"/>
              <a:ext cx="1798755" cy="2363656"/>
            </a:xfrm>
            <a:custGeom>
              <a:avLst/>
              <a:gdLst>
                <a:gd name="connsiteX0" fmla="*/ 1798755 w 1798755"/>
                <a:gd name="connsiteY0" fmla="*/ 166158 h 2363656"/>
                <a:gd name="connsiteX1" fmla="*/ 1798755 w 1798755"/>
                <a:gd name="connsiteY1" fmla="*/ 2362236 h 2363656"/>
                <a:gd name="connsiteX2" fmla="*/ 1695593 w 1798755"/>
                <a:gd name="connsiteY2" fmla="*/ 2363656 h 2363656"/>
                <a:gd name="connsiteX3" fmla="*/ 4290 w 1798755"/>
                <a:gd name="connsiteY3" fmla="*/ 1780821 h 2363656"/>
                <a:gd name="connsiteX4" fmla="*/ 0 w 1798755"/>
                <a:gd name="connsiteY4" fmla="*/ 1777536 h 2363656"/>
                <a:gd name="connsiteX5" fmla="*/ 1291456 w 1798755"/>
                <a:gd name="connsiteY5" fmla="*/ 0 h 2363656"/>
                <a:gd name="connsiteX6" fmla="*/ 1295665 w 1798755"/>
                <a:gd name="connsiteY6" fmla="*/ 3395 h 2363656"/>
                <a:gd name="connsiteX7" fmla="*/ 1772647 w 1798755"/>
                <a:gd name="connsiteY7" fmla="*/ 167766 h 2363656"/>
                <a:gd name="connsiteX8" fmla="*/ 1798755 w 1798755"/>
                <a:gd name="connsiteY8" fmla="*/ 166158 h 236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755" h="2363656">
                  <a:moveTo>
                    <a:pt x="1798755" y="166158"/>
                  </a:moveTo>
                  <a:lnTo>
                    <a:pt x="1798755" y="2362236"/>
                  </a:lnTo>
                  <a:lnTo>
                    <a:pt x="1695593" y="2363656"/>
                  </a:lnTo>
                  <a:cubicBezTo>
                    <a:pt x="1106551" y="2343523"/>
                    <a:pt x="517001" y="2153328"/>
                    <a:pt x="4290" y="1780821"/>
                  </a:cubicBezTo>
                  <a:lnTo>
                    <a:pt x="0" y="1777536"/>
                  </a:lnTo>
                  <a:lnTo>
                    <a:pt x="1291456" y="0"/>
                  </a:lnTo>
                  <a:lnTo>
                    <a:pt x="1295665" y="3395"/>
                  </a:lnTo>
                  <a:cubicBezTo>
                    <a:pt x="1440260" y="108449"/>
                    <a:pt x="1606525" y="162088"/>
                    <a:pt x="1772647" y="167766"/>
                  </a:cubicBezTo>
                  <a:lnTo>
                    <a:pt x="1798755" y="16615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9" name="Segment 4">
              <a:extLst>
                <a:ext uri="{FF2B5EF4-FFF2-40B4-BE49-F238E27FC236}">
                  <a16:creationId xmlns:a16="http://schemas.microsoft.com/office/drawing/2014/main" id="{9FA3CF94-921C-4079-9CB9-D72FA0E78604}"/>
                </a:ext>
              </a:extLst>
            </p:cNvPr>
            <p:cNvSpPr/>
            <p:nvPr/>
          </p:nvSpPr>
          <p:spPr>
            <a:xfrm rot="19440000">
              <a:off x="7028400" y="3243389"/>
              <a:ext cx="1795084" cy="2356536"/>
            </a:xfrm>
            <a:custGeom>
              <a:avLst/>
              <a:gdLst>
                <a:gd name="connsiteX0" fmla="*/ 504046 w 1795084"/>
                <a:gd name="connsiteY0" fmla="*/ 0 h 2356536"/>
                <a:gd name="connsiteX1" fmla="*/ 1795084 w 1795084"/>
                <a:gd name="connsiteY1" fmla="*/ 1776961 h 2356536"/>
                <a:gd name="connsiteX2" fmla="*/ 1581500 w 1795084"/>
                <a:gd name="connsiteY2" fmla="*/ 1920469 h 2356536"/>
                <a:gd name="connsiteX3" fmla="*/ 187359 w 1795084"/>
                <a:gd name="connsiteY3" fmla="*/ 2353957 h 2356536"/>
                <a:gd name="connsiteX4" fmla="*/ 0 w 1795084"/>
                <a:gd name="connsiteY4" fmla="*/ 2356536 h 2356536"/>
                <a:gd name="connsiteX5" fmla="*/ 0 w 1795084"/>
                <a:gd name="connsiteY5" fmla="*/ 160286 h 2356536"/>
                <a:gd name="connsiteX6" fmla="*/ 135558 w 1795084"/>
                <a:gd name="connsiteY6" fmla="*/ 151936 h 2356536"/>
                <a:gd name="connsiteX7" fmla="*/ 446415 w 1795084"/>
                <a:gd name="connsiteY7" fmla="*/ 38722 h 2356536"/>
                <a:gd name="connsiteX8" fmla="*/ 504046 w 1795084"/>
                <a:gd name="connsiteY8" fmla="*/ 0 h 235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5084" h="2356536">
                  <a:moveTo>
                    <a:pt x="504046" y="0"/>
                  </a:moveTo>
                  <a:lnTo>
                    <a:pt x="1795084" y="1776961"/>
                  </a:lnTo>
                  <a:lnTo>
                    <a:pt x="1581500" y="1920469"/>
                  </a:lnTo>
                  <a:cubicBezTo>
                    <a:pt x="1155930" y="2176919"/>
                    <a:pt x="676296" y="2323778"/>
                    <a:pt x="187359" y="2353957"/>
                  </a:cubicBezTo>
                  <a:lnTo>
                    <a:pt x="0" y="2356536"/>
                  </a:lnTo>
                  <a:lnTo>
                    <a:pt x="0" y="160286"/>
                  </a:lnTo>
                  <a:lnTo>
                    <a:pt x="135558" y="151936"/>
                  </a:lnTo>
                  <a:cubicBezTo>
                    <a:pt x="244626" y="134660"/>
                    <a:pt x="350400" y="96582"/>
                    <a:pt x="446415" y="38722"/>
                  </a:cubicBezTo>
                  <a:lnTo>
                    <a:pt x="504046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0" name="Segment 3">
              <a:extLst>
                <a:ext uri="{FF2B5EF4-FFF2-40B4-BE49-F238E27FC236}">
                  <a16:creationId xmlns:a16="http://schemas.microsoft.com/office/drawing/2014/main" id="{2B42EAB0-7EBB-47DF-9A7B-1AC125C1A2E3}"/>
                </a:ext>
              </a:extLst>
            </p:cNvPr>
            <p:cNvSpPr/>
            <p:nvPr/>
          </p:nvSpPr>
          <p:spPr>
            <a:xfrm rot="19440000">
              <a:off x="7081895" y="2429116"/>
              <a:ext cx="2403206" cy="2209508"/>
            </a:xfrm>
            <a:custGeom>
              <a:avLst/>
              <a:gdLst>
                <a:gd name="connsiteX0" fmla="*/ 2403206 w 2403206"/>
                <a:gd name="connsiteY0" fmla="*/ 678740 h 2209508"/>
                <a:gd name="connsiteX1" fmla="*/ 2392671 w 2403206"/>
                <a:gd name="connsiteY1" fmla="*/ 715729 h 2209508"/>
                <a:gd name="connsiteX2" fmla="*/ 1969114 w 2403206"/>
                <a:gd name="connsiteY2" fmla="*/ 1532757 h 2209508"/>
                <a:gd name="connsiteX3" fmla="*/ 1322960 w 2403206"/>
                <a:gd name="connsiteY3" fmla="*/ 2188059 h 2209508"/>
                <a:gd name="connsiteX4" fmla="*/ 1291039 w 2403206"/>
                <a:gd name="connsiteY4" fmla="*/ 2209508 h 2209508"/>
                <a:gd name="connsiteX5" fmla="*/ 0 w 2403206"/>
                <a:gd name="connsiteY5" fmla="*/ 432546 h 2209508"/>
                <a:gd name="connsiteX6" fmla="*/ 9460 w 2403206"/>
                <a:gd name="connsiteY6" fmla="*/ 426190 h 2209508"/>
                <a:gd name="connsiteX7" fmla="*/ 191688 w 2403206"/>
                <a:gd name="connsiteY7" fmla="*/ 241381 h 2209508"/>
                <a:gd name="connsiteX8" fmla="*/ 311139 w 2403206"/>
                <a:gd name="connsiteY8" fmla="*/ 10963 h 2209508"/>
                <a:gd name="connsiteX9" fmla="*/ 314262 w 2403206"/>
                <a:gd name="connsiteY9" fmla="*/ 0 h 2209508"/>
                <a:gd name="connsiteX10" fmla="*/ 2403206 w 2403206"/>
                <a:gd name="connsiteY10" fmla="*/ 678740 h 220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206" h="2209508">
                  <a:moveTo>
                    <a:pt x="2403206" y="678740"/>
                  </a:moveTo>
                  <a:lnTo>
                    <a:pt x="2392671" y="715729"/>
                  </a:lnTo>
                  <a:cubicBezTo>
                    <a:pt x="2296043" y="1000836"/>
                    <a:pt x="2155367" y="1276401"/>
                    <a:pt x="1969114" y="1532757"/>
                  </a:cubicBezTo>
                  <a:cubicBezTo>
                    <a:pt x="1782860" y="1789113"/>
                    <a:pt x="1564253" y="2008058"/>
                    <a:pt x="1322960" y="2188059"/>
                  </a:cubicBezTo>
                  <a:lnTo>
                    <a:pt x="1291039" y="2209508"/>
                  </a:lnTo>
                  <a:lnTo>
                    <a:pt x="0" y="432546"/>
                  </a:lnTo>
                  <a:lnTo>
                    <a:pt x="9460" y="426190"/>
                  </a:lnTo>
                  <a:cubicBezTo>
                    <a:pt x="77509" y="375425"/>
                    <a:pt x="139161" y="313679"/>
                    <a:pt x="191688" y="241381"/>
                  </a:cubicBezTo>
                  <a:cubicBezTo>
                    <a:pt x="244215" y="169084"/>
                    <a:pt x="283888" y="91369"/>
                    <a:pt x="311139" y="10963"/>
                  </a:cubicBezTo>
                  <a:lnTo>
                    <a:pt x="314262" y="0"/>
                  </a:lnTo>
                  <a:lnTo>
                    <a:pt x="2403206" y="67874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1" name="Segment 2">
              <a:extLst>
                <a:ext uri="{FF2B5EF4-FFF2-40B4-BE49-F238E27FC236}">
                  <a16:creationId xmlns:a16="http://schemas.microsoft.com/office/drawing/2014/main" id="{9D908D8C-CF90-42F6-A032-9EA5CED11314}"/>
                </a:ext>
              </a:extLst>
            </p:cNvPr>
            <p:cNvSpPr/>
            <p:nvPr/>
          </p:nvSpPr>
          <p:spPr>
            <a:xfrm rot="19440000">
              <a:off x="6542846" y="1344306"/>
              <a:ext cx="2241807" cy="1886322"/>
            </a:xfrm>
            <a:custGeom>
              <a:avLst/>
              <a:gdLst>
                <a:gd name="connsiteX0" fmla="*/ 2088758 w 2241807"/>
                <a:gd name="connsiteY0" fmla="*/ 0 h 1886322"/>
                <a:gd name="connsiteX1" fmla="*/ 2144202 w 2241807"/>
                <a:gd name="connsiteY1" fmla="*/ 178985 h 1886322"/>
                <a:gd name="connsiteX2" fmla="*/ 2162743 w 2241807"/>
                <a:gd name="connsiteY2" fmla="*/ 1638847 h 1886322"/>
                <a:gd name="connsiteX3" fmla="*/ 2092262 w 2241807"/>
                <a:gd name="connsiteY3" fmla="*/ 1886322 h 1886322"/>
                <a:gd name="connsiteX4" fmla="*/ 3318 w 2241807"/>
                <a:gd name="connsiteY4" fmla="*/ 1207583 h 1886322"/>
                <a:gd name="connsiteX5" fmla="*/ 22335 w 2241807"/>
                <a:gd name="connsiteY5" fmla="*/ 1140809 h 1886322"/>
                <a:gd name="connsiteX6" fmla="*/ 33947 w 2241807"/>
                <a:gd name="connsiteY6" fmla="*/ 810181 h 1886322"/>
                <a:gd name="connsiteX7" fmla="*/ 0 w 2241807"/>
                <a:gd name="connsiteY7" fmla="*/ 678679 h 1886322"/>
                <a:gd name="connsiteX8" fmla="*/ 2088758 w 2241807"/>
                <a:gd name="connsiteY8" fmla="*/ 0 h 188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1807" h="1886322">
                  <a:moveTo>
                    <a:pt x="2088758" y="0"/>
                  </a:moveTo>
                  <a:lnTo>
                    <a:pt x="2144202" y="178985"/>
                  </a:lnTo>
                  <a:cubicBezTo>
                    <a:pt x="2266590" y="653317"/>
                    <a:pt x="2275134" y="1154858"/>
                    <a:pt x="2162743" y="1638847"/>
                  </a:cubicBezTo>
                  <a:lnTo>
                    <a:pt x="2092262" y="1886322"/>
                  </a:lnTo>
                  <a:lnTo>
                    <a:pt x="3318" y="1207583"/>
                  </a:lnTo>
                  <a:lnTo>
                    <a:pt x="22335" y="1140809"/>
                  </a:lnTo>
                  <a:cubicBezTo>
                    <a:pt x="47692" y="1031613"/>
                    <a:pt x="51221" y="919249"/>
                    <a:pt x="33947" y="810181"/>
                  </a:cubicBezTo>
                  <a:lnTo>
                    <a:pt x="0" y="678679"/>
                  </a:lnTo>
                  <a:lnTo>
                    <a:pt x="2088758" y="0"/>
                  </a:lnTo>
                  <a:close/>
                </a:path>
              </a:pathLst>
            </a:custGeom>
            <a:solidFill>
              <a:srgbClr val="FF3399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2" name="Segment 1">
              <a:extLst>
                <a:ext uri="{FF2B5EF4-FFF2-40B4-BE49-F238E27FC236}">
                  <a16:creationId xmlns:a16="http://schemas.microsoft.com/office/drawing/2014/main" id="{C204C949-8ED3-4221-A775-AD47FA458F03}"/>
                </a:ext>
              </a:extLst>
            </p:cNvPr>
            <p:cNvSpPr/>
            <p:nvPr/>
          </p:nvSpPr>
          <p:spPr>
            <a:xfrm rot="19440000">
              <a:off x="5470394" y="212430"/>
              <a:ext cx="2398855" cy="2205598"/>
            </a:xfrm>
            <a:custGeom>
              <a:avLst/>
              <a:gdLst>
                <a:gd name="connsiteX0" fmla="*/ 1291375 w 2398855"/>
                <a:gd name="connsiteY0" fmla="*/ 0 h 2205598"/>
                <a:gd name="connsiteX1" fmla="*/ 2368326 w 2398855"/>
                <a:gd name="connsiteY1" fmla="*/ 1428419 h 2205598"/>
                <a:gd name="connsiteX2" fmla="*/ 2398855 w 2398855"/>
                <a:gd name="connsiteY2" fmla="*/ 1526972 h 2205598"/>
                <a:gd name="connsiteX3" fmla="*/ 310260 w 2398855"/>
                <a:gd name="connsiteY3" fmla="*/ 2205598 h 2205598"/>
                <a:gd name="connsiteX4" fmla="*/ 303721 w 2398855"/>
                <a:gd name="connsiteY4" fmla="*/ 2180269 h 2205598"/>
                <a:gd name="connsiteX5" fmla="*/ 0 w 2398855"/>
                <a:gd name="connsiteY5" fmla="*/ 1777426 h 2205598"/>
                <a:gd name="connsiteX6" fmla="*/ 1291375 w 2398855"/>
                <a:gd name="connsiteY6" fmla="*/ 0 h 220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855" h="2205598">
                  <a:moveTo>
                    <a:pt x="1291375" y="0"/>
                  </a:moveTo>
                  <a:cubicBezTo>
                    <a:pt x="1804087" y="372507"/>
                    <a:pt x="2167154" y="874428"/>
                    <a:pt x="2368326" y="1428419"/>
                  </a:cubicBezTo>
                  <a:lnTo>
                    <a:pt x="2398855" y="1526972"/>
                  </a:lnTo>
                  <a:lnTo>
                    <a:pt x="310260" y="2205598"/>
                  </a:lnTo>
                  <a:lnTo>
                    <a:pt x="303721" y="2180269"/>
                  </a:lnTo>
                  <a:cubicBezTo>
                    <a:pt x="246987" y="2024032"/>
                    <a:pt x="144595" y="1882480"/>
                    <a:pt x="0" y="1777426"/>
                  </a:cubicBezTo>
                  <a:lnTo>
                    <a:pt x="1291375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3" name="Segment 10 Text">
              <a:extLst>
                <a:ext uri="{FF2B5EF4-FFF2-40B4-BE49-F238E27FC236}">
                  <a16:creationId xmlns:a16="http://schemas.microsoft.com/office/drawing/2014/main" id="{42C32710-2676-4E22-8BD9-BB984EAEFF2B}"/>
                </a:ext>
              </a:extLst>
            </p:cNvPr>
            <p:cNvSpPr/>
            <p:nvPr/>
          </p:nvSpPr>
          <p:spPr>
            <a:xfrm rot="15044964">
              <a:off x="4493173" y="1263948"/>
              <a:ext cx="1983057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>
                  <a:solidFill>
                    <a:schemeClr val="bg1"/>
                  </a:solidFill>
                </a:rPr>
                <a:t>Écrivez-le ici</a:t>
              </a:r>
              <a:endParaRPr lang="en-US" sz="1800" b="1">
                <a:ln w="0"/>
                <a:solidFill>
                  <a:schemeClr val="bg1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60" name="Segment 9 Text">
              <a:extLst>
                <a:ext uri="{FF2B5EF4-FFF2-40B4-BE49-F238E27FC236}">
                  <a16:creationId xmlns:a16="http://schemas.microsoft.com/office/drawing/2014/main" id="{E0DBBA3D-EDC3-4F2F-BA90-9CC10D71459B}"/>
                </a:ext>
              </a:extLst>
            </p:cNvPr>
            <p:cNvSpPr/>
            <p:nvPr/>
          </p:nvSpPr>
          <p:spPr>
            <a:xfrm rot="12746085">
              <a:off x="3411014" y="1928770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1" name="Segment 8 Text">
              <a:extLst>
                <a:ext uri="{FF2B5EF4-FFF2-40B4-BE49-F238E27FC236}">
                  <a16:creationId xmlns:a16="http://schemas.microsoft.com/office/drawing/2014/main" id="{F7E52260-A0E4-406C-99D5-5E78A6732972}"/>
                </a:ext>
              </a:extLst>
            </p:cNvPr>
            <p:cNvSpPr/>
            <p:nvPr/>
          </p:nvSpPr>
          <p:spPr>
            <a:xfrm rot="10800000">
              <a:off x="3088578" y="304184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2" name="Segment 7 Text">
              <a:extLst>
                <a:ext uri="{FF2B5EF4-FFF2-40B4-BE49-F238E27FC236}">
                  <a16:creationId xmlns:a16="http://schemas.microsoft.com/office/drawing/2014/main" id="{F7A9E11C-6485-4CD0-910C-EC3B27CA2109}"/>
                </a:ext>
              </a:extLst>
            </p:cNvPr>
            <p:cNvSpPr/>
            <p:nvPr/>
          </p:nvSpPr>
          <p:spPr>
            <a:xfrm rot="8533522">
              <a:off x="3465297" y="420479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5" name="Segment 6 Text">
              <a:extLst>
                <a:ext uri="{FF2B5EF4-FFF2-40B4-BE49-F238E27FC236}">
                  <a16:creationId xmlns:a16="http://schemas.microsoft.com/office/drawing/2014/main" id="{794C4BDF-D593-412B-9F3F-92D5B2D45420}"/>
                </a:ext>
              </a:extLst>
            </p:cNvPr>
            <p:cNvSpPr/>
            <p:nvPr/>
          </p:nvSpPr>
          <p:spPr>
            <a:xfrm rot="6448510">
              <a:off x="4448297" y="489095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2" name="Segment 5 Text">
              <a:extLst>
                <a:ext uri="{FF2B5EF4-FFF2-40B4-BE49-F238E27FC236}">
                  <a16:creationId xmlns:a16="http://schemas.microsoft.com/office/drawing/2014/main" id="{FFBCECC3-F70A-42A8-BA20-4418414E7281}"/>
                </a:ext>
              </a:extLst>
            </p:cNvPr>
            <p:cNvSpPr/>
            <p:nvPr/>
          </p:nvSpPr>
          <p:spPr>
            <a:xfrm rot="4437146">
              <a:off x="5602504" y="4880553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3" name="Segment 4 Text">
              <a:extLst>
                <a:ext uri="{FF2B5EF4-FFF2-40B4-BE49-F238E27FC236}">
                  <a16:creationId xmlns:a16="http://schemas.microsoft.com/office/drawing/2014/main" id="{F0E7D3DF-C7D3-4769-AB38-86B7446FDAC0}"/>
                </a:ext>
              </a:extLst>
            </p:cNvPr>
            <p:cNvSpPr/>
            <p:nvPr/>
          </p:nvSpPr>
          <p:spPr>
            <a:xfrm rot="2251830">
              <a:off x="6593981" y="4196414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dirty="0"/>
                <a:t>Écrivez-le ici</a:t>
              </a:r>
              <a:endParaRPr lang="en-US" sz="1800" dirty="0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4" name="Segment 3 Text">
              <a:extLst>
                <a:ext uri="{FF2B5EF4-FFF2-40B4-BE49-F238E27FC236}">
                  <a16:creationId xmlns:a16="http://schemas.microsoft.com/office/drawing/2014/main" id="{302BC54B-15F2-4543-B08E-73C343EE81B2}"/>
                </a:ext>
              </a:extLst>
            </p:cNvPr>
            <p:cNvSpPr/>
            <p:nvPr/>
          </p:nvSpPr>
          <p:spPr>
            <a:xfrm>
              <a:off x="6975036" y="302400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dirty="0"/>
                <a:t>Écrivez-le ici</a:t>
              </a:r>
              <a:endParaRPr lang="en-US" sz="1800" dirty="0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5" name="Segment 2 Text">
              <a:extLst>
                <a:ext uri="{FF2B5EF4-FFF2-40B4-BE49-F238E27FC236}">
                  <a16:creationId xmlns:a16="http://schemas.microsoft.com/office/drawing/2014/main" id="{421FA830-E00D-475D-A3EC-158B0533B899}"/>
                </a:ext>
              </a:extLst>
            </p:cNvPr>
            <p:cNvSpPr/>
            <p:nvPr/>
          </p:nvSpPr>
          <p:spPr>
            <a:xfrm rot="19530205">
              <a:off x="6596433" y="1879838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6" name="Segment 1 Text">
              <a:extLst>
                <a:ext uri="{FF2B5EF4-FFF2-40B4-BE49-F238E27FC236}">
                  <a16:creationId xmlns:a16="http://schemas.microsoft.com/office/drawing/2014/main" id="{A68EFAF5-B9F3-4478-A6CB-ED802BB69FAB}"/>
                </a:ext>
              </a:extLst>
            </p:cNvPr>
            <p:cNvSpPr/>
            <p:nvPr/>
          </p:nvSpPr>
          <p:spPr>
            <a:xfrm rot="17140939">
              <a:off x="5594705" y="112559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id="{1972FA71-9F7D-4B81-B488-7F26645D57CD}"/>
              </a:ext>
            </a:extLst>
          </p:cNvPr>
          <p:cNvGrpSpPr/>
          <p:nvPr/>
        </p:nvGrpSpPr>
        <p:grpSpPr>
          <a:xfrm>
            <a:off x="3897000" y="2754000"/>
            <a:ext cx="1350000" cy="135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3000" b="1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ROUE</a:t>
              </a:r>
              <a:endParaRPr lang="en-GB" sz="3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id="{6F381C54-25EF-445D-B869-A54C62C08DBE}"/>
              </a:ext>
            </a:extLst>
          </p:cNvPr>
          <p:cNvSpPr/>
          <p:nvPr/>
        </p:nvSpPr>
        <p:spPr>
          <a:xfrm rot="10800000">
            <a:off x="4305905" y="855602"/>
            <a:ext cx="540000" cy="54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7" name="Wave 46">
            <a:extLst>
              <a:ext uri="{FF2B5EF4-FFF2-40B4-BE49-F238E27FC236}">
                <a16:creationId xmlns:a16="http://schemas.microsoft.com/office/drawing/2014/main" id="{7E8EB4A3-0D80-4757-AF6F-F292024F9CBE}"/>
              </a:ext>
            </a:extLst>
          </p:cNvPr>
          <p:cNvSpPr/>
          <p:nvPr/>
        </p:nvSpPr>
        <p:spPr>
          <a:xfrm>
            <a:off x="7056632" y="2640794"/>
            <a:ext cx="1960452" cy="1858523"/>
          </a:xfrm>
          <a:prstGeom prst="wave">
            <a:avLst>
              <a:gd name="adj1" fmla="val 12500"/>
              <a:gd name="adj2" fmla="val -45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C19D8F5E-72CC-4961-B1D3-CBC88200EE26}"/>
              </a:ext>
            </a:extLst>
          </p:cNvPr>
          <p:cNvSpPr txBox="1"/>
          <p:nvPr/>
        </p:nvSpPr>
        <p:spPr>
          <a:xfrm>
            <a:off x="7124147" y="3101256"/>
            <a:ext cx="20598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bg1"/>
                </a:solidFill>
              </a:rPr>
              <a:t>Que</a:t>
            </a:r>
            <a:r>
              <a:rPr lang="en-US">
                <a:solidFill>
                  <a:schemeClr val="bg1"/>
                </a:solidFill>
              </a:rPr>
              <a:t> </a:t>
            </a:r>
            <a:r>
              <a:rPr lang="en-US" err="1">
                <a:solidFill>
                  <a:schemeClr val="bg1"/>
                </a:solidFill>
              </a:rPr>
              <a:t>désirez-vous</a:t>
            </a:r>
            <a:r>
              <a:rPr lang="en-US">
                <a:solidFill>
                  <a:schemeClr val="bg1"/>
                </a:solidFill>
              </a:rPr>
              <a:t>?</a:t>
            </a:r>
            <a:endParaRPr lang="en-CA">
              <a:solidFill>
                <a:schemeClr val="bg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48A6FC0C-7BC9-4D51-DE4D-4C2B89EF149F}"/>
              </a:ext>
            </a:extLst>
          </p:cNvPr>
          <p:cNvGrpSpPr/>
          <p:nvPr/>
        </p:nvGrpSpPr>
        <p:grpSpPr>
          <a:xfrm>
            <a:off x="174433" y="2475464"/>
            <a:ext cx="1959495" cy="1907072"/>
            <a:chOff x="30836" y="2475464"/>
            <a:chExt cx="1959495" cy="1907072"/>
          </a:xfrm>
          <a:solidFill>
            <a:srgbClr val="FFFF00"/>
          </a:solidFill>
        </p:grpSpPr>
        <p:sp>
          <p:nvSpPr>
            <p:cNvPr id="4" name="Explosion: 14 Points 3">
              <a:hlinkClick r:id="rId6" action="ppaction://hlinksldjump"/>
              <a:extLst>
                <a:ext uri="{FF2B5EF4-FFF2-40B4-BE49-F238E27FC236}">
                  <a16:creationId xmlns:a16="http://schemas.microsoft.com/office/drawing/2014/main" id="{66438418-25A4-DCD1-830C-B9BCB4AA26DA}"/>
                </a:ext>
              </a:extLst>
            </p:cNvPr>
            <p:cNvSpPr/>
            <p:nvPr/>
          </p:nvSpPr>
          <p:spPr>
            <a:xfrm>
              <a:off x="30836" y="2475464"/>
              <a:ext cx="1959495" cy="1907072"/>
            </a:xfrm>
            <a:prstGeom prst="irregularSeal2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5" name="TextBox 4">
              <a:hlinkClick r:id="rId6" action="ppaction://hlinksldjump"/>
              <a:extLst>
                <a:ext uri="{FF2B5EF4-FFF2-40B4-BE49-F238E27FC236}">
                  <a16:creationId xmlns:a16="http://schemas.microsoft.com/office/drawing/2014/main" id="{B71533A3-8C52-CA28-310D-EF0005216A90}"/>
                </a:ext>
              </a:extLst>
            </p:cNvPr>
            <p:cNvSpPr txBox="1"/>
            <p:nvPr/>
          </p:nvSpPr>
          <p:spPr>
            <a:xfrm>
              <a:off x="527571" y="3013501"/>
              <a:ext cx="937404" cy="523220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fr-FR" sz="1400" b="1"/>
                <a:t>Étape suivante</a:t>
              </a:r>
              <a:endParaRPr lang="en-CA" sz="1400" b="1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DEFFF49-254E-4D8B-B2B7-2EE543640230}"/>
              </a:ext>
            </a:extLst>
          </p:cNvPr>
          <p:cNvSpPr txBox="1"/>
          <p:nvPr/>
        </p:nvSpPr>
        <p:spPr>
          <a:xfrm>
            <a:off x="1143287" y="6037364"/>
            <a:ext cx="5650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/>
              <a:t>Cliquez sur</a:t>
            </a:r>
            <a:r>
              <a:rPr lang="en-CA" sz="2000" b="1"/>
              <a:t> </a:t>
            </a:r>
            <a:r>
              <a:rPr lang="fr-CA" sz="2000" b="1"/>
              <a:t>« </a:t>
            </a:r>
            <a:r>
              <a:rPr lang="en-CA" sz="2000" b="1" err="1"/>
              <a:t>Roue</a:t>
            </a:r>
            <a:r>
              <a:rPr lang="fr-MA" sz="2000" b="1"/>
              <a:t> »</a:t>
            </a:r>
            <a:r>
              <a:rPr lang="en-CA" sz="2000" b="1"/>
              <a:t> au centre pour </a:t>
            </a:r>
            <a:r>
              <a:rPr lang="fr-CH" sz="2000" b="1"/>
              <a:t>démarrer ou arrêter </a:t>
            </a:r>
            <a:r>
              <a:rPr lang="en-CA" sz="2000" b="1"/>
              <a:t>la </a:t>
            </a:r>
            <a:r>
              <a:rPr lang="en-CA" sz="2000" b="1" err="1"/>
              <a:t>roue</a:t>
            </a:r>
            <a:r>
              <a:rPr lang="en-CA" sz="2000" b="1"/>
              <a:t> de fortune.</a:t>
            </a:r>
          </a:p>
        </p:txBody>
      </p:sp>
    </p:spTree>
    <p:extLst>
      <p:ext uri="{BB962C8B-B14F-4D97-AF65-F5344CB8AC3E}">
        <p14:creationId xmlns:p14="http://schemas.microsoft.com/office/powerpoint/2010/main" val="4161602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13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id="{C5D662CC-1BE3-434A-87C6-6DCBC37C88A8}"/>
              </a:ext>
            </a:extLst>
          </p:cNvPr>
          <p:cNvGrpSpPr/>
          <p:nvPr/>
        </p:nvGrpSpPr>
        <p:grpSpPr>
          <a:xfrm>
            <a:off x="4264213" y="5853019"/>
            <a:ext cx="618782" cy="135000"/>
            <a:chOff x="5464435" y="6630924"/>
            <a:chExt cx="825043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id="{8C8A5E28-D2DF-40B5-802B-38576B3EE85E}"/>
                </a:ext>
              </a:extLst>
            </p:cNvPr>
            <p:cNvSpPr/>
            <p:nvPr/>
          </p:nvSpPr>
          <p:spPr>
            <a:xfrm>
              <a:off x="5620491" y="6651675"/>
              <a:ext cx="668987" cy="13850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675" b="1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id="{E7247EFC-DA6F-4517-958E-60940FA8DC84}"/>
              </a:ext>
            </a:extLst>
          </p:cNvPr>
          <p:cNvSpPr/>
          <p:nvPr/>
        </p:nvSpPr>
        <p:spPr>
          <a:xfrm>
            <a:off x="2142000" y="999000"/>
            <a:ext cx="4860000" cy="486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id="{B316AF16-047B-4F82-AB9C-1224E1DDA737}"/>
              </a:ext>
            </a:extLst>
          </p:cNvPr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pinning Wheel 10">
            <a:extLst>
              <a:ext uri="{FF2B5EF4-FFF2-40B4-BE49-F238E27FC236}">
                <a16:creationId xmlns:a16="http://schemas.microsoft.com/office/drawing/2014/main" id="{B5123D5A-8489-4948-BDCA-C21BF48EED80}"/>
              </a:ext>
            </a:extLst>
          </p:cNvPr>
          <p:cNvGrpSpPr/>
          <p:nvPr/>
        </p:nvGrpSpPr>
        <p:grpSpPr>
          <a:xfrm>
            <a:off x="2030088" y="1012278"/>
            <a:ext cx="5083739" cy="4840057"/>
            <a:chOff x="2706784" y="206704"/>
            <a:chExt cx="6778317" cy="6453410"/>
          </a:xfrm>
        </p:grpSpPr>
        <p:sp>
          <p:nvSpPr>
            <p:cNvPr id="33" name="Segment 10">
              <a:extLst>
                <a:ext uri="{FF2B5EF4-FFF2-40B4-BE49-F238E27FC236}">
                  <a16:creationId xmlns:a16="http://schemas.microsoft.com/office/drawing/2014/main" id="{52C205B5-9663-4A8A-9F48-476FB5F6653A}"/>
                </a:ext>
              </a:extLst>
            </p:cNvPr>
            <p:cNvSpPr/>
            <p:nvPr/>
          </p:nvSpPr>
          <p:spPr>
            <a:xfrm rot="19440000">
              <a:off x="4804678" y="206704"/>
              <a:ext cx="1812504" cy="2358292"/>
            </a:xfrm>
            <a:custGeom>
              <a:avLst/>
              <a:gdLst>
                <a:gd name="connsiteX0" fmla="*/ 1812504 w 1812504"/>
                <a:gd name="connsiteY0" fmla="*/ 580792 h 2358292"/>
                <a:gd name="connsiteX1" fmla="*/ 521075 w 1812504"/>
                <a:gd name="connsiteY1" fmla="*/ 2358292 h 2358292"/>
                <a:gd name="connsiteX2" fmla="*/ 450092 w 1812504"/>
                <a:gd name="connsiteY2" fmla="*/ 2312002 h 2358292"/>
                <a:gd name="connsiteX3" fmla="*/ 47112 w 1812504"/>
                <a:gd name="connsiteY3" fmla="*/ 2195890 h 2358292"/>
                <a:gd name="connsiteX4" fmla="*/ 0 w 1812504"/>
                <a:gd name="connsiteY4" fmla="*/ 2198792 h 2358292"/>
                <a:gd name="connsiteX5" fmla="*/ 0 w 1812504"/>
                <a:gd name="connsiteY5" fmla="*/ 1709 h 2358292"/>
                <a:gd name="connsiteX6" fmla="*/ 124166 w 1812504"/>
                <a:gd name="connsiteY6" fmla="*/ 0 h 2358292"/>
                <a:gd name="connsiteX7" fmla="*/ 1685735 w 1812504"/>
                <a:gd name="connsiteY7" fmla="*/ 493500 h 2358292"/>
                <a:gd name="connsiteX8" fmla="*/ 1812504 w 1812504"/>
                <a:gd name="connsiteY8" fmla="*/ 580792 h 235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504" h="2358292">
                  <a:moveTo>
                    <a:pt x="1812504" y="580792"/>
                  </a:moveTo>
                  <a:lnTo>
                    <a:pt x="521075" y="2358292"/>
                  </a:lnTo>
                  <a:lnTo>
                    <a:pt x="450092" y="2312002"/>
                  </a:lnTo>
                  <a:cubicBezTo>
                    <a:pt x="324082" y="2238659"/>
                    <a:pt x="185548" y="2200621"/>
                    <a:pt x="47112" y="2195890"/>
                  </a:cubicBezTo>
                  <a:lnTo>
                    <a:pt x="0" y="2198792"/>
                  </a:lnTo>
                  <a:lnTo>
                    <a:pt x="0" y="1709"/>
                  </a:lnTo>
                  <a:lnTo>
                    <a:pt x="124166" y="0"/>
                  </a:lnTo>
                  <a:cubicBezTo>
                    <a:pt x="664122" y="18455"/>
                    <a:pt x="1204503" y="179810"/>
                    <a:pt x="1685735" y="493500"/>
                  </a:cubicBezTo>
                  <a:lnTo>
                    <a:pt x="1812504" y="58079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4" name="Segment 9">
              <a:extLst>
                <a:ext uri="{FF2B5EF4-FFF2-40B4-BE49-F238E27FC236}">
                  <a16:creationId xmlns:a16="http://schemas.microsoft.com/office/drawing/2014/main" id="{662F17CF-2B18-4001-A42B-E2652281E0B8}"/>
                </a:ext>
              </a:extLst>
            </p:cNvPr>
            <p:cNvSpPr/>
            <p:nvPr/>
          </p:nvSpPr>
          <p:spPr>
            <a:xfrm rot="19440000">
              <a:off x="3370936" y="1264404"/>
              <a:ext cx="1773615" cy="2355935"/>
            </a:xfrm>
            <a:custGeom>
              <a:avLst/>
              <a:gdLst>
                <a:gd name="connsiteX0" fmla="*/ 1773615 w 1773615"/>
                <a:gd name="connsiteY0" fmla="*/ 0 h 2355935"/>
                <a:gd name="connsiteX1" fmla="*/ 1773615 w 1773615"/>
                <a:gd name="connsiteY1" fmla="*/ 2197255 h 2355935"/>
                <a:gd name="connsiteX2" fmla="*/ 1659062 w 1773615"/>
                <a:gd name="connsiteY2" fmla="*/ 2204311 h 2355935"/>
                <a:gd name="connsiteX3" fmla="*/ 1348204 w 1773615"/>
                <a:gd name="connsiteY3" fmla="*/ 2317525 h 2355935"/>
                <a:gd name="connsiteX4" fmla="*/ 1291038 w 1773615"/>
                <a:gd name="connsiteY4" fmla="*/ 2355935 h 2355935"/>
                <a:gd name="connsiteX5" fmla="*/ 0 w 1773615"/>
                <a:gd name="connsiteY5" fmla="*/ 578973 h 2355935"/>
                <a:gd name="connsiteX6" fmla="*/ 213119 w 1773615"/>
                <a:gd name="connsiteY6" fmla="*/ 435778 h 2355935"/>
                <a:gd name="connsiteX7" fmla="*/ 1607260 w 1773615"/>
                <a:gd name="connsiteY7" fmla="*/ 2289 h 2355935"/>
                <a:gd name="connsiteX8" fmla="*/ 1773615 w 1773615"/>
                <a:gd name="connsiteY8" fmla="*/ 0 h 235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3615" h="2355935">
                  <a:moveTo>
                    <a:pt x="1773615" y="0"/>
                  </a:moveTo>
                  <a:lnTo>
                    <a:pt x="1773615" y="2197255"/>
                  </a:lnTo>
                  <a:lnTo>
                    <a:pt x="1659062" y="2204311"/>
                  </a:lnTo>
                  <a:cubicBezTo>
                    <a:pt x="1549993" y="2221586"/>
                    <a:pt x="1444220" y="2259665"/>
                    <a:pt x="1348204" y="2317525"/>
                  </a:cubicBezTo>
                  <a:lnTo>
                    <a:pt x="1291038" y="2355935"/>
                  </a:lnTo>
                  <a:lnTo>
                    <a:pt x="0" y="578973"/>
                  </a:lnTo>
                  <a:lnTo>
                    <a:pt x="213119" y="435778"/>
                  </a:lnTo>
                  <a:cubicBezTo>
                    <a:pt x="638689" y="179327"/>
                    <a:pt x="1118323" y="32468"/>
                    <a:pt x="1607260" y="2289"/>
                  </a:cubicBezTo>
                  <a:lnTo>
                    <a:pt x="1773615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5" name="Segment 8">
              <a:extLst>
                <a:ext uri="{FF2B5EF4-FFF2-40B4-BE49-F238E27FC236}">
                  <a16:creationId xmlns:a16="http://schemas.microsoft.com/office/drawing/2014/main" id="{5D6D526B-E0DF-4330-8327-B79502762656}"/>
                </a:ext>
              </a:extLst>
            </p:cNvPr>
            <p:cNvSpPr/>
            <p:nvPr/>
          </p:nvSpPr>
          <p:spPr>
            <a:xfrm rot="19440000">
              <a:off x="2706784" y="2218952"/>
              <a:ext cx="2403822" cy="2210353"/>
            </a:xfrm>
            <a:custGeom>
              <a:avLst/>
              <a:gdLst>
                <a:gd name="connsiteX0" fmla="*/ 1112784 w 2403822"/>
                <a:gd name="connsiteY0" fmla="*/ 0 h 2210353"/>
                <a:gd name="connsiteX1" fmla="*/ 2403822 w 2403822"/>
                <a:gd name="connsiteY1" fmla="*/ 1776962 h 2210353"/>
                <a:gd name="connsiteX2" fmla="*/ 2393897 w 2403822"/>
                <a:gd name="connsiteY2" fmla="*/ 1783630 h 2210353"/>
                <a:gd name="connsiteX3" fmla="*/ 2211669 w 2403822"/>
                <a:gd name="connsiteY3" fmla="*/ 1968438 h 2210353"/>
                <a:gd name="connsiteX4" fmla="*/ 2092218 w 2403822"/>
                <a:gd name="connsiteY4" fmla="*/ 2198856 h 2210353"/>
                <a:gd name="connsiteX5" fmla="*/ 2088943 w 2403822"/>
                <a:gd name="connsiteY5" fmla="*/ 2210353 h 2210353"/>
                <a:gd name="connsiteX6" fmla="*/ 0 w 2403822"/>
                <a:gd name="connsiteY6" fmla="*/ 1531615 h 2210353"/>
                <a:gd name="connsiteX7" fmla="*/ 10686 w 2403822"/>
                <a:gd name="connsiteY7" fmla="*/ 1494091 h 2210353"/>
                <a:gd name="connsiteX8" fmla="*/ 434244 w 2403822"/>
                <a:gd name="connsiteY8" fmla="*/ 677063 h 2210353"/>
                <a:gd name="connsiteX9" fmla="*/ 1080397 w 2403822"/>
                <a:gd name="connsiteY9" fmla="*/ 21761 h 2210353"/>
                <a:gd name="connsiteX10" fmla="*/ 1112784 w 2403822"/>
                <a:gd name="connsiteY10" fmla="*/ 0 h 22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822" h="2210353">
                  <a:moveTo>
                    <a:pt x="1112784" y="0"/>
                  </a:moveTo>
                  <a:lnTo>
                    <a:pt x="2403822" y="1776962"/>
                  </a:lnTo>
                  <a:lnTo>
                    <a:pt x="2393897" y="1783630"/>
                  </a:lnTo>
                  <a:cubicBezTo>
                    <a:pt x="2325848" y="1834394"/>
                    <a:pt x="2264196" y="1896141"/>
                    <a:pt x="2211669" y="1968438"/>
                  </a:cubicBezTo>
                  <a:cubicBezTo>
                    <a:pt x="2159142" y="2040736"/>
                    <a:pt x="2119469" y="2118451"/>
                    <a:pt x="2092218" y="2198856"/>
                  </a:cubicBezTo>
                  <a:lnTo>
                    <a:pt x="2088943" y="2210353"/>
                  </a:lnTo>
                  <a:lnTo>
                    <a:pt x="0" y="1531615"/>
                  </a:lnTo>
                  <a:lnTo>
                    <a:pt x="10686" y="1494091"/>
                  </a:lnTo>
                  <a:cubicBezTo>
                    <a:pt x="107315" y="1208984"/>
                    <a:pt x="247990" y="933419"/>
                    <a:pt x="434244" y="677063"/>
                  </a:cubicBezTo>
                  <a:cubicBezTo>
                    <a:pt x="620497" y="420707"/>
                    <a:pt x="839104" y="201763"/>
                    <a:pt x="1080397" y="21761"/>
                  </a:cubicBezTo>
                  <a:lnTo>
                    <a:pt x="1112784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6" name="Segment 7">
              <a:extLst>
                <a:ext uri="{FF2B5EF4-FFF2-40B4-BE49-F238E27FC236}">
                  <a16:creationId xmlns:a16="http://schemas.microsoft.com/office/drawing/2014/main" id="{BEB2DC4A-3F5B-4091-B904-52FC02DAB6F8}"/>
                </a:ext>
              </a:extLst>
            </p:cNvPr>
            <p:cNvSpPr/>
            <p:nvPr/>
          </p:nvSpPr>
          <p:spPr>
            <a:xfrm rot="19440000">
              <a:off x="3407879" y="3627616"/>
              <a:ext cx="2242173" cy="1887182"/>
            </a:xfrm>
            <a:custGeom>
              <a:avLst/>
              <a:gdLst>
                <a:gd name="connsiteX0" fmla="*/ 2238338 w 2242173"/>
                <a:gd name="connsiteY0" fmla="*/ 678739 h 1887182"/>
                <a:gd name="connsiteX1" fmla="*/ 2219472 w 2242173"/>
                <a:gd name="connsiteY1" fmla="*/ 744979 h 1887182"/>
                <a:gd name="connsiteX2" fmla="*/ 2207860 w 2242173"/>
                <a:gd name="connsiteY2" fmla="*/ 1075607 h 1887182"/>
                <a:gd name="connsiteX3" fmla="*/ 2242173 w 2242173"/>
                <a:gd name="connsiteY3" fmla="*/ 1208525 h 1887182"/>
                <a:gd name="connsiteX4" fmla="*/ 153482 w 2242173"/>
                <a:gd name="connsiteY4" fmla="*/ 1887182 h 1887182"/>
                <a:gd name="connsiteX5" fmla="*/ 97605 w 2242173"/>
                <a:gd name="connsiteY5" fmla="*/ 1706803 h 1887182"/>
                <a:gd name="connsiteX6" fmla="*/ 79064 w 2242173"/>
                <a:gd name="connsiteY6" fmla="*/ 246941 h 1887182"/>
                <a:gd name="connsiteX7" fmla="*/ 149394 w 2242173"/>
                <a:gd name="connsiteY7" fmla="*/ 0 h 1887182"/>
                <a:gd name="connsiteX8" fmla="*/ 2238338 w 2242173"/>
                <a:gd name="connsiteY8" fmla="*/ 678739 h 188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2173" h="1887182">
                  <a:moveTo>
                    <a:pt x="2238338" y="678739"/>
                  </a:moveTo>
                  <a:lnTo>
                    <a:pt x="2219472" y="744979"/>
                  </a:lnTo>
                  <a:cubicBezTo>
                    <a:pt x="2194115" y="854175"/>
                    <a:pt x="2190586" y="966538"/>
                    <a:pt x="2207860" y="1075607"/>
                  </a:cubicBezTo>
                  <a:lnTo>
                    <a:pt x="2242173" y="1208525"/>
                  </a:lnTo>
                  <a:lnTo>
                    <a:pt x="153482" y="1887182"/>
                  </a:lnTo>
                  <a:lnTo>
                    <a:pt x="97605" y="1706803"/>
                  </a:lnTo>
                  <a:cubicBezTo>
                    <a:pt x="-24783" y="1232470"/>
                    <a:pt x="-33327" y="730929"/>
                    <a:pt x="79064" y="246941"/>
                  </a:cubicBezTo>
                  <a:lnTo>
                    <a:pt x="149394" y="0"/>
                  </a:lnTo>
                  <a:lnTo>
                    <a:pt x="2238338" y="678739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7" name="Segment 6">
              <a:extLst>
                <a:ext uri="{FF2B5EF4-FFF2-40B4-BE49-F238E27FC236}">
                  <a16:creationId xmlns:a16="http://schemas.microsoft.com/office/drawing/2014/main" id="{AC54C0A2-DBFA-4667-9249-4E33F504F432}"/>
                </a:ext>
              </a:extLst>
            </p:cNvPr>
            <p:cNvSpPr/>
            <p:nvPr/>
          </p:nvSpPr>
          <p:spPr>
            <a:xfrm rot="19440000">
              <a:off x="4322620" y="4443711"/>
              <a:ext cx="2391407" cy="2198706"/>
            </a:xfrm>
            <a:custGeom>
              <a:avLst/>
              <a:gdLst>
                <a:gd name="connsiteX0" fmla="*/ 2088528 w 2391407"/>
                <a:gd name="connsiteY0" fmla="*/ 0 h 2198706"/>
                <a:gd name="connsiteX1" fmla="*/ 2094701 w 2391407"/>
                <a:gd name="connsiteY1" fmla="*/ 23912 h 2198706"/>
                <a:gd name="connsiteX2" fmla="*/ 2329657 w 2391407"/>
                <a:gd name="connsiteY2" fmla="*/ 371288 h 2198706"/>
                <a:gd name="connsiteX3" fmla="*/ 2391407 w 2391407"/>
                <a:gd name="connsiteY3" fmla="*/ 421097 h 2198706"/>
                <a:gd name="connsiteX4" fmla="*/ 1099898 w 2391407"/>
                <a:gd name="connsiteY4" fmla="*/ 2198706 h 2198706"/>
                <a:gd name="connsiteX5" fmla="*/ 981994 w 2391407"/>
                <a:gd name="connsiteY5" fmla="*/ 2108403 h 2198706"/>
                <a:gd name="connsiteX6" fmla="*/ 30096 w 2391407"/>
                <a:gd name="connsiteY6" fmla="*/ 775762 h 2198706"/>
                <a:gd name="connsiteX7" fmla="*/ 0 w 2391407"/>
                <a:gd name="connsiteY7" fmla="*/ 678604 h 2198706"/>
                <a:gd name="connsiteX8" fmla="*/ 2088528 w 2391407"/>
                <a:gd name="connsiteY8" fmla="*/ 0 h 219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1407" h="2198706">
                  <a:moveTo>
                    <a:pt x="2088528" y="0"/>
                  </a:moveTo>
                  <a:lnTo>
                    <a:pt x="2094701" y="23912"/>
                  </a:lnTo>
                  <a:cubicBezTo>
                    <a:pt x="2141979" y="154110"/>
                    <a:pt x="2220965" y="274109"/>
                    <a:pt x="2329657" y="371288"/>
                  </a:cubicBezTo>
                  <a:lnTo>
                    <a:pt x="2391407" y="421097"/>
                  </a:lnTo>
                  <a:lnTo>
                    <a:pt x="1099898" y="2198706"/>
                  </a:lnTo>
                  <a:lnTo>
                    <a:pt x="981994" y="2108403"/>
                  </a:lnTo>
                  <a:cubicBezTo>
                    <a:pt x="534948" y="1747659"/>
                    <a:pt x="214504" y="1283587"/>
                    <a:pt x="30096" y="775762"/>
                  </a:cubicBezTo>
                  <a:lnTo>
                    <a:pt x="0" y="678604"/>
                  </a:lnTo>
                  <a:lnTo>
                    <a:pt x="2088528" y="0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8" name="Segment 5">
              <a:extLst>
                <a:ext uri="{FF2B5EF4-FFF2-40B4-BE49-F238E27FC236}">
                  <a16:creationId xmlns:a16="http://schemas.microsoft.com/office/drawing/2014/main" id="{5E98BE26-8444-4529-806D-372E3848F1A5}"/>
                </a:ext>
              </a:extLst>
            </p:cNvPr>
            <p:cNvSpPr/>
            <p:nvPr/>
          </p:nvSpPr>
          <p:spPr>
            <a:xfrm rot="19440000">
              <a:off x="5568685" y="4296458"/>
              <a:ext cx="1798755" cy="2363656"/>
            </a:xfrm>
            <a:custGeom>
              <a:avLst/>
              <a:gdLst>
                <a:gd name="connsiteX0" fmla="*/ 1798755 w 1798755"/>
                <a:gd name="connsiteY0" fmla="*/ 166158 h 2363656"/>
                <a:gd name="connsiteX1" fmla="*/ 1798755 w 1798755"/>
                <a:gd name="connsiteY1" fmla="*/ 2362236 h 2363656"/>
                <a:gd name="connsiteX2" fmla="*/ 1695593 w 1798755"/>
                <a:gd name="connsiteY2" fmla="*/ 2363656 h 2363656"/>
                <a:gd name="connsiteX3" fmla="*/ 4290 w 1798755"/>
                <a:gd name="connsiteY3" fmla="*/ 1780821 h 2363656"/>
                <a:gd name="connsiteX4" fmla="*/ 0 w 1798755"/>
                <a:gd name="connsiteY4" fmla="*/ 1777536 h 2363656"/>
                <a:gd name="connsiteX5" fmla="*/ 1291456 w 1798755"/>
                <a:gd name="connsiteY5" fmla="*/ 0 h 2363656"/>
                <a:gd name="connsiteX6" fmla="*/ 1295665 w 1798755"/>
                <a:gd name="connsiteY6" fmla="*/ 3395 h 2363656"/>
                <a:gd name="connsiteX7" fmla="*/ 1772647 w 1798755"/>
                <a:gd name="connsiteY7" fmla="*/ 167766 h 2363656"/>
                <a:gd name="connsiteX8" fmla="*/ 1798755 w 1798755"/>
                <a:gd name="connsiteY8" fmla="*/ 166158 h 236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755" h="2363656">
                  <a:moveTo>
                    <a:pt x="1798755" y="166158"/>
                  </a:moveTo>
                  <a:lnTo>
                    <a:pt x="1798755" y="2362236"/>
                  </a:lnTo>
                  <a:lnTo>
                    <a:pt x="1695593" y="2363656"/>
                  </a:lnTo>
                  <a:cubicBezTo>
                    <a:pt x="1106551" y="2343523"/>
                    <a:pt x="517001" y="2153328"/>
                    <a:pt x="4290" y="1780821"/>
                  </a:cubicBezTo>
                  <a:lnTo>
                    <a:pt x="0" y="1777536"/>
                  </a:lnTo>
                  <a:lnTo>
                    <a:pt x="1291456" y="0"/>
                  </a:lnTo>
                  <a:lnTo>
                    <a:pt x="1295665" y="3395"/>
                  </a:lnTo>
                  <a:cubicBezTo>
                    <a:pt x="1440260" y="108449"/>
                    <a:pt x="1606525" y="162088"/>
                    <a:pt x="1772647" y="167766"/>
                  </a:cubicBezTo>
                  <a:lnTo>
                    <a:pt x="1798755" y="16615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9" name="Segment 4">
              <a:extLst>
                <a:ext uri="{FF2B5EF4-FFF2-40B4-BE49-F238E27FC236}">
                  <a16:creationId xmlns:a16="http://schemas.microsoft.com/office/drawing/2014/main" id="{9FA3CF94-921C-4079-9CB9-D72FA0E78604}"/>
                </a:ext>
              </a:extLst>
            </p:cNvPr>
            <p:cNvSpPr/>
            <p:nvPr/>
          </p:nvSpPr>
          <p:spPr>
            <a:xfrm rot="19440000">
              <a:off x="7028400" y="3243389"/>
              <a:ext cx="1795084" cy="2356536"/>
            </a:xfrm>
            <a:custGeom>
              <a:avLst/>
              <a:gdLst>
                <a:gd name="connsiteX0" fmla="*/ 504046 w 1795084"/>
                <a:gd name="connsiteY0" fmla="*/ 0 h 2356536"/>
                <a:gd name="connsiteX1" fmla="*/ 1795084 w 1795084"/>
                <a:gd name="connsiteY1" fmla="*/ 1776961 h 2356536"/>
                <a:gd name="connsiteX2" fmla="*/ 1581500 w 1795084"/>
                <a:gd name="connsiteY2" fmla="*/ 1920469 h 2356536"/>
                <a:gd name="connsiteX3" fmla="*/ 187359 w 1795084"/>
                <a:gd name="connsiteY3" fmla="*/ 2353957 h 2356536"/>
                <a:gd name="connsiteX4" fmla="*/ 0 w 1795084"/>
                <a:gd name="connsiteY4" fmla="*/ 2356536 h 2356536"/>
                <a:gd name="connsiteX5" fmla="*/ 0 w 1795084"/>
                <a:gd name="connsiteY5" fmla="*/ 160286 h 2356536"/>
                <a:gd name="connsiteX6" fmla="*/ 135558 w 1795084"/>
                <a:gd name="connsiteY6" fmla="*/ 151936 h 2356536"/>
                <a:gd name="connsiteX7" fmla="*/ 446415 w 1795084"/>
                <a:gd name="connsiteY7" fmla="*/ 38722 h 2356536"/>
                <a:gd name="connsiteX8" fmla="*/ 504046 w 1795084"/>
                <a:gd name="connsiteY8" fmla="*/ 0 h 235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5084" h="2356536">
                  <a:moveTo>
                    <a:pt x="504046" y="0"/>
                  </a:moveTo>
                  <a:lnTo>
                    <a:pt x="1795084" y="1776961"/>
                  </a:lnTo>
                  <a:lnTo>
                    <a:pt x="1581500" y="1920469"/>
                  </a:lnTo>
                  <a:cubicBezTo>
                    <a:pt x="1155930" y="2176919"/>
                    <a:pt x="676296" y="2323778"/>
                    <a:pt x="187359" y="2353957"/>
                  </a:cubicBezTo>
                  <a:lnTo>
                    <a:pt x="0" y="2356536"/>
                  </a:lnTo>
                  <a:lnTo>
                    <a:pt x="0" y="160286"/>
                  </a:lnTo>
                  <a:lnTo>
                    <a:pt x="135558" y="151936"/>
                  </a:lnTo>
                  <a:cubicBezTo>
                    <a:pt x="244626" y="134660"/>
                    <a:pt x="350400" y="96582"/>
                    <a:pt x="446415" y="38722"/>
                  </a:cubicBezTo>
                  <a:lnTo>
                    <a:pt x="504046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0" name="Segment 3">
              <a:extLst>
                <a:ext uri="{FF2B5EF4-FFF2-40B4-BE49-F238E27FC236}">
                  <a16:creationId xmlns:a16="http://schemas.microsoft.com/office/drawing/2014/main" id="{2B42EAB0-7EBB-47DF-9A7B-1AC125C1A2E3}"/>
                </a:ext>
              </a:extLst>
            </p:cNvPr>
            <p:cNvSpPr/>
            <p:nvPr/>
          </p:nvSpPr>
          <p:spPr>
            <a:xfrm rot="19440000">
              <a:off x="7081895" y="2429116"/>
              <a:ext cx="2403206" cy="2209508"/>
            </a:xfrm>
            <a:custGeom>
              <a:avLst/>
              <a:gdLst>
                <a:gd name="connsiteX0" fmla="*/ 2403206 w 2403206"/>
                <a:gd name="connsiteY0" fmla="*/ 678740 h 2209508"/>
                <a:gd name="connsiteX1" fmla="*/ 2392671 w 2403206"/>
                <a:gd name="connsiteY1" fmla="*/ 715729 h 2209508"/>
                <a:gd name="connsiteX2" fmla="*/ 1969114 w 2403206"/>
                <a:gd name="connsiteY2" fmla="*/ 1532757 h 2209508"/>
                <a:gd name="connsiteX3" fmla="*/ 1322960 w 2403206"/>
                <a:gd name="connsiteY3" fmla="*/ 2188059 h 2209508"/>
                <a:gd name="connsiteX4" fmla="*/ 1291039 w 2403206"/>
                <a:gd name="connsiteY4" fmla="*/ 2209508 h 2209508"/>
                <a:gd name="connsiteX5" fmla="*/ 0 w 2403206"/>
                <a:gd name="connsiteY5" fmla="*/ 432546 h 2209508"/>
                <a:gd name="connsiteX6" fmla="*/ 9460 w 2403206"/>
                <a:gd name="connsiteY6" fmla="*/ 426190 h 2209508"/>
                <a:gd name="connsiteX7" fmla="*/ 191688 w 2403206"/>
                <a:gd name="connsiteY7" fmla="*/ 241381 h 2209508"/>
                <a:gd name="connsiteX8" fmla="*/ 311139 w 2403206"/>
                <a:gd name="connsiteY8" fmla="*/ 10963 h 2209508"/>
                <a:gd name="connsiteX9" fmla="*/ 314262 w 2403206"/>
                <a:gd name="connsiteY9" fmla="*/ 0 h 2209508"/>
                <a:gd name="connsiteX10" fmla="*/ 2403206 w 2403206"/>
                <a:gd name="connsiteY10" fmla="*/ 678740 h 220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206" h="2209508">
                  <a:moveTo>
                    <a:pt x="2403206" y="678740"/>
                  </a:moveTo>
                  <a:lnTo>
                    <a:pt x="2392671" y="715729"/>
                  </a:lnTo>
                  <a:cubicBezTo>
                    <a:pt x="2296043" y="1000836"/>
                    <a:pt x="2155367" y="1276401"/>
                    <a:pt x="1969114" y="1532757"/>
                  </a:cubicBezTo>
                  <a:cubicBezTo>
                    <a:pt x="1782860" y="1789113"/>
                    <a:pt x="1564253" y="2008058"/>
                    <a:pt x="1322960" y="2188059"/>
                  </a:cubicBezTo>
                  <a:lnTo>
                    <a:pt x="1291039" y="2209508"/>
                  </a:lnTo>
                  <a:lnTo>
                    <a:pt x="0" y="432546"/>
                  </a:lnTo>
                  <a:lnTo>
                    <a:pt x="9460" y="426190"/>
                  </a:lnTo>
                  <a:cubicBezTo>
                    <a:pt x="77509" y="375425"/>
                    <a:pt x="139161" y="313679"/>
                    <a:pt x="191688" y="241381"/>
                  </a:cubicBezTo>
                  <a:cubicBezTo>
                    <a:pt x="244215" y="169084"/>
                    <a:pt x="283888" y="91369"/>
                    <a:pt x="311139" y="10963"/>
                  </a:cubicBezTo>
                  <a:lnTo>
                    <a:pt x="314262" y="0"/>
                  </a:lnTo>
                  <a:lnTo>
                    <a:pt x="2403206" y="67874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1" name="Segment 2">
              <a:extLst>
                <a:ext uri="{FF2B5EF4-FFF2-40B4-BE49-F238E27FC236}">
                  <a16:creationId xmlns:a16="http://schemas.microsoft.com/office/drawing/2014/main" id="{9D908D8C-CF90-42F6-A032-9EA5CED11314}"/>
                </a:ext>
              </a:extLst>
            </p:cNvPr>
            <p:cNvSpPr/>
            <p:nvPr/>
          </p:nvSpPr>
          <p:spPr>
            <a:xfrm rot="19440000">
              <a:off x="6542846" y="1344306"/>
              <a:ext cx="2241807" cy="1886322"/>
            </a:xfrm>
            <a:custGeom>
              <a:avLst/>
              <a:gdLst>
                <a:gd name="connsiteX0" fmla="*/ 2088758 w 2241807"/>
                <a:gd name="connsiteY0" fmla="*/ 0 h 1886322"/>
                <a:gd name="connsiteX1" fmla="*/ 2144202 w 2241807"/>
                <a:gd name="connsiteY1" fmla="*/ 178985 h 1886322"/>
                <a:gd name="connsiteX2" fmla="*/ 2162743 w 2241807"/>
                <a:gd name="connsiteY2" fmla="*/ 1638847 h 1886322"/>
                <a:gd name="connsiteX3" fmla="*/ 2092262 w 2241807"/>
                <a:gd name="connsiteY3" fmla="*/ 1886322 h 1886322"/>
                <a:gd name="connsiteX4" fmla="*/ 3318 w 2241807"/>
                <a:gd name="connsiteY4" fmla="*/ 1207583 h 1886322"/>
                <a:gd name="connsiteX5" fmla="*/ 22335 w 2241807"/>
                <a:gd name="connsiteY5" fmla="*/ 1140809 h 1886322"/>
                <a:gd name="connsiteX6" fmla="*/ 33947 w 2241807"/>
                <a:gd name="connsiteY6" fmla="*/ 810181 h 1886322"/>
                <a:gd name="connsiteX7" fmla="*/ 0 w 2241807"/>
                <a:gd name="connsiteY7" fmla="*/ 678679 h 1886322"/>
                <a:gd name="connsiteX8" fmla="*/ 2088758 w 2241807"/>
                <a:gd name="connsiteY8" fmla="*/ 0 h 188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1807" h="1886322">
                  <a:moveTo>
                    <a:pt x="2088758" y="0"/>
                  </a:moveTo>
                  <a:lnTo>
                    <a:pt x="2144202" y="178985"/>
                  </a:lnTo>
                  <a:cubicBezTo>
                    <a:pt x="2266590" y="653317"/>
                    <a:pt x="2275134" y="1154858"/>
                    <a:pt x="2162743" y="1638847"/>
                  </a:cubicBezTo>
                  <a:lnTo>
                    <a:pt x="2092262" y="1886322"/>
                  </a:lnTo>
                  <a:lnTo>
                    <a:pt x="3318" y="1207583"/>
                  </a:lnTo>
                  <a:lnTo>
                    <a:pt x="22335" y="1140809"/>
                  </a:lnTo>
                  <a:cubicBezTo>
                    <a:pt x="47692" y="1031613"/>
                    <a:pt x="51221" y="919249"/>
                    <a:pt x="33947" y="810181"/>
                  </a:cubicBezTo>
                  <a:lnTo>
                    <a:pt x="0" y="678679"/>
                  </a:lnTo>
                  <a:lnTo>
                    <a:pt x="2088758" y="0"/>
                  </a:lnTo>
                  <a:close/>
                </a:path>
              </a:pathLst>
            </a:custGeom>
            <a:solidFill>
              <a:srgbClr val="FF3399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2" name="Segment 1">
              <a:extLst>
                <a:ext uri="{FF2B5EF4-FFF2-40B4-BE49-F238E27FC236}">
                  <a16:creationId xmlns:a16="http://schemas.microsoft.com/office/drawing/2014/main" id="{C204C949-8ED3-4221-A775-AD47FA458F03}"/>
                </a:ext>
              </a:extLst>
            </p:cNvPr>
            <p:cNvSpPr/>
            <p:nvPr/>
          </p:nvSpPr>
          <p:spPr>
            <a:xfrm rot="19440000">
              <a:off x="5470394" y="212430"/>
              <a:ext cx="2398855" cy="2205598"/>
            </a:xfrm>
            <a:custGeom>
              <a:avLst/>
              <a:gdLst>
                <a:gd name="connsiteX0" fmla="*/ 1291375 w 2398855"/>
                <a:gd name="connsiteY0" fmla="*/ 0 h 2205598"/>
                <a:gd name="connsiteX1" fmla="*/ 2368326 w 2398855"/>
                <a:gd name="connsiteY1" fmla="*/ 1428419 h 2205598"/>
                <a:gd name="connsiteX2" fmla="*/ 2398855 w 2398855"/>
                <a:gd name="connsiteY2" fmla="*/ 1526972 h 2205598"/>
                <a:gd name="connsiteX3" fmla="*/ 310260 w 2398855"/>
                <a:gd name="connsiteY3" fmla="*/ 2205598 h 2205598"/>
                <a:gd name="connsiteX4" fmla="*/ 303721 w 2398855"/>
                <a:gd name="connsiteY4" fmla="*/ 2180269 h 2205598"/>
                <a:gd name="connsiteX5" fmla="*/ 0 w 2398855"/>
                <a:gd name="connsiteY5" fmla="*/ 1777426 h 2205598"/>
                <a:gd name="connsiteX6" fmla="*/ 1291375 w 2398855"/>
                <a:gd name="connsiteY6" fmla="*/ 0 h 220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855" h="2205598">
                  <a:moveTo>
                    <a:pt x="1291375" y="0"/>
                  </a:moveTo>
                  <a:cubicBezTo>
                    <a:pt x="1804087" y="372507"/>
                    <a:pt x="2167154" y="874428"/>
                    <a:pt x="2368326" y="1428419"/>
                  </a:cubicBezTo>
                  <a:lnTo>
                    <a:pt x="2398855" y="1526972"/>
                  </a:lnTo>
                  <a:lnTo>
                    <a:pt x="310260" y="2205598"/>
                  </a:lnTo>
                  <a:lnTo>
                    <a:pt x="303721" y="2180269"/>
                  </a:lnTo>
                  <a:cubicBezTo>
                    <a:pt x="246987" y="2024032"/>
                    <a:pt x="144595" y="1882480"/>
                    <a:pt x="0" y="1777426"/>
                  </a:cubicBezTo>
                  <a:lnTo>
                    <a:pt x="1291375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3" name="Segment 10 Text">
              <a:extLst>
                <a:ext uri="{FF2B5EF4-FFF2-40B4-BE49-F238E27FC236}">
                  <a16:creationId xmlns:a16="http://schemas.microsoft.com/office/drawing/2014/main" id="{42C32710-2676-4E22-8BD9-BB984EAEFF2B}"/>
                </a:ext>
              </a:extLst>
            </p:cNvPr>
            <p:cNvSpPr/>
            <p:nvPr/>
          </p:nvSpPr>
          <p:spPr>
            <a:xfrm rot="15044964">
              <a:off x="4392400" y="1192399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CA" sz="1800" b="1">
                  <a:ln w="0"/>
                  <a:solidFill>
                    <a:schemeClr val="bg1"/>
                  </a:solidFill>
                  <a:cs typeface="Arial" panose="020B0604020202020204" pitchFamily="34" charset="0"/>
                </a:rPr>
                <a:t>Menuisier</a:t>
              </a:r>
            </a:p>
          </p:txBody>
        </p:sp>
        <p:sp>
          <p:nvSpPr>
            <p:cNvPr id="60" name="Segment 9 Text">
              <a:extLst>
                <a:ext uri="{FF2B5EF4-FFF2-40B4-BE49-F238E27FC236}">
                  <a16:creationId xmlns:a16="http://schemas.microsoft.com/office/drawing/2014/main" id="{E0DBBA3D-EDC3-4F2F-BA90-9CC10D71459B}"/>
                </a:ext>
              </a:extLst>
            </p:cNvPr>
            <p:cNvSpPr/>
            <p:nvPr/>
          </p:nvSpPr>
          <p:spPr>
            <a:xfrm rot="12746085">
              <a:off x="3411014" y="1928770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en-US" sz="1800" b="1">
                  <a:ln w="0"/>
                  <a:cs typeface="Arial" panose="020B0604020202020204" pitchFamily="34" charset="0"/>
                </a:rPr>
                <a:t>Designer </a:t>
              </a:r>
              <a:r>
                <a:rPr lang="fr-CA" sz="1800" b="1">
                  <a:ln w="0"/>
                  <a:cs typeface="Arial" panose="020B0604020202020204" pitchFamily="34" charset="0"/>
                </a:rPr>
                <a:t>graphique</a:t>
              </a:r>
            </a:p>
          </p:txBody>
        </p:sp>
        <p:sp>
          <p:nvSpPr>
            <p:cNvPr id="61" name="Segment 8 Text">
              <a:extLst>
                <a:ext uri="{FF2B5EF4-FFF2-40B4-BE49-F238E27FC236}">
                  <a16:creationId xmlns:a16="http://schemas.microsoft.com/office/drawing/2014/main" id="{F7E52260-A0E4-406C-99D5-5E78A6732972}"/>
                </a:ext>
              </a:extLst>
            </p:cNvPr>
            <p:cNvSpPr/>
            <p:nvPr/>
          </p:nvSpPr>
          <p:spPr>
            <a:xfrm rot="10800000">
              <a:off x="3088578" y="304184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CA" sz="1800" b="1">
                  <a:ln w="0"/>
                  <a:cs typeface="Arial" panose="020B0604020202020204" pitchFamily="34" charset="0"/>
                </a:rPr>
                <a:t>Docteur</a:t>
              </a:r>
            </a:p>
          </p:txBody>
        </p:sp>
        <p:sp>
          <p:nvSpPr>
            <p:cNvPr id="62" name="Segment 7 Text">
              <a:extLst>
                <a:ext uri="{FF2B5EF4-FFF2-40B4-BE49-F238E27FC236}">
                  <a16:creationId xmlns:a16="http://schemas.microsoft.com/office/drawing/2014/main" id="{F7A9E11C-6485-4CD0-910C-EC3B27CA2109}"/>
                </a:ext>
              </a:extLst>
            </p:cNvPr>
            <p:cNvSpPr/>
            <p:nvPr/>
          </p:nvSpPr>
          <p:spPr>
            <a:xfrm rot="8533522">
              <a:off x="3465297" y="420479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CA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Enseignante</a:t>
              </a:r>
            </a:p>
          </p:txBody>
        </p:sp>
        <p:sp>
          <p:nvSpPr>
            <p:cNvPr id="65" name="Segment 6 Text">
              <a:extLst>
                <a:ext uri="{FF2B5EF4-FFF2-40B4-BE49-F238E27FC236}">
                  <a16:creationId xmlns:a16="http://schemas.microsoft.com/office/drawing/2014/main" id="{794C4BDF-D593-412B-9F3F-92D5B2D45420}"/>
                </a:ext>
              </a:extLst>
            </p:cNvPr>
            <p:cNvSpPr/>
            <p:nvPr/>
          </p:nvSpPr>
          <p:spPr>
            <a:xfrm rot="6448510">
              <a:off x="4448297" y="489095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CA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Programmeur</a:t>
              </a:r>
            </a:p>
          </p:txBody>
        </p:sp>
        <p:sp>
          <p:nvSpPr>
            <p:cNvPr id="72" name="Segment 5 Text">
              <a:extLst>
                <a:ext uri="{FF2B5EF4-FFF2-40B4-BE49-F238E27FC236}">
                  <a16:creationId xmlns:a16="http://schemas.microsoft.com/office/drawing/2014/main" id="{FFBCECC3-F70A-42A8-BA20-4418414E7281}"/>
                </a:ext>
              </a:extLst>
            </p:cNvPr>
            <p:cNvSpPr/>
            <p:nvPr/>
          </p:nvSpPr>
          <p:spPr>
            <a:xfrm rot="4437146">
              <a:off x="5602504" y="4880553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CA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Plombier</a:t>
              </a:r>
            </a:p>
          </p:txBody>
        </p:sp>
        <p:sp>
          <p:nvSpPr>
            <p:cNvPr id="73" name="Segment 4 Text">
              <a:extLst>
                <a:ext uri="{FF2B5EF4-FFF2-40B4-BE49-F238E27FC236}">
                  <a16:creationId xmlns:a16="http://schemas.microsoft.com/office/drawing/2014/main" id="{F0E7D3DF-C7D3-4769-AB38-86B7446FDAC0}"/>
                </a:ext>
              </a:extLst>
            </p:cNvPr>
            <p:cNvSpPr/>
            <p:nvPr/>
          </p:nvSpPr>
          <p:spPr>
            <a:xfrm rot="2251830">
              <a:off x="6593981" y="4196414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 defTabSz="685800"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fr-CA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Serveuse</a:t>
              </a:r>
              <a:r>
                <a:rPr lang="en-US" sz="1800" b="1">
                  <a:ln w="0"/>
                  <a:solidFill>
                    <a:prstClr val="black"/>
                  </a:solidFill>
                  <a:ea typeface="+mn-ea"/>
                  <a:cs typeface="Arial" panose="020B0604020202020204" pitchFamily="34" charset="0"/>
                </a:rPr>
                <a:t> de restaurant</a:t>
              </a:r>
            </a:p>
          </p:txBody>
        </p:sp>
        <p:sp>
          <p:nvSpPr>
            <p:cNvPr id="74" name="Segment 3 Text">
              <a:extLst>
                <a:ext uri="{FF2B5EF4-FFF2-40B4-BE49-F238E27FC236}">
                  <a16:creationId xmlns:a16="http://schemas.microsoft.com/office/drawing/2014/main" id="{302BC54B-15F2-4543-B08E-73C343EE81B2}"/>
                </a:ext>
              </a:extLst>
            </p:cNvPr>
            <p:cNvSpPr/>
            <p:nvPr/>
          </p:nvSpPr>
          <p:spPr>
            <a:xfrm>
              <a:off x="6975036" y="302400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en-US" sz="1800" b="1" err="1">
                  <a:ln w="0"/>
                  <a:cs typeface="Arial" panose="020B0604020202020204" pitchFamily="34" charset="0"/>
                </a:rPr>
                <a:t>Pêcheur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5" name="Segment 2 Text">
              <a:extLst>
                <a:ext uri="{FF2B5EF4-FFF2-40B4-BE49-F238E27FC236}">
                  <a16:creationId xmlns:a16="http://schemas.microsoft.com/office/drawing/2014/main" id="{421FA830-E00D-475D-A3EC-158B0533B899}"/>
                </a:ext>
              </a:extLst>
            </p:cNvPr>
            <p:cNvSpPr/>
            <p:nvPr/>
          </p:nvSpPr>
          <p:spPr>
            <a:xfrm rot="19530205">
              <a:off x="6596433" y="1879838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en-US" sz="1800" b="1" err="1">
                  <a:ln w="0"/>
                  <a:cs typeface="Arial" panose="020B0604020202020204" pitchFamily="34" charset="0"/>
                </a:rPr>
                <a:t>Pilote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6" name="Segment 1 Text">
              <a:extLst>
                <a:ext uri="{FF2B5EF4-FFF2-40B4-BE49-F238E27FC236}">
                  <a16:creationId xmlns:a16="http://schemas.microsoft.com/office/drawing/2014/main" id="{A68EFAF5-B9F3-4478-A6CB-ED802BB69FAB}"/>
                </a:ext>
              </a:extLst>
            </p:cNvPr>
            <p:cNvSpPr/>
            <p:nvPr/>
          </p:nvSpPr>
          <p:spPr>
            <a:xfrm rot="17140939">
              <a:off x="5594705" y="112559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CA" sz="1800" b="1">
                  <a:ln w="0"/>
                  <a:cs typeface="Arial" panose="020B0604020202020204" pitchFamily="34" charset="0"/>
                </a:rPr>
                <a:t>Éducatrice</a:t>
              </a:r>
            </a:p>
            <a:p>
              <a:pPr algn="ctr"/>
              <a:r>
                <a:rPr lang="en-US" sz="1800" b="1">
                  <a:ln w="0"/>
                  <a:cs typeface="Arial" panose="020B0604020202020204" pitchFamily="34" charset="0"/>
                </a:rPr>
                <a:t> en </a:t>
              </a:r>
              <a:r>
                <a:rPr lang="en-US" sz="1800" b="1" err="1">
                  <a:ln w="0"/>
                  <a:cs typeface="Arial" panose="020B0604020202020204" pitchFamily="34" charset="0"/>
                </a:rPr>
                <a:t>garderie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id="{1972FA71-9F7D-4B81-B488-7F26645D57CD}"/>
              </a:ext>
            </a:extLst>
          </p:cNvPr>
          <p:cNvGrpSpPr/>
          <p:nvPr/>
        </p:nvGrpSpPr>
        <p:grpSpPr>
          <a:xfrm>
            <a:off x="3897000" y="2754000"/>
            <a:ext cx="1350000" cy="135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3000" b="1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ROUE</a:t>
              </a:r>
              <a:endParaRPr lang="en-GB" sz="3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id="{6F381C54-25EF-445D-B869-A54C62C08DBE}"/>
              </a:ext>
            </a:extLst>
          </p:cNvPr>
          <p:cNvSpPr/>
          <p:nvPr/>
        </p:nvSpPr>
        <p:spPr>
          <a:xfrm rot="10800000">
            <a:off x="4305905" y="855602"/>
            <a:ext cx="540000" cy="54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E5ABD69-AC00-CE0A-0636-74BB621692B5}"/>
              </a:ext>
            </a:extLst>
          </p:cNvPr>
          <p:cNvGrpSpPr/>
          <p:nvPr/>
        </p:nvGrpSpPr>
        <p:grpSpPr>
          <a:xfrm>
            <a:off x="63909" y="2374557"/>
            <a:ext cx="2064436" cy="2238475"/>
            <a:chOff x="63909" y="2374557"/>
            <a:chExt cx="2064436" cy="2238475"/>
          </a:xfrm>
        </p:grpSpPr>
        <p:sp>
          <p:nvSpPr>
            <p:cNvPr id="44" name="Wave 43">
              <a:extLst>
                <a:ext uri="{FF2B5EF4-FFF2-40B4-BE49-F238E27FC236}">
                  <a16:creationId xmlns:a16="http://schemas.microsoft.com/office/drawing/2014/main" id="{5DB927DA-B88F-4E7A-834E-B088729FAA60}"/>
                </a:ext>
              </a:extLst>
            </p:cNvPr>
            <p:cNvSpPr/>
            <p:nvPr/>
          </p:nvSpPr>
          <p:spPr>
            <a:xfrm>
              <a:off x="63909" y="2374557"/>
              <a:ext cx="2034027" cy="2238475"/>
            </a:xfrm>
            <a:prstGeom prst="wave">
              <a:avLst>
                <a:gd name="adj1" fmla="val 12500"/>
                <a:gd name="adj2" fmla="val 111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45" name="TextBox 44">
              <a:hlinkClick r:id="rId6" action="ppaction://hlinksldjump"/>
              <a:extLst>
                <a:ext uri="{FF2B5EF4-FFF2-40B4-BE49-F238E27FC236}">
                  <a16:creationId xmlns:a16="http://schemas.microsoft.com/office/drawing/2014/main" id="{2F0DBD06-2D92-4E59-A00F-456A8C97C61F}"/>
                </a:ext>
              </a:extLst>
            </p:cNvPr>
            <p:cNvSpPr txBox="1"/>
            <p:nvPr/>
          </p:nvSpPr>
          <p:spPr>
            <a:xfrm>
              <a:off x="184704" y="2830846"/>
              <a:ext cx="1943641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CA" sz="2000" b="1" dirty="0">
                <a:solidFill>
                  <a:schemeClr val="bg1"/>
                </a:solidFill>
              </a:endParaRPr>
            </a:p>
            <a:p>
              <a:r>
                <a:rPr lang="fr-CA" sz="2000" b="1" dirty="0">
                  <a:solidFill>
                    <a:schemeClr val="bg1"/>
                  </a:solidFill>
                </a:rPr>
                <a:t>Votre avenir vous attend…</a:t>
              </a:r>
              <a:endParaRPr lang="en-CA" sz="20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AE0EBB92-7801-72E1-96E7-2C76CA758ACC}"/>
              </a:ext>
            </a:extLst>
          </p:cNvPr>
          <p:cNvSpPr txBox="1"/>
          <p:nvPr/>
        </p:nvSpPr>
        <p:spPr>
          <a:xfrm>
            <a:off x="1143287" y="6037364"/>
            <a:ext cx="5650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/>
              <a:t>Cliquez sur</a:t>
            </a:r>
            <a:r>
              <a:rPr lang="en-CA" sz="2000" b="1"/>
              <a:t> </a:t>
            </a:r>
            <a:r>
              <a:rPr lang="fr-CA" sz="2000" b="1"/>
              <a:t>« </a:t>
            </a:r>
            <a:r>
              <a:rPr lang="en-CA" sz="2000" b="1" err="1"/>
              <a:t>Roue</a:t>
            </a:r>
            <a:r>
              <a:rPr lang="fr-MA" sz="2000" b="1"/>
              <a:t> »</a:t>
            </a:r>
            <a:r>
              <a:rPr lang="en-CA" sz="2000" b="1"/>
              <a:t> au centre pour </a:t>
            </a:r>
            <a:r>
              <a:rPr lang="fr-CH" sz="2000" b="1"/>
              <a:t>démarrer ou arrêter </a:t>
            </a:r>
            <a:r>
              <a:rPr lang="en-CA" sz="2000" b="1"/>
              <a:t>la </a:t>
            </a:r>
            <a:r>
              <a:rPr lang="en-CA" sz="2000" b="1" err="1"/>
              <a:t>roue</a:t>
            </a:r>
            <a:r>
              <a:rPr lang="en-CA" sz="2000" b="1"/>
              <a:t> de fortune.</a:t>
            </a:r>
          </a:p>
        </p:txBody>
      </p:sp>
    </p:spTree>
    <p:extLst>
      <p:ext uri="{BB962C8B-B14F-4D97-AF65-F5344CB8AC3E}">
        <p14:creationId xmlns:p14="http://schemas.microsoft.com/office/powerpoint/2010/main" val="658245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BG">
            <a:extLst>
              <a:ext uri="{FF2B5EF4-FFF2-40B4-BE49-F238E27FC236}">
                <a16:creationId xmlns:a16="http://schemas.microsoft.com/office/drawing/2014/main" id="{D40854B3-7181-4797-8793-E6FF00A296E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  <p:grpSp>
        <p:nvGrpSpPr>
          <p:cNvPr id="25" name="Tekhnologic Logo">
            <a:extLst>
              <a:ext uri="{FF2B5EF4-FFF2-40B4-BE49-F238E27FC236}">
                <a16:creationId xmlns:a16="http://schemas.microsoft.com/office/drawing/2014/main" id="{C5D662CC-1BE3-434A-87C6-6DCBC37C88A8}"/>
              </a:ext>
            </a:extLst>
          </p:cNvPr>
          <p:cNvGrpSpPr/>
          <p:nvPr/>
        </p:nvGrpSpPr>
        <p:grpSpPr>
          <a:xfrm>
            <a:off x="4264213" y="5853019"/>
            <a:ext cx="618782" cy="135000"/>
            <a:chOff x="5464435" y="6630924"/>
            <a:chExt cx="825043" cy="180000"/>
          </a:xfrm>
        </p:grpSpPr>
        <p:pic>
          <p:nvPicPr>
            <p:cNvPr id="26" name="Image">
              <a:extLst>
                <a:ext uri="{FF2B5EF4-FFF2-40B4-BE49-F238E27FC236}">
                  <a16:creationId xmlns:a16="http://schemas.microsoft.com/office/drawing/2014/main" id="{B6C46ED3-364F-42FD-9E9B-2627FCCB1D4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rightnessContrast bright="40000" contrast="4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64435" y="6630924"/>
              <a:ext cx="180000" cy="180000"/>
            </a:xfrm>
            <a:prstGeom prst="rect">
              <a:avLst/>
            </a:prstGeom>
          </p:spPr>
        </p:pic>
        <p:sp>
          <p:nvSpPr>
            <p:cNvPr id="27" name="Text">
              <a:extLst>
                <a:ext uri="{FF2B5EF4-FFF2-40B4-BE49-F238E27FC236}">
                  <a16:creationId xmlns:a16="http://schemas.microsoft.com/office/drawing/2014/main" id="{8C8A5E28-D2DF-40B5-802B-38576B3EE85E}"/>
                </a:ext>
              </a:extLst>
            </p:cNvPr>
            <p:cNvSpPr/>
            <p:nvPr/>
          </p:nvSpPr>
          <p:spPr>
            <a:xfrm>
              <a:off x="5620491" y="6651675"/>
              <a:ext cx="668987" cy="138500"/>
            </a:xfrm>
            <a:prstGeom prst="rect">
              <a:avLst/>
            </a:prstGeom>
            <a:noFill/>
          </p:spPr>
          <p:txBody>
            <a:bodyPr wrap="none" lIns="0" tIns="0" rIns="0" bIns="0">
              <a:spAutoFit/>
            </a:bodyPr>
            <a:lstStyle/>
            <a:p>
              <a:pPr algn="ctr"/>
              <a:r>
                <a:rPr lang="en-US" sz="675" b="1">
                  <a:ln w="0"/>
                  <a:solidFill>
                    <a:srgbClr val="3059A2"/>
                  </a:solidFill>
                  <a:latin typeface="Century Gothic" panose="020B0502020202020204" pitchFamily="34" charset="0"/>
                </a:rPr>
                <a:t>tekhnologic</a:t>
              </a:r>
            </a:p>
          </p:txBody>
        </p:sp>
      </p:grpSp>
      <p:sp>
        <p:nvSpPr>
          <p:cNvPr id="28" name="Spinner BG">
            <a:extLst>
              <a:ext uri="{FF2B5EF4-FFF2-40B4-BE49-F238E27FC236}">
                <a16:creationId xmlns:a16="http://schemas.microsoft.com/office/drawing/2014/main" id="{E7247EFC-DA6F-4517-958E-60940FA8DC84}"/>
              </a:ext>
            </a:extLst>
          </p:cNvPr>
          <p:cNvSpPr/>
          <p:nvPr/>
        </p:nvSpPr>
        <p:spPr>
          <a:xfrm>
            <a:off x="2142000" y="999000"/>
            <a:ext cx="4860000" cy="4860000"/>
          </a:xfrm>
          <a:prstGeom prst="ellipse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46" name="Anchor">
            <a:extLst>
              <a:ext uri="{FF2B5EF4-FFF2-40B4-BE49-F238E27FC236}">
                <a16:creationId xmlns:a16="http://schemas.microsoft.com/office/drawing/2014/main" id="{B316AF16-047B-4F82-AB9C-1224E1DDA737}"/>
              </a:ext>
            </a:extLst>
          </p:cNvPr>
          <p:cNvSpPr/>
          <p:nvPr/>
        </p:nvSpPr>
        <p:spPr>
          <a:xfrm>
            <a:off x="3897000" y="2754000"/>
            <a:ext cx="1350000" cy="1350000"/>
          </a:xfrm>
          <a:prstGeom prst="ellipse">
            <a:avLst/>
          </a:prstGeom>
          <a:solidFill>
            <a:srgbClr val="00B050">
              <a:alpha val="0"/>
            </a:srgbClr>
          </a:solidFill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2" name="Spinning Wheel 10">
            <a:extLst>
              <a:ext uri="{FF2B5EF4-FFF2-40B4-BE49-F238E27FC236}">
                <a16:creationId xmlns:a16="http://schemas.microsoft.com/office/drawing/2014/main" id="{B5123D5A-8489-4948-BDCA-C21BF48EED80}"/>
              </a:ext>
            </a:extLst>
          </p:cNvPr>
          <p:cNvGrpSpPr/>
          <p:nvPr/>
        </p:nvGrpSpPr>
        <p:grpSpPr>
          <a:xfrm>
            <a:off x="2030088" y="1012278"/>
            <a:ext cx="5083738" cy="4840058"/>
            <a:chOff x="2706784" y="206704"/>
            <a:chExt cx="6778317" cy="6453410"/>
          </a:xfrm>
        </p:grpSpPr>
        <p:sp>
          <p:nvSpPr>
            <p:cNvPr id="33" name="Segment 10">
              <a:extLst>
                <a:ext uri="{FF2B5EF4-FFF2-40B4-BE49-F238E27FC236}">
                  <a16:creationId xmlns:a16="http://schemas.microsoft.com/office/drawing/2014/main" id="{52C205B5-9663-4A8A-9F48-476FB5F6653A}"/>
                </a:ext>
              </a:extLst>
            </p:cNvPr>
            <p:cNvSpPr/>
            <p:nvPr/>
          </p:nvSpPr>
          <p:spPr>
            <a:xfrm rot="19440000">
              <a:off x="4804678" y="206704"/>
              <a:ext cx="1812504" cy="2358292"/>
            </a:xfrm>
            <a:custGeom>
              <a:avLst/>
              <a:gdLst>
                <a:gd name="connsiteX0" fmla="*/ 1812504 w 1812504"/>
                <a:gd name="connsiteY0" fmla="*/ 580792 h 2358292"/>
                <a:gd name="connsiteX1" fmla="*/ 521075 w 1812504"/>
                <a:gd name="connsiteY1" fmla="*/ 2358292 h 2358292"/>
                <a:gd name="connsiteX2" fmla="*/ 450092 w 1812504"/>
                <a:gd name="connsiteY2" fmla="*/ 2312002 h 2358292"/>
                <a:gd name="connsiteX3" fmla="*/ 47112 w 1812504"/>
                <a:gd name="connsiteY3" fmla="*/ 2195890 h 2358292"/>
                <a:gd name="connsiteX4" fmla="*/ 0 w 1812504"/>
                <a:gd name="connsiteY4" fmla="*/ 2198792 h 2358292"/>
                <a:gd name="connsiteX5" fmla="*/ 0 w 1812504"/>
                <a:gd name="connsiteY5" fmla="*/ 1709 h 2358292"/>
                <a:gd name="connsiteX6" fmla="*/ 124166 w 1812504"/>
                <a:gd name="connsiteY6" fmla="*/ 0 h 2358292"/>
                <a:gd name="connsiteX7" fmla="*/ 1685735 w 1812504"/>
                <a:gd name="connsiteY7" fmla="*/ 493500 h 2358292"/>
                <a:gd name="connsiteX8" fmla="*/ 1812504 w 1812504"/>
                <a:gd name="connsiteY8" fmla="*/ 580792 h 235829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12504" h="2358292">
                  <a:moveTo>
                    <a:pt x="1812504" y="580792"/>
                  </a:moveTo>
                  <a:lnTo>
                    <a:pt x="521075" y="2358292"/>
                  </a:lnTo>
                  <a:lnTo>
                    <a:pt x="450092" y="2312002"/>
                  </a:lnTo>
                  <a:cubicBezTo>
                    <a:pt x="324082" y="2238659"/>
                    <a:pt x="185548" y="2200621"/>
                    <a:pt x="47112" y="2195890"/>
                  </a:cubicBezTo>
                  <a:lnTo>
                    <a:pt x="0" y="2198792"/>
                  </a:lnTo>
                  <a:lnTo>
                    <a:pt x="0" y="1709"/>
                  </a:lnTo>
                  <a:lnTo>
                    <a:pt x="124166" y="0"/>
                  </a:lnTo>
                  <a:cubicBezTo>
                    <a:pt x="664122" y="18455"/>
                    <a:pt x="1204503" y="179810"/>
                    <a:pt x="1685735" y="493500"/>
                  </a:cubicBezTo>
                  <a:lnTo>
                    <a:pt x="1812504" y="580792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4" name="Segment 9">
              <a:extLst>
                <a:ext uri="{FF2B5EF4-FFF2-40B4-BE49-F238E27FC236}">
                  <a16:creationId xmlns:a16="http://schemas.microsoft.com/office/drawing/2014/main" id="{662F17CF-2B18-4001-A42B-E2652281E0B8}"/>
                </a:ext>
              </a:extLst>
            </p:cNvPr>
            <p:cNvSpPr/>
            <p:nvPr/>
          </p:nvSpPr>
          <p:spPr>
            <a:xfrm rot="19440000">
              <a:off x="3370936" y="1264404"/>
              <a:ext cx="1773615" cy="2355935"/>
            </a:xfrm>
            <a:custGeom>
              <a:avLst/>
              <a:gdLst>
                <a:gd name="connsiteX0" fmla="*/ 1773615 w 1773615"/>
                <a:gd name="connsiteY0" fmla="*/ 0 h 2355935"/>
                <a:gd name="connsiteX1" fmla="*/ 1773615 w 1773615"/>
                <a:gd name="connsiteY1" fmla="*/ 2197255 h 2355935"/>
                <a:gd name="connsiteX2" fmla="*/ 1659062 w 1773615"/>
                <a:gd name="connsiteY2" fmla="*/ 2204311 h 2355935"/>
                <a:gd name="connsiteX3" fmla="*/ 1348204 w 1773615"/>
                <a:gd name="connsiteY3" fmla="*/ 2317525 h 2355935"/>
                <a:gd name="connsiteX4" fmla="*/ 1291038 w 1773615"/>
                <a:gd name="connsiteY4" fmla="*/ 2355935 h 2355935"/>
                <a:gd name="connsiteX5" fmla="*/ 0 w 1773615"/>
                <a:gd name="connsiteY5" fmla="*/ 578973 h 2355935"/>
                <a:gd name="connsiteX6" fmla="*/ 213119 w 1773615"/>
                <a:gd name="connsiteY6" fmla="*/ 435778 h 2355935"/>
                <a:gd name="connsiteX7" fmla="*/ 1607260 w 1773615"/>
                <a:gd name="connsiteY7" fmla="*/ 2289 h 2355935"/>
                <a:gd name="connsiteX8" fmla="*/ 1773615 w 1773615"/>
                <a:gd name="connsiteY8" fmla="*/ 0 h 235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73615" h="2355935">
                  <a:moveTo>
                    <a:pt x="1773615" y="0"/>
                  </a:moveTo>
                  <a:lnTo>
                    <a:pt x="1773615" y="2197255"/>
                  </a:lnTo>
                  <a:lnTo>
                    <a:pt x="1659062" y="2204311"/>
                  </a:lnTo>
                  <a:cubicBezTo>
                    <a:pt x="1549993" y="2221586"/>
                    <a:pt x="1444220" y="2259665"/>
                    <a:pt x="1348204" y="2317525"/>
                  </a:cubicBezTo>
                  <a:lnTo>
                    <a:pt x="1291038" y="2355935"/>
                  </a:lnTo>
                  <a:lnTo>
                    <a:pt x="0" y="578973"/>
                  </a:lnTo>
                  <a:lnTo>
                    <a:pt x="213119" y="435778"/>
                  </a:lnTo>
                  <a:cubicBezTo>
                    <a:pt x="638689" y="179327"/>
                    <a:pt x="1118323" y="32468"/>
                    <a:pt x="1607260" y="2289"/>
                  </a:cubicBezTo>
                  <a:lnTo>
                    <a:pt x="1773615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5" name="Segment 8">
              <a:extLst>
                <a:ext uri="{FF2B5EF4-FFF2-40B4-BE49-F238E27FC236}">
                  <a16:creationId xmlns:a16="http://schemas.microsoft.com/office/drawing/2014/main" id="{5D6D526B-E0DF-4330-8327-B79502762656}"/>
                </a:ext>
              </a:extLst>
            </p:cNvPr>
            <p:cNvSpPr/>
            <p:nvPr/>
          </p:nvSpPr>
          <p:spPr>
            <a:xfrm rot="19440000">
              <a:off x="2706784" y="2218952"/>
              <a:ext cx="2403822" cy="2210353"/>
            </a:xfrm>
            <a:custGeom>
              <a:avLst/>
              <a:gdLst>
                <a:gd name="connsiteX0" fmla="*/ 1112784 w 2403822"/>
                <a:gd name="connsiteY0" fmla="*/ 0 h 2210353"/>
                <a:gd name="connsiteX1" fmla="*/ 2403822 w 2403822"/>
                <a:gd name="connsiteY1" fmla="*/ 1776962 h 2210353"/>
                <a:gd name="connsiteX2" fmla="*/ 2393897 w 2403822"/>
                <a:gd name="connsiteY2" fmla="*/ 1783630 h 2210353"/>
                <a:gd name="connsiteX3" fmla="*/ 2211669 w 2403822"/>
                <a:gd name="connsiteY3" fmla="*/ 1968438 h 2210353"/>
                <a:gd name="connsiteX4" fmla="*/ 2092218 w 2403822"/>
                <a:gd name="connsiteY4" fmla="*/ 2198856 h 2210353"/>
                <a:gd name="connsiteX5" fmla="*/ 2088943 w 2403822"/>
                <a:gd name="connsiteY5" fmla="*/ 2210353 h 2210353"/>
                <a:gd name="connsiteX6" fmla="*/ 0 w 2403822"/>
                <a:gd name="connsiteY6" fmla="*/ 1531615 h 2210353"/>
                <a:gd name="connsiteX7" fmla="*/ 10686 w 2403822"/>
                <a:gd name="connsiteY7" fmla="*/ 1494091 h 2210353"/>
                <a:gd name="connsiteX8" fmla="*/ 434244 w 2403822"/>
                <a:gd name="connsiteY8" fmla="*/ 677063 h 2210353"/>
                <a:gd name="connsiteX9" fmla="*/ 1080397 w 2403822"/>
                <a:gd name="connsiteY9" fmla="*/ 21761 h 2210353"/>
                <a:gd name="connsiteX10" fmla="*/ 1112784 w 2403822"/>
                <a:gd name="connsiteY10" fmla="*/ 0 h 22103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822" h="2210353">
                  <a:moveTo>
                    <a:pt x="1112784" y="0"/>
                  </a:moveTo>
                  <a:lnTo>
                    <a:pt x="2403822" y="1776962"/>
                  </a:lnTo>
                  <a:lnTo>
                    <a:pt x="2393897" y="1783630"/>
                  </a:lnTo>
                  <a:cubicBezTo>
                    <a:pt x="2325848" y="1834394"/>
                    <a:pt x="2264196" y="1896141"/>
                    <a:pt x="2211669" y="1968438"/>
                  </a:cubicBezTo>
                  <a:cubicBezTo>
                    <a:pt x="2159142" y="2040736"/>
                    <a:pt x="2119469" y="2118451"/>
                    <a:pt x="2092218" y="2198856"/>
                  </a:cubicBezTo>
                  <a:lnTo>
                    <a:pt x="2088943" y="2210353"/>
                  </a:lnTo>
                  <a:lnTo>
                    <a:pt x="0" y="1531615"/>
                  </a:lnTo>
                  <a:lnTo>
                    <a:pt x="10686" y="1494091"/>
                  </a:lnTo>
                  <a:cubicBezTo>
                    <a:pt x="107315" y="1208984"/>
                    <a:pt x="247990" y="933419"/>
                    <a:pt x="434244" y="677063"/>
                  </a:cubicBezTo>
                  <a:cubicBezTo>
                    <a:pt x="620497" y="420707"/>
                    <a:pt x="839104" y="201763"/>
                    <a:pt x="1080397" y="21761"/>
                  </a:cubicBezTo>
                  <a:lnTo>
                    <a:pt x="1112784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6" name="Segment 7">
              <a:extLst>
                <a:ext uri="{FF2B5EF4-FFF2-40B4-BE49-F238E27FC236}">
                  <a16:creationId xmlns:a16="http://schemas.microsoft.com/office/drawing/2014/main" id="{BEB2DC4A-3F5B-4091-B904-52FC02DAB6F8}"/>
                </a:ext>
              </a:extLst>
            </p:cNvPr>
            <p:cNvSpPr/>
            <p:nvPr/>
          </p:nvSpPr>
          <p:spPr>
            <a:xfrm rot="19440000">
              <a:off x="3407879" y="3627616"/>
              <a:ext cx="2242173" cy="1887182"/>
            </a:xfrm>
            <a:custGeom>
              <a:avLst/>
              <a:gdLst>
                <a:gd name="connsiteX0" fmla="*/ 2238338 w 2242173"/>
                <a:gd name="connsiteY0" fmla="*/ 678739 h 1887182"/>
                <a:gd name="connsiteX1" fmla="*/ 2219472 w 2242173"/>
                <a:gd name="connsiteY1" fmla="*/ 744979 h 1887182"/>
                <a:gd name="connsiteX2" fmla="*/ 2207860 w 2242173"/>
                <a:gd name="connsiteY2" fmla="*/ 1075607 h 1887182"/>
                <a:gd name="connsiteX3" fmla="*/ 2242173 w 2242173"/>
                <a:gd name="connsiteY3" fmla="*/ 1208525 h 1887182"/>
                <a:gd name="connsiteX4" fmla="*/ 153482 w 2242173"/>
                <a:gd name="connsiteY4" fmla="*/ 1887182 h 1887182"/>
                <a:gd name="connsiteX5" fmla="*/ 97605 w 2242173"/>
                <a:gd name="connsiteY5" fmla="*/ 1706803 h 1887182"/>
                <a:gd name="connsiteX6" fmla="*/ 79064 w 2242173"/>
                <a:gd name="connsiteY6" fmla="*/ 246941 h 1887182"/>
                <a:gd name="connsiteX7" fmla="*/ 149394 w 2242173"/>
                <a:gd name="connsiteY7" fmla="*/ 0 h 1887182"/>
                <a:gd name="connsiteX8" fmla="*/ 2238338 w 2242173"/>
                <a:gd name="connsiteY8" fmla="*/ 678739 h 1887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2173" h="1887182">
                  <a:moveTo>
                    <a:pt x="2238338" y="678739"/>
                  </a:moveTo>
                  <a:lnTo>
                    <a:pt x="2219472" y="744979"/>
                  </a:lnTo>
                  <a:cubicBezTo>
                    <a:pt x="2194115" y="854175"/>
                    <a:pt x="2190586" y="966538"/>
                    <a:pt x="2207860" y="1075607"/>
                  </a:cubicBezTo>
                  <a:lnTo>
                    <a:pt x="2242173" y="1208525"/>
                  </a:lnTo>
                  <a:lnTo>
                    <a:pt x="153482" y="1887182"/>
                  </a:lnTo>
                  <a:lnTo>
                    <a:pt x="97605" y="1706803"/>
                  </a:lnTo>
                  <a:cubicBezTo>
                    <a:pt x="-24783" y="1232470"/>
                    <a:pt x="-33327" y="730929"/>
                    <a:pt x="79064" y="246941"/>
                  </a:cubicBezTo>
                  <a:lnTo>
                    <a:pt x="149394" y="0"/>
                  </a:lnTo>
                  <a:lnTo>
                    <a:pt x="2238338" y="678739"/>
                  </a:lnTo>
                  <a:close/>
                </a:path>
              </a:pathLst>
            </a:custGeom>
            <a:solidFill>
              <a:srgbClr val="7030A0"/>
            </a:solidFill>
            <a:ln>
              <a:solidFill>
                <a:srgbClr val="7030A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7" name="Segment 6">
              <a:extLst>
                <a:ext uri="{FF2B5EF4-FFF2-40B4-BE49-F238E27FC236}">
                  <a16:creationId xmlns:a16="http://schemas.microsoft.com/office/drawing/2014/main" id="{AC54C0A2-DBFA-4667-9249-4E33F504F432}"/>
                </a:ext>
              </a:extLst>
            </p:cNvPr>
            <p:cNvSpPr/>
            <p:nvPr/>
          </p:nvSpPr>
          <p:spPr>
            <a:xfrm rot="19440000">
              <a:off x="4322620" y="4443711"/>
              <a:ext cx="2391407" cy="2198706"/>
            </a:xfrm>
            <a:custGeom>
              <a:avLst/>
              <a:gdLst>
                <a:gd name="connsiteX0" fmla="*/ 2088528 w 2391407"/>
                <a:gd name="connsiteY0" fmla="*/ 0 h 2198706"/>
                <a:gd name="connsiteX1" fmla="*/ 2094701 w 2391407"/>
                <a:gd name="connsiteY1" fmla="*/ 23912 h 2198706"/>
                <a:gd name="connsiteX2" fmla="*/ 2329657 w 2391407"/>
                <a:gd name="connsiteY2" fmla="*/ 371288 h 2198706"/>
                <a:gd name="connsiteX3" fmla="*/ 2391407 w 2391407"/>
                <a:gd name="connsiteY3" fmla="*/ 421097 h 2198706"/>
                <a:gd name="connsiteX4" fmla="*/ 1099898 w 2391407"/>
                <a:gd name="connsiteY4" fmla="*/ 2198706 h 2198706"/>
                <a:gd name="connsiteX5" fmla="*/ 981994 w 2391407"/>
                <a:gd name="connsiteY5" fmla="*/ 2108403 h 2198706"/>
                <a:gd name="connsiteX6" fmla="*/ 30096 w 2391407"/>
                <a:gd name="connsiteY6" fmla="*/ 775762 h 2198706"/>
                <a:gd name="connsiteX7" fmla="*/ 0 w 2391407"/>
                <a:gd name="connsiteY7" fmla="*/ 678604 h 2198706"/>
                <a:gd name="connsiteX8" fmla="*/ 2088528 w 2391407"/>
                <a:gd name="connsiteY8" fmla="*/ 0 h 21987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391407" h="2198706">
                  <a:moveTo>
                    <a:pt x="2088528" y="0"/>
                  </a:moveTo>
                  <a:lnTo>
                    <a:pt x="2094701" y="23912"/>
                  </a:lnTo>
                  <a:cubicBezTo>
                    <a:pt x="2141979" y="154110"/>
                    <a:pt x="2220965" y="274109"/>
                    <a:pt x="2329657" y="371288"/>
                  </a:cubicBezTo>
                  <a:lnTo>
                    <a:pt x="2391407" y="421097"/>
                  </a:lnTo>
                  <a:lnTo>
                    <a:pt x="1099898" y="2198706"/>
                  </a:lnTo>
                  <a:lnTo>
                    <a:pt x="981994" y="2108403"/>
                  </a:lnTo>
                  <a:cubicBezTo>
                    <a:pt x="534948" y="1747659"/>
                    <a:pt x="214504" y="1283587"/>
                    <a:pt x="30096" y="775762"/>
                  </a:cubicBezTo>
                  <a:lnTo>
                    <a:pt x="0" y="678604"/>
                  </a:lnTo>
                  <a:lnTo>
                    <a:pt x="2088528" y="0"/>
                  </a:lnTo>
                  <a:close/>
                </a:path>
              </a:pathLst>
            </a:cu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8" name="Segment 5">
              <a:extLst>
                <a:ext uri="{FF2B5EF4-FFF2-40B4-BE49-F238E27FC236}">
                  <a16:creationId xmlns:a16="http://schemas.microsoft.com/office/drawing/2014/main" id="{5E98BE26-8444-4529-806D-372E3848F1A5}"/>
                </a:ext>
              </a:extLst>
            </p:cNvPr>
            <p:cNvSpPr/>
            <p:nvPr/>
          </p:nvSpPr>
          <p:spPr>
            <a:xfrm rot="19440000">
              <a:off x="5568685" y="4296458"/>
              <a:ext cx="1798755" cy="2363656"/>
            </a:xfrm>
            <a:custGeom>
              <a:avLst/>
              <a:gdLst>
                <a:gd name="connsiteX0" fmla="*/ 1798755 w 1798755"/>
                <a:gd name="connsiteY0" fmla="*/ 166158 h 2363656"/>
                <a:gd name="connsiteX1" fmla="*/ 1798755 w 1798755"/>
                <a:gd name="connsiteY1" fmla="*/ 2362236 h 2363656"/>
                <a:gd name="connsiteX2" fmla="*/ 1695593 w 1798755"/>
                <a:gd name="connsiteY2" fmla="*/ 2363656 h 2363656"/>
                <a:gd name="connsiteX3" fmla="*/ 4290 w 1798755"/>
                <a:gd name="connsiteY3" fmla="*/ 1780821 h 2363656"/>
                <a:gd name="connsiteX4" fmla="*/ 0 w 1798755"/>
                <a:gd name="connsiteY4" fmla="*/ 1777536 h 2363656"/>
                <a:gd name="connsiteX5" fmla="*/ 1291456 w 1798755"/>
                <a:gd name="connsiteY5" fmla="*/ 0 h 2363656"/>
                <a:gd name="connsiteX6" fmla="*/ 1295665 w 1798755"/>
                <a:gd name="connsiteY6" fmla="*/ 3395 h 2363656"/>
                <a:gd name="connsiteX7" fmla="*/ 1772647 w 1798755"/>
                <a:gd name="connsiteY7" fmla="*/ 167766 h 2363656"/>
                <a:gd name="connsiteX8" fmla="*/ 1798755 w 1798755"/>
                <a:gd name="connsiteY8" fmla="*/ 166158 h 2363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8755" h="2363656">
                  <a:moveTo>
                    <a:pt x="1798755" y="166158"/>
                  </a:moveTo>
                  <a:lnTo>
                    <a:pt x="1798755" y="2362236"/>
                  </a:lnTo>
                  <a:lnTo>
                    <a:pt x="1695593" y="2363656"/>
                  </a:lnTo>
                  <a:cubicBezTo>
                    <a:pt x="1106551" y="2343523"/>
                    <a:pt x="517001" y="2153328"/>
                    <a:pt x="4290" y="1780821"/>
                  </a:cubicBezTo>
                  <a:lnTo>
                    <a:pt x="0" y="1777536"/>
                  </a:lnTo>
                  <a:lnTo>
                    <a:pt x="1291456" y="0"/>
                  </a:lnTo>
                  <a:lnTo>
                    <a:pt x="1295665" y="3395"/>
                  </a:lnTo>
                  <a:cubicBezTo>
                    <a:pt x="1440260" y="108449"/>
                    <a:pt x="1606525" y="162088"/>
                    <a:pt x="1772647" y="167766"/>
                  </a:cubicBezTo>
                  <a:lnTo>
                    <a:pt x="1798755" y="166158"/>
                  </a:lnTo>
                  <a:close/>
                </a:path>
              </a:pathLst>
            </a:cu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39" name="Segment 4">
              <a:extLst>
                <a:ext uri="{FF2B5EF4-FFF2-40B4-BE49-F238E27FC236}">
                  <a16:creationId xmlns:a16="http://schemas.microsoft.com/office/drawing/2014/main" id="{9FA3CF94-921C-4079-9CB9-D72FA0E78604}"/>
                </a:ext>
              </a:extLst>
            </p:cNvPr>
            <p:cNvSpPr/>
            <p:nvPr/>
          </p:nvSpPr>
          <p:spPr>
            <a:xfrm rot="19440000">
              <a:off x="7028400" y="3243389"/>
              <a:ext cx="1795084" cy="2356536"/>
            </a:xfrm>
            <a:custGeom>
              <a:avLst/>
              <a:gdLst>
                <a:gd name="connsiteX0" fmla="*/ 504046 w 1795084"/>
                <a:gd name="connsiteY0" fmla="*/ 0 h 2356536"/>
                <a:gd name="connsiteX1" fmla="*/ 1795084 w 1795084"/>
                <a:gd name="connsiteY1" fmla="*/ 1776961 h 2356536"/>
                <a:gd name="connsiteX2" fmla="*/ 1581500 w 1795084"/>
                <a:gd name="connsiteY2" fmla="*/ 1920469 h 2356536"/>
                <a:gd name="connsiteX3" fmla="*/ 187359 w 1795084"/>
                <a:gd name="connsiteY3" fmla="*/ 2353957 h 2356536"/>
                <a:gd name="connsiteX4" fmla="*/ 0 w 1795084"/>
                <a:gd name="connsiteY4" fmla="*/ 2356536 h 2356536"/>
                <a:gd name="connsiteX5" fmla="*/ 0 w 1795084"/>
                <a:gd name="connsiteY5" fmla="*/ 160286 h 2356536"/>
                <a:gd name="connsiteX6" fmla="*/ 135558 w 1795084"/>
                <a:gd name="connsiteY6" fmla="*/ 151936 h 2356536"/>
                <a:gd name="connsiteX7" fmla="*/ 446415 w 1795084"/>
                <a:gd name="connsiteY7" fmla="*/ 38722 h 2356536"/>
                <a:gd name="connsiteX8" fmla="*/ 504046 w 1795084"/>
                <a:gd name="connsiteY8" fmla="*/ 0 h 23565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795084" h="2356536">
                  <a:moveTo>
                    <a:pt x="504046" y="0"/>
                  </a:moveTo>
                  <a:lnTo>
                    <a:pt x="1795084" y="1776961"/>
                  </a:lnTo>
                  <a:lnTo>
                    <a:pt x="1581500" y="1920469"/>
                  </a:lnTo>
                  <a:cubicBezTo>
                    <a:pt x="1155930" y="2176919"/>
                    <a:pt x="676296" y="2323778"/>
                    <a:pt x="187359" y="2353957"/>
                  </a:cubicBezTo>
                  <a:lnTo>
                    <a:pt x="0" y="2356536"/>
                  </a:lnTo>
                  <a:lnTo>
                    <a:pt x="0" y="160286"/>
                  </a:lnTo>
                  <a:lnTo>
                    <a:pt x="135558" y="151936"/>
                  </a:lnTo>
                  <a:cubicBezTo>
                    <a:pt x="244626" y="134660"/>
                    <a:pt x="350400" y="96582"/>
                    <a:pt x="446415" y="38722"/>
                  </a:cubicBezTo>
                  <a:lnTo>
                    <a:pt x="504046" y="0"/>
                  </a:lnTo>
                  <a:close/>
                </a:path>
              </a:pathLst>
            </a:custGeom>
            <a:solidFill>
              <a:srgbClr val="FFFF00"/>
            </a:solidFill>
            <a:ln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0" name="Segment 3">
              <a:extLst>
                <a:ext uri="{FF2B5EF4-FFF2-40B4-BE49-F238E27FC236}">
                  <a16:creationId xmlns:a16="http://schemas.microsoft.com/office/drawing/2014/main" id="{2B42EAB0-7EBB-47DF-9A7B-1AC125C1A2E3}"/>
                </a:ext>
              </a:extLst>
            </p:cNvPr>
            <p:cNvSpPr/>
            <p:nvPr/>
          </p:nvSpPr>
          <p:spPr>
            <a:xfrm rot="19440000">
              <a:off x="7081895" y="2429116"/>
              <a:ext cx="2403206" cy="2209508"/>
            </a:xfrm>
            <a:custGeom>
              <a:avLst/>
              <a:gdLst>
                <a:gd name="connsiteX0" fmla="*/ 2403206 w 2403206"/>
                <a:gd name="connsiteY0" fmla="*/ 678740 h 2209508"/>
                <a:gd name="connsiteX1" fmla="*/ 2392671 w 2403206"/>
                <a:gd name="connsiteY1" fmla="*/ 715729 h 2209508"/>
                <a:gd name="connsiteX2" fmla="*/ 1969114 w 2403206"/>
                <a:gd name="connsiteY2" fmla="*/ 1532757 h 2209508"/>
                <a:gd name="connsiteX3" fmla="*/ 1322960 w 2403206"/>
                <a:gd name="connsiteY3" fmla="*/ 2188059 h 2209508"/>
                <a:gd name="connsiteX4" fmla="*/ 1291039 w 2403206"/>
                <a:gd name="connsiteY4" fmla="*/ 2209508 h 2209508"/>
                <a:gd name="connsiteX5" fmla="*/ 0 w 2403206"/>
                <a:gd name="connsiteY5" fmla="*/ 432546 h 2209508"/>
                <a:gd name="connsiteX6" fmla="*/ 9460 w 2403206"/>
                <a:gd name="connsiteY6" fmla="*/ 426190 h 2209508"/>
                <a:gd name="connsiteX7" fmla="*/ 191688 w 2403206"/>
                <a:gd name="connsiteY7" fmla="*/ 241381 h 2209508"/>
                <a:gd name="connsiteX8" fmla="*/ 311139 w 2403206"/>
                <a:gd name="connsiteY8" fmla="*/ 10963 h 2209508"/>
                <a:gd name="connsiteX9" fmla="*/ 314262 w 2403206"/>
                <a:gd name="connsiteY9" fmla="*/ 0 h 2209508"/>
                <a:gd name="connsiteX10" fmla="*/ 2403206 w 2403206"/>
                <a:gd name="connsiteY10" fmla="*/ 678740 h 22095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03206" h="2209508">
                  <a:moveTo>
                    <a:pt x="2403206" y="678740"/>
                  </a:moveTo>
                  <a:lnTo>
                    <a:pt x="2392671" y="715729"/>
                  </a:lnTo>
                  <a:cubicBezTo>
                    <a:pt x="2296043" y="1000836"/>
                    <a:pt x="2155367" y="1276401"/>
                    <a:pt x="1969114" y="1532757"/>
                  </a:cubicBezTo>
                  <a:cubicBezTo>
                    <a:pt x="1782860" y="1789113"/>
                    <a:pt x="1564253" y="2008058"/>
                    <a:pt x="1322960" y="2188059"/>
                  </a:cubicBezTo>
                  <a:lnTo>
                    <a:pt x="1291039" y="2209508"/>
                  </a:lnTo>
                  <a:lnTo>
                    <a:pt x="0" y="432546"/>
                  </a:lnTo>
                  <a:lnTo>
                    <a:pt x="9460" y="426190"/>
                  </a:lnTo>
                  <a:cubicBezTo>
                    <a:pt x="77509" y="375425"/>
                    <a:pt x="139161" y="313679"/>
                    <a:pt x="191688" y="241381"/>
                  </a:cubicBezTo>
                  <a:cubicBezTo>
                    <a:pt x="244215" y="169084"/>
                    <a:pt x="283888" y="91369"/>
                    <a:pt x="311139" y="10963"/>
                  </a:cubicBezTo>
                  <a:lnTo>
                    <a:pt x="314262" y="0"/>
                  </a:lnTo>
                  <a:lnTo>
                    <a:pt x="2403206" y="678740"/>
                  </a:lnTo>
                  <a:close/>
                </a:path>
              </a:pathLst>
            </a:custGeom>
            <a:solidFill>
              <a:srgbClr val="FFC000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1" name="Segment 2">
              <a:extLst>
                <a:ext uri="{FF2B5EF4-FFF2-40B4-BE49-F238E27FC236}">
                  <a16:creationId xmlns:a16="http://schemas.microsoft.com/office/drawing/2014/main" id="{9D908D8C-CF90-42F6-A032-9EA5CED11314}"/>
                </a:ext>
              </a:extLst>
            </p:cNvPr>
            <p:cNvSpPr/>
            <p:nvPr/>
          </p:nvSpPr>
          <p:spPr>
            <a:xfrm rot="19440000">
              <a:off x="6542846" y="1344306"/>
              <a:ext cx="2241807" cy="1886322"/>
            </a:xfrm>
            <a:custGeom>
              <a:avLst/>
              <a:gdLst>
                <a:gd name="connsiteX0" fmla="*/ 2088758 w 2241807"/>
                <a:gd name="connsiteY0" fmla="*/ 0 h 1886322"/>
                <a:gd name="connsiteX1" fmla="*/ 2144202 w 2241807"/>
                <a:gd name="connsiteY1" fmla="*/ 178985 h 1886322"/>
                <a:gd name="connsiteX2" fmla="*/ 2162743 w 2241807"/>
                <a:gd name="connsiteY2" fmla="*/ 1638847 h 1886322"/>
                <a:gd name="connsiteX3" fmla="*/ 2092262 w 2241807"/>
                <a:gd name="connsiteY3" fmla="*/ 1886322 h 1886322"/>
                <a:gd name="connsiteX4" fmla="*/ 3318 w 2241807"/>
                <a:gd name="connsiteY4" fmla="*/ 1207583 h 1886322"/>
                <a:gd name="connsiteX5" fmla="*/ 22335 w 2241807"/>
                <a:gd name="connsiteY5" fmla="*/ 1140809 h 1886322"/>
                <a:gd name="connsiteX6" fmla="*/ 33947 w 2241807"/>
                <a:gd name="connsiteY6" fmla="*/ 810181 h 1886322"/>
                <a:gd name="connsiteX7" fmla="*/ 0 w 2241807"/>
                <a:gd name="connsiteY7" fmla="*/ 678679 h 1886322"/>
                <a:gd name="connsiteX8" fmla="*/ 2088758 w 2241807"/>
                <a:gd name="connsiteY8" fmla="*/ 0 h 18863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241807" h="1886322">
                  <a:moveTo>
                    <a:pt x="2088758" y="0"/>
                  </a:moveTo>
                  <a:lnTo>
                    <a:pt x="2144202" y="178985"/>
                  </a:lnTo>
                  <a:cubicBezTo>
                    <a:pt x="2266590" y="653317"/>
                    <a:pt x="2275134" y="1154858"/>
                    <a:pt x="2162743" y="1638847"/>
                  </a:cubicBezTo>
                  <a:lnTo>
                    <a:pt x="2092262" y="1886322"/>
                  </a:lnTo>
                  <a:lnTo>
                    <a:pt x="3318" y="1207583"/>
                  </a:lnTo>
                  <a:lnTo>
                    <a:pt x="22335" y="1140809"/>
                  </a:lnTo>
                  <a:cubicBezTo>
                    <a:pt x="47692" y="1031613"/>
                    <a:pt x="51221" y="919249"/>
                    <a:pt x="33947" y="810181"/>
                  </a:cubicBezTo>
                  <a:lnTo>
                    <a:pt x="0" y="678679"/>
                  </a:lnTo>
                  <a:lnTo>
                    <a:pt x="2088758" y="0"/>
                  </a:lnTo>
                  <a:close/>
                </a:path>
              </a:pathLst>
            </a:custGeom>
            <a:solidFill>
              <a:srgbClr val="FF3399"/>
            </a:solidFill>
            <a:ln>
              <a:solidFill>
                <a:srgbClr val="FF3399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2" name="Segment 1">
              <a:extLst>
                <a:ext uri="{FF2B5EF4-FFF2-40B4-BE49-F238E27FC236}">
                  <a16:creationId xmlns:a16="http://schemas.microsoft.com/office/drawing/2014/main" id="{C204C949-8ED3-4221-A775-AD47FA458F03}"/>
                </a:ext>
              </a:extLst>
            </p:cNvPr>
            <p:cNvSpPr/>
            <p:nvPr/>
          </p:nvSpPr>
          <p:spPr>
            <a:xfrm rot="19440000">
              <a:off x="5470394" y="212430"/>
              <a:ext cx="2398855" cy="2205598"/>
            </a:xfrm>
            <a:custGeom>
              <a:avLst/>
              <a:gdLst>
                <a:gd name="connsiteX0" fmla="*/ 1291375 w 2398855"/>
                <a:gd name="connsiteY0" fmla="*/ 0 h 2205598"/>
                <a:gd name="connsiteX1" fmla="*/ 2368326 w 2398855"/>
                <a:gd name="connsiteY1" fmla="*/ 1428419 h 2205598"/>
                <a:gd name="connsiteX2" fmla="*/ 2398855 w 2398855"/>
                <a:gd name="connsiteY2" fmla="*/ 1526972 h 2205598"/>
                <a:gd name="connsiteX3" fmla="*/ 310260 w 2398855"/>
                <a:gd name="connsiteY3" fmla="*/ 2205598 h 2205598"/>
                <a:gd name="connsiteX4" fmla="*/ 303721 w 2398855"/>
                <a:gd name="connsiteY4" fmla="*/ 2180269 h 2205598"/>
                <a:gd name="connsiteX5" fmla="*/ 0 w 2398855"/>
                <a:gd name="connsiteY5" fmla="*/ 1777426 h 2205598"/>
                <a:gd name="connsiteX6" fmla="*/ 1291375 w 2398855"/>
                <a:gd name="connsiteY6" fmla="*/ 0 h 22055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2398855" h="2205598">
                  <a:moveTo>
                    <a:pt x="1291375" y="0"/>
                  </a:moveTo>
                  <a:cubicBezTo>
                    <a:pt x="1804087" y="372507"/>
                    <a:pt x="2167154" y="874428"/>
                    <a:pt x="2368326" y="1428419"/>
                  </a:cubicBezTo>
                  <a:lnTo>
                    <a:pt x="2398855" y="1526972"/>
                  </a:lnTo>
                  <a:lnTo>
                    <a:pt x="310260" y="2205598"/>
                  </a:lnTo>
                  <a:lnTo>
                    <a:pt x="303721" y="2180269"/>
                  </a:lnTo>
                  <a:cubicBezTo>
                    <a:pt x="246987" y="2024032"/>
                    <a:pt x="144595" y="1882480"/>
                    <a:pt x="0" y="1777426"/>
                  </a:cubicBezTo>
                  <a:lnTo>
                    <a:pt x="1291375" y="0"/>
                  </a:lnTo>
                  <a:close/>
                </a:path>
              </a:pathLst>
            </a:cu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/>
            </a:p>
          </p:txBody>
        </p:sp>
        <p:sp>
          <p:nvSpPr>
            <p:cNvPr id="43" name="Segment 10 Text">
              <a:extLst>
                <a:ext uri="{FF2B5EF4-FFF2-40B4-BE49-F238E27FC236}">
                  <a16:creationId xmlns:a16="http://schemas.microsoft.com/office/drawing/2014/main" id="{42C32710-2676-4E22-8BD9-BB984EAEFF2B}"/>
                </a:ext>
              </a:extLst>
            </p:cNvPr>
            <p:cNvSpPr/>
            <p:nvPr/>
          </p:nvSpPr>
          <p:spPr>
            <a:xfrm rot="15044964">
              <a:off x="4392400" y="1192399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0" name="Segment 9 Text">
              <a:extLst>
                <a:ext uri="{FF2B5EF4-FFF2-40B4-BE49-F238E27FC236}">
                  <a16:creationId xmlns:a16="http://schemas.microsoft.com/office/drawing/2014/main" id="{E0DBBA3D-EDC3-4F2F-BA90-9CC10D71459B}"/>
                </a:ext>
              </a:extLst>
            </p:cNvPr>
            <p:cNvSpPr/>
            <p:nvPr/>
          </p:nvSpPr>
          <p:spPr>
            <a:xfrm rot="12746085">
              <a:off x="3411014" y="1928770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1" name="Segment 8 Text">
              <a:extLst>
                <a:ext uri="{FF2B5EF4-FFF2-40B4-BE49-F238E27FC236}">
                  <a16:creationId xmlns:a16="http://schemas.microsoft.com/office/drawing/2014/main" id="{F7E52260-A0E4-406C-99D5-5E78A6732972}"/>
                </a:ext>
              </a:extLst>
            </p:cNvPr>
            <p:cNvSpPr/>
            <p:nvPr/>
          </p:nvSpPr>
          <p:spPr>
            <a:xfrm rot="10800000">
              <a:off x="3088578" y="304184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dirty="0"/>
                <a:t>Écrivez-le ici</a:t>
              </a:r>
              <a:endParaRPr lang="en-US" sz="1800" dirty="0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2" name="Segment 7 Text">
              <a:extLst>
                <a:ext uri="{FF2B5EF4-FFF2-40B4-BE49-F238E27FC236}">
                  <a16:creationId xmlns:a16="http://schemas.microsoft.com/office/drawing/2014/main" id="{F7A9E11C-6485-4CD0-910C-EC3B27CA2109}"/>
                </a:ext>
              </a:extLst>
            </p:cNvPr>
            <p:cNvSpPr/>
            <p:nvPr/>
          </p:nvSpPr>
          <p:spPr>
            <a:xfrm rot="8533522">
              <a:off x="3465297" y="420479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65" name="Segment 6 Text">
              <a:extLst>
                <a:ext uri="{FF2B5EF4-FFF2-40B4-BE49-F238E27FC236}">
                  <a16:creationId xmlns:a16="http://schemas.microsoft.com/office/drawing/2014/main" id="{794C4BDF-D593-412B-9F3F-92D5B2D45420}"/>
                </a:ext>
              </a:extLst>
            </p:cNvPr>
            <p:cNvSpPr/>
            <p:nvPr/>
          </p:nvSpPr>
          <p:spPr>
            <a:xfrm rot="6448510">
              <a:off x="4448297" y="489095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 dirty="0"/>
                <a:t>Écrivez-le ici</a:t>
              </a:r>
              <a:endParaRPr lang="en-US" sz="1800" dirty="0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2" name="Segment 5 Text">
              <a:extLst>
                <a:ext uri="{FF2B5EF4-FFF2-40B4-BE49-F238E27FC236}">
                  <a16:creationId xmlns:a16="http://schemas.microsoft.com/office/drawing/2014/main" id="{FFBCECC3-F70A-42A8-BA20-4418414E7281}"/>
                </a:ext>
              </a:extLst>
            </p:cNvPr>
            <p:cNvSpPr/>
            <p:nvPr/>
          </p:nvSpPr>
          <p:spPr>
            <a:xfrm rot="4437146">
              <a:off x="5602504" y="4880553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3" name="Segment 4 Text">
              <a:extLst>
                <a:ext uri="{FF2B5EF4-FFF2-40B4-BE49-F238E27FC236}">
                  <a16:creationId xmlns:a16="http://schemas.microsoft.com/office/drawing/2014/main" id="{F0E7D3DF-C7D3-4769-AB38-86B7446FDAC0}"/>
                </a:ext>
              </a:extLst>
            </p:cNvPr>
            <p:cNvSpPr/>
            <p:nvPr/>
          </p:nvSpPr>
          <p:spPr>
            <a:xfrm rot="2251830">
              <a:off x="6593981" y="4196414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4" name="Segment 3 Text">
              <a:extLst>
                <a:ext uri="{FF2B5EF4-FFF2-40B4-BE49-F238E27FC236}">
                  <a16:creationId xmlns:a16="http://schemas.microsoft.com/office/drawing/2014/main" id="{302BC54B-15F2-4543-B08E-73C343EE81B2}"/>
                </a:ext>
              </a:extLst>
            </p:cNvPr>
            <p:cNvSpPr/>
            <p:nvPr/>
          </p:nvSpPr>
          <p:spPr>
            <a:xfrm>
              <a:off x="6975036" y="3024005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5" name="Segment 2 Text">
              <a:extLst>
                <a:ext uri="{FF2B5EF4-FFF2-40B4-BE49-F238E27FC236}">
                  <a16:creationId xmlns:a16="http://schemas.microsoft.com/office/drawing/2014/main" id="{421FA830-E00D-475D-A3EC-158B0533B899}"/>
                </a:ext>
              </a:extLst>
            </p:cNvPr>
            <p:cNvSpPr/>
            <p:nvPr/>
          </p:nvSpPr>
          <p:spPr>
            <a:xfrm rot="19530205">
              <a:off x="6596433" y="1879838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  <p:sp>
          <p:nvSpPr>
            <p:cNvPr id="76" name="Segment 1 Text">
              <a:extLst>
                <a:ext uri="{FF2B5EF4-FFF2-40B4-BE49-F238E27FC236}">
                  <a16:creationId xmlns:a16="http://schemas.microsoft.com/office/drawing/2014/main" id="{A68EFAF5-B9F3-4478-A6CB-ED802BB69FAB}"/>
                </a:ext>
              </a:extLst>
            </p:cNvPr>
            <p:cNvSpPr/>
            <p:nvPr/>
          </p:nvSpPr>
          <p:spPr>
            <a:xfrm rot="17140939">
              <a:off x="5594705" y="1125596"/>
              <a:ext cx="2134632" cy="815259"/>
            </a:xfrm>
            <a:prstGeom prst="rect">
              <a:avLst/>
            </a:prstGeom>
            <a:noFill/>
          </p:spPr>
          <p:txBody>
            <a:bodyPr vert="horz" wrap="square" lIns="27000" tIns="27000" rIns="27000" bIns="27000" anchor="ctr" anchorCtr="0">
              <a:normAutofit/>
            </a:bodyPr>
            <a:lstStyle/>
            <a:p>
              <a:pPr algn="ctr"/>
              <a:r>
                <a:rPr lang="fr-FR" sz="1800"/>
                <a:t>Écrivez-le ici</a:t>
              </a:r>
              <a:endParaRPr lang="en-US" sz="1800" b="1">
                <a:ln w="0"/>
                <a:cs typeface="Arial" panose="020B0604020202020204" pitchFamily="34" charset="0"/>
              </a:endParaRPr>
            </a:p>
          </p:txBody>
        </p:sp>
      </p:grpSp>
      <p:grpSp>
        <p:nvGrpSpPr>
          <p:cNvPr id="67" name="Spin Button">
            <a:extLst>
              <a:ext uri="{FF2B5EF4-FFF2-40B4-BE49-F238E27FC236}">
                <a16:creationId xmlns:a16="http://schemas.microsoft.com/office/drawing/2014/main" id="{1972FA71-9F7D-4B81-B488-7F26645D57CD}"/>
              </a:ext>
            </a:extLst>
          </p:cNvPr>
          <p:cNvGrpSpPr/>
          <p:nvPr/>
        </p:nvGrpSpPr>
        <p:grpSpPr>
          <a:xfrm>
            <a:off x="3897000" y="2754000"/>
            <a:ext cx="1350000" cy="1350000"/>
            <a:chOff x="5196000" y="2529000"/>
            <a:chExt cx="1800000" cy="1800000"/>
          </a:xfrm>
        </p:grpSpPr>
        <p:sp>
          <p:nvSpPr>
            <p:cNvPr id="51" name="Spin Button">
              <a:extLst>
                <a:ext uri="{FF2B5EF4-FFF2-40B4-BE49-F238E27FC236}">
                  <a16:creationId xmlns:a16="http://schemas.microsoft.com/office/drawing/2014/main" id="{B7650D7D-7FCB-4A79-BFAA-6C32C5E3579F}"/>
                </a:ext>
              </a:extLst>
            </p:cNvPr>
            <p:cNvSpPr/>
            <p:nvPr/>
          </p:nvSpPr>
          <p:spPr>
            <a:xfrm>
              <a:off x="5196000" y="2529000"/>
              <a:ext cx="1800000" cy="1800000"/>
            </a:xfrm>
            <a:custGeom>
              <a:avLst/>
              <a:gdLst>
                <a:gd name="connsiteX0" fmla="*/ 900000 w 1800000"/>
                <a:gd name="connsiteY0" fmla="*/ 0 h 1800000"/>
                <a:gd name="connsiteX1" fmla="*/ 1800000 w 1800000"/>
                <a:gd name="connsiteY1" fmla="*/ 900000 h 1800000"/>
                <a:gd name="connsiteX2" fmla="*/ 900000 w 1800000"/>
                <a:gd name="connsiteY2" fmla="*/ 1800000 h 1800000"/>
                <a:gd name="connsiteX3" fmla="*/ 0 w 1800000"/>
                <a:gd name="connsiteY3" fmla="*/ 900000 h 1800000"/>
                <a:gd name="connsiteX4" fmla="*/ 900000 w 1800000"/>
                <a:gd name="connsiteY4" fmla="*/ 0 h 180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0000" h="1800000">
                  <a:moveTo>
                    <a:pt x="900000" y="0"/>
                  </a:moveTo>
                  <a:cubicBezTo>
                    <a:pt x="1397056" y="0"/>
                    <a:pt x="1800000" y="402944"/>
                    <a:pt x="1800000" y="900000"/>
                  </a:cubicBezTo>
                  <a:cubicBezTo>
                    <a:pt x="1800000" y="1397056"/>
                    <a:pt x="1397056" y="1800000"/>
                    <a:pt x="900000" y="1800000"/>
                  </a:cubicBezTo>
                  <a:cubicBezTo>
                    <a:pt x="402944" y="1800000"/>
                    <a:pt x="0" y="1397056"/>
                    <a:pt x="0" y="900000"/>
                  </a:cubicBezTo>
                  <a:cubicBezTo>
                    <a:pt x="0" y="402944"/>
                    <a:pt x="402944" y="0"/>
                    <a:pt x="900000" y="0"/>
                  </a:cubicBezTo>
                  <a:close/>
                </a:path>
              </a:pathLst>
            </a:custGeom>
            <a:solidFill>
              <a:schemeClr val="accent6">
                <a:lumMod val="60000"/>
                <a:lumOff val="40000"/>
              </a:schemeClr>
            </a:solidFill>
            <a:ln w="19050">
              <a:noFill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brightRoom" dir="t">
                <a:rot lat="0" lon="0" rev="600000"/>
              </a:lightRig>
            </a:scene3d>
            <a:sp3d prstMaterial="metal">
              <a:bevelT w="38100" h="5715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en-GB" sz="3000" b="1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ROUE</a:t>
              </a:r>
              <a:endParaRPr lang="en-GB" sz="3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Arrow: Curved Down 62">
              <a:extLst>
                <a:ext uri="{FF2B5EF4-FFF2-40B4-BE49-F238E27FC236}">
                  <a16:creationId xmlns:a16="http://schemas.microsoft.com/office/drawing/2014/main" id="{B210A41A-0C7E-475B-831B-931895C7011C}"/>
                </a:ext>
              </a:extLst>
            </p:cNvPr>
            <p:cNvSpPr/>
            <p:nvPr/>
          </p:nvSpPr>
          <p:spPr>
            <a:xfrm>
              <a:off x="5392462" y="2664749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  <p:sp>
          <p:nvSpPr>
            <p:cNvPr id="64" name="Arrow: Curved Down 63">
              <a:extLst>
                <a:ext uri="{FF2B5EF4-FFF2-40B4-BE49-F238E27FC236}">
                  <a16:creationId xmlns:a16="http://schemas.microsoft.com/office/drawing/2014/main" id="{1CA3CB84-AD33-4099-80E9-01351CE5DBB5}"/>
                </a:ext>
              </a:extLst>
            </p:cNvPr>
            <p:cNvSpPr/>
            <p:nvPr/>
          </p:nvSpPr>
          <p:spPr>
            <a:xfrm flipH="1" flipV="1">
              <a:off x="5384979" y="3672555"/>
              <a:ext cx="1410677" cy="515092"/>
            </a:xfrm>
            <a:prstGeom prst="curvedDownArrow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1800">
                <a:solidFill>
                  <a:schemeClr val="tx1"/>
                </a:solidFill>
              </a:endParaRPr>
            </a:p>
          </p:txBody>
        </p:sp>
      </p:grpSp>
      <p:sp>
        <p:nvSpPr>
          <p:cNvPr id="48" name="Marker">
            <a:extLst>
              <a:ext uri="{FF2B5EF4-FFF2-40B4-BE49-F238E27FC236}">
                <a16:creationId xmlns:a16="http://schemas.microsoft.com/office/drawing/2014/main" id="{6F381C54-25EF-445D-B869-A54C62C08DBE}"/>
              </a:ext>
            </a:extLst>
          </p:cNvPr>
          <p:cNvSpPr/>
          <p:nvPr/>
        </p:nvSpPr>
        <p:spPr>
          <a:xfrm rot="10800000">
            <a:off x="4305905" y="855602"/>
            <a:ext cx="540000" cy="540000"/>
          </a:xfrm>
          <a:prstGeom prst="triangle">
            <a:avLst/>
          </a:prstGeom>
          <a:solidFill>
            <a:srgbClr val="C00000"/>
          </a:solidFill>
          <a:ln w="19050"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8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A7F9E7-CE30-786A-166B-BCF2961922C9}"/>
              </a:ext>
            </a:extLst>
          </p:cNvPr>
          <p:cNvSpPr txBox="1"/>
          <p:nvPr/>
        </p:nvSpPr>
        <p:spPr>
          <a:xfrm>
            <a:off x="1143287" y="6037364"/>
            <a:ext cx="56507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2000" b="1"/>
              <a:t>Cliquez sur</a:t>
            </a:r>
            <a:r>
              <a:rPr lang="en-CA" sz="2000" b="1"/>
              <a:t> </a:t>
            </a:r>
            <a:r>
              <a:rPr lang="fr-CA" sz="2000" b="1"/>
              <a:t>« </a:t>
            </a:r>
            <a:r>
              <a:rPr lang="en-CA" sz="2000" b="1" err="1"/>
              <a:t>Roue</a:t>
            </a:r>
            <a:r>
              <a:rPr lang="fr-MA" sz="2000" b="1"/>
              <a:t> »</a:t>
            </a:r>
            <a:r>
              <a:rPr lang="en-CA" sz="2000" b="1"/>
              <a:t> au centre pour </a:t>
            </a:r>
            <a:r>
              <a:rPr lang="fr-CH" sz="2000" b="1"/>
              <a:t>démarrer ou arrêter </a:t>
            </a:r>
            <a:r>
              <a:rPr lang="en-CA" sz="2000" b="1"/>
              <a:t>la </a:t>
            </a:r>
            <a:r>
              <a:rPr lang="en-CA" sz="2000" b="1" err="1"/>
              <a:t>roue</a:t>
            </a:r>
            <a:r>
              <a:rPr lang="en-CA" sz="2000" b="1"/>
              <a:t> de fortune.</a:t>
            </a:r>
          </a:p>
        </p:txBody>
      </p:sp>
      <p:sp>
        <p:nvSpPr>
          <p:cNvPr id="4" name="TextBox 3">
            <a:hlinkClick r:id="rId6" action="ppaction://hlinksldjump"/>
            <a:extLst>
              <a:ext uri="{FF2B5EF4-FFF2-40B4-BE49-F238E27FC236}">
                <a16:creationId xmlns:a16="http://schemas.microsoft.com/office/drawing/2014/main" id="{E44FEBBC-515C-E825-9E16-41633EEAD771}"/>
              </a:ext>
            </a:extLst>
          </p:cNvPr>
          <p:cNvSpPr txBox="1"/>
          <p:nvPr/>
        </p:nvSpPr>
        <p:spPr>
          <a:xfrm>
            <a:off x="184704" y="2830846"/>
            <a:ext cx="23632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Click: Here: Your Future Awaits…</a:t>
            </a:r>
            <a:endParaRPr lang="en-CA">
              <a:solidFill>
                <a:schemeClr val="bg1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B2E5ECF-C503-110F-25CA-C40068232869}"/>
              </a:ext>
            </a:extLst>
          </p:cNvPr>
          <p:cNvGrpSpPr/>
          <p:nvPr/>
        </p:nvGrpSpPr>
        <p:grpSpPr>
          <a:xfrm>
            <a:off x="63909" y="2374557"/>
            <a:ext cx="2348215" cy="2238475"/>
            <a:chOff x="63909" y="2374557"/>
            <a:chExt cx="2348215" cy="2238475"/>
          </a:xfrm>
        </p:grpSpPr>
        <p:sp>
          <p:nvSpPr>
            <p:cNvPr id="6" name="Wave 5">
              <a:extLst>
                <a:ext uri="{FF2B5EF4-FFF2-40B4-BE49-F238E27FC236}">
                  <a16:creationId xmlns:a16="http://schemas.microsoft.com/office/drawing/2014/main" id="{654DE34F-FBBD-AE61-D8F7-080E1A29FDD9}"/>
                </a:ext>
              </a:extLst>
            </p:cNvPr>
            <p:cNvSpPr/>
            <p:nvPr/>
          </p:nvSpPr>
          <p:spPr>
            <a:xfrm>
              <a:off x="63909" y="2374557"/>
              <a:ext cx="2034027" cy="2238475"/>
            </a:xfrm>
            <a:prstGeom prst="wave">
              <a:avLst>
                <a:gd name="adj1" fmla="val 12500"/>
                <a:gd name="adj2" fmla="val 1119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7" name="TextBox 6">
              <a:hlinkClick r:id="rId6" action="ppaction://hlinksldjump"/>
              <a:extLst>
                <a:ext uri="{FF2B5EF4-FFF2-40B4-BE49-F238E27FC236}">
                  <a16:creationId xmlns:a16="http://schemas.microsoft.com/office/drawing/2014/main" id="{585F7AE7-000B-A7E5-EEDB-3813C08C9FB8}"/>
                </a:ext>
              </a:extLst>
            </p:cNvPr>
            <p:cNvSpPr txBox="1"/>
            <p:nvPr/>
          </p:nvSpPr>
          <p:spPr>
            <a:xfrm>
              <a:off x="184704" y="2830846"/>
              <a:ext cx="222742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CA" sz="2000" b="1">
                  <a:solidFill>
                    <a:schemeClr val="bg1"/>
                  </a:solidFill>
                </a:rPr>
                <a:t>Cliquez ici : votre avenir vous attend…</a:t>
              </a:r>
              <a:endParaRPr lang="en-CA" sz="2000" b="1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9834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click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Rot by="21600000">
                                      <p:cBhvr>
                                        <p:cTn id="6" dur="2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1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19137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fait-on après?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12913"/>
            <a:ext cx="8489950" cy="47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None/>
            </a:pPr>
            <a:r>
              <a:rPr lang="fr-CA" sz="2000" dirty="0"/>
              <a:t>Après avoir choisi votre métier et votre article préféré, il est temps de commencer</a:t>
            </a:r>
            <a:r>
              <a:rPr lang="en-US" sz="2000" kern="0" dirty="0"/>
              <a:t>.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fr-CA" sz="2000" dirty="0"/>
              <a:t>Retournez à votre fiche de travail et remplissez </a:t>
            </a:r>
            <a:r>
              <a:rPr lang="fr-CA" sz="2000" b="1" dirty="0"/>
              <a:t>la partie A.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fr-CA" sz="2000" kern="0" dirty="0"/>
              <a:t>Trouvez le salaire moyen de votre métier </a:t>
            </a:r>
            <a:r>
              <a:rPr lang="en-US" sz="2000" kern="0" dirty="0"/>
              <a:t>et </a:t>
            </a:r>
            <a:r>
              <a:rPr lang="fr-CA" sz="2000" dirty="0"/>
              <a:t>le prix de votre objectif d'épargne</a:t>
            </a:r>
            <a:r>
              <a:rPr lang="en-US" sz="2000" kern="0" dirty="0"/>
              <a:t>.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fr-CA" sz="2000" dirty="0"/>
              <a:t>Pour trouver le salaire moyen de votre métier</a:t>
            </a:r>
            <a:r>
              <a:rPr lang="en-US" sz="2000" kern="0" dirty="0"/>
              <a:t>, </a:t>
            </a:r>
            <a:r>
              <a:rPr lang="fr-CA" sz="2000" kern="0" dirty="0"/>
              <a:t>vous devez tenir compte de certains facteurs.</a:t>
            </a:r>
          </a:p>
          <a:p>
            <a:pPr marL="381000" indent="-342900">
              <a:lnSpc>
                <a:spcPts val="2400"/>
              </a:lnSpc>
            </a:pPr>
            <a:r>
              <a:rPr lang="fr-FR" sz="2000" dirty="0"/>
              <a:t>Où voulez-vous habiter</a:t>
            </a:r>
            <a:r>
              <a:rPr lang="en-US" sz="2000" kern="0" dirty="0"/>
              <a:t>? 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(</a:t>
            </a:r>
            <a:r>
              <a:rPr lang="fr-CA" sz="2000" i="1" dirty="0"/>
              <a:t>Votre lieu de résidence peut avoir un impact sur le salaire moyen de votre travail</a:t>
            </a:r>
            <a:r>
              <a:rPr lang="en-US" sz="2000" i="1" kern="0" dirty="0"/>
              <a:t>. </a:t>
            </a:r>
            <a:r>
              <a:rPr lang="fr-CA" sz="2000" i="1" dirty="0"/>
              <a:t>Si vous vivez dans une métropole, vous serez peut-être mieux payé que dans une petite ville</a:t>
            </a:r>
            <a:r>
              <a:rPr lang="en-US" sz="2000" i="1" kern="0" dirty="0"/>
              <a:t>.) </a:t>
            </a:r>
          </a:p>
          <a:p>
            <a:pPr marL="381000" indent="-342900">
              <a:lnSpc>
                <a:spcPts val="2400"/>
              </a:lnSpc>
            </a:pPr>
            <a:r>
              <a:rPr lang="fr-CA" sz="2000" dirty="0"/>
              <a:t>Écrivez le salaire pour votre travail sur votre fiche de travail</a:t>
            </a:r>
            <a:r>
              <a:rPr lang="en-US" sz="2000" kern="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902499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Combien de temps et combien d’argent</a:t>
            </a:r>
            <a:r>
              <a:rPr lang="en-CA" sz="3600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508761"/>
            <a:ext cx="8638967" cy="4711286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fr-CA" sz="2000" dirty="0"/>
              <a:t>Penser-présenter-partage</a:t>
            </a:r>
            <a:r>
              <a:rPr lang="en-US" sz="2000" dirty="0"/>
              <a:t>r</a:t>
            </a:r>
          </a:p>
          <a:p>
            <a:pPr marL="381000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v"/>
            </a:pPr>
            <a:r>
              <a:rPr lang="fr-CA" sz="2000" dirty="0"/>
              <a:t>Préférez-vous épargner d'abord pour votre objectif ou emprunter de l'argent et le rembourser au fil du temps</a:t>
            </a:r>
            <a:r>
              <a:rPr lang="en-US" sz="2000" kern="0" dirty="0"/>
              <a:t>?</a:t>
            </a:r>
          </a:p>
          <a:p>
            <a:pPr marL="266700" indent="-228600">
              <a:lnSpc>
                <a:spcPts val="2400"/>
              </a:lnSpc>
              <a:buSzPct val="100000"/>
              <a:buAutoNum type="arabicPeriod" startAt="2"/>
            </a:pPr>
            <a:endParaRPr lang="en-US" sz="2000" kern="0" dirty="0"/>
          </a:p>
          <a:p>
            <a:pPr marL="837565" lvl="1" indent="-457200">
              <a:lnSpc>
                <a:spcPts val="2400"/>
              </a:lnSpc>
              <a:buSzPct val="100000"/>
              <a:buFont typeface="+mj-lt"/>
              <a:buAutoNum type="alphaLcParenR"/>
            </a:pPr>
            <a:r>
              <a:rPr lang="fr-CA" sz="2000" dirty="0"/>
              <a:t>Si vous économisez pour votre article préféré, combien de temps il vous faudra pour obtenir assez d'argent pour l'acheter </a:t>
            </a:r>
            <a:r>
              <a:rPr lang="en-US" sz="2000" kern="0" dirty="0"/>
              <a:t>?</a:t>
            </a:r>
          </a:p>
          <a:p>
            <a:pPr marL="837565" lvl="1" indent="-457200">
              <a:lnSpc>
                <a:spcPts val="2400"/>
              </a:lnSpc>
              <a:buSzPct val="100000"/>
              <a:buFont typeface="+mj-lt"/>
              <a:buAutoNum type="alphaLcParenR"/>
            </a:pPr>
            <a:endParaRPr lang="en-US" sz="2000" kern="0" dirty="0"/>
          </a:p>
          <a:p>
            <a:pPr marL="837565" lvl="1" indent="-457200">
              <a:lnSpc>
                <a:spcPts val="2400"/>
              </a:lnSpc>
              <a:buSzPct val="100000"/>
              <a:buFont typeface="+mj-lt"/>
              <a:buAutoNum type="alphaLcParenR"/>
            </a:pPr>
            <a:r>
              <a:rPr lang="fr-CA" sz="2000" dirty="0"/>
              <a:t>Si vous choisissez d'acheter cet article à crédit, combien de temps vous faudra-t-il pour le rembourser</a:t>
            </a:r>
            <a:r>
              <a:rPr lang="en-US" sz="2000" kern="0" dirty="0"/>
              <a:t>? </a:t>
            </a:r>
            <a:r>
              <a:rPr lang="fr-CA" sz="2000" dirty="0"/>
              <a:t>Quelle portion de vos revenus sera consacrée aux paiements</a:t>
            </a:r>
            <a:r>
              <a:rPr lang="en-US" sz="2000" kern="0" dirty="0"/>
              <a:t>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5" name="Content Placeholder 4" descr="Content Placeholder 4">
            <a:extLst>
              <a:ext uri="{FF2B5EF4-FFF2-40B4-BE49-F238E27FC236}">
                <a16:creationId xmlns:a16="http://schemas.microsoft.com/office/drawing/2014/main" id="{3960A11D-8090-8BD3-10D9-8347C21B15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178" y="5273962"/>
            <a:ext cx="1257189" cy="1411581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200260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/>
              <a:t>Combien de temps et combien d’argent</a:t>
            </a:r>
            <a:r>
              <a:rPr lang="en-CA" sz="3600" dirty="0"/>
              <a:t>?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472185"/>
            <a:ext cx="8638967" cy="5385816"/>
          </a:xfrm>
        </p:spPr>
        <p:txBody>
          <a:bodyPr>
            <a:normAutofit/>
          </a:bodyPr>
          <a:lstStyle/>
          <a:p>
            <a:pPr marL="0" indent="0">
              <a:lnSpc>
                <a:spcPts val="2400"/>
              </a:lnSpc>
              <a:buSzTx/>
              <a:buNone/>
              <a:defRPr b="1"/>
            </a:pPr>
            <a:r>
              <a:rPr lang="fr-CA" sz="2000" dirty="0"/>
              <a:t>Penser-présenter-partage</a:t>
            </a:r>
            <a:r>
              <a:rPr lang="en-US" sz="2000" dirty="0"/>
              <a:t>r</a:t>
            </a:r>
          </a:p>
          <a:p>
            <a:pPr marL="381000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v"/>
            </a:pPr>
            <a:r>
              <a:rPr lang="fr-CA" sz="2000" dirty="0"/>
              <a:t>Quelles seront les conséquences du choix d'épargner ou d'emprunter pour acquérir votre article</a:t>
            </a:r>
            <a:r>
              <a:rPr lang="en-US" sz="2000" kern="0" dirty="0"/>
              <a:t>?</a:t>
            </a:r>
          </a:p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en-US" sz="2000" kern="0" dirty="0"/>
              <a:t>	</a:t>
            </a:r>
            <a:r>
              <a:rPr lang="en-US" sz="2000" dirty="0"/>
              <a:t>Pa</a:t>
            </a:r>
            <a:r>
              <a:rPr lang="en-US" sz="2000" kern="0" dirty="0"/>
              <a:t>r </a:t>
            </a:r>
            <a:r>
              <a:rPr lang="en-US" sz="2000" kern="0" dirty="0" err="1"/>
              <a:t>exemple</a:t>
            </a:r>
            <a:r>
              <a:rPr lang="en-US" sz="2000" kern="0" dirty="0"/>
              <a:t>:</a:t>
            </a:r>
          </a:p>
          <a:p>
            <a:pPr marL="1237581" lvl="3" indent="-171450">
              <a:lnSpc>
                <a:spcPts val="2400"/>
              </a:lnSpc>
              <a:buSzPct val="100000"/>
            </a:pPr>
            <a:r>
              <a:rPr lang="fr-CA" sz="2000" dirty="0"/>
              <a:t>Combien auriez-vous économisé en intérêts si vous aviez épargné au lieu d'emprunter</a:t>
            </a:r>
            <a:r>
              <a:rPr lang="en-US" sz="2000" kern="0" dirty="0"/>
              <a:t>?</a:t>
            </a:r>
          </a:p>
          <a:p>
            <a:pPr marL="1237581" lvl="3" indent="-171450">
              <a:lnSpc>
                <a:spcPts val="2400"/>
              </a:lnSpc>
              <a:buSzPct val="100000"/>
            </a:pPr>
            <a:r>
              <a:rPr lang="fr-CA" sz="2000" dirty="0"/>
              <a:t>Combien d'années de plaisir avez-vous manqué en choisissant d'épargner au lieu d'emprunter</a:t>
            </a:r>
            <a:r>
              <a:rPr lang="en-US" sz="2000" kern="0" dirty="0"/>
              <a:t>?</a:t>
            </a:r>
          </a:p>
          <a:p>
            <a:pPr marL="551815" lvl="1" indent="-171450">
              <a:lnSpc>
                <a:spcPts val="2400"/>
              </a:lnSpc>
              <a:buSzPct val="100000"/>
            </a:pPr>
            <a:endParaRPr lang="en-US" sz="2000" kern="0" dirty="0"/>
          </a:p>
          <a:p>
            <a:pPr marL="381000" indent="-342900">
              <a:lnSpc>
                <a:spcPts val="2400"/>
              </a:lnSpc>
              <a:buSzPct val="100000"/>
              <a:buFont typeface="Wingdings" panose="05000000000000000000" pitchFamily="2" charset="2"/>
              <a:buChar char="v"/>
            </a:pPr>
            <a:r>
              <a:rPr lang="fr-FR" sz="2000" dirty="0"/>
              <a:t>Pourquoi avez-vous choisi d'emprunter ou d'épargner</a:t>
            </a:r>
            <a:r>
              <a:rPr lang="en-US" sz="2000" kern="0" dirty="0"/>
              <a:t>? </a:t>
            </a:r>
            <a:r>
              <a:rPr lang="fr-CA" sz="2000" dirty="0"/>
              <a:t>Votre salaire a-t-il déterminé votre décision</a:t>
            </a:r>
            <a:r>
              <a:rPr lang="en-US" sz="2000" kern="0" dirty="0"/>
              <a:t>? Est-</a:t>
            </a:r>
            <a:r>
              <a:rPr lang="en-US" sz="2000" kern="0" dirty="0" err="1"/>
              <a:t>ce</a:t>
            </a:r>
            <a:r>
              <a:rPr lang="en-US" sz="2000" kern="0" dirty="0"/>
              <a:t> que</a:t>
            </a:r>
            <a:r>
              <a:rPr lang="fr-CA" sz="2000" dirty="0"/>
              <a:t> l'objectif d'épargner de l’argent a déterminé votre décision</a:t>
            </a:r>
            <a:r>
              <a:rPr lang="en-US" sz="2000" kern="0" dirty="0"/>
              <a:t>? </a:t>
            </a:r>
            <a:r>
              <a:rPr lang="fr-CA" sz="2000" kern="0" dirty="0"/>
              <a:t>Ou est-ce une combinaison des deux</a:t>
            </a:r>
            <a:r>
              <a:rPr lang="en-US" sz="2000" kern="0" dirty="0"/>
              <a:t>?</a:t>
            </a:r>
          </a:p>
          <a:p>
            <a:pPr marL="342900" indent="-342900">
              <a:lnSpc>
                <a:spcPts val="2500"/>
              </a:lnSpc>
            </a:pPr>
            <a:endParaRPr lang="en-U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77644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3265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>
                <a:solidFill>
                  <a:srgbClr val="093254"/>
                </a:solidFill>
              </a:rPr>
              <a:t>Termes</a:t>
            </a:r>
            <a:r>
              <a:rPr lang="en-US" altLang="en-US" sz="4000">
                <a:solidFill>
                  <a:srgbClr val="093254"/>
                </a:solidFill>
              </a:rPr>
              <a:t> pour la </a:t>
            </a:r>
            <a:r>
              <a:rPr lang="fr-CA" altLang="en-US" sz="4000">
                <a:solidFill>
                  <a:srgbClr val="093254"/>
                </a:solidFill>
              </a:rPr>
              <a:t>calculatrice</a:t>
            </a:r>
            <a:r>
              <a:rPr lang="en-US" altLang="en-US" sz="4000">
                <a:solidFill>
                  <a:srgbClr val="093254"/>
                </a:solidFill>
              </a:rPr>
              <a:t> </a:t>
            </a:r>
            <a:r>
              <a:rPr lang="en-US" altLang="en-US" sz="4000" err="1">
                <a:solidFill>
                  <a:srgbClr val="093254"/>
                </a:solidFill>
              </a:rPr>
              <a:t>VTA</a:t>
            </a:r>
            <a:endParaRPr lang="en-US" altLang="en-US" sz="4000">
              <a:solidFill>
                <a:srgbClr val="093254"/>
              </a:solidFill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26433"/>
            <a:ext cx="8639174" cy="48284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None/>
            </a:pPr>
            <a:r>
              <a:rPr lang="fr-CA" sz="2000" kern="0" dirty="0"/>
              <a:t>Certaines calculatrices VTA utilisent des acronymes</a:t>
            </a:r>
            <a:r>
              <a:rPr lang="en-US" sz="2000" kern="0" dirty="0"/>
              <a:t>. </a:t>
            </a:r>
            <a:r>
              <a:rPr lang="fr-CA" sz="2000" dirty="0"/>
              <a:t>Il en existe différentes variantes</a:t>
            </a:r>
            <a:r>
              <a:rPr lang="en-US" sz="2000" kern="0" dirty="0"/>
              <a:t>. </a:t>
            </a:r>
            <a:r>
              <a:rPr lang="en-US" sz="2000" kern="0" dirty="0" err="1"/>
              <a:t>En</a:t>
            </a:r>
            <a:r>
              <a:rPr lang="en-US" sz="2000" kern="0" dirty="0"/>
              <a:t> </a:t>
            </a:r>
            <a:r>
              <a:rPr lang="fr-CA" sz="2000" kern="0" dirty="0"/>
              <a:t>voici quelques exemples</a:t>
            </a:r>
            <a:r>
              <a:rPr lang="en-US" sz="2000" kern="0" dirty="0"/>
              <a:t>:</a:t>
            </a:r>
            <a:r>
              <a:rPr lang="fr-CA" sz="2000" dirty="0"/>
              <a:t> la classe peut se référer à cette diapo tout en remplissant la fiche de travail.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VA</a:t>
            </a:r>
            <a:r>
              <a:rPr lang="en-US" sz="2000" kern="0" dirty="0"/>
              <a:t> = </a:t>
            </a:r>
            <a:r>
              <a:rPr lang="fr-CA" sz="2000" kern="0" dirty="0"/>
              <a:t>Valeur</a:t>
            </a:r>
            <a:r>
              <a:rPr lang="en-US" sz="2000" kern="0" dirty="0"/>
              <a:t> </a:t>
            </a:r>
            <a:r>
              <a:rPr lang="fr-CA" sz="2000" kern="0" dirty="0"/>
              <a:t>actuelle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VF</a:t>
            </a:r>
            <a:r>
              <a:rPr lang="en-US" sz="2000" kern="0" dirty="0"/>
              <a:t> = </a:t>
            </a:r>
            <a:r>
              <a:rPr lang="fr-CA" sz="2000" kern="0" dirty="0"/>
              <a:t>Valeur </a:t>
            </a:r>
            <a:r>
              <a:rPr lang="en-US" sz="2000" kern="0" dirty="0"/>
              <a:t>future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P/DP</a:t>
            </a:r>
            <a:r>
              <a:rPr lang="en-US" sz="2000" kern="0" dirty="0"/>
              <a:t> = </a:t>
            </a:r>
            <a:r>
              <a:rPr lang="fr-FR" sz="2000" dirty="0"/>
              <a:t>Paiement / dépôt périodique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I</a:t>
            </a:r>
            <a:r>
              <a:rPr lang="en-US" sz="2000" kern="0" dirty="0"/>
              <a:t> = </a:t>
            </a:r>
            <a:r>
              <a:rPr lang="fr-CA" sz="2000" kern="0" dirty="0"/>
              <a:t>Intérêt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i="1" kern="0" dirty="0"/>
              <a:t>PC</a:t>
            </a:r>
            <a:r>
              <a:rPr lang="en-US" sz="2000" kern="0" dirty="0"/>
              <a:t> = </a:t>
            </a:r>
            <a:r>
              <a:rPr lang="en-US" sz="2000" kern="0" dirty="0" err="1"/>
              <a:t>Période</a:t>
            </a:r>
            <a:r>
              <a:rPr lang="en-US" sz="2000" kern="0" dirty="0"/>
              <a:t> de </a:t>
            </a:r>
            <a:r>
              <a:rPr lang="fr-CA" sz="2000" kern="0" dirty="0"/>
              <a:t>capitalisation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 dirty="0"/>
              <a:t>VTA = </a:t>
            </a:r>
            <a:r>
              <a:rPr lang="fr-CA" sz="2000" kern="0" dirty="0"/>
              <a:t>V</a:t>
            </a:r>
            <a:r>
              <a:rPr lang="fr-CA" sz="2000" dirty="0"/>
              <a:t>aleur temporelle de l’argent </a:t>
            </a:r>
            <a:r>
              <a:rPr lang="en-US" sz="2000" kern="0" dirty="0"/>
              <a:t>(</a:t>
            </a:r>
            <a:r>
              <a:rPr lang="fr-CA" sz="2000" kern="0" dirty="0"/>
              <a:t>combien d’années ça prendra</a:t>
            </a:r>
            <a:r>
              <a:rPr lang="en-US" sz="2000" kern="0" dirty="0"/>
              <a:t>?)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 b="1" kern="0" dirty="0"/>
          </a:p>
          <a:p>
            <a:pPr marL="38100" indent="0" algn="ctr">
              <a:lnSpc>
                <a:spcPts val="2400"/>
              </a:lnSpc>
              <a:buNone/>
            </a:pPr>
            <a:r>
              <a:rPr lang="en-US" sz="2400" kern="0" dirty="0" err="1"/>
              <a:t>Allez</a:t>
            </a:r>
            <a:r>
              <a:rPr lang="en-US" sz="2400" kern="0" dirty="0"/>
              <a:t> sur </a:t>
            </a:r>
            <a:r>
              <a:rPr lang="en-US" sz="2400" u="sng" kern="0" dirty="0">
                <a:solidFill>
                  <a:schemeClr val="bg2">
                    <a:lumMod val="50000"/>
                    <a:lumOff val="50000"/>
                  </a:schemeClr>
                </a:solidFill>
                <a:hlinkClick r:id="rId3"/>
              </a:rPr>
              <a:t>VTA </a:t>
            </a:r>
            <a:r>
              <a:rPr lang="en-US" sz="2400" u="sng" kern="0" dirty="0" err="1">
                <a:solidFill>
                  <a:schemeClr val="bg2">
                    <a:lumMod val="50000"/>
                    <a:lumOff val="50000"/>
                  </a:schemeClr>
                </a:solidFill>
                <a:hlinkClick r:id="rId3"/>
              </a:rPr>
              <a:t>Calculatrice</a:t>
            </a:r>
            <a:endParaRPr lang="en-US" sz="2400" u="sng" kern="0" dirty="0">
              <a:solidFill>
                <a:schemeClr val="bg2">
                  <a:lumMod val="50000"/>
                  <a:lumOff val="50000"/>
                </a:schemeClr>
              </a:solidFill>
            </a:endParaRPr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955581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4" y="719137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>
                <a:solidFill>
                  <a:srgbClr val="093254"/>
                </a:solidFill>
              </a:rPr>
              <a:t>Comment </a:t>
            </a:r>
            <a:r>
              <a:rPr lang="fr-CA" altLang="en-US" sz="4000" dirty="0">
                <a:solidFill>
                  <a:srgbClr val="093254"/>
                </a:solidFill>
              </a:rPr>
              <a:t>utiliser la calculatrice </a:t>
            </a:r>
            <a:r>
              <a:rPr lang="en-US" altLang="en-US" sz="4000" dirty="0">
                <a:solidFill>
                  <a:srgbClr val="093254"/>
                </a:solidFill>
              </a:rPr>
              <a:t>VTA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1849349"/>
            <a:ext cx="8639175" cy="4806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fr-CA" sz="2000" dirty="0"/>
              <a:t>Utilisez la calculatrice VTA  pour les trois scénarios suivants</a:t>
            </a:r>
            <a:r>
              <a:rPr lang="en-US" sz="2000" kern="0" dirty="0"/>
              <a:t>:</a:t>
            </a:r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fr-FR" sz="2000" dirty="0"/>
              <a:t>Croissance et investissement</a:t>
            </a:r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fr-FR" sz="2000" dirty="0"/>
              <a:t>Remboursement d’un prêt</a:t>
            </a:r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en-US" sz="2000" kern="0" dirty="0" err="1"/>
              <a:t>Retrait</a:t>
            </a:r>
            <a:r>
              <a:rPr lang="en-US" sz="2000" kern="0" dirty="0"/>
              <a:t> </a:t>
            </a:r>
            <a:r>
              <a:rPr lang="en-US" sz="2000" kern="0" dirty="0" err="1"/>
              <a:t>d’une</a:t>
            </a:r>
            <a:r>
              <a:rPr lang="en-US" sz="2000" kern="0" dirty="0"/>
              <a:t> </a:t>
            </a:r>
            <a:r>
              <a:rPr lang="en-US" sz="2000" kern="0" dirty="0" err="1"/>
              <a:t>rente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endParaRPr lang="en-US" sz="2000" b="1" kern="0" dirty="0">
              <a:solidFill>
                <a:srgbClr val="00BFDF"/>
              </a:solidFill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 b="1" kern="0" dirty="0"/>
              <a:t>Note : </a:t>
            </a:r>
            <a:r>
              <a:rPr lang="fr-CA" sz="2000" dirty="0"/>
              <a:t>Vous n'utiliserez que les scénarios 1 et/ou 2 pour réaliser cette activité</a:t>
            </a:r>
            <a:r>
              <a:rPr lang="en-US" sz="2000" kern="0" dirty="0"/>
              <a:t>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 dirty="0"/>
              <a:t>Les </a:t>
            </a:r>
            <a:r>
              <a:rPr lang="en-US" sz="2000" kern="0" dirty="0" err="1"/>
              <a:t>diapos</a:t>
            </a:r>
            <a:r>
              <a:rPr lang="en-US" sz="2000" kern="0" dirty="0"/>
              <a:t> 20 et 21 </a:t>
            </a:r>
            <a:r>
              <a:rPr lang="en-US" sz="2000" kern="0" dirty="0" err="1"/>
              <a:t>ont</a:t>
            </a:r>
            <a:r>
              <a:rPr lang="en-US" sz="2000" kern="0" dirty="0"/>
              <a:t> des </a:t>
            </a:r>
            <a:r>
              <a:rPr lang="fr-CA" sz="2000" dirty="0"/>
              <a:t>instructions pour utiliser la calculatrice VTA.</a:t>
            </a:r>
            <a:endParaRPr lang="en-US" sz="2000" kern="0" dirty="0"/>
          </a:p>
          <a:p>
            <a:pPr marL="38100" indent="0" algn="ctr">
              <a:lnSpc>
                <a:spcPts val="2400"/>
              </a:lnSpc>
              <a:buNone/>
            </a:pPr>
            <a:endParaRPr lang="en-US" sz="2000" kern="0" dirty="0"/>
          </a:p>
          <a:p>
            <a:pPr marL="38100" indent="0" algn="ctr">
              <a:lnSpc>
                <a:spcPts val="2400"/>
              </a:lnSpc>
              <a:buNone/>
            </a:pP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</a:pP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2242425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58025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sz="3200" dirty="0"/>
              <a:t>Quels intérêts allez-vous gagner ou payer</a:t>
            </a:r>
            <a:r>
              <a:rPr lang="en-US" altLang="en-US" sz="3200" dirty="0">
                <a:solidFill>
                  <a:srgbClr val="093254"/>
                </a:solidFill>
              </a:rPr>
              <a:t>?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1368425"/>
            <a:ext cx="8639175" cy="53615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fr-CA" sz="2000" b="1" kern="0" dirty="0"/>
              <a:t>Remplissez les sections </a:t>
            </a:r>
            <a:r>
              <a:rPr lang="en-US" sz="2000" b="1" kern="0" dirty="0"/>
              <a:t>B, C et D sur </a:t>
            </a:r>
            <a:r>
              <a:rPr lang="en-US" sz="2000" b="1" kern="0" dirty="0" err="1"/>
              <a:t>votre</a:t>
            </a:r>
            <a:r>
              <a:rPr lang="en-US" sz="2000" b="1" kern="0" dirty="0"/>
              <a:t> fiche de travail.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b="1" kern="0" dirty="0"/>
              <a:t>Section B </a:t>
            </a:r>
            <a:r>
              <a:rPr lang="en-US" sz="2000" b="1" kern="0" dirty="0">
                <a:solidFill>
                  <a:schemeClr val="accent6"/>
                </a:solidFill>
              </a:rPr>
              <a:t>Prêt</a:t>
            </a:r>
            <a:r>
              <a:rPr lang="en-US" sz="2000" b="1" kern="0" dirty="0">
                <a:solidFill>
                  <a:schemeClr val="tx1"/>
                </a:solidFill>
              </a:rPr>
              <a:t>:</a:t>
            </a:r>
          </a:p>
          <a:p>
            <a:pPr marL="381000" indent="-342900">
              <a:lnSpc>
                <a:spcPts val="2400"/>
              </a:lnSpc>
            </a:pPr>
            <a:r>
              <a:rPr lang="fr-CA" sz="2000" dirty="0"/>
              <a:t>Cherchez un exemple précis sur le prêt que vous utiliserez</a:t>
            </a:r>
            <a:r>
              <a:rPr lang="en-US" sz="2000" kern="0" dirty="0"/>
              <a:t>. </a:t>
            </a:r>
            <a:r>
              <a:rPr lang="fr-CA" sz="2000" dirty="0"/>
              <a:t>Quel est le montant des intérêts que vous devrez payer sur ce prêt?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en-US" sz="2000" b="1" kern="0" dirty="0"/>
              <a:t>Section C </a:t>
            </a:r>
            <a:r>
              <a:rPr lang="en-US" sz="2000" b="1" kern="0" dirty="0" err="1">
                <a:solidFill>
                  <a:schemeClr val="accent6"/>
                </a:solidFill>
              </a:rPr>
              <a:t>Épargne</a:t>
            </a:r>
            <a:r>
              <a:rPr lang="en-US" sz="2000" b="1" kern="0" dirty="0">
                <a:solidFill>
                  <a:schemeClr val="tx1"/>
                </a:solidFill>
              </a:rPr>
              <a:t>:</a:t>
            </a:r>
            <a:endParaRPr lang="en-US" sz="2000" b="1" dirty="0">
              <a:solidFill>
                <a:schemeClr val="tx1"/>
              </a:solidFill>
            </a:endParaRPr>
          </a:p>
          <a:p>
            <a:pPr marL="381000" indent="-342900">
              <a:lnSpc>
                <a:spcPts val="2400"/>
              </a:lnSpc>
            </a:pPr>
            <a:r>
              <a:rPr lang="fr-CA" sz="2000" dirty="0"/>
              <a:t>Recherchez le type d'épargne ou d'investissement que vous utiliserez</a:t>
            </a:r>
            <a:r>
              <a:rPr lang="en-US" sz="2000" kern="0" dirty="0"/>
              <a:t>. </a:t>
            </a:r>
            <a:r>
              <a:rPr lang="fr-CA" sz="2000" dirty="0"/>
              <a:t>Trouvez un exemple précis. Quel est le montant des intérêts que vous gagnerez?</a:t>
            </a:r>
            <a:endParaRPr lang="en-US" sz="2000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en-US" sz="2000" b="1" kern="0" dirty="0"/>
              <a:t>Section D – </a:t>
            </a:r>
            <a:r>
              <a:rPr lang="fr-CA" sz="2000" b="1" kern="0" dirty="0">
                <a:solidFill>
                  <a:schemeClr val="accent1"/>
                </a:solidFill>
              </a:rPr>
              <a:t>Combinaison</a:t>
            </a:r>
            <a:r>
              <a:rPr lang="en-US" sz="2000" b="1" kern="0" dirty="0">
                <a:solidFill>
                  <a:schemeClr val="tx1"/>
                </a:solidFill>
              </a:rPr>
              <a:t>: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fr-FR" sz="2000" dirty="0"/>
              <a:t>Recherche pour les deux</a:t>
            </a:r>
            <a:r>
              <a:rPr lang="en-US" sz="2000" kern="0" dirty="0"/>
              <a:t>: </a:t>
            </a:r>
          </a:p>
          <a:p>
            <a:pPr marL="381000" indent="-342900">
              <a:lnSpc>
                <a:spcPts val="2400"/>
              </a:lnSpc>
            </a:pPr>
            <a:r>
              <a:rPr lang="fr-CA" sz="2000" dirty="0"/>
              <a:t>Trouvez une épargne ou un investissement. Calculez les intérêts que vous gagnerez</a:t>
            </a:r>
            <a:r>
              <a:rPr lang="en-US" sz="2000" kern="0" dirty="0"/>
              <a:t>. </a:t>
            </a:r>
            <a:endParaRPr lang="en-US" sz="2000" dirty="0"/>
          </a:p>
          <a:p>
            <a:pPr marL="381000" indent="-342900">
              <a:lnSpc>
                <a:spcPts val="2400"/>
              </a:lnSpc>
            </a:pPr>
            <a:r>
              <a:rPr lang="fr-CA" sz="2000" dirty="0"/>
              <a:t>Trouvez un prêt spécifique. Calculez les intérêts que vous paierez</a:t>
            </a:r>
            <a:r>
              <a:rPr lang="en-US" sz="2000" kern="0" dirty="0"/>
              <a:t>.</a:t>
            </a:r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38690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600" dirty="0">
                <a:solidFill>
                  <a:schemeClr val="bg2"/>
                </a:solidFill>
                <a:ea typeface="MS PGothic"/>
              </a:rPr>
              <a:t>Remarque spéciale à l’intention du personnel enseignant</a:t>
            </a:r>
            <a:endParaRPr lang="en-CA" sz="3600" dirty="0"/>
          </a:p>
        </p:txBody>
      </p:sp>
      <p:sp>
        <p:nvSpPr>
          <p:cNvPr id="5" name="ZoneTexte 4"/>
          <p:cNvSpPr txBox="1"/>
          <p:nvPr/>
        </p:nvSpPr>
        <p:spPr>
          <a:xfrm>
            <a:off x="3429000" y="2431473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sp>
        <p:nvSpPr>
          <p:cNvPr id="8" name="ZoneTexte 7"/>
          <p:cNvSpPr txBox="1"/>
          <p:nvPr/>
        </p:nvSpPr>
        <p:spPr>
          <a:xfrm>
            <a:off x="2036618" y="3013364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r-CA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85FB6DF-93C8-5B46-7E20-A24034EB8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91439" y="1630682"/>
            <a:ext cx="5761122" cy="47730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376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4" y="606953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3200" dirty="0">
                <a:solidFill>
                  <a:srgbClr val="093254"/>
                </a:solidFill>
              </a:rPr>
              <a:t>Comment </a:t>
            </a:r>
            <a:r>
              <a:rPr lang="fr-CA" altLang="en-US" sz="3200" dirty="0">
                <a:solidFill>
                  <a:srgbClr val="093254"/>
                </a:solidFill>
              </a:rPr>
              <a:t>utiliser la calculatrice </a:t>
            </a:r>
            <a:r>
              <a:rPr lang="en-US" altLang="en-US" sz="3200" dirty="0">
                <a:solidFill>
                  <a:srgbClr val="093254"/>
                </a:solidFill>
              </a:rPr>
              <a:t>VTA</a:t>
            </a:r>
            <a:r>
              <a:rPr lang="en-US" altLang="en-US" sz="3200" b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</a:t>
            </a:r>
            <a:r>
              <a:rPr lang="fr-CA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économies</a:t>
            </a:r>
            <a:endParaRPr lang="en-US" altLang="en-US" sz="32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1529256"/>
            <a:ext cx="8639175" cy="52555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600"/>
              </a:lnSpc>
              <a:buSzPct val="100000"/>
              <a:buNone/>
            </a:pPr>
            <a:r>
              <a:rPr lang="fr-CA" sz="2000" b="1" dirty="0"/>
              <a:t>Découvrez le montant en dollars que vous devrez effectuer à chaque paiement</a:t>
            </a:r>
            <a:r>
              <a:rPr lang="en-US" sz="2000" b="1" kern="0" dirty="0"/>
              <a:t>!</a:t>
            </a:r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Sélectionnez </a:t>
            </a:r>
            <a:r>
              <a:rPr lang="fr-CA" sz="2000" b="1" dirty="0"/>
              <a:t>Versement mensuel </a:t>
            </a:r>
            <a:r>
              <a:rPr lang="fr-CA" sz="2000" dirty="0"/>
              <a:t>en haut de la calculatrice</a:t>
            </a:r>
            <a:r>
              <a:rPr lang="en-US" sz="2000" kern="0" dirty="0"/>
              <a:t>. (</a:t>
            </a:r>
            <a:r>
              <a:rPr lang="fr-CA" sz="2000" dirty="0"/>
              <a:t>Si vous souhaitez calculer autre chose, vous verrez d'autres options disponibles</a:t>
            </a:r>
            <a:r>
              <a:rPr lang="en-US" sz="2000" kern="0" dirty="0"/>
              <a:t>.)</a:t>
            </a:r>
            <a:endParaRPr lang="en-US" sz="2000" dirty="0"/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Entrez la valeur future: le montant de votre objectif.</a:t>
            </a:r>
            <a:endParaRPr lang="en-US" sz="2000" kern="0" dirty="0"/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kern="0" dirty="0"/>
              <a:t>Entrez la valeur actuelle</a:t>
            </a:r>
            <a:r>
              <a:rPr lang="en-US" sz="2000" kern="0" dirty="0"/>
              <a:t>: </a:t>
            </a:r>
            <a:r>
              <a:rPr lang="fr-CA" sz="2000" dirty="0"/>
              <a:t>Combien vous avez économisé maintenant (ça peut être 0)?</a:t>
            </a:r>
            <a:endParaRPr lang="en-US" sz="2000" b="1" kern="0" dirty="0"/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Entrez le taux d'intérêt: le montant d'intérêt que vous gagnerez avec l'épargne ou l'investissement que vous choisissez</a:t>
            </a:r>
            <a:r>
              <a:rPr lang="en-US" sz="2000" kern="0" dirty="0"/>
              <a:t>.</a:t>
            </a:r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en-US" sz="2000" kern="0" dirty="0"/>
              <a:t>Entrez la </a:t>
            </a:r>
            <a:r>
              <a:rPr lang="en-US" sz="2000" kern="0" dirty="0" err="1"/>
              <a:t>période</a:t>
            </a:r>
            <a:r>
              <a:rPr lang="en-US" sz="2000" kern="0" dirty="0"/>
              <a:t> de </a:t>
            </a:r>
            <a:r>
              <a:rPr lang="en-US" sz="2000" kern="0" dirty="0" err="1"/>
              <a:t>capitalisation</a:t>
            </a:r>
            <a:r>
              <a:rPr lang="en-US" sz="2000" kern="0" dirty="0"/>
              <a:t>.</a:t>
            </a:r>
          </a:p>
          <a:p>
            <a:pPr marL="495300" indent="-457200">
              <a:lnSpc>
                <a:spcPts val="2600"/>
              </a:lnSpc>
              <a:buSzPct val="100000"/>
              <a:buFont typeface="+mj-lt"/>
              <a:buAutoNum type="arabicPeriod"/>
            </a:pPr>
            <a:r>
              <a:rPr lang="fr-CA" sz="2000" dirty="0"/>
              <a:t>Entrez le nombre d’années.</a:t>
            </a: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10885051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19137"/>
            <a:ext cx="8639175" cy="778587"/>
          </a:xfrm>
        </p:spPr>
        <p:txBody>
          <a:bodyPr lIns="68569" tIns="34275" rIns="68569" bIns="34275">
            <a:noAutofit/>
          </a:bodyPr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en-US" altLang="en-US" sz="3200" dirty="0">
                <a:solidFill>
                  <a:srgbClr val="093254"/>
                </a:solidFill>
              </a:rPr>
              <a:t>Comment </a:t>
            </a:r>
            <a:r>
              <a:rPr lang="fr-CA" altLang="en-US" sz="3200" dirty="0">
                <a:solidFill>
                  <a:srgbClr val="093254"/>
                </a:solidFill>
              </a:rPr>
              <a:t>utiliser la calculatrice </a:t>
            </a:r>
            <a:r>
              <a:rPr lang="en-US" altLang="en-US" sz="3200" dirty="0">
                <a:solidFill>
                  <a:srgbClr val="093254"/>
                </a:solidFill>
              </a:rPr>
              <a:t>VTA</a:t>
            </a:r>
            <a:r>
              <a:rPr lang="en-US" altLang="en-US" sz="3200" b="1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32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pour les </a:t>
            </a:r>
            <a:r>
              <a:rPr lang="en-US" altLang="en-US" sz="32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prêts</a:t>
            </a:r>
            <a:endParaRPr lang="en-US" altLang="en-US" sz="3200" b="1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342265" indent="-304165"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4" y="1560786"/>
            <a:ext cx="8639175" cy="486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fr-CA" sz="2000" b="1" dirty="0"/>
              <a:t>Découvrez combien de temps il vous faudra pour rembourser un prêt</a:t>
            </a:r>
            <a:r>
              <a:rPr lang="en-US" sz="2000" b="1" kern="0" dirty="0"/>
              <a:t>.</a:t>
            </a:r>
            <a:endParaRPr lang="en-US" dirty="0"/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fr-CA" sz="2000" dirty="0"/>
              <a:t>Sélectionnez </a:t>
            </a:r>
            <a:r>
              <a:rPr lang="fr-CA" sz="2000" b="1" dirty="0"/>
              <a:t>Nombre d’années </a:t>
            </a:r>
            <a:r>
              <a:rPr lang="fr-CA" sz="2000" dirty="0"/>
              <a:t>en haut de la calculatrice</a:t>
            </a:r>
            <a:r>
              <a:rPr lang="en-US" sz="2000" kern="0" dirty="0"/>
              <a:t>. </a:t>
            </a:r>
            <a:endParaRPr lang="fr-CA" sz="2000" kern="0" dirty="0"/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fr-CA" sz="2000" kern="0" dirty="0"/>
              <a:t>Entrez la valeur actuelle</a:t>
            </a:r>
            <a:r>
              <a:rPr lang="en-US" sz="2000" kern="0" dirty="0"/>
              <a:t> (</a:t>
            </a:r>
            <a:r>
              <a:rPr lang="fr-CA" sz="2000" kern="0" dirty="0"/>
              <a:t>l</a:t>
            </a:r>
            <a:r>
              <a:rPr lang="fr-CA" sz="2000" dirty="0"/>
              <a:t>e montant total que vous emprunterez</a:t>
            </a:r>
            <a:r>
              <a:rPr lang="en-US" sz="2000" kern="0" dirty="0"/>
              <a:t>). </a:t>
            </a:r>
          </a:p>
          <a:p>
            <a:pPr marL="495300" indent="-457200">
              <a:lnSpc>
                <a:spcPts val="2400"/>
              </a:lnSpc>
              <a:buSzPct val="100000"/>
              <a:buFont typeface="Arial" panose="020B0604020202020204" pitchFamily="34" charset="0"/>
              <a:buAutoNum type="arabicPeriod"/>
            </a:pPr>
            <a:r>
              <a:rPr lang="fr-CA" sz="2000" dirty="0"/>
              <a:t>Entrez la valeur future à</a:t>
            </a:r>
            <a:r>
              <a:rPr lang="en-US" sz="2000" kern="0" dirty="0"/>
              <a:t> 0 (car </a:t>
            </a:r>
            <a:r>
              <a:rPr lang="en-US" sz="2000" kern="0" dirty="0" err="1"/>
              <a:t>vous</a:t>
            </a:r>
            <a:r>
              <a:rPr lang="en-US" sz="2000" kern="0" dirty="0"/>
              <a:t> </a:t>
            </a:r>
            <a:r>
              <a:rPr lang="en-US" sz="2000" kern="0" dirty="0" err="1"/>
              <a:t>aurez</a:t>
            </a:r>
            <a:r>
              <a:rPr lang="en-US" sz="2000" kern="0" dirty="0"/>
              <a:t> </a:t>
            </a:r>
            <a:r>
              <a:rPr lang="en-US" sz="2000" kern="0" dirty="0" err="1"/>
              <a:t>fini</a:t>
            </a:r>
            <a:r>
              <a:rPr lang="fr-CA" sz="2000" dirty="0"/>
              <a:t> de payer le prêt</a:t>
            </a:r>
            <a:r>
              <a:rPr lang="en-US" sz="2000" kern="0" dirty="0"/>
              <a:t>).</a:t>
            </a:r>
          </a:p>
          <a:p>
            <a:pPr marL="495300" indent="-457200">
              <a:lnSpc>
                <a:spcPts val="2400"/>
              </a:lnSpc>
              <a:buSzPct val="100000"/>
              <a:buFont typeface="Arial" panose="020B0604020202020204" pitchFamily="34" charset="0"/>
              <a:buAutoNum type="arabicPeriod"/>
            </a:pPr>
            <a:r>
              <a:rPr lang="fr-CA" sz="2000" dirty="0"/>
              <a:t>Entrez le montant du paiement que vous effectuerez comme « Investissement mensuel ».</a:t>
            </a: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fr-CA" sz="2000" kern="0" dirty="0"/>
              <a:t>Entrez le taux d’intérêt.</a:t>
            </a:r>
            <a:r>
              <a:rPr lang="en-US" sz="2000" kern="0" dirty="0"/>
              <a:t> </a:t>
            </a:r>
          </a:p>
          <a:p>
            <a:pPr marL="495300" indent="-457200">
              <a:lnSpc>
                <a:spcPts val="2400"/>
              </a:lnSpc>
              <a:buSzPct val="100000"/>
              <a:buAutoNum type="arabicPeriod"/>
            </a:pPr>
            <a:r>
              <a:rPr lang="en-US" sz="2000" kern="0" dirty="0"/>
              <a:t>Entrez </a:t>
            </a:r>
            <a:r>
              <a:rPr lang="fr-CA" sz="2000" dirty="0"/>
              <a:t>le nombre de périodes de capitalisation.</a:t>
            </a: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AutoNum type="arabicPeriod" startAt="2"/>
            </a:pPr>
            <a:endParaRPr lang="en-US" sz="2000" kern="0" dirty="0"/>
          </a:p>
          <a:p>
            <a:pPr marL="38100" indent="0">
              <a:lnSpc>
                <a:spcPts val="2400"/>
              </a:lnSpc>
              <a:buSzPct val="100000"/>
              <a:buNone/>
            </a:pPr>
            <a:r>
              <a:rPr lang="en-US" sz="2000" kern="0" dirty="0"/>
              <a:t>*</a:t>
            </a:r>
            <a:r>
              <a:rPr lang="fr-CA" sz="2000" dirty="0"/>
              <a:t> Vous pouvez aussi remplir le nombre de périodes pour connaître le montant du paiement à la place</a:t>
            </a:r>
            <a:r>
              <a:rPr lang="en-US" sz="2000" kern="0" dirty="0"/>
              <a:t>. </a:t>
            </a:r>
          </a:p>
          <a:p>
            <a:pPr marL="495300" indent="-457200">
              <a:lnSpc>
                <a:spcPts val="2400"/>
              </a:lnSpc>
              <a:buSzPct val="100000"/>
              <a:buFont typeface="Arial" panose="020B0604020202020204" pitchFamily="34" charset="0"/>
              <a:buAutoNum type="arabicPeriod" startAt="2"/>
            </a:pPr>
            <a:endParaRPr lang="en-US" sz="2000" kern="0" dirty="0"/>
          </a:p>
          <a:p>
            <a:pPr marL="495300" indent="-457200">
              <a:lnSpc>
                <a:spcPts val="2400"/>
              </a:lnSpc>
              <a:buSzPct val="100000"/>
              <a:buFont typeface="+mj-lt"/>
              <a:buAutoNum type="arabicPeriod" startAt="2"/>
            </a:pPr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31990328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1E6E7-254A-AC13-FDFF-7DDB6C23C5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406" y="365129"/>
            <a:ext cx="8638967" cy="1069533"/>
          </a:xfrm>
        </p:spPr>
        <p:txBody>
          <a:bodyPr>
            <a:normAutofit/>
          </a:bodyPr>
          <a:lstStyle/>
          <a:p>
            <a:r>
              <a:rPr lang="en-US" sz="3600" err="1"/>
              <a:t>Réflexion</a:t>
            </a:r>
            <a:r>
              <a:rPr lang="en-US" sz="3600"/>
              <a:t> de </a:t>
            </a:r>
            <a:r>
              <a:rPr lang="en-US" sz="3600" err="1"/>
              <a:t>l’élève</a:t>
            </a:r>
            <a:endParaRPr lang="en-CA" sz="360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2B2A60-245A-7617-B687-7444A58681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1406" y="1298448"/>
            <a:ext cx="8638967" cy="5050981"/>
          </a:xfrm>
        </p:spPr>
        <p:txBody>
          <a:bodyPr>
            <a:normAutofit/>
          </a:bodyPr>
          <a:lstStyle/>
          <a:p>
            <a:pPr marL="38100" indent="0">
              <a:lnSpc>
                <a:spcPts val="2400"/>
              </a:lnSpc>
              <a:buNone/>
            </a:pPr>
            <a:r>
              <a:rPr lang="fr-CA" sz="1800" kern="0" dirty="0"/>
              <a:t>Complétez la section </a:t>
            </a:r>
            <a:r>
              <a:rPr lang="fr-CA" sz="1800" b="1" kern="0" dirty="0"/>
              <a:t>Réflexion</a:t>
            </a:r>
            <a:r>
              <a:rPr lang="fr-CA" sz="1800" b="1" dirty="0"/>
              <a:t> </a:t>
            </a:r>
            <a:r>
              <a:rPr lang="fr-CA" sz="1800" kern="0" dirty="0"/>
              <a:t>sur votre </a:t>
            </a:r>
            <a:r>
              <a:rPr lang="en-US" sz="1800" kern="0" dirty="0"/>
              <a:t>fiche de travail (</a:t>
            </a:r>
            <a:r>
              <a:rPr lang="en-US" sz="1800" b="1" kern="0" dirty="0"/>
              <a:t>Section E</a:t>
            </a:r>
            <a:r>
              <a:rPr lang="en-US" sz="1800" kern="0" dirty="0"/>
              <a:t>).</a:t>
            </a:r>
            <a:endParaRPr lang="en-US" sz="1800" b="1" dirty="0"/>
          </a:p>
          <a:p>
            <a:pPr marL="38100" indent="0">
              <a:lnSpc>
                <a:spcPts val="2400"/>
              </a:lnSpc>
              <a:buNone/>
            </a:pPr>
            <a:r>
              <a:rPr lang="en-US" sz="1800" b="1" dirty="0"/>
              <a:t>Questions </a:t>
            </a:r>
            <a:r>
              <a:rPr lang="fr-CA" sz="1800" b="1" dirty="0"/>
              <a:t>additionnelles</a:t>
            </a:r>
            <a:endParaRPr lang="en-US" sz="1800" b="1" kern="0" dirty="0"/>
          </a:p>
          <a:p>
            <a:pPr marL="38100" indent="0">
              <a:lnSpc>
                <a:spcPts val="2400"/>
              </a:lnSpc>
              <a:buNone/>
            </a:pPr>
            <a:r>
              <a:rPr lang="fr-CA" sz="1800" dirty="0"/>
              <a:t>Après avoir terminé l'activité, votre réponse à cette question a-t-elle changé </a:t>
            </a:r>
            <a:r>
              <a:rPr lang="en-US" sz="1800" kern="0" dirty="0"/>
              <a:t>:</a:t>
            </a:r>
          </a:p>
          <a:p>
            <a:pPr marL="381000" indent="-342900">
              <a:lnSpc>
                <a:spcPts val="2400"/>
              </a:lnSpc>
            </a:pPr>
            <a:r>
              <a:rPr lang="en-US" sz="1800" kern="0" dirty="0"/>
              <a:t>Pour </a:t>
            </a:r>
            <a:r>
              <a:rPr lang="fr-CA" sz="1800" kern="0" dirty="0"/>
              <a:t>atteindre votre objectif</a:t>
            </a:r>
            <a:r>
              <a:rPr lang="en-US" sz="1800" kern="0" dirty="0"/>
              <a:t>, </a:t>
            </a:r>
            <a:r>
              <a:rPr lang="fr-FR" sz="1800" kern="0" dirty="0"/>
              <a:t>p</a:t>
            </a:r>
            <a:r>
              <a:rPr lang="fr-FR" sz="1800" dirty="0"/>
              <a:t>référez-vous épargner </a:t>
            </a:r>
            <a:r>
              <a:rPr lang="fr-CA" sz="1800" dirty="0"/>
              <a:t>ou emprunter de l'argent et rembourser plus tard</a:t>
            </a:r>
            <a:r>
              <a:rPr lang="en-US" sz="1800" kern="0" dirty="0"/>
              <a:t>?</a:t>
            </a:r>
          </a:p>
          <a:p>
            <a:pPr marL="381000" indent="-342900">
              <a:lnSpc>
                <a:spcPts val="2400"/>
              </a:lnSpc>
            </a:pPr>
            <a:r>
              <a:rPr lang="fr-CA" sz="1800" dirty="0"/>
              <a:t>Votre revenu était-il suffisant pour acheter ou rembourser votre objectif d'épargne</a:t>
            </a:r>
            <a:r>
              <a:rPr lang="en-US" sz="1800" kern="0" dirty="0"/>
              <a:t>?</a:t>
            </a:r>
          </a:p>
          <a:p>
            <a:pPr marL="381000" indent="-342900">
              <a:lnSpc>
                <a:spcPts val="2400"/>
              </a:lnSpc>
            </a:pPr>
            <a:r>
              <a:rPr lang="fr-CA" sz="1800" dirty="0"/>
              <a:t>Quelle portion de votre revenu avez-vous dépensée pour économiser ou rembourser votre article préféré</a:t>
            </a:r>
            <a:r>
              <a:rPr lang="en-US" sz="1800" kern="0" dirty="0"/>
              <a:t>?</a:t>
            </a:r>
          </a:p>
          <a:p>
            <a:pPr marL="381000" indent="-342900">
              <a:lnSpc>
                <a:spcPts val="2400"/>
              </a:lnSpc>
            </a:pPr>
            <a:r>
              <a:rPr lang="fr-CA" sz="1800" dirty="0"/>
              <a:t>Comment pourriez-vous épargner ou rembourser votre objectif d'épargne plus rapidement</a:t>
            </a:r>
            <a:r>
              <a:rPr lang="en-US" sz="1800" kern="0" dirty="0"/>
              <a:t>?</a:t>
            </a:r>
          </a:p>
          <a:p>
            <a:pPr marL="381000" indent="-342900">
              <a:lnSpc>
                <a:spcPts val="2400"/>
              </a:lnSpc>
            </a:pPr>
            <a:r>
              <a:rPr lang="fr-CA" sz="1800" dirty="0"/>
              <a:t>Était-ce impossible d'épargner ou de rembourser votre objectif d'épargne? Pourquoi</a:t>
            </a:r>
            <a:r>
              <a:rPr lang="en-US" sz="1800" kern="0" dirty="0"/>
              <a:t>?</a:t>
            </a:r>
          </a:p>
          <a:p>
            <a:pPr marL="342900" indent="-342900">
              <a:lnSpc>
                <a:spcPts val="2500"/>
              </a:lnSpc>
            </a:pP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4" descr="Picture 4">
            <a:extLst>
              <a:ext uri="{FF2B5EF4-FFF2-40B4-BE49-F238E27FC236}">
                <a16:creationId xmlns:a16="http://schemas.microsoft.com/office/drawing/2014/main" id="{76021647-CA3E-CB13-A523-6AA0247D94D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816" b="433"/>
          <a:stretch>
            <a:fillRect/>
          </a:stretch>
        </p:blipFill>
        <p:spPr>
          <a:xfrm>
            <a:off x="7273108" y="365129"/>
            <a:ext cx="1193028" cy="1176083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557178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Vocabulaire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spécialisé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 marL="342265" indent="-304165">
              <a:lnSpc>
                <a:spcPts val="2400"/>
              </a:lnSpc>
            </a:pPr>
            <a:r>
              <a:rPr lang="en-US" altLang="en-US" sz="2000" dirty="0">
                <a:ea typeface="MS PGothic"/>
                <a:sym typeface="Arial" panose="020B0604020202020204" pitchFamily="34" charset="0"/>
              </a:rPr>
              <a:t>Valeur </a:t>
            </a:r>
            <a:r>
              <a:rPr lang="en-US" altLang="en-US" sz="2000" dirty="0" err="1">
                <a:ea typeface="MS PGothic"/>
                <a:sym typeface="Arial" panose="020B0604020202020204" pitchFamily="34" charset="0"/>
              </a:rPr>
              <a:t>temporelle</a:t>
            </a:r>
            <a:r>
              <a:rPr lang="en-US" altLang="en-US" sz="2000" dirty="0">
                <a:ea typeface="MS PGothic"/>
                <a:sym typeface="Arial" panose="020B0604020202020204" pitchFamily="34" charset="0"/>
              </a:rPr>
              <a:t> de </a:t>
            </a:r>
            <a:r>
              <a:rPr lang="en-US" altLang="en-US" sz="2000" dirty="0" err="1">
                <a:ea typeface="MS PGothic"/>
                <a:sym typeface="Arial" panose="020B0604020202020204" pitchFamily="34" charset="0"/>
              </a:rPr>
              <a:t>l’argent</a:t>
            </a:r>
            <a:r>
              <a:rPr lang="en-US" altLang="en-US" sz="2000" dirty="0">
                <a:ea typeface="MS PGothic"/>
                <a:sym typeface="Arial" panose="020B0604020202020204" pitchFamily="34" charset="0"/>
              </a:rPr>
              <a:t> (VTA) </a:t>
            </a:r>
            <a:endParaRPr lang="en-US" dirty="0"/>
          </a:p>
          <a:p>
            <a:pPr marL="342265" indent="-304165">
              <a:lnSpc>
                <a:spcPts val="2400"/>
              </a:lnSpc>
            </a:pPr>
            <a:r>
              <a:rPr lang="fr-FR" sz="2000" dirty="0"/>
              <a:t>Période de </a:t>
            </a:r>
            <a:r>
              <a:rPr lang="fr-CA" sz="2000" dirty="0"/>
              <a:t>capitalisation</a:t>
            </a:r>
            <a:endParaRPr lang="en-US" alt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252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</a:t>
            </a: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élèves apprendront 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à…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altLang="en-US" sz="2000">
                <a:ea typeface="MS PGothic"/>
              </a:rPr>
              <a:t>Épargner pour un objectif à long-terme</a:t>
            </a:r>
          </a:p>
          <a:p>
            <a:pPr>
              <a:lnSpc>
                <a:spcPts val="2400"/>
              </a:lnSpc>
              <a:buNone/>
            </a:pPr>
            <a:endParaRPr lang="en-US" altLang="en-US" sz="2000">
              <a:ea typeface="MS PGothic"/>
            </a:endParaRPr>
          </a:p>
          <a:p>
            <a:pPr>
              <a:lnSpc>
                <a:spcPts val="2400"/>
              </a:lnSpc>
            </a:pPr>
            <a:r>
              <a:rPr lang="fr-CA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Planifier leur objectif à long terme selon leurs moyens 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financiers (</a:t>
            </a:r>
            <a:r>
              <a:rPr lang="fr-CA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déterminés au hasard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) </a:t>
            </a:r>
          </a:p>
          <a:p>
            <a:pPr>
              <a:lnSpc>
                <a:spcPts val="2400"/>
              </a:lnSpc>
              <a:buNone/>
            </a:pP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>
              <a:lnSpc>
                <a:spcPts val="2400"/>
              </a:lnSpc>
            </a:pPr>
            <a:r>
              <a:rPr lang="fr-CA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Comprendre la valeur temporelle de l’argent 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(</a:t>
            </a:r>
            <a:r>
              <a:rPr lang="en-US" altLang="en-US" sz="2000" err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VTA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) </a:t>
            </a:r>
            <a:r>
              <a:rPr lang="fr-CA" sz="2000"/>
              <a:t>et utiliser la calculatrice appropriée.</a:t>
            </a: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4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714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1131888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Procédons</a:t>
            </a:r>
            <a:r>
              <a:rPr lang="en-US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à </a:t>
            </a: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l’envers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2"/>
            <a:ext cx="8639175" cy="4117781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altLang="en-US" sz="2000">
                <a:ea typeface="MS PGothic"/>
              </a:rPr>
              <a:t>Qu’arrive-t-il si vous vous </a:t>
            </a:r>
            <a:r>
              <a:rPr lang="fr-CA" altLang="en-US" sz="2000" b="1">
                <a:ea typeface="MS PGothic"/>
              </a:rPr>
              <a:t>fixez d’abord </a:t>
            </a:r>
            <a:r>
              <a:rPr lang="en-US" altLang="en-US" sz="2000" b="1">
                <a:ea typeface="MS PGothic"/>
              </a:rPr>
              <a:t>un </a:t>
            </a:r>
            <a:r>
              <a:rPr lang="fr-CA" altLang="en-US" sz="2000" b="1">
                <a:ea typeface="MS PGothic"/>
              </a:rPr>
              <a:t>objectif</a:t>
            </a:r>
            <a:r>
              <a:rPr lang="fr-CA" altLang="en-US" sz="2000">
                <a:ea typeface="MS PGothic"/>
              </a:rPr>
              <a:t>,</a:t>
            </a:r>
            <a:r>
              <a:rPr lang="fr-CA" altLang="en-US" sz="2000" b="1">
                <a:ea typeface="MS PGothic"/>
              </a:rPr>
              <a:t> </a:t>
            </a:r>
            <a:r>
              <a:rPr lang="fr-CA" altLang="en-US" sz="2000">
                <a:ea typeface="MS PGothic"/>
              </a:rPr>
              <a:t>puis </a:t>
            </a:r>
            <a:r>
              <a:rPr lang="en-US" altLang="en-US" sz="2000">
                <a:ea typeface="MS PGothic"/>
              </a:rPr>
              <a:t>après </a:t>
            </a:r>
            <a:r>
              <a:rPr lang="en-US" altLang="en-US" sz="2000" b="1" err="1">
                <a:ea typeface="MS PGothic"/>
              </a:rPr>
              <a:t>vous</a:t>
            </a:r>
            <a:r>
              <a:rPr lang="en-US" altLang="en-US" sz="2000" b="1">
                <a:ea typeface="MS PGothic"/>
              </a:rPr>
              <a:t> cherchez comment y arriver?</a:t>
            </a:r>
          </a:p>
          <a:p>
            <a:pPr>
              <a:lnSpc>
                <a:spcPts val="2400"/>
              </a:lnSpc>
            </a:pPr>
            <a:r>
              <a:rPr lang="fr-CA" sz="2000"/>
              <a:t>Si vous économisez pour un achat important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,</a:t>
            </a:r>
            <a:r>
              <a:rPr lang="en-US" altLang="en-US" sz="2000" b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fr-CA" sz="2000" b="1"/>
              <a:t>il y a différentes façons d'arriver à cet objectif</a:t>
            </a:r>
            <a:r>
              <a:rPr lang="en-US" altLang="en-US" sz="2000" b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.</a:t>
            </a:r>
          </a:p>
          <a:p>
            <a:pPr>
              <a:lnSpc>
                <a:spcPts val="2400"/>
              </a:lnSpc>
            </a:pPr>
            <a:r>
              <a:rPr lang="fr-CA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Vous pouvez atteindre votre objectif plus ou moins rapidement, dépendamment de différents facteurs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:</a:t>
            </a:r>
          </a:p>
          <a:p>
            <a:pPr lvl="2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Du temps </a:t>
            </a:r>
            <a:r>
              <a:rPr lang="en-US" altLang="en-US" sz="2000" err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dont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err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vous</a:t>
            </a:r>
            <a:r>
              <a:rPr lang="en-US" altLang="en-US" sz="2000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en-US" altLang="en-US" sz="2000" err="1">
                <a:latin typeface="Arial" panose="020B0604020202020204" pitchFamily="34" charset="0"/>
                <a:ea typeface="MS PGothic"/>
                <a:cs typeface="Arial" panose="020B0604020202020204" pitchFamily="34" charset="0"/>
                <a:sym typeface="Arial" panose="020B0604020202020204" pitchFamily="34" charset="0"/>
              </a:rPr>
              <a:t>disposez</a:t>
            </a: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lvl="2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FR" sz="2000"/>
              <a:t>Combien d'argent vous avez pour commencer</a:t>
            </a:r>
          </a:p>
          <a:p>
            <a:pPr lvl="2">
              <a:lnSpc>
                <a:spcPts val="2400"/>
              </a:lnSpc>
              <a:buFont typeface="Courier New" panose="02070309020205020404" pitchFamily="49" charset="0"/>
              <a:buChar char="o"/>
            </a:pPr>
            <a:r>
              <a:rPr lang="fr-CA" sz="2000"/>
              <a:t>Comment votre argent fructifie (votre taux d'intérêt)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2" name="Picture 2" descr="Icon&#10;&#10;Description automatically generated">
            <a:extLst>
              <a:ext uri="{FF2B5EF4-FFF2-40B4-BE49-F238E27FC236}">
                <a16:creationId xmlns:a16="http://schemas.microsoft.com/office/drawing/2014/main" id="{79F2D178-43BB-7EFE-5B86-32E08B0116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8962" y="675170"/>
            <a:ext cx="2485796" cy="1450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9984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1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607906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r>
              <a:rPr lang="fr-CA" altLang="en-US" sz="2800" dirty="0">
                <a:ea typeface="MS PGothic"/>
              </a:rPr>
              <a:t>Calculatrice: valeur temporelle de l’argent (VTA) </a:t>
            </a:r>
            <a:endParaRPr lang="fr-CA" altLang="en-US" sz="2800" dirty="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1601681"/>
            <a:ext cx="8639175" cy="4809393"/>
          </a:xfrm>
        </p:spPr>
        <p:txBody>
          <a:bodyPr lIns="68569" tIns="34275" rIns="68569" bIns="34275">
            <a:normAutofit/>
          </a:bodyPr>
          <a:lstStyle/>
          <a:p>
            <a:pPr marL="38100" indent="0">
              <a:lnSpc>
                <a:spcPts val="2400"/>
              </a:lnSpc>
              <a:buNone/>
            </a:pPr>
            <a:r>
              <a:rPr lang="fr-CA" sz="2000"/>
              <a:t>Avez-vous déjà entendu le dicton</a:t>
            </a:r>
            <a:r>
              <a:rPr lang="en-US" altLang="en-US" sz="2000">
                <a:ea typeface="MS PGothic"/>
              </a:rPr>
              <a:t>: </a:t>
            </a:r>
            <a:r>
              <a:rPr lang="fr-CA" altLang="en-US" sz="2000">
                <a:ea typeface="MS PGothic"/>
              </a:rPr>
              <a:t>« </a:t>
            </a:r>
            <a:r>
              <a:rPr lang="fr-CA" sz="2000" b="1"/>
              <a:t>Le temps, c'est de l'argent »</a:t>
            </a:r>
            <a:r>
              <a:rPr lang="en-US" altLang="en-US" sz="2000">
                <a:ea typeface="MS PGothic"/>
              </a:rPr>
              <a:t>?</a:t>
            </a:r>
            <a:endParaRPr lang="en-US" altLang="en-US" sz="2000">
              <a:ea typeface="MS PGothic"/>
              <a:cs typeface="Arial" panose="020B0604020202020204" pitchFamily="34" charset="0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altLang="en-US" sz="2000">
                <a:ea typeface="MS PGothic"/>
              </a:rPr>
              <a:t>La </a:t>
            </a:r>
            <a:r>
              <a:rPr lang="fr-CA" altLang="en-US" sz="2000">
                <a:ea typeface="MS PGothic"/>
              </a:rPr>
              <a:t>calculatrice</a:t>
            </a:r>
            <a:r>
              <a:rPr lang="en-US" altLang="en-US" sz="2000">
                <a:ea typeface="MS PGothic"/>
              </a:rPr>
              <a:t> de la VTA </a:t>
            </a:r>
            <a:r>
              <a:rPr lang="fr-CA" sz="2000"/>
              <a:t>vous montre combien de temps il faut pour que votre argent fructifie</a:t>
            </a:r>
            <a:r>
              <a:rPr lang="en-US" altLang="en-US" sz="2000">
                <a:ea typeface="MS PGothic"/>
              </a:rPr>
              <a:t>. </a:t>
            </a:r>
            <a:r>
              <a:rPr lang="fr-CA" sz="2000" b="1"/>
              <a:t>C'est un excellent outil pour atteindre un objectif d'épargne</a:t>
            </a:r>
            <a:r>
              <a:rPr lang="en-US" altLang="en-US" sz="2000" b="1">
                <a:ea typeface="MS PGothic"/>
              </a:rPr>
              <a:t>. </a:t>
            </a:r>
            <a:endParaRPr lang="en-US" altLang="en-US" sz="2000" b="1">
              <a:ea typeface="MS PGothic"/>
              <a:cs typeface="Arial" panose="020B0604020202020204" pitchFamily="34" charset="0"/>
            </a:endParaRPr>
          </a:p>
          <a:p>
            <a:pPr marL="38100" indent="0">
              <a:lnSpc>
                <a:spcPts val="2400"/>
              </a:lnSpc>
              <a:buNone/>
            </a:pPr>
            <a:endParaRPr lang="en-US" altLang="en-US" sz="200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fr-CA" sz="2000"/>
              <a:t>Ici, vous pouvez travailler à l'envers</a:t>
            </a:r>
            <a:r>
              <a:rPr lang="en-US" altLang="en-US" sz="2000">
                <a:ea typeface="MS PGothic"/>
              </a:rPr>
              <a:t>: </a:t>
            </a:r>
            <a:r>
              <a:rPr lang="fr-CA" sz="2000"/>
              <a:t>Vous pouvez </a:t>
            </a:r>
            <a:r>
              <a:rPr lang="fr-CA" sz="2000" b="1"/>
              <a:t>d'abord entrer votre objectif </a:t>
            </a:r>
            <a:r>
              <a:rPr lang="fr-CA" sz="2000"/>
              <a:t>puis remplir les informations pour</a:t>
            </a:r>
            <a:r>
              <a:rPr lang="fr-CA" sz="2000" b="1"/>
              <a:t> savoir combien de temps il vous faudra pour l'atteindre</a:t>
            </a:r>
            <a:r>
              <a:rPr lang="fr-CA" sz="2000"/>
              <a:t>.</a:t>
            </a:r>
            <a:endParaRPr lang="en-US" altLang="en-US" sz="2000" b="1">
              <a:ea typeface="MS PGothic"/>
              <a:cs typeface="Arial" panose="020B0604020202020204" pitchFamily="34" charset="0"/>
            </a:endParaRPr>
          </a:p>
          <a:p>
            <a:pPr marL="38100" indent="0">
              <a:lnSpc>
                <a:spcPts val="2400"/>
              </a:lnSpc>
              <a:buNone/>
            </a:pPr>
            <a:endParaRPr lang="en-US" altLang="en-US" sz="2000" b="1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fr-CA" altLang="en-US" sz="2000">
                <a:ea typeface="MS PGothic"/>
              </a:rPr>
              <a:t>Pour cette tâche, vous allez utiliser la calculatrice VTA en ligne</a:t>
            </a:r>
            <a:r>
              <a:rPr lang="en-US" altLang="en-US" sz="2000">
                <a:ea typeface="MS PGothic"/>
              </a:rPr>
              <a:t>, </a:t>
            </a:r>
            <a:r>
              <a:rPr lang="fr-CA" sz="2000"/>
              <a:t>ou une calculatrice scientifique avec les mêmes fonctionnalités:</a:t>
            </a:r>
            <a:endParaRPr lang="en-US" altLang="en-US" sz="2000">
              <a:latin typeface="Arial" panose="020B0604020202020204" pitchFamily="34" charset="0"/>
              <a:ea typeface="MS PGothic"/>
              <a:cs typeface="Arial" panose="020B0604020202020204" pitchFamily="34" charset="0"/>
            </a:endParaRPr>
          </a:p>
          <a:p>
            <a:pPr marL="0" indent="0" algn="ctr">
              <a:spcAft>
                <a:spcPct val="0"/>
              </a:spcAft>
              <a:buNone/>
            </a:pPr>
            <a:r>
              <a:rPr lang="fr-CA" altLang="en-US" sz="2400" u="sng">
                <a:solidFill>
                  <a:schemeClr val="bg2">
                    <a:lumMod val="50000"/>
                    <a:lumOff val="50000"/>
                  </a:schemeClr>
                </a:solidFill>
                <a:ea typeface="MS PGothic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Calculatrice Valeur temporelle de l’argent</a:t>
            </a:r>
            <a:endParaRPr lang="en-US" sz="2400" u="sng">
              <a:solidFill>
                <a:schemeClr val="bg2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7351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1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851339"/>
            <a:ext cx="8639175" cy="993228"/>
          </a:xfrm>
        </p:spPr>
        <p:txBody>
          <a:bodyPr lIns="68569" tIns="34275" rIns="68569" bIns="34275"/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Vocabulaire</a:t>
            </a:r>
            <a:r>
              <a:rPr lang="en-US" altLang="en-US" sz="4000" dirty="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en-US" sz="4000" dirty="0" err="1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spécialisé</a:t>
            </a:r>
            <a:endParaRPr lang="en-US" altLang="en-US" sz="4000" dirty="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288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A3F6034-D8F7-6B12-78E6-1513EACDF0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2034283"/>
            <a:ext cx="8639175" cy="438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None/>
            </a:pPr>
            <a:r>
              <a:rPr lang="fr-FR" sz="2000" b="1"/>
              <a:t>Période de capitalisation</a:t>
            </a:r>
            <a:r>
              <a:rPr lang="en-US" altLang="en-US" sz="2000" b="1" kern="0">
                <a:ea typeface="MS PGothic"/>
              </a:rPr>
              <a:t>: </a:t>
            </a:r>
            <a:r>
              <a:rPr lang="fr-CA" sz="2000"/>
              <a:t>C'est l'intervalle de temps pendant lequel votre prêt ou investissement accumule des intérêts</a:t>
            </a:r>
            <a:r>
              <a:rPr lang="en-US" altLang="en-US" sz="2000" kern="0">
                <a:ea typeface="MS PGothic"/>
              </a:rPr>
              <a:t>. </a:t>
            </a:r>
            <a:r>
              <a:rPr lang="en-US" altLang="en-US" sz="2000" kern="0" err="1">
                <a:ea typeface="MS PGothic"/>
              </a:rPr>
              <a:t>Ceci</a:t>
            </a:r>
            <a:r>
              <a:rPr lang="fr-CA" sz="2000"/>
              <a:t> s'applique uniquement aux intérêts composés et non aux intérêts simples. </a:t>
            </a:r>
            <a:br>
              <a:rPr lang="en-US" altLang="en-US" sz="2000" kern="0">
                <a:ea typeface="MS PGothic"/>
              </a:rPr>
            </a:br>
            <a:endParaRPr lang="en-US" alt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sz="2000" kern="0">
                <a:ea typeface="MS PGothic"/>
              </a:rPr>
              <a:t>	Par </a:t>
            </a:r>
            <a:r>
              <a:rPr lang="en-US" sz="2000" kern="0" err="1">
                <a:ea typeface="MS PGothic"/>
              </a:rPr>
              <a:t>exemple</a:t>
            </a:r>
            <a:r>
              <a:rPr lang="en-US" sz="2000" kern="0">
                <a:ea typeface="MS PGothic"/>
              </a:rPr>
              <a:t>: 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sz="2000" kern="0">
                <a:ea typeface="MS PGothic"/>
              </a:rPr>
              <a:t>		</a:t>
            </a:r>
            <a:r>
              <a:rPr lang="fr-CA" sz="2000" kern="0">
                <a:ea typeface="MS PGothic"/>
              </a:rPr>
              <a:t>Annuel: chaque année</a:t>
            </a: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>
                <a:ea typeface="MS PGothic"/>
              </a:rPr>
              <a:t>		</a:t>
            </a:r>
            <a:r>
              <a:rPr lang="fr-CA" sz="2000"/>
              <a:t>Trimestriel: tous les trimestres de l'année</a:t>
            </a: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>
                <a:ea typeface="MS PGothic"/>
              </a:rPr>
              <a:t>		</a:t>
            </a:r>
            <a:r>
              <a:rPr lang="fr-CA" sz="2000" kern="0">
                <a:ea typeface="MS PGothic"/>
              </a:rPr>
              <a:t>Mensuel: chaque mois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fr-CA" sz="2000" i="1"/>
              <a:t>Des périodes de capitalisation plus fréquentes signifieront plus de croissance</a:t>
            </a:r>
            <a:r>
              <a:rPr lang="en-US" sz="2000" i="1" kern="0">
                <a:ea typeface="MS PGothic"/>
              </a:rPr>
              <a:t>.</a:t>
            </a:r>
            <a:r>
              <a:rPr lang="en-US" sz="2000" kern="0">
                <a:ea typeface="MS PGothic"/>
              </a:rPr>
              <a:t>	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kern="0"/>
          </a:p>
        </p:txBody>
      </p:sp>
    </p:spTree>
    <p:extLst>
      <p:ext uri="{BB962C8B-B14F-4D97-AF65-F5344CB8AC3E}">
        <p14:creationId xmlns:p14="http://schemas.microsoft.com/office/powerpoint/2010/main" val="7630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29411"/>
            <a:ext cx="8639175" cy="993775"/>
          </a:xfrm>
        </p:spPr>
        <p:txBody>
          <a:bodyPr lIns="68569" tIns="34275" rIns="68569" bIns="34275">
            <a:normAutofit/>
          </a:bodyPr>
          <a:lstStyle/>
          <a:p>
            <a:pPr eaLnBrk="1" hangingPunct="1">
              <a:spcBef>
                <a:spcPct val="0"/>
              </a:spcBef>
              <a:spcAft>
                <a:spcPct val="0"/>
              </a:spcAft>
              <a:buClr>
                <a:srgbClr val="093254"/>
              </a:buClr>
              <a:buFont typeface="Arial" panose="020B0604020202020204" pitchFamily="34" charset="0"/>
              <a:buNone/>
            </a:pPr>
            <a:r>
              <a:rPr lang="fr-CA" altLang="en-US" sz="36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Objectif: économiser à long terme</a:t>
            </a: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99375"/>
            <a:ext cx="8639175" cy="4871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fr-CA" altLang="en-US" sz="2000" kern="0" dirty="0">
                <a:ea typeface="MS PGothic"/>
              </a:rPr>
              <a:t>Dans cette activité, il y a deux roues de fortune qui vont déterminer </a:t>
            </a:r>
            <a:r>
              <a:rPr lang="en-US" altLang="en-US" sz="2000" kern="0" dirty="0" err="1">
                <a:ea typeface="MS PGothic"/>
              </a:rPr>
              <a:t>votre</a:t>
            </a:r>
            <a:r>
              <a:rPr lang="en-US" altLang="en-US" sz="2000" kern="0" dirty="0">
                <a:ea typeface="MS PGothic"/>
              </a:rPr>
              <a:t> </a:t>
            </a:r>
            <a:r>
              <a:rPr lang="fr-CA" altLang="en-US" sz="2000" kern="0" dirty="0">
                <a:ea typeface="MS PGothic"/>
              </a:rPr>
              <a:t>destin</a:t>
            </a:r>
            <a:r>
              <a:rPr lang="en-US" altLang="en-US" sz="2000" kern="0" dirty="0">
                <a:ea typeface="MS PGothic"/>
              </a:rPr>
              <a:t>.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altLang="en-US" sz="2000" kern="0" dirty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fr-CA" sz="2000" kern="0" dirty="0">
                <a:ea typeface="MS PGothic"/>
              </a:rPr>
              <a:t>Vous allez d’abord tourner la </a:t>
            </a:r>
            <a:r>
              <a:rPr lang="fr-CA" sz="2000" b="1" kern="0" dirty="0">
                <a:ea typeface="MS PGothic"/>
              </a:rPr>
              <a:t>première roue </a:t>
            </a:r>
            <a:r>
              <a:rPr lang="fr-CA" sz="2000" kern="0" dirty="0">
                <a:ea typeface="MS PGothic"/>
              </a:rPr>
              <a:t>afin </a:t>
            </a:r>
            <a:r>
              <a:rPr lang="en-US" sz="2000" kern="0" dirty="0">
                <a:ea typeface="MS PGothic"/>
              </a:rPr>
              <a:t>de </a:t>
            </a:r>
            <a:r>
              <a:rPr lang="fr-FR" sz="2000" b="1" dirty="0"/>
              <a:t>choisir un objectif d'épargne</a:t>
            </a:r>
            <a:r>
              <a:rPr lang="fr-FR" sz="2000" dirty="0"/>
              <a:t>.</a:t>
            </a:r>
            <a:r>
              <a:rPr lang="en-US" sz="2000" kern="0" dirty="0">
                <a:ea typeface="MS PGothic"/>
              </a:rPr>
              <a:t> </a:t>
            </a:r>
            <a:r>
              <a:rPr lang="fr-CA" sz="2000" dirty="0"/>
              <a:t>Choisissez un article coûteux comme une voiture, une maison, des frais de scolarité ou un joker - quelque chose de votre choix!</a:t>
            </a:r>
            <a:endParaRPr lang="en-US" sz="2000" kern="0" dirty="0">
              <a:ea typeface="MS PGothic"/>
            </a:endParaRP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sz="2000" kern="0" dirty="0">
              <a:ea typeface="MS PGothic"/>
            </a:endParaRP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r>
              <a:rPr lang="en-US" sz="2000" kern="0" dirty="0">
                <a:ea typeface="MS PGothic"/>
              </a:rPr>
              <a:t>	Pour la roue déjà </a:t>
            </a:r>
            <a:r>
              <a:rPr lang="en-US" sz="2000" kern="0" dirty="0" err="1">
                <a:ea typeface="MS PGothic"/>
              </a:rPr>
              <a:t>conçue</a:t>
            </a:r>
            <a:r>
              <a:rPr lang="en-US" sz="2000" kern="0" dirty="0">
                <a:ea typeface="MS PGothic"/>
              </a:rPr>
              <a:t>, </a:t>
            </a:r>
            <a:r>
              <a:rPr lang="fr-CA" sz="2000" u="sng" kern="0" dirty="0">
                <a:solidFill>
                  <a:srgbClr val="00B0F0"/>
                </a:solidFill>
                <a:ea typeface="MS PGothic"/>
                <a:hlinkClick r:id="rId3" action="ppaction://hlinksldjump"/>
              </a:rPr>
              <a:t>cliquez</a:t>
            </a:r>
            <a:r>
              <a:rPr lang="fr-CA" sz="2000" u="sng" kern="0" dirty="0">
                <a:solidFill>
                  <a:srgbClr val="00B0F0"/>
                </a:solidFill>
                <a:ea typeface="MS PGothic"/>
              </a:rPr>
              <a:t> ici</a:t>
            </a:r>
            <a:r>
              <a:rPr lang="en-US" sz="2000" kern="0" dirty="0">
                <a:ea typeface="MS PGothic"/>
              </a:rPr>
              <a:t>.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sz="2000" kern="0" dirty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 dirty="0">
                <a:ea typeface="MS PGothic"/>
              </a:rPr>
              <a:t>	Pour </a:t>
            </a:r>
            <a:r>
              <a:rPr lang="fr-CA" sz="2000" kern="0" dirty="0">
                <a:ea typeface="MS PGothic"/>
              </a:rPr>
              <a:t>créer votre propre roue</a:t>
            </a:r>
            <a:r>
              <a:rPr lang="en-US" sz="2000" kern="0" dirty="0">
                <a:ea typeface="MS PGothic"/>
              </a:rPr>
              <a:t>, </a:t>
            </a:r>
            <a:r>
              <a:rPr lang="fr-CA" sz="2000" u="sng" kern="0" dirty="0">
                <a:solidFill>
                  <a:srgbClr val="00B0F0"/>
                </a:solidFill>
                <a:ea typeface="MS PGothic"/>
              </a:rPr>
              <a:t>cliquez ici</a:t>
            </a:r>
            <a:r>
              <a:rPr lang="en-US" sz="2000" kern="0" dirty="0">
                <a:ea typeface="MS PGothic"/>
              </a:rPr>
              <a:t>.</a:t>
            </a: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sz="2000" kern="0" dirty="0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17477547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Google Shape;65;p1">
            <a:extLst>
              <a:ext uri="{FF2B5EF4-FFF2-40B4-BE49-F238E27FC236}">
                <a16:creationId xmlns:a16="http://schemas.microsoft.com/office/drawing/2014/main" id="{B21584E2-E8D4-FD64-0A12-93743EAFCD59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>
          <a:xfrm>
            <a:off x="250825" y="730609"/>
            <a:ext cx="8639175" cy="993775"/>
          </a:xfrm>
        </p:spPr>
        <p:txBody>
          <a:bodyPr lIns="68569" tIns="34275" rIns="68569" bIns="34275"/>
          <a:lstStyle/>
          <a:p>
            <a:pPr>
              <a:spcBef>
                <a:spcPct val="0"/>
              </a:spcBef>
              <a:spcAft>
                <a:spcPct val="0"/>
              </a:spcAft>
              <a:buClr>
                <a:srgbClr val="093254"/>
              </a:buClr>
            </a:pPr>
            <a:r>
              <a:rPr lang="fr-CA" altLang="en-US" sz="4000">
                <a:solidFill>
                  <a:srgbClr val="09325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Objectif: économiser à long terme</a:t>
            </a:r>
            <a:endParaRPr lang="en-US" altLang="en-US" sz="4000">
              <a:solidFill>
                <a:srgbClr val="09325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46" name="Google Shape;66;p1">
            <a:extLst>
              <a:ext uri="{FF2B5EF4-FFF2-40B4-BE49-F238E27FC236}">
                <a16:creationId xmlns:a16="http://schemas.microsoft.com/office/drawing/2014/main" id="{BB316B30-4DA0-2BF0-87FE-4728E5639AAF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250825" y="2227263"/>
            <a:ext cx="8639175" cy="3262312"/>
          </a:xfrm>
        </p:spPr>
        <p:txBody>
          <a:bodyPr lIns="68569" tIns="34275" rIns="68569" bIns="34275">
            <a:normAutofit/>
          </a:bodyPr>
          <a:lstStyle/>
          <a:p>
            <a:pPr>
              <a:lnSpc>
                <a:spcPts val="2400"/>
              </a:lnSpc>
            </a:pPr>
            <a:endParaRPr lang="en-US" sz="2000">
              <a:ea typeface="MS PGothic"/>
            </a:endParaRPr>
          </a:p>
          <a:p>
            <a:pPr marL="0" indent="0">
              <a:lnSpc>
                <a:spcPts val="2400"/>
              </a:lnSpc>
              <a:spcAft>
                <a:spcPct val="0"/>
              </a:spcAft>
              <a:buClr>
                <a:srgbClr val="000000"/>
              </a:buClr>
              <a:buNone/>
            </a:pPr>
            <a:endParaRPr lang="en-US" altLang="en-US" sz="20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 eaLnBrk="1" hangingPunct="1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" name="Google Shape;66;p1">
            <a:extLst>
              <a:ext uri="{FF2B5EF4-FFF2-40B4-BE49-F238E27FC236}">
                <a16:creationId xmlns:a16="http://schemas.microsoft.com/office/drawing/2014/main" id="{C854A886-B569-4E5D-A483-B256156B5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225" y="2379663"/>
            <a:ext cx="8639175" cy="3262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ts val="2400"/>
              </a:lnSpc>
            </a:pPr>
            <a:endParaRPr lang="en-US" altLang="en-US" sz="20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0" indent="0"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buNone/>
            </a:pPr>
            <a:endParaRPr lang="en-US" altLang="en-US" sz="2800" kern="0"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Google Shape;66;p1">
            <a:extLst>
              <a:ext uri="{FF2B5EF4-FFF2-40B4-BE49-F238E27FC236}">
                <a16:creationId xmlns:a16="http://schemas.microsoft.com/office/drawing/2014/main" id="{6530FEB5-843E-D81C-9159-9A630B3365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1797977"/>
            <a:ext cx="8639175" cy="4881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spcFirstLastPara="1" vert="horz" wrap="square" lIns="68569" tIns="34275" rIns="68569" bIns="34275" numCol="1" anchor="t" anchorCtr="0" compatLnSpc="1">
            <a:prstTxWarp prst="textNoShape">
              <a:avLst/>
            </a:prstTxWarp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342884" lvl="0" indent="-304786" algn="l" rtl="0" eaLnBrk="1" fontAlgn="base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685766" lvl="1" indent="-285736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028649" lvl="2" indent="-266687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532" lvl="3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714415" lvl="4" indent="-257162" algn="l" rtl="0" eaLnBrk="1" fontAlgn="base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 panose="020B0604020202020204" pitchFamily="34" charset="0"/>
              <a:buChar char="•"/>
              <a:defRPr sz="1000" b="0" i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057297" marR="0" lvl="5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400180" marR="0" lvl="6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2743064" marR="0" lvl="7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085946" marR="0" lvl="8" indent="-257162" algn="l" rtl="0" eaLnBrk="1" hangingPunct="1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05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38100" indent="0">
              <a:lnSpc>
                <a:spcPts val="2400"/>
              </a:lnSpc>
              <a:buNone/>
            </a:pPr>
            <a:r>
              <a:rPr lang="fr-CA" sz="2000" kern="0">
                <a:ea typeface="MS PGothic"/>
              </a:rPr>
              <a:t>Puis, vous allez tourner la </a:t>
            </a:r>
            <a:r>
              <a:rPr lang="fr-CA" sz="2000" b="1" kern="0">
                <a:ea typeface="MS PGothic"/>
              </a:rPr>
              <a:t>deuxième roue </a:t>
            </a:r>
            <a:r>
              <a:rPr lang="fr-CA" sz="2000" kern="0">
                <a:ea typeface="MS PGothic"/>
              </a:rPr>
              <a:t>pour</a:t>
            </a:r>
            <a:r>
              <a:rPr lang="fr-CA" sz="2000" b="1" kern="0">
                <a:ea typeface="MS PGothic"/>
              </a:rPr>
              <a:t> </a:t>
            </a:r>
            <a:r>
              <a:rPr lang="fr-FR" sz="2000"/>
              <a:t>une </a:t>
            </a:r>
            <a:r>
              <a:rPr lang="fr-FR" sz="2000" b="1"/>
              <a:t>option de carrière</a:t>
            </a:r>
            <a:r>
              <a:rPr lang="fr-FR" sz="2000"/>
              <a:t>. Par exemple: </a:t>
            </a:r>
            <a:r>
              <a:rPr lang="en-US" sz="2000" kern="0">
                <a:ea typeface="MS PGothic"/>
              </a:rPr>
              <a:t> la construction, le </a:t>
            </a:r>
            <a:r>
              <a:rPr lang="fr-CA" sz="2000"/>
              <a:t>domaine médical, le secteur des services ou le joker - au choix!</a:t>
            </a: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>
                <a:ea typeface="MS PGothic"/>
              </a:rPr>
              <a:t>	 Pour la </a:t>
            </a:r>
            <a:r>
              <a:rPr lang="en-US" sz="2000" kern="0" err="1">
                <a:ea typeface="MS PGothic"/>
              </a:rPr>
              <a:t>roue</a:t>
            </a:r>
            <a:r>
              <a:rPr lang="en-US" sz="2000" kern="0">
                <a:ea typeface="MS PGothic"/>
              </a:rPr>
              <a:t> déjà </a:t>
            </a:r>
            <a:r>
              <a:rPr lang="en-US" sz="2000" kern="0" err="1">
                <a:ea typeface="MS PGothic"/>
              </a:rPr>
              <a:t>conçue</a:t>
            </a:r>
            <a:r>
              <a:rPr lang="en-US" sz="2000" kern="0">
                <a:ea typeface="MS PGothic"/>
              </a:rPr>
              <a:t>, </a:t>
            </a:r>
            <a:r>
              <a:rPr lang="fr-CA" sz="2000" u="sng" kern="0">
                <a:solidFill>
                  <a:srgbClr val="00B0F0"/>
                </a:solidFill>
                <a:ea typeface="MS PGothic"/>
                <a:hlinkClick r:id="rId3" action="ppaction://hlinksldjump"/>
              </a:rPr>
              <a:t>cliquez ici</a:t>
            </a:r>
            <a:r>
              <a:rPr lang="en-US" sz="2000" kern="0">
                <a:ea typeface="MS PGothic"/>
              </a:rPr>
              <a:t>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None/>
            </a:pPr>
            <a:r>
              <a:rPr lang="en-US" sz="2000" kern="0">
                <a:ea typeface="MS PGothic"/>
              </a:rPr>
              <a:t>	Pour </a:t>
            </a:r>
            <a:r>
              <a:rPr lang="fr-CA" sz="2000" kern="0">
                <a:ea typeface="MS PGothic"/>
              </a:rPr>
              <a:t>créer votre propre roue</a:t>
            </a:r>
            <a:r>
              <a:rPr lang="en-US" sz="2000" kern="0">
                <a:ea typeface="MS PGothic"/>
              </a:rPr>
              <a:t>, </a:t>
            </a:r>
            <a:r>
              <a:rPr lang="fr-CA" sz="2000" u="sng" kern="0">
                <a:solidFill>
                  <a:srgbClr val="00B0F0"/>
                </a:solidFill>
                <a:ea typeface="MS PGothic"/>
                <a:hlinkClick r:id="rId4" action="ppaction://hlinksldjump"/>
              </a:rPr>
              <a:t>cliquez ici</a:t>
            </a:r>
            <a:r>
              <a:rPr lang="en-US" sz="2000" kern="0">
                <a:ea typeface="MS PGothic"/>
              </a:rPr>
              <a:t>.</a:t>
            </a:r>
          </a:p>
          <a:p>
            <a:pPr marL="38100" indent="0">
              <a:lnSpc>
                <a:spcPts val="2400"/>
              </a:lnSpc>
              <a:buNone/>
            </a:pPr>
            <a:endParaRPr lang="en-US" sz="2000" kern="0">
              <a:ea typeface="MS PGothic"/>
            </a:endParaRPr>
          </a:p>
          <a:p>
            <a:pPr marL="38100" indent="0">
              <a:lnSpc>
                <a:spcPts val="2400"/>
              </a:lnSpc>
              <a:buFont typeface="Arial" panose="020B0604020202020204" pitchFamily="34" charset="0"/>
              <a:buNone/>
            </a:pPr>
            <a:endParaRPr lang="en-US" sz="2000" kern="0">
              <a:ea typeface="MS PGothic"/>
            </a:endParaRPr>
          </a:p>
        </p:txBody>
      </p:sp>
    </p:spTree>
    <p:extLst>
      <p:ext uri="{BB962C8B-B14F-4D97-AF65-F5344CB8AC3E}">
        <p14:creationId xmlns:p14="http://schemas.microsoft.com/office/powerpoint/2010/main" val="525344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nited for Literacy">
      <a:dk1>
        <a:srgbClr val="000000"/>
      </a:dk1>
      <a:lt1>
        <a:srgbClr val="FFFFFF"/>
      </a:lt1>
      <a:dk2>
        <a:srgbClr val="093254"/>
      </a:dk2>
      <a:lt2>
        <a:srgbClr val="FFFFFF"/>
      </a:lt2>
      <a:accent1>
        <a:srgbClr val="005659"/>
      </a:accent1>
      <a:accent2>
        <a:srgbClr val="093254"/>
      </a:accent2>
      <a:accent3>
        <a:srgbClr val="3FA947"/>
      </a:accent3>
      <a:accent4>
        <a:srgbClr val="00734F"/>
      </a:accent4>
      <a:accent5>
        <a:srgbClr val="92C82E"/>
      </a:accent5>
      <a:accent6>
        <a:srgbClr val="F36C20"/>
      </a:accent6>
      <a:hlink>
        <a:srgbClr val="00BFDF"/>
      </a:hlink>
      <a:folHlink>
        <a:srgbClr val="73308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FBC8EA80-A3DA-E54B-88C8-85CC3B551E85}" vid="{D8FACF28-C2FD-DE47-9339-3293D0449437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7E63EF2496EC4A8317235C224509C7" ma:contentTypeVersion="15" ma:contentTypeDescription="Create a new document." ma:contentTypeScope="" ma:versionID="2567e716e479f0fe1fad83c07d0475b4">
  <xsd:schema xmlns:xsd="http://www.w3.org/2001/XMLSchema" xmlns:xs="http://www.w3.org/2001/XMLSchema" xmlns:p="http://schemas.microsoft.com/office/2006/metadata/properties" xmlns:ns2="f6493094-0435-4eae-a32c-76983131fc0f" xmlns:ns3="1bca0e2f-16d9-4d6a-8327-7fd70d55969c" targetNamespace="http://schemas.microsoft.com/office/2006/metadata/properties" ma:root="true" ma:fieldsID="012dbca595c35fff498512ea9a6f57f6" ns2:_="" ns3:_="">
    <xsd:import namespace="f6493094-0435-4eae-a32c-76983131fc0f"/>
    <xsd:import namespace="1bca0e2f-16d9-4d6a-8327-7fd70d5596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493094-0435-4eae-a32c-76983131fc0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524ab7d2-68ae-4300-a5cd-dbcd0e7db7b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ca0e2f-16d9-4d6a-8327-7fd70d55969c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8ae85c5a-a45e-43e1-b40a-0ff7d4a9c2a1}" ma:internalName="TaxCatchAll" ma:showField="CatchAllData" ma:web="1bca0e2f-16d9-4d6a-8327-7fd70d5596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6493094-0435-4eae-a32c-76983131fc0f">
      <Terms xmlns="http://schemas.microsoft.com/office/infopath/2007/PartnerControls"/>
    </lcf76f155ced4ddcb4097134ff3c332f>
    <TaxCatchAll xmlns="1bca0e2f-16d9-4d6a-8327-7fd70d55969c" xsi:nil="true"/>
  </documentManagement>
</p:properties>
</file>

<file path=customXml/itemProps1.xml><?xml version="1.0" encoding="utf-8"?>
<ds:datastoreItem xmlns:ds="http://schemas.openxmlformats.org/officeDocument/2006/customXml" ds:itemID="{E12A6851-F7E1-42FB-812A-E3A1277D296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34A581EC-43B8-4740-9F2D-8D1D7BA3A3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5E0CEC-0EDD-4AF9-A2EB-8FE71F2303DA}">
  <ds:schemaRefs>
    <ds:schemaRef ds:uri="1bca0e2f-16d9-4d6a-8327-7fd70d55969c"/>
    <ds:schemaRef ds:uri="f6493094-0435-4eae-a32c-76983131fc0f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4.xml><?xml version="1.0" encoding="utf-8"?>
<ds:datastoreItem xmlns:ds="http://schemas.openxmlformats.org/officeDocument/2006/customXml" ds:itemID="{6BAB852A-0F1E-43AF-86DD-CDEB92FA258D}">
  <ds:schemaRefs>
    <ds:schemaRef ds:uri="http://schemas.microsoft.com/office/2006/metadata/properties"/>
    <ds:schemaRef ds:uri="http://schemas.openxmlformats.org/package/2006/metadata/core-properties"/>
    <ds:schemaRef ds:uri="http://purl.org/dc/dcmitype/"/>
    <ds:schemaRef ds:uri="http://purl.org/dc/elements/1.1/"/>
    <ds:schemaRef ds:uri="http://schemas.microsoft.com/office/infopath/2007/PartnerControls"/>
    <ds:schemaRef ds:uri="f6493094-0435-4eae-a32c-76983131fc0f"/>
    <ds:schemaRef ds:uri="http://schemas.microsoft.com/office/2006/documentManagement/types"/>
    <ds:schemaRef ds:uri="http://www.w3.org/XML/1998/namespace"/>
    <ds:schemaRef ds:uri="1bca0e2f-16d9-4d6a-8327-7fd70d55969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1549</Words>
  <Application>Microsoft Office PowerPoint</Application>
  <PresentationFormat>On-screen Show (4:3)</PresentationFormat>
  <Paragraphs>210</Paragraphs>
  <Slides>22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8" baseType="lpstr">
      <vt:lpstr>Arial</vt:lpstr>
      <vt:lpstr>Calibri</vt:lpstr>
      <vt:lpstr>Century Gothic</vt:lpstr>
      <vt:lpstr>Courier New</vt:lpstr>
      <vt:lpstr>Wingdings</vt:lpstr>
      <vt:lpstr>Office Theme</vt:lpstr>
      <vt:lpstr>Choisir un emploi, choisir un objectif d’épargne</vt:lpstr>
      <vt:lpstr>Remarque spéciale à l’intention du personnel enseignant</vt:lpstr>
      <vt:lpstr>Vocabulaire spécialisé</vt:lpstr>
      <vt:lpstr>Les élèves apprendront à…</vt:lpstr>
      <vt:lpstr>Procédons à l’envers</vt:lpstr>
      <vt:lpstr>Calculatrice: valeur temporelle de l’argent (VTA) </vt:lpstr>
      <vt:lpstr>Vocabulaire spécialisé</vt:lpstr>
      <vt:lpstr>Objectif: économiser à long terme</vt:lpstr>
      <vt:lpstr>Objectif: économiser à long terme</vt:lpstr>
      <vt:lpstr>PowerPoint Presentation</vt:lpstr>
      <vt:lpstr>PowerPoint Presentation</vt:lpstr>
      <vt:lpstr>PowerPoint Presentation</vt:lpstr>
      <vt:lpstr>PowerPoint Presentation</vt:lpstr>
      <vt:lpstr>Que fait-on après?</vt:lpstr>
      <vt:lpstr>Combien de temps et combien d’argent?</vt:lpstr>
      <vt:lpstr>Combien de temps et combien d’argent?</vt:lpstr>
      <vt:lpstr>Termes pour la calculatrice VTA</vt:lpstr>
      <vt:lpstr>Comment utiliser la calculatrice VTA</vt:lpstr>
      <vt:lpstr>Quels intérêts allez-vous gagner ou payer?</vt:lpstr>
      <vt:lpstr>Comment utiliser la calculatrice VTA pour les économies</vt:lpstr>
      <vt:lpstr>Comment utiliser la calculatrice VTA pour les prêts</vt:lpstr>
      <vt:lpstr>Réflexion de l’élève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Frontier College Literacy. Learning for Life</dc:title>
  <dc:creator/>
  <cp:lastModifiedBy/>
  <cp:revision>6</cp:revision>
  <dcterms:created xsi:type="dcterms:W3CDTF">2011-06-06T13:23:04Z</dcterms:created>
  <dcterms:modified xsi:type="dcterms:W3CDTF">2023-04-25T18:10:55Z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Meredith Roberts</vt:lpwstr>
  </property>
  <property fmtid="{D5CDD505-2E9C-101B-9397-08002B2CF9AE}" pid="3" name="Order">
    <vt:lpwstr>935400.000000000</vt:lpwstr>
  </property>
  <property fmtid="{D5CDD505-2E9C-101B-9397-08002B2CF9AE}" pid="4" name="display_urn:schemas-microsoft-com:office:office#Author">
    <vt:lpwstr>Meredith Roberts</vt:lpwstr>
  </property>
  <property fmtid="{D5CDD505-2E9C-101B-9397-08002B2CF9AE}" pid="5" name="ContentTypeId">
    <vt:lpwstr>0x0101006F7E63EF2496EC4A8317235C224509C7</vt:lpwstr>
  </property>
  <property fmtid="{D5CDD505-2E9C-101B-9397-08002B2CF9AE}" pid="6" name="MediaServiceImageTags">
    <vt:lpwstr/>
  </property>
</Properties>
</file>