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893" r:id="rId5"/>
  </p:sldMasterIdLst>
  <p:notesMasterIdLst>
    <p:notesMasterId r:id="rId35"/>
  </p:notesMasterIdLst>
  <p:handoutMasterIdLst>
    <p:handoutMasterId r:id="rId36"/>
  </p:handoutMasterIdLst>
  <p:sldIdLst>
    <p:sldId id="319" r:id="rId6"/>
    <p:sldId id="273" r:id="rId7"/>
    <p:sldId id="321" r:id="rId8"/>
    <p:sldId id="322" r:id="rId9"/>
    <p:sldId id="323" r:id="rId10"/>
    <p:sldId id="324" r:id="rId11"/>
    <p:sldId id="325" r:id="rId12"/>
    <p:sldId id="327" r:id="rId13"/>
    <p:sldId id="326"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8"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s5jnRT/Y35jWI0iZEbDjXw==" hashData="UCEuNB/pnDA5ARZP0PnQqYa105zkZ5jUlUGpw35ziEpswFvi8bdiWB8d2FXPN+SSigUs0DNIfUg9swthrehUm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A89"/>
    <a:srgbClr val="005954"/>
    <a:srgbClr val="FDCE3A"/>
    <a:srgbClr val="98BF1E"/>
    <a:srgbClr val="477E27"/>
    <a:srgbClr val="00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495D4-AEC1-44CC-876E-4AF530B265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628FBB7-FDB5-4623-B9FE-64001DA93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2C2C782-B009-4CCF-A3FF-4524DEEEDA32}" type="datetimeFigureOut">
              <a:rPr lang="en-US"/>
              <a:pPr>
                <a:defRPr/>
              </a:pPr>
              <a:t>4/3/2023</a:t>
            </a:fld>
            <a:endParaRPr lang="en-US"/>
          </a:p>
        </p:txBody>
      </p:sp>
      <p:sp>
        <p:nvSpPr>
          <p:cNvPr id="4" name="Footer Placeholder 3">
            <a:extLst>
              <a:ext uri="{FF2B5EF4-FFF2-40B4-BE49-F238E27FC236}">
                <a16:creationId xmlns:a16="http://schemas.microsoft.com/office/drawing/2014/main" id="{632818AA-55B8-488A-84EB-BD1F897251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AFBC563D-D661-43E1-B327-1C8E3874307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AC7960-17DD-4183-9673-25EA59BC591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0CD097-99D6-44F0-8D58-7C302EFBFAC9}"/>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F35DE2AF-BB9B-47E5-91EB-E12202C4A018}"/>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A06F05BA-3762-4E31-9B07-23595465C0C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4ED3AFCF-F459-436C-9A70-562B6B0082FE}"/>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0FD2C517-4B84-4DE0-BAA4-899F817A977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FECFCB27-DD45-43E5-9C69-9B5D946E57E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A909075F-1A24-4A34-8121-5E10FB5370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0" r:id="rId1"/>
    <p:sldLayoutId id="2147483665" r:id="rId2"/>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tario.ca/fr/page/rafeo-regime-daide-financiere-aux-etudiantes-et-etudiants-de-lontario" TargetMode="External"/><Relationship Id="rId2" Type="http://schemas.openxmlformats.org/officeDocument/2006/relationships/hyperlink" Target="https://www.ontario.ca/fr/page/etudiantes-et-etudiants-autochtones"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ertification.esdc.gc.ca/lea-mcl/eafe-sfae/eafe-sfae-h.4m.2@-fra.jsp?"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sap.gov.on.ca/OSAPPortal/fr/A-ZListofAid/PRDR019232.html" TargetMode="External"/><Relationship Id="rId2" Type="http://schemas.openxmlformats.org/officeDocument/2006/relationships/hyperlink" Target="https://www.ontario.ca/fr/page/prets-detudes-subventions-bourses-et-autres"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ontario.ca/fr/page/fonds-dentrepreneuriat-et-ressources-pour-les-moins-de-30-a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katimavik.org/fr/" TargetMode="External"/><Relationship Id="rId2" Type="http://schemas.openxmlformats.org/officeDocument/2006/relationships/hyperlink" Target="https://www.ontario.ca/fr/page/jeunes-ou-etudiants-de-laide-pour-trouver-un-emploi" TargetMode="External"/><Relationship Id="rId1" Type="http://schemas.openxmlformats.org/officeDocument/2006/relationships/slideLayout" Target="../slideLayouts/slideLayout1.xml"/><Relationship Id="rId6" Type="http://schemas.openxmlformats.org/officeDocument/2006/relationships/hyperlink" Target="https://www.international.gc.ca/world-monde/study_work_travel-etude_travail_voyage/youth_internship-stages_jeunes.aspx?lang=fra" TargetMode="External"/><Relationship Id="rId5" Type="http://schemas.openxmlformats.org/officeDocument/2006/relationships/hyperlink" Target="https://www.canada.ca/fr/services/jeunesse/service-jeunesse-canada/apropos.html" TargetMode="External"/><Relationship Id="rId4" Type="http://schemas.openxmlformats.org/officeDocument/2006/relationships/hyperlink" Target="https://www.cangap.ca/francai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DqlBgF1aYRk?feature=oembed" TargetMode="External"/><Relationship Id="rId4" Type="http://schemas.openxmlformats.org/officeDocument/2006/relationships/hyperlink" Target="https://www.youtube.com/watch?v=DqlBgF1aYR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ideo" Target="https://www.youtube.com/embed/hbg0Js1vvbs?feature=oembed" TargetMode="External"/><Relationship Id="rId4" Type="http://schemas.openxmlformats.org/officeDocument/2006/relationships/hyperlink" Target="https://www.youtube.com/watch?v=hbg0Js1vvb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video" Target="https://www.youtube.com/embed/moFmvDwp0MU?feature=oembed" TargetMode="External"/><Relationship Id="rId4" Type="http://schemas.openxmlformats.org/officeDocument/2006/relationships/hyperlink" Target="https://www.youtube.com/watch?v=moFmvDwp0M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ideo" Target="https://www.youtube.com/embed/I5D3Qc0dqhg?feature=oembed" TargetMode="External"/><Relationship Id="rId4" Type="http://schemas.openxmlformats.org/officeDocument/2006/relationships/hyperlink" Target="https://www.youtube.com/watch?v=I5D3Qc0dqh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video" Target="https://www.youtube.com/embed/ygRHH0tIBiY?feature=oembed" TargetMode="External"/><Relationship Id="rId4" Type="http://schemas.openxmlformats.org/officeDocument/2006/relationships/hyperlink" Target="https://www.youtube.com/watch?v=ygRHH0tIBiY"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normAutofit fontScale="90000"/>
          </a:bodyPr>
          <a:lstStyle/>
          <a:p>
            <a:pPr>
              <a:spcBef>
                <a:spcPct val="0"/>
              </a:spcBef>
              <a:spcAft>
                <a:spcPct val="0"/>
              </a:spcAft>
            </a:pPr>
            <a:r>
              <a:rPr lang="en-US" err="1"/>
              <a:t>Qu’est-ce</a:t>
            </a:r>
            <a:r>
              <a:rPr lang="en-US"/>
              <a:t> qui </a:t>
            </a:r>
            <a:r>
              <a:rPr lang="en-US" err="1"/>
              <a:t>vous</a:t>
            </a:r>
            <a:r>
              <a:rPr lang="en-US"/>
              <a:t> attend : la première </a:t>
            </a:r>
            <a:r>
              <a:rPr lang="en-US" err="1"/>
              <a:t>année</a:t>
            </a:r>
            <a:r>
              <a:rPr lang="en-US"/>
              <a:t> après le </a:t>
            </a:r>
            <a:r>
              <a:rPr lang="en-US" err="1"/>
              <a:t>secondaire</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a:spcAft>
                <a:spcPct val="0"/>
              </a:spcAft>
              <a:buClr>
                <a:srgbClr val="FFFFFF"/>
              </a:buClr>
            </a:pPr>
            <a:r>
              <a:rPr lang="fr-CA" sz="2000" dirty="0">
                <a:solidFill>
                  <a:schemeClr val="bg1"/>
                </a:solidFill>
              </a:rPr>
              <a:t>Projet à partir de la 10</a:t>
            </a:r>
            <a:r>
              <a:rPr lang="fr-CA" sz="2000" baseline="30000" dirty="0">
                <a:solidFill>
                  <a:schemeClr val="bg1"/>
                </a:solidFill>
              </a:rPr>
              <a:t>e</a:t>
            </a:r>
            <a:r>
              <a:rPr lang="fr-CA" sz="2000" dirty="0">
                <a:solidFill>
                  <a:schemeClr val="bg1"/>
                </a:solidFill>
              </a:rPr>
              <a:t> année</a:t>
            </a:r>
            <a:endPar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4466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365130"/>
            <a:ext cx="8638967" cy="1151944"/>
          </a:xfrm>
        </p:spPr>
        <p:txBody>
          <a:bodyPr>
            <a:normAutofit/>
          </a:bodyPr>
          <a:lstStyle/>
          <a:p>
            <a:r>
              <a:rPr lang="en-US" sz="3600"/>
              <a:t>Étape 1: Mon </a:t>
            </a:r>
            <a:r>
              <a:rPr lang="fr-CA" sz="3600"/>
              <a:t>cheminement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13165"/>
            <a:ext cx="8638967" cy="4806882"/>
          </a:xfrm>
        </p:spPr>
        <p:txBody>
          <a:bodyPr>
            <a:normAutofit/>
          </a:bodyPr>
          <a:lstStyle/>
          <a:p>
            <a:pPr marL="0" indent="0">
              <a:buNone/>
            </a:pPr>
            <a:r>
              <a:rPr lang="fr-CA" sz="2000">
                <a:ea typeface="MS PGothic"/>
                <a:cs typeface="Arial"/>
              </a:rPr>
              <a:t>Quel</a:t>
            </a:r>
            <a:r>
              <a:rPr lang="fr-CA" sz="2000">
                <a:ea typeface="MS PGothic"/>
              </a:rPr>
              <a:t> parcours vous intéresse le plus</a:t>
            </a:r>
            <a:r>
              <a:rPr lang="en-US" sz="2000">
                <a:ea typeface="MS PGothic"/>
              </a:rPr>
              <a:t>?</a:t>
            </a:r>
            <a:endParaRPr lang="en-US" sz="2000">
              <a:ea typeface="MS PGothic"/>
              <a:cs typeface="Arial"/>
            </a:endParaRPr>
          </a:p>
          <a:p>
            <a:pPr marL="0" indent="0">
              <a:buNone/>
            </a:pPr>
            <a:r>
              <a:rPr lang="fr-CA" sz="2000">
                <a:ea typeface="MS PGothic"/>
                <a:cs typeface="Arial"/>
              </a:rPr>
              <a:t>Sur quoi aimeriez-vous </a:t>
            </a:r>
            <a:r>
              <a:rPr lang="fr-CA" sz="2000">
                <a:ea typeface="MS PGothic"/>
              </a:rPr>
              <a:t>avoir plus de renseignements? </a:t>
            </a:r>
          </a:p>
          <a:p>
            <a:pPr marL="0" indent="0">
              <a:buNone/>
            </a:pPr>
            <a:endParaRPr lang="fr-CA" sz="2000">
              <a:ea typeface="MS PGothic"/>
            </a:endParaRPr>
          </a:p>
          <a:p>
            <a:pPr marL="0" indent="0">
              <a:buNone/>
            </a:pPr>
            <a:endParaRPr lang="fr-CA" sz="2000" b="1">
              <a:ea typeface="MS PGothic"/>
            </a:endParaRPr>
          </a:p>
          <a:p>
            <a:pPr marL="0" indent="0">
              <a:buNone/>
            </a:pPr>
            <a:endParaRPr lang="fr-CA" sz="2000" b="1">
              <a:ea typeface="MS PGothic"/>
            </a:endParaRPr>
          </a:p>
          <a:p>
            <a:pPr marL="0" indent="0">
              <a:buNone/>
            </a:pPr>
            <a:endParaRPr lang="fr-CA" sz="2000" b="1">
              <a:ea typeface="MS PGothic"/>
            </a:endParaRPr>
          </a:p>
          <a:p>
            <a:pPr marL="0" indent="0">
              <a:buNone/>
            </a:pPr>
            <a:endParaRPr lang="fr-CA" sz="2000">
              <a:ea typeface="MS PGothic"/>
              <a:cs typeface="Arial"/>
            </a:endParaRPr>
          </a:p>
          <a:p>
            <a:pPr marL="0" indent="0">
              <a:lnSpc>
                <a:spcPts val="2500"/>
              </a:lnSpc>
              <a:buNone/>
            </a:pPr>
            <a:endParaRPr lang="en-US" sz="2000">
              <a:solidFill>
                <a:schemeClr val="tx1"/>
              </a:solidFill>
            </a:endParaRPr>
          </a:p>
          <a:p>
            <a:pPr marL="0" indent="0">
              <a:lnSpc>
                <a:spcPts val="2500"/>
              </a:lnSpc>
              <a:buNone/>
            </a:pPr>
            <a:endParaRPr lang="en-US" sz="2000">
              <a:solidFill>
                <a:schemeClr val="tx1"/>
              </a:solidFill>
            </a:endParaRPr>
          </a:p>
        </p:txBody>
      </p:sp>
      <p:sp>
        <p:nvSpPr>
          <p:cNvPr id="5" name="TextBox 4">
            <a:extLst>
              <a:ext uri="{FF2B5EF4-FFF2-40B4-BE49-F238E27FC236}">
                <a16:creationId xmlns:a16="http://schemas.microsoft.com/office/drawing/2014/main" id="{4876B832-71B7-4C40-A681-7F2DCC0332BD}"/>
              </a:ext>
            </a:extLst>
          </p:cNvPr>
          <p:cNvSpPr txBox="1"/>
          <p:nvPr/>
        </p:nvSpPr>
        <p:spPr>
          <a:xfrm>
            <a:off x="1423986" y="2983273"/>
            <a:ext cx="2471739" cy="3170099"/>
          </a:xfrm>
          <a:prstGeom prst="rect">
            <a:avLst/>
          </a:prstGeom>
          <a:noFill/>
        </p:spPr>
        <p:txBody>
          <a:bodyPr wrap="square" rtlCol="0">
            <a:spAutoFit/>
          </a:bodyPr>
          <a:lstStyle/>
          <a:p>
            <a:pPr marL="0" indent="0" algn="ctr">
              <a:buNone/>
            </a:pPr>
            <a:r>
              <a:rPr lang="fr-CA" sz="4000" b="1">
                <a:solidFill>
                  <a:srgbClr val="5C4A89"/>
                </a:solidFill>
                <a:latin typeface="Dreaming Outloud Pro" panose="03050502040302030504" pitchFamily="66" charset="0"/>
                <a:ea typeface="MS PGothic"/>
                <a:cs typeface="Dreaming Outloud Pro" panose="03050502040302030504" pitchFamily="66" charset="0"/>
              </a:rPr>
              <a:t>Trouvez</a:t>
            </a:r>
          </a:p>
          <a:p>
            <a:pPr marL="0" indent="0" algn="ctr">
              <a:buNone/>
            </a:pPr>
            <a:r>
              <a:rPr lang="fr-CA" sz="4000" b="1">
                <a:solidFill>
                  <a:srgbClr val="5C4A89"/>
                </a:solidFill>
                <a:latin typeface="Dreaming Outloud Pro" panose="03050502040302030504" pitchFamily="66" charset="0"/>
                <a:ea typeface="MS PGothic"/>
                <a:cs typeface="Dreaming Outloud Pro" panose="03050502040302030504" pitchFamily="66" charset="0"/>
              </a:rPr>
              <a:t>la joie dans le</a:t>
            </a:r>
          </a:p>
          <a:p>
            <a:pPr marL="0" indent="0" algn="ctr">
              <a:buNone/>
            </a:pPr>
            <a:r>
              <a:rPr lang="fr-CA" sz="4000" b="1">
                <a:solidFill>
                  <a:srgbClr val="5C4A89"/>
                </a:solidFill>
                <a:latin typeface="Dreaming Outloud Pro" panose="03050502040302030504" pitchFamily="66" charset="0"/>
                <a:ea typeface="MS PGothic"/>
                <a:cs typeface="Dreaming Outloud Pro" panose="03050502040302030504" pitchFamily="66" charset="0"/>
              </a:rPr>
              <a:t>parcours</a:t>
            </a:r>
          </a:p>
          <a:p>
            <a:pPr algn="ctr"/>
            <a:endParaRPr lang="en-CA" sz="4000">
              <a:solidFill>
                <a:srgbClr val="5C4A89"/>
              </a:solidFill>
            </a:endParaRPr>
          </a:p>
        </p:txBody>
      </p:sp>
      <p:pic>
        <p:nvPicPr>
          <p:cNvPr id="8" name="Picture 7">
            <a:extLst>
              <a:ext uri="{FF2B5EF4-FFF2-40B4-BE49-F238E27FC236}">
                <a16:creationId xmlns:a16="http://schemas.microsoft.com/office/drawing/2014/main" id="{E96A3AED-4CED-E06F-331B-AD502A44382F}"/>
              </a:ext>
            </a:extLst>
          </p:cNvPr>
          <p:cNvPicPr>
            <a:picLocks noChangeAspect="1"/>
          </p:cNvPicPr>
          <p:nvPr/>
        </p:nvPicPr>
        <p:blipFill>
          <a:blip r:embed="rId2"/>
          <a:stretch>
            <a:fillRect/>
          </a:stretch>
        </p:blipFill>
        <p:spPr>
          <a:xfrm>
            <a:off x="3895725" y="2565109"/>
            <a:ext cx="3686494" cy="3164241"/>
          </a:xfrm>
          <a:prstGeom prst="rect">
            <a:avLst/>
          </a:prstGeom>
        </p:spPr>
      </p:pic>
    </p:spTree>
    <p:extLst>
      <p:ext uri="{BB962C8B-B14F-4D97-AF65-F5344CB8AC3E}">
        <p14:creationId xmlns:p14="http://schemas.microsoft.com/office/powerpoint/2010/main" val="150377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t>Étape 1: Mon </a:t>
            </a:r>
            <a:r>
              <a:rPr lang="en-US" sz="3600" err="1"/>
              <a:t>cheminement</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85455" y="2056834"/>
            <a:ext cx="8638967" cy="4267957"/>
          </a:xfrm>
        </p:spPr>
        <p:txBody>
          <a:bodyPr>
            <a:normAutofit/>
          </a:bodyPr>
          <a:lstStyle/>
          <a:p>
            <a:pPr marL="0" indent="0">
              <a:buNone/>
            </a:pPr>
            <a:r>
              <a:rPr lang="fr-FR" sz="2000" b="1">
                <a:ea typeface="MS PGothic"/>
                <a:cs typeface="Arial"/>
              </a:rPr>
              <a:t>Commencez votre recherche.</a:t>
            </a:r>
          </a:p>
          <a:p>
            <a:pPr marL="0" indent="0">
              <a:buNone/>
            </a:pPr>
            <a:endParaRPr lang="fr-FR" sz="2000" b="1">
              <a:ea typeface="MS PGothic"/>
              <a:cs typeface="Arial"/>
            </a:endParaRPr>
          </a:p>
          <a:p>
            <a:pPr marL="0" indent="0">
              <a:buNone/>
            </a:pPr>
            <a:r>
              <a:rPr lang="fr-FR" sz="2000" b="1">
                <a:ea typeface="MS PGothic"/>
                <a:cs typeface="Arial"/>
              </a:rPr>
              <a:t>Choisissez une option à explorer pour la suite du projet. Remplissez « Étape 1 : Mon cheminement » dans votre carnet de projet. </a:t>
            </a:r>
          </a:p>
          <a:p>
            <a:pPr marL="0" indent="0">
              <a:buNone/>
            </a:pPr>
            <a:endParaRPr lang="fr-FR" sz="2000" b="1">
              <a:ea typeface="MS PGothic"/>
              <a:cs typeface="Arial"/>
            </a:endParaRPr>
          </a:p>
          <a:p>
            <a:pPr marL="0" indent="0">
              <a:buNone/>
            </a:pPr>
            <a:r>
              <a:rPr lang="fr-FR" sz="2100" b="1">
                <a:solidFill>
                  <a:srgbClr val="005954"/>
                </a:solidFill>
                <a:latin typeface="Aharoni" panose="02010803020104030203" pitchFamily="2" charset="-79"/>
                <a:ea typeface="MS PGothic"/>
                <a:cs typeface="Aharoni" panose="02010803020104030203" pitchFamily="2" charset="-79"/>
              </a:rPr>
              <a:t>Concrètement, vous pouvez poursuivre plus d’un cheminement en même temps. </a:t>
            </a:r>
          </a:p>
          <a:p>
            <a:pPr marL="0" indent="0">
              <a:buNone/>
            </a:pPr>
            <a:r>
              <a:rPr lang="fr-FR" sz="2000">
                <a:ea typeface="MS PGothic"/>
                <a:cs typeface="Arial"/>
              </a:rPr>
              <a:t>Par exemple, certains ont un emploi à temps partiel et suivent des études postsecondaires en même temps. </a:t>
            </a:r>
          </a:p>
          <a:p>
            <a:pPr marL="0" indent="0">
              <a:buNone/>
            </a:pPr>
            <a:r>
              <a:rPr lang="fr-FR" sz="2000">
                <a:ea typeface="MS PGothic"/>
                <a:cs typeface="Arial"/>
              </a:rPr>
              <a:t>À l'étape 3, il faudra en tenir compte dans votre plan financier d'un an.</a:t>
            </a:r>
            <a:endParaRPr lang="en-US" sz="2000">
              <a:ea typeface="MS PGothic"/>
              <a:cs typeface="Arial"/>
            </a:endParaRPr>
          </a:p>
          <a:p>
            <a:pPr marL="0" indent="0">
              <a:lnSpc>
                <a:spcPts val="2500"/>
              </a:lnSpc>
              <a:buNone/>
            </a:pPr>
            <a:endParaRPr lang="en-US" sz="2000">
              <a:solidFill>
                <a:schemeClr val="tx1"/>
              </a:solidFill>
            </a:endParaRPr>
          </a:p>
        </p:txBody>
      </p:sp>
      <p:pic>
        <p:nvPicPr>
          <p:cNvPr id="5" name="Picture 3" descr="Shape, arrow&#10;&#10;Description automatically generated">
            <a:extLst>
              <a:ext uri="{FF2B5EF4-FFF2-40B4-BE49-F238E27FC236}">
                <a16:creationId xmlns:a16="http://schemas.microsoft.com/office/drawing/2014/main" id="{A33BD79F-EEEC-5456-1933-C894212E9236}"/>
              </a:ext>
            </a:extLst>
          </p:cNvPr>
          <p:cNvPicPr>
            <a:picLocks noChangeAspect="1"/>
          </p:cNvPicPr>
          <p:nvPr/>
        </p:nvPicPr>
        <p:blipFill>
          <a:blip r:embed="rId2"/>
          <a:stretch>
            <a:fillRect/>
          </a:stretch>
        </p:blipFill>
        <p:spPr>
          <a:xfrm>
            <a:off x="6654905" y="365129"/>
            <a:ext cx="2235468" cy="1691705"/>
          </a:xfrm>
          <a:prstGeom prst="rect">
            <a:avLst/>
          </a:prstGeom>
        </p:spPr>
      </p:pic>
    </p:spTree>
    <p:extLst>
      <p:ext uri="{BB962C8B-B14F-4D97-AF65-F5344CB8AC3E}">
        <p14:creationId xmlns:p14="http://schemas.microsoft.com/office/powerpoint/2010/main" val="78367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err="1"/>
              <a:t>Ressources</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90675"/>
            <a:ext cx="8638967" cy="4629371"/>
          </a:xfrm>
        </p:spPr>
        <p:txBody>
          <a:bodyPr>
            <a:normAutofit/>
          </a:bodyPr>
          <a:lstStyle/>
          <a:p>
            <a:pPr marL="0" indent="0" eaLnBrk="1" hangingPunct="1">
              <a:buNone/>
            </a:pPr>
            <a:r>
              <a:rPr lang="fr-CA" sz="2000" dirty="0">
                <a:ea typeface="+mn-lt"/>
                <a:cs typeface="+mn-lt"/>
              </a:rPr>
              <a:t>Pour les élèves qui s’identifient comme autochtones, vous trouverez des renseignements supplémentaires:</a:t>
            </a:r>
          </a:p>
          <a:p>
            <a:pPr marL="0" indent="446088" eaLnBrk="1" hangingPunct="1">
              <a:buNone/>
            </a:pPr>
            <a:r>
              <a:rPr lang="fr-CA" sz="2000" dirty="0">
                <a:ea typeface="+mn-lt"/>
                <a:cs typeface="+mn-lt"/>
              </a:rPr>
              <a:t>Institutions postsecondaires en Ontario</a:t>
            </a:r>
            <a:endParaRPr lang="fr-CA" sz="2000" dirty="0">
              <a:cs typeface="+mn-lt"/>
            </a:endParaRPr>
          </a:p>
          <a:p>
            <a:pPr marL="457200" lvl="1" indent="0">
              <a:buNone/>
            </a:pPr>
            <a:r>
              <a:rPr lang="fr-CA" sz="2000" dirty="0">
                <a:ea typeface="+mn-lt"/>
                <a:cs typeface="+mn-lt"/>
              </a:rPr>
              <a:t>Programmes d’apprentis</a:t>
            </a:r>
          </a:p>
          <a:p>
            <a:pPr marL="457200" lvl="1" indent="0">
              <a:buNone/>
            </a:pPr>
            <a:r>
              <a:rPr lang="en-US" sz="2000" dirty="0">
                <a:ea typeface="+mn-lt"/>
                <a:cs typeface="+mn-lt"/>
              </a:rPr>
              <a:t>Aide financière</a:t>
            </a:r>
            <a:endParaRPr lang="en-US" sz="2000" dirty="0"/>
          </a:p>
          <a:p>
            <a:pPr marL="457200" lvl="1" indent="0">
              <a:buNone/>
            </a:pPr>
            <a:r>
              <a:rPr lang="en-US" sz="2000" dirty="0">
                <a:ea typeface="+mn-lt"/>
                <a:cs typeface="+mn-lt"/>
                <a:hlinkClick r:id="rId2"/>
              </a:rPr>
              <a:t>https://www.ontario.ca/fr/page/etudiantes-et-etudiants-autochtones</a:t>
            </a:r>
            <a:endParaRPr lang="en-US" sz="2000" dirty="0">
              <a:ea typeface="+mn-lt"/>
              <a:cs typeface="+mn-lt"/>
            </a:endParaRPr>
          </a:p>
          <a:p>
            <a:pPr marL="457200" lvl="1" indent="0">
              <a:buNone/>
            </a:pPr>
            <a:endParaRPr lang="en-US" sz="2000" dirty="0">
              <a:ea typeface="+mn-lt"/>
              <a:cs typeface="+mn-lt"/>
            </a:endParaRPr>
          </a:p>
          <a:p>
            <a:pPr marL="457200" lvl="1" indent="0">
              <a:buNone/>
            </a:pPr>
            <a:r>
              <a:rPr lang="fr-FR" sz="2000" dirty="0">
                <a:ea typeface="+mn-lt"/>
                <a:cs typeface="+mn-lt"/>
              </a:rPr>
              <a:t>Pour obtenir plus d’information sur la  façon de faire une demande de prêt étudiant, consultez le site RAFEO </a:t>
            </a:r>
            <a:r>
              <a:rPr lang="en-US" sz="2000" dirty="0">
                <a:ea typeface="+mn-lt"/>
                <a:cs typeface="+mn-lt"/>
              </a:rPr>
              <a:t>(Régime </a:t>
            </a:r>
            <a:r>
              <a:rPr lang="en-US" sz="2000" dirty="0" err="1">
                <a:ea typeface="+mn-lt"/>
                <a:cs typeface="+mn-lt"/>
              </a:rPr>
              <a:t>d’aide</a:t>
            </a:r>
            <a:r>
              <a:rPr lang="en-US" sz="2000" dirty="0">
                <a:ea typeface="+mn-lt"/>
                <a:cs typeface="+mn-lt"/>
              </a:rPr>
              <a:t> </a:t>
            </a:r>
            <a:r>
              <a:rPr lang="fr-CA" sz="2000" dirty="0">
                <a:ea typeface="+mn-lt"/>
                <a:cs typeface="+mn-lt"/>
              </a:rPr>
              <a:t>financière</a:t>
            </a:r>
            <a:r>
              <a:rPr lang="en-US" sz="2000" dirty="0">
                <a:ea typeface="+mn-lt"/>
                <a:cs typeface="+mn-lt"/>
              </a:rPr>
              <a:t> aux étudiant.es  de </a:t>
            </a:r>
            <a:r>
              <a:rPr lang="fr-CA" sz="2000" dirty="0">
                <a:ea typeface="+mn-lt"/>
                <a:cs typeface="+mn-lt"/>
              </a:rPr>
              <a:t>l’Ontario</a:t>
            </a:r>
            <a:r>
              <a:rPr lang="en-US" sz="2000" dirty="0">
                <a:ea typeface="+mn-lt"/>
                <a:cs typeface="+mn-lt"/>
              </a:rPr>
              <a:t>):</a:t>
            </a:r>
            <a:endParaRPr lang="en-US" dirty="0"/>
          </a:p>
          <a:p>
            <a:pPr marL="457200" lvl="1" indent="0">
              <a:lnSpc>
                <a:spcPts val="2400"/>
              </a:lnSpc>
              <a:buNone/>
            </a:pPr>
            <a:r>
              <a:rPr lang="en-US" sz="2000" dirty="0">
                <a:ea typeface="+mn-lt"/>
                <a:cs typeface="+mn-lt"/>
                <a:hlinkClick r:id="rId3"/>
              </a:rPr>
              <a:t>https://www.ontario.ca/fr/page/rafeo-regime-daide-financiere-aux-etudiantes-et-etudiants-de-lontario</a:t>
            </a:r>
            <a:endParaRPr lang="en-US" sz="2000" dirty="0">
              <a:ea typeface="+mn-lt"/>
              <a:cs typeface="+mn-lt"/>
            </a:endParaRPr>
          </a:p>
          <a:p>
            <a:pPr marL="457200" lvl="1" indent="0">
              <a:buNone/>
            </a:pPr>
            <a:endParaRPr lang="en-US" sz="2000" dirty="0">
              <a:ea typeface="+mn-lt"/>
              <a:cs typeface="+mn-lt"/>
            </a:endParaRPr>
          </a:p>
        </p:txBody>
      </p:sp>
      <p:pic>
        <p:nvPicPr>
          <p:cNvPr id="4" name="Picture 2" descr="Icon&#10;&#10;Description automatically generated">
            <a:extLst>
              <a:ext uri="{FF2B5EF4-FFF2-40B4-BE49-F238E27FC236}">
                <a16:creationId xmlns:a16="http://schemas.microsoft.com/office/drawing/2014/main" id="{5BF66BF3-9BFB-CDBB-8893-32C33F44B262}"/>
              </a:ext>
            </a:extLst>
          </p:cNvPr>
          <p:cNvPicPr>
            <a:picLocks noChangeAspect="1"/>
          </p:cNvPicPr>
          <p:nvPr/>
        </p:nvPicPr>
        <p:blipFill>
          <a:blip r:embed="rId4"/>
          <a:stretch>
            <a:fillRect/>
          </a:stretch>
        </p:blipFill>
        <p:spPr>
          <a:xfrm>
            <a:off x="4017169" y="5658851"/>
            <a:ext cx="1107440" cy="1122389"/>
          </a:xfrm>
          <a:prstGeom prst="rect">
            <a:avLst/>
          </a:prstGeom>
        </p:spPr>
      </p:pic>
    </p:spTree>
    <p:extLst>
      <p:ext uri="{BB962C8B-B14F-4D97-AF65-F5344CB8AC3E}">
        <p14:creationId xmlns:p14="http://schemas.microsoft.com/office/powerpoint/2010/main" val="376618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a:t>Ressources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buNone/>
            </a:pPr>
            <a:r>
              <a:rPr lang="fr-CA" sz="2000" b="1" dirty="0">
                <a:ea typeface="+mn-lt"/>
                <a:cs typeface="+mn-lt"/>
              </a:rPr>
              <a:t>Simulateur de calcul pour aide financière </a:t>
            </a:r>
            <a:endParaRPr lang="fr-CA" sz="2000" b="1" dirty="0"/>
          </a:p>
          <a:p>
            <a:pPr marL="0" indent="0">
              <a:buNone/>
            </a:pPr>
            <a:endParaRPr lang="en-US" sz="2000" b="1" dirty="0">
              <a:ea typeface="MS PGothic"/>
              <a:cs typeface="+mn-lt"/>
            </a:endParaRPr>
          </a:p>
          <a:p>
            <a:pPr marL="0" indent="0">
              <a:buNone/>
            </a:pPr>
            <a:r>
              <a:rPr lang="fr-FR" sz="2000" dirty="0">
                <a:ea typeface="MS PGothic"/>
                <a:cs typeface="+mn-lt"/>
              </a:rPr>
              <a:t>Entrez vos informations dans le lien ci-dessous et il vous donnera une estimation de l'aide fédérale que vous pouvez recevoir pour votre éducation postsecondaire.</a:t>
            </a:r>
          </a:p>
          <a:p>
            <a:pPr marL="0" indent="0">
              <a:buNone/>
            </a:pPr>
            <a:endParaRPr lang="en-US" sz="2000" dirty="0">
              <a:ea typeface="MS PGothic"/>
              <a:cs typeface="+mn-lt"/>
            </a:endParaRPr>
          </a:p>
          <a:p>
            <a:pPr marL="0" indent="0" algn="ctr">
              <a:buNone/>
            </a:pPr>
            <a:r>
              <a:rPr lang="en-US" sz="2000" dirty="0">
                <a:ea typeface="MS PGothic"/>
                <a:hlinkClick r:id="rId2"/>
              </a:rPr>
              <a:t>Estimateur </a:t>
            </a:r>
            <a:r>
              <a:rPr lang="en-US" sz="2000" dirty="0" err="1">
                <a:ea typeface="MS PGothic"/>
                <a:hlinkClick r:id="rId2"/>
              </a:rPr>
              <a:t>d’aide</a:t>
            </a:r>
            <a:r>
              <a:rPr lang="en-US" sz="2000" dirty="0">
                <a:ea typeface="MS PGothic"/>
                <a:hlinkClick r:id="rId2"/>
              </a:rPr>
              <a:t> aux </a:t>
            </a:r>
            <a:r>
              <a:rPr lang="en-US" sz="2000" dirty="0" err="1">
                <a:ea typeface="MS PGothic"/>
                <a:hlinkClick r:id="rId2"/>
              </a:rPr>
              <a:t>étudiants</a:t>
            </a:r>
            <a:r>
              <a:rPr lang="en-US" sz="2000" dirty="0">
                <a:ea typeface="MS PGothic"/>
                <a:hlinkClick r:id="rId2"/>
              </a:rPr>
              <a:t> </a:t>
            </a:r>
            <a:endParaRPr lang="en-US" sz="2000" dirty="0">
              <a:ea typeface="MS PGothic"/>
            </a:endParaRPr>
          </a:p>
          <a:p>
            <a:pPr marL="0" indent="0">
              <a:buNone/>
            </a:pPr>
            <a:endParaRPr lang="en-US" sz="2000" dirty="0">
              <a:ea typeface="MS PGothic"/>
            </a:endParaRPr>
          </a:p>
          <a:p>
            <a:pPr marL="0" indent="0">
              <a:buNone/>
            </a:pPr>
            <a:r>
              <a:rPr lang="fr-FR" sz="2000" dirty="0">
                <a:ea typeface="MS PGothic"/>
              </a:rPr>
              <a:t>À l’étape 3 de ce projet, vous aurez besoin du montant de l'aide fourni par le simulateur de calcul pour vous aider à établir un plan financier.</a:t>
            </a:r>
            <a:endParaRPr lang="en-US" sz="2000" dirty="0">
              <a:solidFill>
                <a:schemeClr val="tx1"/>
              </a:solidFill>
            </a:endParaRPr>
          </a:p>
        </p:txBody>
      </p:sp>
      <p:pic>
        <p:nvPicPr>
          <p:cNvPr id="5" name="Picture 2" descr="Icon&#10;&#10;Description automatically generated">
            <a:extLst>
              <a:ext uri="{FF2B5EF4-FFF2-40B4-BE49-F238E27FC236}">
                <a16:creationId xmlns:a16="http://schemas.microsoft.com/office/drawing/2014/main" id="{46A75439-BFFF-66B4-1516-E13F338A0C53}"/>
              </a:ext>
            </a:extLst>
          </p:cNvPr>
          <p:cNvPicPr>
            <a:picLocks noChangeAspect="1"/>
          </p:cNvPicPr>
          <p:nvPr/>
        </p:nvPicPr>
        <p:blipFill>
          <a:blip r:embed="rId3"/>
          <a:stretch>
            <a:fillRect/>
          </a:stretch>
        </p:blipFill>
        <p:spPr>
          <a:xfrm>
            <a:off x="6354645" y="727061"/>
            <a:ext cx="1793040" cy="1927261"/>
          </a:xfrm>
          <a:prstGeom prst="rect">
            <a:avLst/>
          </a:prstGeom>
        </p:spPr>
      </p:pic>
    </p:spTree>
    <p:extLst>
      <p:ext uri="{BB962C8B-B14F-4D97-AF65-F5344CB8AC3E}">
        <p14:creationId xmlns:p14="http://schemas.microsoft.com/office/powerpoint/2010/main" val="394366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err="1"/>
              <a:t>Ressources</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62075"/>
            <a:ext cx="8638967" cy="4810125"/>
          </a:xfrm>
        </p:spPr>
        <p:txBody>
          <a:bodyPr>
            <a:noAutofit/>
          </a:bodyPr>
          <a:lstStyle/>
          <a:p>
            <a:pPr marL="0" indent="0">
              <a:lnSpc>
                <a:spcPts val="2400"/>
              </a:lnSpc>
              <a:buNone/>
            </a:pPr>
            <a:r>
              <a:rPr lang="fr-FR" sz="2000" dirty="0">
                <a:ea typeface="MS PGothic"/>
                <a:cs typeface="+mn-lt"/>
              </a:rPr>
              <a:t>Renseignez-vous sur les différentes bourses d'études que vous pouvez demander pour financer vos études postsecondaires: </a:t>
            </a:r>
            <a:endParaRPr lang="fr-FR" sz="2000" dirty="0">
              <a:ea typeface="MS PGothic"/>
            </a:endParaRPr>
          </a:p>
          <a:p>
            <a:pPr marL="0" indent="0">
              <a:lnSpc>
                <a:spcPts val="2400"/>
              </a:lnSpc>
              <a:buNone/>
            </a:pPr>
            <a:r>
              <a:rPr lang="fr-FR" sz="2000" dirty="0">
                <a:ea typeface="MS PGothic"/>
                <a:cs typeface="+mn-lt"/>
                <a:hlinkClick r:id="rId2"/>
              </a:rPr>
              <a:t>https://www.ontario.ca/fr/page/prets-detudes-subventions-bourses-et-autres</a:t>
            </a:r>
            <a:endParaRPr lang="fr-FR" dirty="0"/>
          </a:p>
          <a:p>
            <a:pPr marL="0" indent="0">
              <a:lnSpc>
                <a:spcPts val="2400"/>
              </a:lnSpc>
              <a:buNone/>
            </a:pPr>
            <a:endParaRPr lang="en-US" sz="2000" dirty="0">
              <a:ea typeface="MS PGothic"/>
              <a:cs typeface="+mn-lt"/>
            </a:endParaRPr>
          </a:p>
          <a:p>
            <a:pPr marL="0" indent="0">
              <a:lnSpc>
                <a:spcPts val="2400"/>
              </a:lnSpc>
              <a:buNone/>
            </a:pPr>
            <a:r>
              <a:rPr lang="fr-FR" sz="2000" dirty="0">
                <a:ea typeface="MS PGothic"/>
                <a:cs typeface="+mn-lt"/>
              </a:rPr>
              <a:t>Les Autochtones peuvent demander une bourse pour étudiants autochtones :</a:t>
            </a:r>
          </a:p>
          <a:p>
            <a:pPr marL="0" indent="0">
              <a:lnSpc>
                <a:spcPts val="2400"/>
              </a:lnSpc>
              <a:buNone/>
            </a:pPr>
            <a:r>
              <a:rPr lang="en-US" sz="2000" dirty="0">
                <a:ea typeface="+mn-lt"/>
                <a:cs typeface="+mn-lt"/>
                <a:hlinkClick r:id="rId3"/>
              </a:rPr>
              <a:t>https://osap.gov.on.ca/OSAPPortal/fr/A-ZListofAid/PRDR019232.html</a:t>
            </a:r>
            <a:endParaRPr lang="en-US" sz="2000" dirty="0">
              <a:ea typeface="+mn-lt"/>
              <a:cs typeface="+mn-lt"/>
            </a:endParaRPr>
          </a:p>
          <a:p>
            <a:pPr marL="0" indent="0">
              <a:lnSpc>
                <a:spcPts val="2400"/>
              </a:lnSpc>
              <a:buNone/>
            </a:pPr>
            <a:endParaRPr lang="en-US" sz="2000" dirty="0">
              <a:ea typeface="MS PGothic"/>
              <a:cs typeface="+mn-lt"/>
            </a:endParaRPr>
          </a:p>
          <a:p>
            <a:pPr marL="0" indent="0">
              <a:lnSpc>
                <a:spcPts val="2400"/>
              </a:lnSpc>
              <a:buNone/>
            </a:pPr>
            <a:r>
              <a:rPr lang="fr-FR" sz="2000" dirty="0">
                <a:ea typeface="MS PGothic"/>
                <a:cs typeface="+mn-lt"/>
              </a:rPr>
              <a:t>Des financements sont également disponibles pour les jeunes et les Autochtones qui souhaitent créer une entreprise. Pour en savoir plus, cliquez ici :</a:t>
            </a:r>
          </a:p>
          <a:p>
            <a:pPr marL="0" indent="0">
              <a:lnSpc>
                <a:spcPts val="2400"/>
              </a:lnSpc>
              <a:buNone/>
            </a:pPr>
            <a:r>
              <a:rPr lang="en-US" sz="2000" dirty="0">
                <a:ea typeface="+mn-lt"/>
                <a:cs typeface="+mn-lt"/>
                <a:hlinkClick r:id="rId4"/>
              </a:rPr>
              <a:t>https://www.ontario.ca/fr/page/fonds-dentrepreneuriat-et-ressources-pour-les-moins-de-30-ans</a:t>
            </a:r>
            <a:endParaRPr lang="en-US" sz="2000" dirty="0">
              <a:ea typeface="+mn-lt"/>
              <a:cs typeface="+mn-lt"/>
            </a:endParaRPr>
          </a:p>
          <a:p>
            <a:pPr marL="0" indent="0">
              <a:lnSpc>
                <a:spcPts val="2400"/>
              </a:lnSpc>
              <a:buNone/>
            </a:pPr>
            <a:endParaRPr lang="en-US" sz="2000" dirty="0">
              <a:solidFill>
                <a:schemeClr val="tx1"/>
              </a:solidFill>
            </a:endParaRPr>
          </a:p>
        </p:txBody>
      </p:sp>
      <p:pic>
        <p:nvPicPr>
          <p:cNvPr id="4" name="Picture 2" descr="Icon&#10;&#10;Description automatically generated">
            <a:extLst>
              <a:ext uri="{FF2B5EF4-FFF2-40B4-BE49-F238E27FC236}">
                <a16:creationId xmlns:a16="http://schemas.microsoft.com/office/drawing/2014/main" id="{D954B4A7-3A6C-6509-9146-43DC1F37A87C}"/>
              </a:ext>
            </a:extLst>
          </p:cNvPr>
          <p:cNvPicPr>
            <a:picLocks noChangeAspect="1"/>
          </p:cNvPicPr>
          <p:nvPr/>
        </p:nvPicPr>
        <p:blipFill>
          <a:blip r:embed="rId5"/>
          <a:stretch>
            <a:fillRect/>
          </a:stretch>
        </p:blipFill>
        <p:spPr>
          <a:xfrm>
            <a:off x="3035164" y="442281"/>
            <a:ext cx="997221" cy="842643"/>
          </a:xfrm>
          <a:prstGeom prst="rect">
            <a:avLst/>
          </a:prstGeom>
        </p:spPr>
      </p:pic>
    </p:spTree>
    <p:extLst>
      <p:ext uri="{BB962C8B-B14F-4D97-AF65-F5344CB8AC3E}">
        <p14:creationId xmlns:p14="http://schemas.microsoft.com/office/powerpoint/2010/main" val="84531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err="1"/>
              <a:t>Ressources</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6189"/>
            <a:ext cx="8638967" cy="5606586"/>
          </a:xfrm>
        </p:spPr>
        <p:txBody>
          <a:bodyPr>
            <a:noAutofit/>
          </a:bodyPr>
          <a:lstStyle/>
          <a:p>
            <a:pPr marL="0" indent="0">
              <a:lnSpc>
                <a:spcPts val="2400"/>
              </a:lnSpc>
              <a:buNone/>
            </a:pPr>
            <a:r>
              <a:rPr lang="fr-FR" sz="1800" dirty="0">
                <a:ea typeface="MS PGothic"/>
                <a:cs typeface="+mn-lt"/>
              </a:rPr>
              <a:t>Des financements sont disponibles pour les jeunes qui souhaitent créer une entreprise (y compris des financements spécifiques pour les jeunes autochtones) :</a:t>
            </a:r>
          </a:p>
          <a:p>
            <a:pPr marL="0" indent="0">
              <a:lnSpc>
                <a:spcPts val="2400"/>
              </a:lnSpc>
              <a:buNone/>
            </a:pPr>
            <a:r>
              <a:rPr lang="en-US" sz="1800" dirty="0">
                <a:hlinkClick r:id="rId2"/>
              </a:rPr>
              <a:t>https://www.ontario.ca/fr/page/jeunes-ou-etudiants-de-laide-pour-trouver-un-emploi</a:t>
            </a:r>
            <a:endParaRPr lang="en-US" sz="1800" dirty="0"/>
          </a:p>
          <a:p>
            <a:pPr marL="0" indent="0">
              <a:lnSpc>
                <a:spcPts val="2400"/>
              </a:lnSpc>
              <a:buNone/>
            </a:pPr>
            <a:endParaRPr lang="en-US" sz="1800" dirty="0">
              <a:ea typeface="MS PGothic"/>
              <a:cs typeface="+mn-lt"/>
            </a:endParaRPr>
          </a:p>
          <a:p>
            <a:pPr marL="0" indent="0">
              <a:lnSpc>
                <a:spcPts val="2400"/>
              </a:lnSpc>
              <a:buNone/>
            </a:pPr>
            <a:r>
              <a:rPr lang="fr-FR" sz="1800" dirty="0">
                <a:ea typeface="MS PGothic"/>
                <a:cs typeface="+mn-lt"/>
              </a:rPr>
              <a:t>Selon les circonstances, certains choisissent de voyager, de faire du bénévolat ou de rencontrer de nouvelles personnes dans le cadre d'un programme d'année sabbatique. Certains programmes sont financés, d'autres sont payants.</a:t>
            </a:r>
          </a:p>
          <a:p>
            <a:pPr marL="0" indent="0">
              <a:lnSpc>
                <a:spcPts val="2400"/>
              </a:lnSpc>
              <a:buNone/>
            </a:pPr>
            <a:r>
              <a:rPr lang="en-US" sz="1800" dirty="0">
                <a:ea typeface="MS PGothic"/>
                <a:hlinkClick r:id="rId3"/>
              </a:rPr>
              <a:t>https://katimavik.org/fr/</a:t>
            </a:r>
            <a:endParaRPr lang="en-US" sz="1800" dirty="0"/>
          </a:p>
          <a:p>
            <a:pPr marL="0" indent="0">
              <a:lnSpc>
                <a:spcPts val="2400"/>
              </a:lnSpc>
              <a:buNone/>
            </a:pPr>
            <a:r>
              <a:rPr lang="en-US" sz="1800" dirty="0">
                <a:ea typeface="MS PGothic"/>
                <a:hlinkClick r:id="rId4"/>
              </a:rPr>
              <a:t>https://www.cangap.ca/francais</a:t>
            </a:r>
            <a:endParaRPr lang="en-US" sz="1800" dirty="0"/>
          </a:p>
          <a:p>
            <a:pPr marL="0" indent="0">
              <a:lnSpc>
                <a:spcPts val="2400"/>
              </a:lnSpc>
              <a:buNone/>
            </a:pPr>
            <a:r>
              <a:rPr lang="en-CA" sz="1800" dirty="0">
                <a:ea typeface="MS PGothic"/>
                <a:hlinkClick r:id="rId5"/>
              </a:rPr>
              <a:t>https://www.canada.ca/fr/services/jeunesse/service-jeunesse-canada/apropos.html</a:t>
            </a:r>
            <a:endParaRPr lang="en-CA" sz="1800" b="0" i="0" u="none" strike="noStrike" dirty="0">
              <a:solidFill>
                <a:srgbClr val="000000"/>
              </a:solidFill>
              <a:effectLst/>
              <a:ea typeface="MS PGothic"/>
              <a:cs typeface="Arial"/>
            </a:endParaRPr>
          </a:p>
          <a:p>
            <a:pPr marL="0" indent="0">
              <a:lnSpc>
                <a:spcPts val="2400"/>
              </a:lnSpc>
              <a:buNone/>
            </a:pPr>
            <a:r>
              <a:rPr lang="en-CA" sz="1800" dirty="0">
                <a:ea typeface="MS PGothic"/>
                <a:hlinkClick r:id="rId6"/>
              </a:rPr>
              <a:t>Programme de stages </a:t>
            </a:r>
            <a:r>
              <a:rPr lang="en-CA" sz="1800" dirty="0" err="1">
                <a:ea typeface="MS PGothic"/>
                <a:hlinkClick r:id="rId6"/>
              </a:rPr>
              <a:t>internationaux</a:t>
            </a:r>
            <a:r>
              <a:rPr lang="en-CA" sz="1800" dirty="0">
                <a:ea typeface="MS PGothic"/>
                <a:hlinkClick r:id="rId6"/>
              </a:rPr>
              <a:t> pour les </a:t>
            </a:r>
            <a:r>
              <a:rPr lang="en-CA" sz="1800" dirty="0" err="1">
                <a:ea typeface="MS PGothic"/>
                <a:hlinkClick r:id="rId6"/>
              </a:rPr>
              <a:t>jeunes</a:t>
            </a:r>
            <a:r>
              <a:rPr lang="en-CA" sz="1800" dirty="0">
                <a:ea typeface="MS PGothic"/>
                <a:hlinkClick r:id="rId6"/>
              </a:rPr>
              <a:t> (PSIJ) (international.gc.ca)</a:t>
            </a:r>
            <a:endParaRPr lang="en-CA" sz="1800" dirty="0"/>
          </a:p>
          <a:p>
            <a:pPr marL="0" indent="0">
              <a:lnSpc>
                <a:spcPts val="2400"/>
              </a:lnSpc>
              <a:buNone/>
            </a:pPr>
            <a:endParaRPr lang="en-US" sz="1800" dirty="0">
              <a:solidFill>
                <a:schemeClr val="tx1"/>
              </a:solidFill>
            </a:endParaRPr>
          </a:p>
        </p:txBody>
      </p:sp>
    </p:spTree>
    <p:extLst>
      <p:ext uri="{BB962C8B-B14F-4D97-AF65-F5344CB8AC3E}">
        <p14:creationId xmlns:p14="http://schemas.microsoft.com/office/powerpoint/2010/main" val="208815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27A8BF-5B4A-4000-7B15-5C4C4BB89B85}"/>
              </a:ext>
            </a:extLst>
          </p:cNvPr>
          <p:cNvSpPr>
            <a:spLocks noGrp="1"/>
          </p:cNvSpPr>
          <p:nvPr>
            <p:ph type="title"/>
          </p:nvPr>
        </p:nvSpPr>
        <p:spPr>
          <a:xfrm>
            <a:off x="2031071" y="1952713"/>
            <a:ext cx="7923212" cy="685800"/>
          </a:xfrm>
        </p:spPr>
        <p:txBody>
          <a:bodyPr>
            <a:normAutofit fontScale="90000"/>
          </a:bodyPr>
          <a:lstStyle/>
          <a:p>
            <a:r>
              <a:rPr lang="en-US" sz="7200" b="1">
                <a:latin typeface="Dreaming Outloud Pro" panose="03050502040302030504" pitchFamily="66" charset="0"/>
                <a:ea typeface="MS PGothic"/>
                <a:cs typeface="Dreaming Outloud Pro" panose="03050502040302030504" pitchFamily="66" charset="0"/>
              </a:rPr>
              <a:t>Étape</a:t>
            </a:r>
          </a:p>
        </p:txBody>
      </p:sp>
      <p:sp>
        <p:nvSpPr>
          <p:cNvPr id="9" name="Title 1">
            <a:extLst>
              <a:ext uri="{FF2B5EF4-FFF2-40B4-BE49-F238E27FC236}">
                <a16:creationId xmlns:a16="http://schemas.microsoft.com/office/drawing/2014/main" id="{052EF069-DB8F-BEB6-E84A-3B37FBEAB0BB}"/>
              </a:ext>
            </a:extLst>
          </p:cNvPr>
          <p:cNvSpPr txBox="1">
            <a:spLocks/>
          </p:cNvSpPr>
          <p:nvPr/>
        </p:nvSpPr>
        <p:spPr bwMode="auto">
          <a:xfrm>
            <a:off x="369870" y="4155720"/>
            <a:ext cx="8650839" cy="158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r>
              <a:rPr lang="fr-CA" sz="4800" kern="0" dirty="0">
                <a:latin typeface="Aharoni" panose="02010803020104030203" pitchFamily="2" charset="-79"/>
                <a:ea typeface="MS PGothic"/>
                <a:cs typeface="Aharoni" panose="02010803020104030203" pitchFamily="2" charset="-79"/>
              </a:rPr>
              <a:t>« Responsabilité</a:t>
            </a:r>
            <a:r>
              <a:rPr lang="en-US" sz="4800" kern="0" dirty="0">
                <a:latin typeface="Aharoni" panose="02010803020104030203" pitchFamily="2" charset="-79"/>
                <a:ea typeface="MS PGothic"/>
                <a:cs typeface="Aharoni" panose="02010803020104030203" pitchFamily="2" charset="-79"/>
              </a:rPr>
              <a:t> </a:t>
            </a:r>
            <a:r>
              <a:rPr lang="fr-CA" sz="4800" kern="0" dirty="0">
                <a:latin typeface="Aharoni" panose="02010803020104030203" pitchFamily="2" charset="-79"/>
                <a:ea typeface="MS PGothic"/>
                <a:cs typeface="Aharoni" panose="02010803020104030203" pitchFamily="2" charset="-79"/>
              </a:rPr>
              <a:t>financière »</a:t>
            </a:r>
          </a:p>
        </p:txBody>
      </p:sp>
      <p:pic>
        <p:nvPicPr>
          <p:cNvPr id="2" name="Picture 1">
            <a:extLst>
              <a:ext uri="{FF2B5EF4-FFF2-40B4-BE49-F238E27FC236}">
                <a16:creationId xmlns:a16="http://schemas.microsoft.com/office/drawing/2014/main" id="{8A0EA32C-A565-34E6-D69E-33BC3D643EA4}"/>
              </a:ext>
            </a:extLst>
          </p:cNvPr>
          <p:cNvPicPr>
            <a:picLocks noChangeAspect="1"/>
          </p:cNvPicPr>
          <p:nvPr/>
        </p:nvPicPr>
        <p:blipFill>
          <a:blip r:embed="rId2"/>
          <a:stretch>
            <a:fillRect/>
          </a:stretch>
        </p:blipFill>
        <p:spPr>
          <a:xfrm>
            <a:off x="4671737" y="851117"/>
            <a:ext cx="2410161" cy="2772162"/>
          </a:xfrm>
          <a:prstGeom prst="rect">
            <a:avLst/>
          </a:prstGeom>
        </p:spPr>
      </p:pic>
    </p:spTree>
    <p:extLst>
      <p:ext uri="{BB962C8B-B14F-4D97-AF65-F5344CB8AC3E}">
        <p14:creationId xmlns:p14="http://schemas.microsoft.com/office/powerpoint/2010/main" val="12948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t>Étape 2: </a:t>
            </a:r>
            <a:r>
              <a:rPr lang="fr-CA" sz="3600"/>
              <a:t>Responsabilité</a:t>
            </a:r>
            <a:r>
              <a:rPr lang="en-US" sz="3600"/>
              <a:t> financière</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Autofit/>
          </a:bodyPr>
          <a:lstStyle/>
          <a:p>
            <a:pPr marL="0" indent="0">
              <a:lnSpc>
                <a:spcPts val="2400"/>
              </a:lnSpc>
              <a:buNone/>
            </a:pPr>
            <a:r>
              <a:rPr lang="fr-CA" sz="2000" b="1">
                <a:solidFill>
                  <a:srgbClr val="005954"/>
                </a:solidFill>
                <a:ea typeface="MS PGothic"/>
                <a:cs typeface="Arial"/>
              </a:rPr>
              <a:t>Qu’est-ce que la </a:t>
            </a:r>
            <a:r>
              <a:rPr lang="fr-CA" sz="2000" b="1">
                <a:solidFill>
                  <a:srgbClr val="005954"/>
                </a:solidFill>
                <a:ea typeface="MS PGothic"/>
              </a:rPr>
              <a:t>« responsabilité financière »? Comment peut-on être responsable financièrement</a:t>
            </a:r>
            <a:r>
              <a:rPr lang="en-US" sz="2000" b="1">
                <a:solidFill>
                  <a:srgbClr val="005954"/>
                </a:solidFill>
                <a:ea typeface="MS PGothic"/>
                <a:cs typeface="Arial"/>
              </a:rPr>
              <a:t>?</a:t>
            </a:r>
          </a:p>
          <a:p>
            <a:pPr marL="0" indent="0">
              <a:lnSpc>
                <a:spcPts val="2400"/>
              </a:lnSpc>
              <a:buNone/>
            </a:pPr>
            <a:r>
              <a:rPr lang="fr-CA" sz="2000">
                <a:ea typeface="MS PGothic"/>
                <a:cs typeface="Arial"/>
              </a:rPr>
              <a:t>Voici  des </a:t>
            </a:r>
            <a:r>
              <a:rPr lang="fr-CA" sz="2000">
                <a:ea typeface="MS PGothic"/>
              </a:rPr>
              <a:t>questions importantes. </a:t>
            </a:r>
            <a:r>
              <a:rPr lang="fr-CA" sz="2000">
                <a:ea typeface="MS PGothic"/>
                <a:cs typeface="Arial"/>
              </a:rPr>
              <a:t>La réponse dépend de</a:t>
            </a:r>
            <a:r>
              <a:rPr lang="en-US" sz="2000">
                <a:ea typeface="MS PGothic"/>
                <a:cs typeface="Arial"/>
              </a:rPr>
              <a:t>:</a:t>
            </a:r>
          </a:p>
          <a:p>
            <a:pPr>
              <a:lnSpc>
                <a:spcPts val="2400"/>
              </a:lnSpc>
            </a:pPr>
            <a:r>
              <a:rPr lang="fr-CA" sz="2000">
                <a:ea typeface="MS PGothic"/>
                <a:cs typeface="Arial"/>
              </a:rPr>
              <a:t>Nos valeurs personnelles</a:t>
            </a:r>
          </a:p>
          <a:p>
            <a:pPr>
              <a:lnSpc>
                <a:spcPts val="2400"/>
              </a:lnSpc>
            </a:pPr>
            <a:r>
              <a:rPr lang="fr-CA" sz="2000">
                <a:ea typeface="MS PGothic"/>
                <a:cs typeface="Arial"/>
              </a:rPr>
              <a:t>Ce que l’on priorise dans la vie</a:t>
            </a:r>
          </a:p>
          <a:p>
            <a:pPr>
              <a:lnSpc>
                <a:spcPts val="2400"/>
              </a:lnSpc>
            </a:pPr>
            <a:r>
              <a:rPr lang="fr-CA" sz="2000">
                <a:ea typeface="MS PGothic"/>
                <a:cs typeface="Arial"/>
              </a:rPr>
              <a:t>Nos limites personnelles </a:t>
            </a:r>
          </a:p>
          <a:p>
            <a:pPr>
              <a:lnSpc>
                <a:spcPts val="2400"/>
              </a:lnSpc>
            </a:pPr>
            <a:r>
              <a:rPr lang="fr-CA" sz="2000">
                <a:ea typeface="MS PGothic"/>
                <a:cs typeface="Arial"/>
              </a:rPr>
              <a:t>La société dans laquelle on vit</a:t>
            </a:r>
            <a:r>
              <a:rPr lang="en-US" sz="2000">
                <a:ea typeface="MS PGothic"/>
                <a:cs typeface="Arial"/>
              </a:rPr>
              <a:t>… et plus</a:t>
            </a:r>
          </a:p>
          <a:p>
            <a:pPr marL="0" indent="0">
              <a:lnSpc>
                <a:spcPts val="2400"/>
              </a:lnSpc>
              <a:buNone/>
            </a:pPr>
            <a:endParaRPr lang="en-US" sz="2000">
              <a:ea typeface="MS PGothic"/>
              <a:cs typeface="Arial"/>
            </a:endParaRPr>
          </a:p>
          <a:p>
            <a:pPr marL="0" indent="0">
              <a:lnSpc>
                <a:spcPts val="2400"/>
              </a:lnSpc>
              <a:buNone/>
            </a:pPr>
            <a:r>
              <a:rPr lang="fr-CA" sz="2000" b="1">
                <a:solidFill>
                  <a:srgbClr val="005954"/>
                </a:solidFill>
                <a:ea typeface="MS PGothic"/>
                <a:cs typeface="Arial"/>
              </a:rPr>
              <a:t>Alors, comment la définition de </a:t>
            </a:r>
            <a:r>
              <a:rPr lang="fr-CA" sz="2000" b="1">
                <a:solidFill>
                  <a:srgbClr val="005954"/>
                </a:solidFill>
                <a:ea typeface="MS PGothic"/>
              </a:rPr>
              <a:t>l</a:t>
            </a:r>
            <a:r>
              <a:rPr lang="fr-CA" sz="2000" b="1">
                <a:solidFill>
                  <a:srgbClr val="005954"/>
                </a:solidFill>
                <a:ea typeface="MS PGothic"/>
                <a:cs typeface="Arial"/>
              </a:rPr>
              <a:t>a </a:t>
            </a:r>
            <a:r>
              <a:rPr lang="fr-CA" sz="2000" b="1">
                <a:solidFill>
                  <a:srgbClr val="005954"/>
                </a:solidFill>
                <a:ea typeface="MS PGothic"/>
              </a:rPr>
              <a:t>« responsabilité financière »  va varier d’une personne à l’autre?</a:t>
            </a:r>
            <a:endParaRPr lang="fr-CA" sz="2000" b="1">
              <a:solidFill>
                <a:srgbClr val="005954"/>
              </a:solidFill>
              <a:ea typeface="MS PGothic"/>
              <a:cs typeface="Arial"/>
            </a:endParaRPr>
          </a:p>
        </p:txBody>
      </p:sp>
    </p:spTree>
    <p:extLst>
      <p:ext uri="{BB962C8B-B14F-4D97-AF65-F5344CB8AC3E}">
        <p14:creationId xmlns:p14="http://schemas.microsoft.com/office/powerpoint/2010/main" val="329168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t>Étape 2: </a:t>
            </a:r>
            <a:r>
              <a:rPr lang="fr-CA" sz="3600"/>
              <a:t>Responsabilité</a:t>
            </a:r>
            <a:r>
              <a:rPr lang="en-US" sz="3600"/>
              <a:t> financière </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7" y="1952089"/>
            <a:ext cx="6342434" cy="4267957"/>
          </a:xfrm>
        </p:spPr>
        <p:txBody>
          <a:bodyPr>
            <a:noAutofit/>
          </a:bodyPr>
          <a:lstStyle/>
          <a:p>
            <a:pPr marL="0" indent="0">
              <a:lnSpc>
                <a:spcPts val="2400"/>
              </a:lnSpc>
              <a:buNone/>
            </a:pPr>
            <a:r>
              <a:rPr lang="fr-CA" sz="2000" b="1">
                <a:ea typeface="MS PGothic"/>
                <a:cs typeface="Arial"/>
              </a:rPr>
              <a:t>Individuellement ou en petit groupe, complétez la fiche « Étape 2: Responsabilité f</a:t>
            </a:r>
            <a:r>
              <a:rPr lang="fr-CA" sz="2000" b="1">
                <a:ea typeface="MS PGothic"/>
              </a:rPr>
              <a:t>inancière »</a:t>
            </a:r>
            <a:endParaRPr lang="fr-CA" sz="2000">
              <a:highlight>
                <a:srgbClr val="FFFF00"/>
              </a:highlight>
              <a:ea typeface="MS PGothic"/>
              <a:cs typeface="Arial"/>
            </a:endParaRPr>
          </a:p>
          <a:p>
            <a:pPr>
              <a:lnSpc>
                <a:spcPts val="2400"/>
              </a:lnSpc>
              <a:buSzPct val="100000"/>
              <a:buFont typeface="+mj-lt"/>
              <a:buAutoNum type="arabicPeriod"/>
            </a:pPr>
            <a:r>
              <a:rPr lang="fr-CA" sz="2000">
                <a:ea typeface="MS PGothic"/>
                <a:cs typeface="Arial"/>
              </a:rPr>
              <a:t>Classez  les priorités de « très basse » à  « très élevé</a:t>
            </a:r>
            <a:r>
              <a:rPr lang="fr-CA" sz="2000">
                <a:ea typeface="MS PGothic"/>
              </a:rPr>
              <a:t>e</a:t>
            </a:r>
            <a:r>
              <a:rPr lang="fr-CA" sz="2000">
                <a:ea typeface="MS PGothic"/>
                <a:cs typeface="Arial"/>
              </a:rPr>
              <a:t>». </a:t>
            </a:r>
          </a:p>
          <a:p>
            <a:pPr>
              <a:lnSpc>
                <a:spcPts val="2400"/>
              </a:lnSpc>
              <a:buSzPct val="100000"/>
              <a:buFont typeface="+mj-lt"/>
              <a:buAutoNum type="arabicPeriod"/>
            </a:pPr>
            <a:r>
              <a:rPr lang="fr-CA" sz="2000">
                <a:ea typeface="MS PGothic"/>
                <a:cs typeface="Arial"/>
              </a:rPr>
              <a:t>Dans la catégorie « très élevée », vous pouvez avoir un maximu</a:t>
            </a:r>
            <a:r>
              <a:rPr lang="fr-CA" sz="2000">
                <a:ea typeface="MS PGothic"/>
              </a:rPr>
              <a:t>m </a:t>
            </a:r>
            <a:r>
              <a:rPr lang="fr-CA" sz="2000">
                <a:ea typeface="MS PGothic"/>
                <a:cs typeface="Arial"/>
              </a:rPr>
              <a:t>de 7 cartes/priorités.</a:t>
            </a:r>
            <a:endParaRPr lang="en-US" sz="2000">
              <a:ea typeface="MS PGothic"/>
              <a:cs typeface="Arial"/>
            </a:endParaRPr>
          </a:p>
          <a:p>
            <a:pPr marL="0" indent="0">
              <a:lnSpc>
                <a:spcPts val="2400"/>
              </a:lnSpc>
              <a:buNone/>
            </a:pPr>
            <a:r>
              <a:rPr lang="fr-CA" sz="2000" b="1">
                <a:ea typeface="MS PGothic"/>
                <a:cs typeface="Arial"/>
              </a:rPr>
              <a:t>Réfléchissez à ces questions:</a:t>
            </a:r>
          </a:p>
          <a:p>
            <a:pPr>
              <a:lnSpc>
                <a:spcPts val="2400"/>
              </a:lnSpc>
            </a:pPr>
            <a:r>
              <a:rPr lang="fr-CA" sz="2000">
                <a:ea typeface="MS PGothic"/>
                <a:cs typeface="Arial"/>
              </a:rPr>
              <a:t>Que est le </a:t>
            </a:r>
            <a:r>
              <a:rPr lang="fr-CA" sz="2000">
                <a:ea typeface="MS PGothic"/>
              </a:rPr>
              <a:t>plus important pour vous, votre famille ou communauté?</a:t>
            </a:r>
            <a:r>
              <a:rPr lang="fr-CA" sz="2000">
                <a:ea typeface="MS PGothic"/>
                <a:cs typeface="Arial"/>
              </a:rPr>
              <a:t> </a:t>
            </a:r>
          </a:p>
          <a:p>
            <a:pPr>
              <a:lnSpc>
                <a:spcPts val="2400"/>
              </a:lnSpc>
            </a:pPr>
            <a:r>
              <a:rPr lang="fr-CA" sz="2000">
                <a:ea typeface="MS PGothic"/>
              </a:rPr>
              <a:t>Que faudrait-il  sacrifier afin  de prioriser les choses les plus importantes? </a:t>
            </a:r>
            <a:endParaRPr lang="fr-CA" sz="2000" b="1">
              <a:solidFill>
                <a:srgbClr val="005954"/>
              </a:solidFill>
              <a:ea typeface="MS PGothic"/>
              <a:cs typeface="Arial"/>
            </a:endParaRPr>
          </a:p>
        </p:txBody>
      </p:sp>
      <p:sp>
        <p:nvSpPr>
          <p:cNvPr id="5" name="ZoneTexte 4"/>
          <p:cNvSpPr txBox="1"/>
          <p:nvPr/>
        </p:nvSpPr>
        <p:spPr>
          <a:xfrm flipH="1">
            <a:off x="6941128" y="4094017"/>
            <a:ext cx="83128" cy="369332"/>
          </a:xfrm>
          <a:prstGeom prst="rect">
            <a:avLst/>
          </a:prstGeom>
          <a:noFill/>
        </p:spPr>
        <p:txBody>
          <a:bodyPr wrap="square" rtlCol="0">
            <a:spAutoFit/>
          </a:bodyPr>
          <a:lstStyle/>
          <a:p>
            <a:r>
              <a:rPr lang="fr-CA" sz="1800"/>
              <a:t>  </a:t>
            </a:r>
          </a:p>
        </p:txBody>
      </p:sp>
      <p:pic>
        <p:nvPicPr>
          <p:cNvPr id="6" name="Picture 7" descr="Table&#10;&#10;Description automatically generated">
            <a:extLst>
              <a:ext uri="{FF2B5EF4-FFF2-40B4-BE49-F238E27FC236}">
                <a16:creationId xmlns:a16="http://schemas.microsoft.com/office/drawing/2014/main" id="{65BE0048-AB54-F807-80D1-6C00D4DBD754}"/>
              </a:ext>
            </a:extLst>
          </p:cNvPr>
          <p:cNvPicPr>
            <a:picLocks noChangeAspect="1"/>
          </p:cNvPicPr>
          <p:nvPr/>
        </p:nvPicPr>
        <p:blipFill>
          <a:blip r:embed="rId2"/>
          <a:stretch>
            <a:fillRect/>
          </a:stretch>
        </p:blipFill>
        <p:spPr>
          <a:xfrm>
            <a:off x="6292755" y="1696331"/>
            <a:ext cx="2743200" cy="2073859"/>
          </a:xfrm>
          <a:prstGeom prst="rect">
            <a:avLst/>
          </a:prstGeom>
        </p:spPr>
      </p:pic>
    </p:spTree>
    <p:extLst>
      <p:ext uri="{BB962C8B-B14F-4D97-AF65-F5344CB8AC3E}">
        <p14:creationId xmlns:p14="http://schemas.microsoft.com/office/powerpoint/2010/main" val="386568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t>Étape 2: </a:t>
            </a:r>
            <a:r>
              <a:rPr lang="fr-CA" sz="3600"/>
              <a:t>Responsabilité</a:t>
            </a:r>
            <a:r>
              <a:rPr lang="en-US" sz="3600"/>
              <a:t> financière </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Autofit/>
          </a:bodyPr>
          <a:lstStyle/>
          <a:p>
            <a:pPr marL="0" indent="0">
              <a:lnSpc>
                <a:spcPts val="2400"/>
              </a:lnSpc>
              <a:buNone/>
            </a:pPr>
            <a:r>
              <a:rPr lang="fr-CA" sz="2000" b="1">
                <a:ea typeface="MS PGothic"/>
                <a:cs typeface="Arial"/>
              </a:rPr>
              <a:t>Après avoir complété </a:t>
            </a:r>
            <a:r>
              <a:rPr lang="fr-CA" sz="2000" b="1">
                <a:ea typeface="MS PGothic"/>
              </a:rPr>
              <a:t>la carte de l’activité, </a:t>
            </a:r>
            <a:r>
              <a:rPr lang="fr-CA" sz="2000" b="1">
                <a:ea typeface="MS PGothic"/>
                <a:cs typeface="Arial"/>
              </a:rPr>
              <a:t>remplissez « Étape 2: Réflexion »</a:t>
            </a:r>
            <a:r>
              <a:rPr lang="fr-CA" sz="2000" b="1">
                <a:ea typeface="MS PGothic"/>
              </a:rPr>
              <a:t> (Responsabilité financière).</a:t>
            </a:r>
            <a:endParaRPr lang="fr-CA" sz="2000" b="1">
              <a:ea typeface="MS PGothic"/>
              <a:cs typeface="Arial"/>
            </a:endParaRPr>
          </a:p>
          <a:p>
            <a:pPr marL="0" indent="0">
              <a:lnSpc>
                <a:spcPts val="2400"/>
              </a:lnSpc>
              <a:buNone/>
            </a:pPr>
            <a:endParaRPr lang="en-US" sz="2000">
              <a:cs typeface="Arial"/>
            </a:endParaRPr>
          </a:p>
          <a:p>
            <a:pPr marL="0" indent="0">
              <a:lnSpc>
                <a:spcPts val="2400"/>
              </a:lnSpc>
              <a:buNone/>
            </a:pPr>
            <a:r>
              <a:rPr lang="fr-FR" sz="2000">
                <a:ea typeface="MS PGothic"/>
                <a:cs typeface="Arial"/>
              </a:rPr>
              <a:t>Qu'est-ce que cette activité vous a appris sur vos valeurs et priorités personnelles?</a:t>
            </a:r>
            <a:endParaRPr lang="en-US" sz="2000" b="1">
              <a:solidFill>
                <a:srgbClr val="005954"/>
              </a:solidFill>
              <a:ea typeface="MS PGothic"/>
              <a:cs typeface="Arial"/>
            </a:endParaRPr>
          </a:p>
        </p:txBody>
      </p:sp>
      <p:pic>
        <p:nvPicPr>
          <p:cNvPr id="4" name="Picture 2" descr="Icon&#10;&#10;Description automatically generated">
            <a:extLst>
              <a:ext uri="{FF2B5EF4-FFF2-40B4-BE49-F238E27FC236}">
                <a16:creationId xmlns:a16="http://schemas.microsoft.com/office/drawing/2014/main" id="{6E4FBA07-D0C1-3EE8-DB8B-20DD6AB5682F}"/>
              </a:ext>
            </a:extLst>
          </p:cNvPr>
          <p:cNvPicPr>
            <a:picLocks noChangeAspect="1"/>
          </p:cNvPicPr>
          <p:nvPr/>
        </p:nvPicPr>
        <p:blipFill>
          <a:blip r:embed="rId2"/>
          <a:stretch>
            <a:fillRect/>
          </a:stretch>
        </p:blipFill>
        <p:spPr>
          <a:xfrm>
            <a:off x="3668599" y="4381164"/>
            <a:ext cx="1806801" cy="1626152"/>
          </a:xfrm>
          <a:prstGeom prst="rect">
            <a:avLst/>
          </a:prstGeom>
        </p:spPr>
      </p:pic>
    </p:spTree>
    <p:extLst>
      <p:ext uri="{BB962C8B-B14F-4D97-AF65-F5344CB8AC3E}">
        <p14:creationId xmlns:p14="http://schemas.microsoft.com/office/powerpoint/2010/main" val="24585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noAutofit/>
          </a:bodyPr>
          <a:lstStyle/>
          <a:p>
            <a:pPr eaLnBrk="1" hangingPunct="1"/>
            <a:r>
              <a:rPr lang="fr-CA" sz="3600">
                <a:solidFill>
                  <a:schemeClr val="bg2"/>
                </a:solidFill>
                <a:ea typeface="MS PGothic"/>
              </a:rPr>
              <a:t>Remarque spéciale à l’intention du personnel enseignant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a:p>
          <a:p>
            <a:pPr eaLnBrk="1" hangingPunct="1"/>
            <a:endParaRPr lang="en-US" altLang="en-US"/>
          </a:p>
        </p:txBody>
      </p:sp>
      <p:pic>
        <p:nvPicPr>
          <p:cNvPr id="4" name="Picture 3">
            <a:extLst>
              <a:ext uri="{FF2B5EF4-FFF2-40B4-BE49-F238E27FC236}">
                <a16:creationId xmlns:a16="http://schemas.microsoft.com/office/drawing/2014/main" id="{CEAB090C-D7A0-1742-86F3-6D341B66CC6F}"/>
              </a:ext>
            </a:extLst>
          </p:cNvPr>
          <p:cNvPicPr>
            <a:picLocks noChangeAspect="1"/>
          </p:cNvPicPr>
          <p:nvPr/>
        </p:nvPicPr>
        <p:blipFill>
          <a:blip r:embed="rId2"/>
          <a:stretch>
            <a:fillRect/>
          </a:stretch>
        </p:blipFill>
        <p:spPr>
          <a:xfrm>
            <a:off x="1691439" y="1630682"/>
            <a:ext cx="5761122" cy="47730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27A8BF-5B4A-4000-7B15-5C4C4BB89B85}"/>
              </a:ext>
            </a:extLst>
          </p:cNvPr>
          <p:cNvSpPr>
            <a:spLocks noGrp="1"/>
          </p:cNvSpPr>
          <p:nvPr>
            <p:ph type="title"/>
          </p:nvPr>
        </p:nvSpPr>
        <p:spPr>
          <a:xfrm>
            <a:off x="2031071" y="1952713"/>
            <a:ext cx="7923212" cy="685800"/>
          </a:xfrm>
        </p:spPr>
        <p:txBody>
          <a:bodyPr>
            <a:normAutofit fontScale="90000"/>
          </a:bodyPr>
          <a:lstStyle/>
          <a:p>
            <a:r>
              <a:rPr lang="en-US" sz="7200" b="1">
                <a:latin typeface="Dreaming Outloud Pro" panose="03050502040302030504" pitchFamily="66" charset="0"/>
                <a:ea typeface="MS PGothic"/>
                <a:cs typeface="Dreaming Outloud Pro" panose="03050502040302030504" pitchFamily="66" charset="0"/>
              </a:rPr>
              <a:t>Étape</a:t>
            </a:r>
          </a:p>
        </p:txBody>
      </p:sp>
      <p:sp>
        <p:nvSpPr>
          <p:cNvPr id="9" name="Title 1">
            <a:extLst>
              <a:ext uri="{FF2B5EF4-FFF2-40B4-BE49-F238E27FC236}">
                <a16:creationId xmlns:a16="http://schemas.microsoft.com/office/drawing/2014/main" id="{052EF069-DB8F-BEB6-E84A-3B37FBEAB0BB}"/>
              </a:ext>
            </a:extLst>
          </p:cNvPr>
          <p:cNvSpPr txBox="1">
            <a:spLocks/>
          </p:cNvSpPr>
          <p:nvPr/>
        </p:nvSpPr>
        <p:spPr bwMode="auto">
          <a:xfrm>
            <a:off x="2031071" y="4155721"/>
            <a:ext cx="7923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endParaRPr lang="en-US" sz="6000" kern="0">
              <a:latin typeface="Aharoni" panose="02010803020104030203" pitchFamily="2" charset="-79"/>
              <a:ea typeface="MS PGothic"/>
              <a:cs typeface="Aharoni" panose="02010803020104030203" pitchFamily="2" charset="-79"/>
            </a:endParaRPr>
          </a:p>
        </p:txBody>
      </p:sp>
      <p:sp>
        <p:nvSpPr>
          <p:cNvPr id="3" name="Title 1">
            <a:extLst>
              <a:ext uri="{FF2B5EF4-FFF2-40B4-BE49-F238E27FC236}">
                <a16:creationId xmlns:a16="http://schemas.microsoft.com/office/drawing/2014/main" id="{488634BA-2564-A992-E1E3-A6077AFBE086}"/>
              </a:ext>
            </a:extLst>
          </p:cNvPr>
          <p:cNvSpPr txBox="1">
            <a:spLocks/>
          </p:cNvSpPr>
          <p:nvPr/>
        </p:nvSpPr>
        <p:spPr bwMode="auto">
          <a:xfrm>
            <a:off x="906258" y="4232599"/>
            <a:ext cx="870221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r>
              <a:rPr lang="en-US" sz="4800" kern="0" dirty="0">
                <a:latin typeface="Aharoni" panose="02010803020104030203" pitchFamily="2" charset="-79"/>
                <a:ea typeface="MS PGothic"/>
                <a:cs typeface="Aharoni" panose="02010803020104030203" pitchFamily="2" charset="-79"/>
              </a:rPr>
              <a:t>Plan financier sur un an</a:t>
            </a:r>
          </a:p>
        </p:txBody>
      </p:sp>
      <p:pic>
        <p:nvPicPr>
          <p:cNvPr id="4" name="Picture 3">
            <a:extLst>
              <a:ext uri="{FF2B5EF4-FFF2-40B4-BE49-F238E27FC236}">
                <a16:creationId xmlns:a16="http://schemas.microsoft.com/office/drawing/2014/main" id="{41687328-1273-4705-4193-6B7C8225E523}"/>
              </a:ext>
            </a:extLst>
          </p:cNvPr>
          <p:cNvPicPr>
            <a:picLocks noChangeAspect="1"/>
          </p:cNvPicPr>
          <p:nvPr/>
        </p:nvPicPr>
        <p:blipFill>
          <a:blip r:embed="rId2"/>
          <a:stretch>
            <a:fillRect/>
          </a:stretch>
        </p:blipFill>
        <p:spPr>
          <a:xfrm>
            <a:off x="4833880" y="841590"/>
            <a:ext cx="2353003" cy="2791215"/>
          </a:xfrm>
          <a:prstGeom prst="rect">
            <a:avLst/>
          </a:prstGeom>
        </p:spPr>
      </p:pic>
    </p:spTree>
    <p:extLst>
      <p:ext uri="{BB962C8B-B14F-4D97-AF65-F5344CB8AC3E}">
        <p14:creationId xmlns:p14="http://schemas.microsoft.com/office/powerpoint/2010/main" val="329284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Étape 3: Mon plan financier sur un an</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Autofit/>
          </a:bodyPr>
          <a:lstStyle/>
          <a:p>
            <a:pPr marL="0" indent="0">
              <a:lnSpc>
                <a:spcPts val="2400"/>
              </a:lnSpc>
              <a:buNone/>
            </a:pPr>
            <a:r>
              <a:rPr lang="fr-FR" sz="2000" dirty="0">
                <a:ea typeface="MS PGothic"/>
                <a:cs typeface="Arial"/>
              </a:rPr>
              <a:t>Rien ne se fait sans plan ! </a:t>
            </a:r>
            <a:r>
              <a:rPr lang="fr-FR" sz="2000" b="1" dirty="0">
                <a:ea typeface="MS PGothic"/>
                <a:cs typeface="Arial"/>
              </a:rPr>
              <a:t>Dans la dernière étape de ce projet, vous allez créer un plan financier d'un an pour appuyer le cheminement que vous avez choisi.</a:t>
            </a:r>
            <a:r>
              <a:rPr lang="fr-FR" sz="2000" dirty="0">
                <a:ea typeface="MS PGothic"/>
                <a:cs typeface="Arial"/>
              </a:rPr>
              <a:t> Cela vous aidera à établir un budget et à faire de votre plan une réalité !</a:t>
            </a:r>
          </a:p>
          <a:p>
            <a:pPr marL="0" indent="0">
              <a:lnSpc>
                <a:spcPts val="2400"/>
              </a:lnSpc>
              <a:buNone/>
            </a:pPr>
            <a:r>
              <a:rPr lang="fr-FR" sz="2000" dirty="0">
                <a:ea typeface="MS PGothic"/>
                <a:cs typeface="Arial"/>
              </a:rPr>
              <a:t>N'oubliez pas que votre plan n'est pas gravé dans le marbre. Vous pouvez toujours changer d'avis à l'avenir. </a:t>
            </a:r>
          </a:p>
          <a:p>
            <a:pPr marL="0" indent="0">
              <a:lnSpc>
                <a:spcPts val="2400"/>
              </a:lnSpc>
              <a:buNone/>
            </a:pPr>
            <a:r>
              <a:rPr lang="fr-FR" sz="2100" b="1" dirty="0">
                <a:solidFill>
                  <a:srgbClr val="5C4A89"/>
                </a:solidFill>
                <a:latin typeface="Aharoni" panose="02010803020104030203" pitchFamily="2" charset="-79"/>
                <a:ea typeface="MS PGothic"/>
                <a:cs typeface="Aharoni" panose="02010803020104030203" pitchFamily="2" charset="-79"/>
              </a:rPr>
              <a:t>Faites de votre mieux. Soyez aussi réaliste que possible avec votre plan financier, et profitez des apprentissages que vous ferez en chemin!</a:t>
            </a:r>
            <a:endParaRPr lang="en-US" sz="2100" b="1" dirty="0">
              <a:solidFill>
                <a:srgbClr val="5C4A89"/>
              </a:solidFill>
              <a:latin typeface="Aharoni" panose="02010803020104030203" pitchFamily="2" charset="-79"/>
              <a:ea typeface="MS PGothic"/>
              <a:cs typeface="Aharoni" panose="02010803020104030203" pitchFamily="2" charset="-79"/>
            </a:endParaRPr>
          </a:p>
          <a:p>
            <a:pPr marL="0" indent="0">
              <a:lnSpc>
                <a:spcPts val="2400"/>
              </a:lnSpc>
              <a:buNone/>
            </a:pPr>
            <a:endParaRPr lang="en-US" sz="2000" b="1" dirty="0">
              <a:solidFill>
                <a:srgbClr val="005954"/>
              </a:solidFill>
              <a:ea typeface="MS PGothic"/>
              <a:cs typeface="Arial"/>
            </a:endParaRPr>
          </a:p>
        </p:txBody>
      </p:sp>
      <p:pic>
        <p:nvPicPr>
          <p:cNvPr id="5" name="Picture 4">
            <a:extLst>
              <a:ext uri="{FF2B5EF4-FFF2-40B4-BE49-F238E27FC236}">
                <a16:creationId xmlns:a16="http://schemas.microsoft.com/office/drawing/2014/main" id="{9FEDECC0-E7FD-EE1A-5465-97F1AC8AD3BB}"/>
              </a:ext>
            </a:extLst>
          </p:cNvPr>
          <p:cNvPicPr>
            <a:picLocks noChangeAspect="1"/>
          </p:cNvPicPr>
          <p:nvPr/>
        </p:nvPicPr>
        <p:blipFill>
          <a:blip r:embed="rId2"/>
          <a:stretch>
            <a:fillRect/>
          </a:stretch>
        </p:blipFill>
        <p:spPr>
          <a:xfrm>
            <a:off x="3177371" y="4957890"/>
            <a:ext cx="2787036" cy="1663762"/>
          </a:xfrm>
          <a:prstGeom prst="rect">
            <a:avLst/>
          </a:prstGeom>
        </p:spPr>
      </p:pic>
    </p:spTree>
    <p:extLst>
      <p:ext uri="{BB962C8B-B14F-4D97-AF65-F5344CB8AC3E}">
        <p14:creationId xmlns:p14="http://schemas.microsoft.com/office/powerpoint/2010/main" val="104841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Étape 3: Mon plan financier sur un an</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88473"/>
            <a:ext cx="8638967" cy="4758083"/>
          </a:xfrm>
        </p:spPr>
        <p:txBody>
          <a:bodyPr>
            <a:noAutofit/>
          </a:bodyPr>
          <a:lstStyle/>
          <a:p>
            <a:pPr marL="0" indent="0">
              <a:lnSpc>
                <a:spcPts val="2400"/>
              </a:lnSpc>
              <a:buNone/>
            </a:pPr>
            <a:r>
              <a:rPr lang="en-US" sz="2000" dirty="0">
                <a:ea typeface="MS PGothic"/>
              </a:rPr>
              <a:t>Directives</a:t>
            </a:r>
            <a:r>
              <a:rPr lang="en-US" sz="2000" dirty="0">
                <a:ea typeface="MS PGothic"/>
                <a:cs typeface="Arial"/>
              </a:rPr>
              <a:t>:</a:t>
            </a:r>
          </a:p>
          <a:p>
            <a:pPr>
              <a:lnSpc>
                <a:spcPts val="2400"/>
              </a:lnSpc>
              <a:buNone/>
            </a:pPr>
            <a:r>
              <a:rPr lang="fr-FR" sz="2000" dirty="0">
                <a:ea typeface="MS PGothic"/>
                <a:cs typeface="Arial"/>
              </a:rPr>
              <a:t>1. Les 5 diapositives suivantes sont de brefs tutoriels sur l'utilisation d’un plan financier. Choisissez les tutoriels vidéos qui s'appliquent au cheminement que vous avez choisi. </a:t>
            </a:r>
          </a:p>
          <a:p>
            <a:pPr>
              <a:lnSpc>
                <a:spcPts val="2400"/>
              </a:lnSpc>
              <a:buNone/>
            </a:pPr>
            <a:r>
              <a:rPr lang="fr-FR" sz="2000" dirty="0">
                <a:ea typeface="MS PGothic"/>
              </a:rPr>
              <a:t>2. Si vous choisissez plus d'un parcours, vous devrez peut-être remplir plus d'un onglet du plan financier. Vous en saurez davantage en regardant les tutoriels vidéos.</a:t>
            </a:r>
            <a:r>
              <a:rPr lang="en-US" sz="2000" dirty="0">
                <a:ea typeface="MS PGothic"/>
                <a:cs typeface="Arial"/>
              </a:rPr>
              <a:t> </a:t>
            </a:r>
          </a:p>
          <a:p>
            <a:pPr>
              <a:lnSpc>
                <a:spcPts val="2400"/>
              </a:lnSpc>
              <a:buNone/>
            </a:pPr>
            <a:r>
              <a:rPr lang="fr-FR" sz="2000" dirty="0">
                <a:ea typeface="MS PGothic"/>
              </a:rPr>
              <a:t>3. La diapositive 24 vous montre comment utiliser l'onglet « Épargnes et placements ». Pour les parcours d'études et d'emploi, vous devez choisir au moins une option d'épargne </a:t>
            </a:r>
            <a:r>
              <a:rPr lang="fr-FR" sz="2000" b="1" i="1" dirty="0">
                <a:ea typeface="MS PGothic"/>
              </a:rPr>
              <a:t>ou</a:t>
            </a:r>
            <a:r>
              <a:rPr lang="fr-FR" sz="2000" dirty="0">
                <a:ea typeface="MS PGothic"/>
              </a:rPr>
              <a:t> d'investissement. Pour les parcours </a:t>
            </a:r>
            <a:r>
              <a:rPr lang="fr-FR" sz="2000" i="1" dirty="0">
                <a:ea typeface="MS PGothic"/>
              </a:rPr>
              <a:t>Entrepreneuriat</a:t>
            </a:r>
            <a:r>
              <a:rPr lang="fr-FR" sz="2000" dirty="0">
                <a:ea typeface="MS PGothic"/>
              </a:rPr>
              <a:t> et </a:t>
            </a:r>
            <a:r>
              <a:rPr lang="fr-FR" sz="2000" i="1" dirty="0">
                <a:ea typeface="MS PGothic"/>
              </a:rPr>
              <a:t>Année sabbatique</a:t>
            </a:r>
            <a:r>
              <a:rPr lang="fr-FR" sz="2000" dirty="0">
                <a:ea typeface="MS PGothic"/>
              </a:rPr>
              <a:t>, c'est facultatif.</a:t>
            </a:r>
          </a:p>
          <a:p>
            <a:pPr marL="0" indent="0">
              <a:lnSpc>
                <a:spcPts val="2400"/>
              </a:lnSpc>
              <a:buNone/>
            </a:pPr>
            <a:r>
              <a:rPr lang="fr-FR" sz="2000" dirty="0">
                <a:solidFill>
                  <a:srgbClr val="005954"/>
                </a:solidFill>
                <a:latin typeface="Aharoni" panose="02010803020104030203" pitchFamily="2" charset="-79"/>
                <a:ea typeface="MS PGothic"/>
                <a:cs typeface="Aharoni" panose="02010803020104030203" pitchFamily="2" charset="-79"/>
              </a:rPr>
              <a:t>On vous encourage à en choisir plusieurs afin que vous puissiez commencer à épargner et à investir dès votre plus jeune âge.</a:t>
            </a:r>
            <a:endParaRPr lang="en-US" sz="2000" b="1" dirty="0">
              <a:solidFill>
                <a:srgbClr val="005954"/>
              </a:solidFill>
              <a:ea typeface="MS PGothic"/>
              <a:cs typeface="Arial"/>
            </a:endParaRPr>
          </a:p>
        </p:txBody>
      </p:sp>
    </p:spTree>
    <p:extLst>
      <p:ext uri="{BB962C8B-B14F-4D97-AF65-F5344CB8AC3E}">
        <p14:creationId xmlns:p14="http://schemas.microsoft.com/office/powerpoint/2010/main" val="5794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a:t>Onglet: Éducation et apprentissage</a:t>
            </a:r>
          </a:p>
        </p:txBody>
      </p:sp>
      <p:pic>
        <p:nvPicPr>
          <p:cNvPr id="5" name="Online Media 4" title="10 e année - Education et Formation d'Apprenti">
            <a:hlinkClick r:id="" action="ppaction://media"/>
            <a:extLst>
              <a:ext uri="{FF2B5EF4-FFF2-40B4-BE49-F238E27FC236}">
                <a16:creationId xmlns:a16="http://schemas.microsoft.com/office/drawing/2014/main" id="{C339D9EF-0AC6-66FE-4990-04886490B4FA}"/>
              </a:ext>
            </a:extLst>
          </p:cNvPr>
          <p:cNvPicPr>
            <a:picLocks noRot="1" noChangeAspect="1"/>
          </p:cNvPicPr>
          <p:nvPr>
            <a:videoFile r:link="rId1"/>
          </p:nvPr>
        </p:nvPicPr>
        <p:blipFill>
          <a:blip r:embed="rId3"/>
          <a:stretch>
            <a:fillRect/>
          </a:stretch>
        </p:blipFill>
        <p:spPr>
          <a:xfrm>
            <a:off x="420424" y="1956099"/>
            <a:ext cx="8303152" cy="4691281"/>
          </a:xfrm>
          <a:prstGeom prst="rect">
            <a:avLst/>
          </a:prstGeom>
        </p:spPr>
      </p:pic>
      <p:sp>
        <p:nvSpPr>
          <p:cNvPr id="3" name="TextBox 2">
            <a:extLst>
              <a:ext uri="{FF2B5EF4-FFF2-40B4-BE49-F238E27FC236}">
                <a16:creationId xmlns:a16="http://schemas.microsoft.com/office/drawing/2014/main" id="{A32B1565-4723-0CEE-365B-5C407F27B26F}"/>
              </a:ext>
            </a:extLst>
          </p:cNvPr>
          <p:cNvSpPr txBox="1"/>
          <p:nvPr/>
        </p:nvSpPr>
        <p:spPr>
          <a:xfrm>
            <a:off x="320842" y="1336749"/>
            <a:ext cx="8361638" cy="707886"/>
          </a:xfrm>
          <a:prstGeom prst="rect">
            <a:avLst/>
          </a:prstGeom>
          <a:noFill/>
        </p:spPr>
        <p:txBody>
          <a:bodyPr wrap="square" rtlCol="0">
            <a:spAutoFit/>
          </a:bodyPr>
          <a:lstStyle/>
          <a:p>
            <a:r>
              <a:rPr lang="en-CA" sz="2000" dirty="0"/>
              <a:t>Tutoriel: </a:t>
            </a:r>
            <a:r>
              <a:rPr lang="en-CA" sz="2000" dirty="0">
                <a:solidFill>
                  <a:srgbClr val="00BFDF"/>
                </a:solidFill>
                <a:hlinkClick r:id="rId4">
                  <a:extLst>
                    <a:ext uri="{A12FA001-AC4F-418D-AE19-62706E023703}">
                      <ahyp:hlinkClr xmlns:ahyp="http://schemas.microsoft.com/office/drawing/2018/hyperlinkcolor" val="tx"/>
                    </a:ext>
                  </a:extLst>
                </a:hlinkClick>
              </a:rPr>
              <a:t>https://www.youtube.com/watch?v=DqlBgF1aYRk</a:t>
            </a:r>
            <a:endParaRPr lang="en-CA" sz="2000" dirty="0"/>
          </a:p>
          <a:p>
            <a:endParaRPr lang="en-CA" sz="2000" dirty="0"/>
          </a:p>
        </p:txBody>
      </p:sp>
    </p:spTree>
    <p:extLst>
      <p:ext uri="{BB962C8B-B14F-4D97-AF65-F5344CB8AC3E}">
        <p14:creationId xmlns:p14="http://schemas.microsoft.com/office/powerpoint/2010/main" val="25441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err="1"/>
              <a:t>Onglet</a:t>
            </a:r>
            <a:r>
              <a:rPr lang="en-US" sz="3600"/>
              <a:t>: </a:t>
            </a:r>
            <a:r>
              <a:rPr lang="en-US" sz="3600" err="1"/>
              <a:t>Emploi</a:t>
            </a:r>
            <a:endParaRPr lang="en-CA" sz="3600"/>
          </a:p>
        </p:txBody>
      </p:sp>
      <p:pic>
        <p:nvPicPr>
          <p:cNvPr id="3" name="Online Media 2" title="10 e année - Emploi">
            <a:hlinkClick r:id="" action="ppaction://media"/>
            <a:extLst>
              <a:ext uri="{FF2B5EF4-FFF2-40B4-BE49-F238E27FC236}">
                <a16:creationId xmlns:a16="http://schemas.microsoft.com/office/drawing/2014/main" id="{88390E07-0732-0E0E-78A1-A20CA9E34B47}"/>
              </a:ext>
            </a:extLst>
          </p:cNvPr>
          <p:cNvPicPr>
            <a:picLocks noRot="1" noChangeAspect="1"/>
          </p:cNvPicPr>
          <p:nvPr>
            <a:videoFile r:link="rId1"/>
          </p:nvPr>
        </p:nvPicPr>
        <p:blipFill>
          <a:blip r:embed="rId3"/>
          <a:stretch>
            <a:fillRect/>
          </a:stretch>
        </p:blipFill>
        <p:spPr>
          <a:xfrm>
            <a:off x="251406" y="1782762"/>
            <a:ext cx="8646309" cy="4885165"/>
          </a:xfrm>
          <a:prstGeom prst="rect">
            <a:avLst/>
          </a:prstGeom>
        </p:spPr>
      </p:pic>
      <p:sp>
        <p:nvSpPr>
          <p:cNvPr id="4" name="TextBox 3">
            <a:extLst>
              <a:ext uri="{FF2B5EF4-FFF2-40B4-BE49-F238E27FC236}">
                <a16:creationId xmlns:a16="http://schemas.microsoft.com/office/drawing/2014/main" id="{AAC05415-916B-9282-2B78-63046FE0891C}"/>
              </a:ext>
            </a:extLst>
          </p:cNvPr>
          <p:cNvSpPr txBox="1"/>
          <p:nvPr/>
        </p:nvSpPr>
        <p:spPr>
          <a:xfrm>
            <a:off x="251406" y="1270527"/>
            <a:ext cx="6982287" cy="707886"/>
          </a:xfrm>
          <a:prstGeom prst="rect">
            <a:avLst/>
          </a:prstGeom>
          <a:noFill/>
        </p:spPr>
        <p:txBody>
          <a:bodyPr wrap="square" rtlCol="0">
            <a:spAutoFit/>
          </a:bodyPr>
          <a:lstStyle/>
          <a:p>
            <a:r>
              <a:rPr lang="en-CA" sz="2000" dirty="0"/>
              <a:t>Tutoriel: </a:t>
            </a:r>
            <a:r>
              <a:rPr lang="en-CA" sz="2000" dirty="0">
                <a:hlinkClick r:id="rId4"/>
              </a:rPr>
              <a:t>https://www.youtube.com/watch?v=hbg0Js1vvbs</a:t>
            </a:r>
            <a:endParaRPr lang="en-CA" sz="2000" dirty="0"/>
          </a:p>
          <a:p>
            <a:endParaRPr lang="en-CA" sz="2000" dirty="0"/>
          </a:p>
        </p:txBody>
      </p:sp>
    </p:spTree>
    <p:extLst>
      <p:ext uri="{BB962C8B-B14F-4D97-AF65-F5344CB8AC3E}">
        <p14:creationId xmlns:p14="http://schemas.microsoft.com/office/powerpoint/2010/main" val="99956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a:t>Onglet: Entreprenariat</a:t>
            </a:r>
          </a:p>
        </p:txBody>
      </p:sp>
      <p:pic>
        <p:nvPicPr>
          <p:cNvPr id="4" name="Online Media 3" title="10 e année - Entrepreneuriat">
            <a:hlinkClick r:id="" action="ppaction://media"/>
            <a:extLst>
              <a:ext uri="{FF2B5EF4-FFF2-40B4-BE49-F238E27FC236}">
                <a16:creationId xmlns:a16="http://schemas.microsoft.com/office/drawing/2014/main" id="{2B3F7903-A3B4-27EC-6FE3-74705A25FD78}"/>
              </a:ext>
            </a:extLst>
          </p:cNvPr>
          <p:cNvPicPr>
            <a:picLocks noRot="1" noChangeAspect="1"/>
          </p:cNvPicPr>
          <p:nvPr>
            <a:videoFile r:link="rId1"/>
          </p:nvPr>
        </p:nvPicPr>
        <p:blipFill>
          <a:blip r:embed="rId3"/>
          <a:stretch>
            <a:fillRect/>
          </a:stretch>
        </p:blipFill>
        <p:spPr>
          <a:xfrm>
            <a:off x="336439" y="1772884"/>
            <a:ext cx="8499431" cy="4802179"/>
          </a:xfrm>
          <a:prstGeom prst="rect">
            <a:avLst/>
          </a:prstGeom>
        </p:spPr>
      </p:pic>
      <p:sp>
        <p:nvSpPr>
          <p:cNvPr id="3" name="TextBox 2">
            <a:extLst>
              <a:ext uri="{FF2B5EF4-FFF2-40B4-BE49-F238E27FC236}">
                <a16:creationId xmlns:a16="http://schemas.microsoft.com/office/drawing/2014/main" id="{31868BD9-959E-8E19-0C86-AE12C5365782}"/>
              </a:ext>
            </a:extLst>
          </p:cNvPr>
          <p:cNvSpPr txBox="1"/>
          <p:nvPr/>
        </p:nvSpPr>
        <p:spPr>
          <a:xfrm>
            <a:off x="313050" y="1290582"/>
            <a:ext cx="7679183" cy="707886"/>
          </a:xfrm>
          <a:prstGeom prst="rect">
            <a:avLst/>
          </a:prstGeom>
          <a:noFill/>
        </p:spPr>
        <p:txBody>
          <a:bodyPr wrap="square" rtlCol="0">
            <a:spAutoFit/>
          </a:bodyPr>
          <a:lstStyle/>
          <a:p>
            <a:r>
              <a:rPr lang="en-CA" sz="2000" dirty="0"/>
              <a:t>Tutoriel: </a:t>
            </a:r>
            <a:r>
              <a:rPr lang="en-CA" sz="2000" dirty="0">
                <a:hlinkClick r:id="rId4"/>
              </a:rPr>
              <a:t>https://www.youtube.com/watch?v=moFmvDwp0MU</a:t>
            </a:r>
            <a:endParaRPr lang="en-CA" sz="2000" dirty="0"/>
          </a:p>
          <a:p>
            <a:endParaRPr lang="en-CA" sz="2000" dirty="0"/>
          </a:p>
        </p:txBody>
      </p:sp>
    </p:spTree>
    <p:extLst>
      <p:ext uri="{BB962C8B-B14F-4D97-AF65-F5344CB8AC3E}">
        <p14:creationId xmlns:p14="http://schemas.microsoft.com/office/powerpoint/2010/main" val="4203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a:t>Onglet: Année sabbatique</a:t>
            </a:r>
          </a:p>
        </p:txBody>
      </p:sp>
      <p:pic>
        <p:nvPicPr>
          <p:cNvPr id="4" name="Online Media 3" title="10 e année - Année Sabbatique">
            <a:hlinkClick r:id="" action="ppaction://media"/>
            <a:extLst>
              <a:ext uri="{FF2B5EF4-FFF2-40B4-BE49-F238E27FC236}">
                <a16:creationId xmlns:a16="http://schemas.microsoft.com/office/drawing/2014/main" id="{F7D4474B-38C6-CDE6-F532-5DDDF191BCE8}"/>
              </a:ext>
            </a:extLst>
          </p:cNvPr>
          <p:cNvPicPr>
            <a:picLocks noRot="1" noChangeAspect="1"/>
          </p:cNvPicPr>
          <p:nvPr>
            <a:videoFile r:link="rId1"/>
          </p:nvPr>
        </p:nvPicPr>
        <p:blipFill>
          <a:blip r:embed="rId3"/>
          <a:stretch>
            <a:fillRect/>
          </a:stretch>
        </p:blipFill>
        <p:spPr>
          <a:xfrm>
            <a:off x="368586" y="1763419"/>
            <a:ext cx="8406827" cy="4749857"/>
          </a:xfrm>
          <a:prstGeom prst="rect">
            <a:avLst/>
          </a:prstGeom>
        </p:spPr>
      </p:pic>
      <p:sp>
        <p:nvSpPr>
          <p:cNvPr id="3" name="TextBox 2">
            <a:extLst>
              <a:ext uri="{FF2B5EF4-FFF2-40B4-BE49-F238E27FC236}">
                <a16:creationId xmlns:a16="http://schemas.microsoft.com/office/drawing/2014/main" id="{AB997AEB-CEBC-EA8A-63D9-2C814AF3CE63}"/>
              </a:ext>
            </a:extLst>
          </p:cNvPr>
          <p:cNvSpPr txBox="1"/>
          <p:nvPr/>
        </p:nvSpPr>
        <p:spPr>
          <a:xfrm>
            <a:off x="251406" y="1290582"/>
            <a:ext cx="7710256" cy="707886"/>
          </a:xfrm>
          <a:prstGeom prst="rect">
            <a:avLst/>
          </a:prstGeom>
          <a:noFill/>
        </p:spPr>
        <p:txBody>
          <a:bodyPr wrap="square" rtlCol="0">
            <a:spAutoFit/>
          </a:bodyPr>
          <a:lstStyle/>
          <a:p>
            <a:r>
              <a:rPr lang="en-CA" sz="2000" dirty="0"/>
              <a:t>Tutoriel: </a:t>
            </a:r>
            <a:r>
              <a:rPr lang="en-CA" sz="2000" dirty="0">
                <a:hlinkClick r:id="rId4"/>
              </a:rPr>
              <a:t>https://www.youtube.com/watch?v=I5D3Qc0dqhg</a:t>
            </a:r>
            <a:endParaRPr lang="en-CA" sz="2000" dirty="0"/>
          </a:p>
          <a:p>
            <a:endParaRPr lang="en-CA" sz="2000" dirty="0"/>
          </a:p>
        </p:txBody>
      </p:sp>
    </p:spTree>
    <p:extLst>
      <p:ext uri="{BB962C8B-B14F-4D97-AF65-F5344CB8AC3E}">
        <p14:creationId xmlns:p14="http://schemas.microsoft.com/office/powerpoint/2010/main" val="6661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a:t>Onglet: Épargnes et placements</a:t>
            </a:r>
          </a:p>
        </p:txBody>
      </p:sp>
      <p:pic>
        <p:nvPicPr>
          <p:cNvPr id="5" name="Online Media 4" title="10 e année - Épargne et Placements">
            <a:hlinkClick r:id="" action="ppaction://media"/>
            <a:extLst>
              <a:ext uri="{FF2B5EF4-FFF2-40B4-BE49-F238E27FC236}">
                <a16:creationId xmlns:a16="http://schemas.microsoft.com/office/drawing/2014/main" id="{09C160A5-90B1-26B8-D871-92A224F34B8F}"/>
              </a:ext>
            </a:extLst>
          </p:cNvPr>
          <p:cNvPicPr>
            <a:picLocks noRot="1" noChangeAspect="1"/>
          </p:cNvPicPr>
          <p:nvPr>
            <a:videoFile r:link="rId1"/>
          </p:nvPr>
        </p:nvPicPr>
        <p:blipFill>
          <a:blip r:embed="rId3"/>
          <a:stretch>
            <a:fillRect/>
          </a:stretch>
        </p:blipFill>
        <p:spPr>
          <a:xfrm>
            <a:off x="292502" y="1781920"/>
            <a:ext cx="8483441" cy="4793144"/>
          </a:xfrm>
          <a:prstGeom prst="rect">
            <a:avLst/>
          </a:prstGeom>
        </p:spPr>
      </p:pic>
      <p:sp>
        <p:nvSpPr>
          <p:cNvPr id="3" name="TextBox 2">
            <a:extLst>
              <a:ext uri="{FF2B5EF4-FFF2-40B4-BE49-F238E27FC236}">
                <a16:creationId xmlns:a16="http://schemas.microsoft.com/office/drawing/2014/main" id="{C5D924F3-E00D-1288-3D5A-B4930A0F1DFA}"/>
              </a:ext>
            </a:extLst>
          </p:cNvPr>
          <p:cNvSpPr txBox="1"/>
          <p:nvPr/>
        </p:nvSpPr>
        <p:spPr>
          <a:xfrm>
            <a:off x="292502" y="1264831"/>
            <a:ext cx="7111013" cy="707886"/>
          </a:xfrm>
          <a:prstGeom prst="rect">
            <a:avLst/>
          </a:prstGeom>
          <a:noFill/>
        </p:spPr>
        <p:txBody>
          <a:bodyPr wrap="square" rtlCol="0">
            <a:spAutoFit/>
          </a:bodyPr>
          <a:lstStyle/>
          <a:p>
            <a:r>
              <a:rPr lang="en-CA" sz="2000" dirty="0"/>
              <a:t>Tutoriel: </a:t>
            </a:r>
            <a:r>
              <a:rPr lang="en-CA" sz="2000" dirty="0">
                <a:hlinkClick r:id="rId4"/>
              </a:rPr>
              <a:t>https://www.youtube.com/watch?v=ygRHH0tIBiY</a:t>
            </a:r>
            <a:endParaRPr lang="en-CA" sz="2000" dirty="0"/>
          </a:p>
          <a:p>
            <a:endParaRPr lang="en-CA" sz="2000" dirty="0"/>
          </a:p>
        </p:txBody>
      </p:sp>
    </p:spTree>
    <p:extLst>
      <p:ext uri="{BB962C8B-B14F-4D97-AF65-F5344CB8AC3E}">
        <p14:creationId xmlns:p14="http://schemas.microsoft.com/office/powerpoint/2010/main" val="400172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Étape 3: Mon plan financier sur un an</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Autofit/>
          </a:bodyPr>
          <a:lstStyle/>
          <a:p>
            <a:pPr marL="0" indent="0">
              <a:lnSpc>
                <a:spcPts val="2400"/>
              </a:lnSpc>
              <a:buNone/>
            </a:pPr>
            <a:r>
              <a:rPr lang="fr-FR" sz="2000" dirty="0">
                <a:ea typeface="MS PGothic"/>
              </a:rPr>
              <a:t>Après avoir terminé votre « Plan financier sur un an », </a:t>
            </a:r>
            <a:r>
              <a:rPr lang="fr-FR" sz="2000" b="1" dirty="0">
                <a:ea typeface="MS PGothic"/>
              </a:rPr>
              <a:t>répondez aux questions de réflexion à la page 5 de votre carnet de projet. </a:t>
            </a:r>
            <a:endParaRPr lang="en-US" sz="2000" b="1" dirty="0">
              <a:ea typeface="MS PGothic"/>
            </a:endParaRPr>
          </a:p>
        </p:txBody>
      </p:sp>
      <p:pic>
        <p:nvPicPr>
          <p:cNvPr id="4" name="Picture 2" descr="Icon&#10;&#10;Description automatically generated">
            <a:extLst>
              <a:ext uri="{FF2B5EF4-FFF2-40B4-BE49-F238E27FC236}">
                <a16:creationId xmlns:a16="http://schemas.microsoft.com/office/drawing/2014/main" id="{671A2B97-109B-A814-DA5D-136B05F1FAC1}"/>
              </a:ext>
            </a:extLst>
          </p:cNvPr>
          <p:cNvPicPr>
            <a:picLocks noChangeAspect="1"/>
          </p:cNvPicPr>
          <p:nvPr/>
        </p:nvPicPr>
        <p:blipFill>
          <a:blip r:embed="rId2"/>
          <a:stretch>
            <a:fillRect/>
          </a:stretch>
        </p:blipFill>
        <p:spPr>
          <a:xfrm>
            <a:off x="3396131" y="3694177"/>
            <a:ext cx="2188676" cy="2798694"/>
          </a:xfrm>
          <a:prstGeom prst="rect">
            <a:avLst/>
          </a:prstGeom>
        </p:spPr>
      </p:pic>
    </p:spTree>
    <p:extLst>
      <p:ext uri="{BB962C8B-B14F-4D97-AF65-F5344CB8AC3E}">
        <p14:creationId xmlns:p14="http://schemas.microsoft.com/office/powerpoint/2010/main" val="997360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a:t>Félicitations</a:t>
            </a:r>
            <a:r>
              <a:rPr lang="en-US" sz="3600"/>
              <a:t>!</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Autofit/>
          </a:bodyPr>
          <a:lstStyle/>
          <a:p>
            <a:pPr marL="0" indent="0">
              <a:lnSpc>
                <a:spcPts val="2400"/>
              </a:lnSpc>
              <a:buNone/>
            </a:pPr>
            <a:r>
              <a:rPr lang="fr-FR" sz="2000">
                <a:ea typeface="MS PGothic"/>
                <a:cs typeface="Arial"/>
              </a:rPr>
              <a:t>Vous avez franchi les trois étapes de ce parcours personnel !</a:t>
            </a:r>
            <a:endParaRPr lang="en-US" sz="2000">
              <a:ea typeface="MS PGothic"/>
              <a:cs typeface="Arial"/>
            </a:endParaRPr>
          </a:p>
          <a:p>
            <a:pPr marL="0" indent="0">
              <a:lnSpc>
                <a:spcPts val="2400"/>
              </a:lnSpc>
              <a:buNone/>
            </a:pPr>
            <a:endParaRPr lang="en-US" sz="2000">
              <a:ea typeface="MS PGothic"/>
              <a:cs typeface="Arial"/>
            </a:endParaRPr>
          </a:p>
          <a:p>
            <a:pPr marL="0" indent="0">
              <a:lnSpc>
                <a:spcPts val="2400"/>
              </a:lnSpc>
              <a:buNone/>
            </a:pPr>
            <a:r>
              <a:rPr lang="fr-FR" sz="2000">
                <a:ea typeface="MS PGothic"/>
                <a:cs typeface="Arial"/>
              </a:rPr>
              <a:t>Nous espérons que ce projet vous aidera à mieux connaître les options qui s'offrent à vous pour ainsi  commencer à planifier  dès la première année après le secondaire.</a:t>
            </a:r>
          </a:p>
          <a:p>
            <a:pPr marL="0" indent="0">
              <a:lnSpc>
                <a:spcPts val="2400"/>
              </a:lnSpc>
              <a:buNone/>
            </a:pPr>
            <a:endParaRPr lang="en-US" sz="2000">
              <a:solidFill>
                <a:schemeClr val="tx1"/>
              </a:solidFill>
              <a:ea typeface="MS PGothic"/>
              <a:cs typeface="Arial"/>
            </a:endParaRPr>
          </a:p>
          <a:p>
            <a:pPr marL="0" indent="0">
              <a:lnSpc>
                <a:spcPts val="2400"/>
              </a:lnSpc>
              <a:buNone/>
            </a:pPr>
            <a:r>
              <a:rPr lang="fr-FR" sz="2000" b="1">
                <a:solidFill>
                  <a:schemeClr val="tx1"/>
                </a:solidFill>
                <a:ea typeface="MS PGothic"/>
                <a:cs typeface="Arial"/>
              </a:rPr>
              <a:t>Afin d’approfondir tout cela, revoyez votre parcours et répondez aux questions « Réflexion sur le projet » à la page 6 de votre </a:t>
            </a:r>
            <a:r>
              <a:rPr lang="fr-FR" sz="2000" b="1">
                <a:solidFill>
                  <a:schemeClr val="tx1"/>
                </a:solidFill>
                <a:ea typeface="MS PGothic"/>
              </a:rPr>
              <a:t>c</a:t>
            </a:r>
            <a:r>
              <a:rPr lang="fr-FR" sz="2000" b="1">
                <a:solidFill>
                  <a:schemeClr val="tx1"/>
                </a:solidFill>
                <a:ea typeface="MS PGothic"/>
                <a:cs typeface="Arial"/>
              </a:rPr>
              <a:t>arnet.</a:t>
            </a:r>
            <a:endParaRPr lang="en-US" sz="2000" b="1">
              <a:solidFill>
                <a:schemeClr val="tx1"/>
              </a:solidFill>
              <a:ea typeface="MS PGothic"/>
              <a:cs typeface="Arial"/>
            </a:endParaRPr>
          </a:p>
        </p:txBody>
      </p:sp>
      <p:pic>
        <p:nvPicPr>
          <p:cNvPr id="5" name="Picture 2" descr="A picture containing wire&#10;&#10;Description automatically generated">
            <a:extLst>
              <a:ext uri="{FF2B5EF4-FFF2-40B4-BE49-F238E27FC236}">
                <a16:creationId xmlns:a16="http://schemas.microsoft.com/office/drawing/2014/main" id="{88785ED2-6B14-262A-FEEB-B9C6D3841F81}"/>
              </a:ext>
            </a:extLst>
          </p:cNvPr>
          <p:cNvPicPr>
            <a:picLocks noChangeAspect="1"/>
          </p:cNvPicPr>
          <p:nvPr/>
        </p:nvPicPr>
        <p:blipFill>
          <a:blip r:embed="rId2"/>
          <a:stretch>
            <a:fillRect/>
          </a:stretch>
        </p:blipFill>
        <p:spPr>
          <a:xfrm>
            <a:off x="4735287" y="5193957"/>
            <a:ext cx="2018845" cy="1391900"/>
          </a:xfrm>
          <a:prstGeom prst="rect">
            <a:avLst/>
          </a:prstGeom>
        </p:spPr>
      </p:pic>
      <p:pic>
        <p:nvPicPr>
          <p:cNvPr id="6" name="Picture 5" descr="A picture containing text, queen, accessory, vector graphics&#10;&#10;Description automatically generated">
            <a:extLst>
              <a:ext uri="{FF2B5EF4-FFF2-40B4-BE49-F238E27FC236}">
                <a16:creationId xmlns:a16="http://schemas.microsoft.com/office/drawing/2014/main" id="{B78FC955-3E8B-AC10-EC26-3793388A41EC}"/>
              </a:ext>
            </a:extLst>
          </p:cNvPr>
          <p:cNvPicPr>
            <a:picLocks noChangeAspect="1"/>
          </p:cNvPicPr>
          <p:nvPr/>
        </p:nvPicPr>
        <p:blipFill>
          <a:blip r:embed="rId3"/>
          <a:stretch>
            <a:fillRect/>
          </a:stretch>
        </p:blipFill>
        <p:spPr>
          <a:xfrm>
            <a:off x="7242672" y="1276995"/>
            <a:ext cx="1481375" cy="1546132"/>
          </a:xfrm>
          <a:prstGeom prst="rect">
            <a:avLst/>
          </a:prstGeom>
        </p:spPr>
      </p:pic>
    </p:spTree>
    <p:extLst>
      <p:ext uri="{BB962C8B-B14F-4D97-AF65-F5344CB8AC3E}">
        <p14:creationId xmlns:p14="http://schemas.microsoft.com/office/powerpoint/2010/main" val="109034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950756"/>
            <a:ext cx="8638967" cy="1325563"/>
          </a:xfrm>
        </p:spPr>
        <p:txBody>
          <a:bodyPr>
            <a:normAutofit/>
          </a:bodyPr>
          <a:lstStyle/>
          <a:p>
            <a:r>
              <a:rPr lang="fr-CA" sz="3600"/>
              <a:t>Les élèves pourront…</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891145"/>
            <a:ext cx="8638967" cy="4328901"/>
          </a:xfrm>
        </p:spPr>
        <p:txBody>
          <a:bodyPr>
            <a:normAutofit/>
          </a:bodyPr>
          <a:lstStyle/>
          <a:p>
            <a:pPr marL="0" indent="0">
              <a:lnSpc>
                <a:spcPts val="2500"/>
              </a:lnSpc>
              <a:buNone/>
            </a:pPr>
            <a:endParaRPr lang="en-US" sz="2000">
              <a:solidFill>
                <a:schemeClr val="tx1"/>
              </a:solidFill>
            </a:endParaRPr>
          </a:p>
          <a:p>
            <a:pPr>
              <a:lnSpc>
                <a:spcPts val="2400"/>
              </a:lnSpc>
            </a:pPr>
            <a:r>
              <a:rPr lang="fr-FR" sz="2000">
                <a:ea typeface="MS PGothic"/>
                <a:cs typeface="Arial"/>
              </a:rPr>
              <a:t>Planifier </a:t>
            </a:r>
            <a:r>
              <a:rPr lang="fr-FR" sz="2000">
                <a:ea typeface="MS PGothic"/>
              </a:rPr>
              <a:t> leur</a:t>
            </a:r>
            <a:r>
              <a:rPr lang="fr-FR" sz="2000">
                <a:ea typeface="MS PGothic"/>
                <a:cs typeface="Arial"/>
              </a:rPr>
              <a:t> première année après l'obtention de </a:t>
            </a:r>
            <a:r>
              <a:rPr lang="fr-FR" sz="2000">
                <a:ea typeface="MS PGothic"/>
              </a:rPr>
              <a:t>leur</a:t>
            </a:r>
            <a:r>
              <a:rPr lang="fr-FR" sz="2000">
                <a:ea typeface="MS PGothic"/>
                <a:cs typeface="Arial"/>
              </a:rPr>
              <a:t> diplôme d‘Études secondaires. </a:t>
            </a:r>
          </a:p>
          <a:p>
            <a:pPr>
              <a:lnSpc>
                <a:spcPts val="2400"/>
              </a:lnSpc>
            </a:pPr>
            <a:r>
              <a:rPr lang="fr-FR" sz="2000">
                <a:ea typeface="MS PGothic"/>
                <a:cs typeface="Arial"/>
              </a:rPr>
              <a:t>Envisager diverses voies, y compris l'enseignement postsecondaire, l'apprentissage, l'entreprenariat, le marché du travail et les programmes d'année de césure ou sabbatique.</a:t>
            </a:r>
          </a:p>
          <a:p>
            <a:pPr>
              <a:lnSpc>
                <a:spcPts val="2400"/>
              </a:lnSpc>
            </a:pPr>
            <a:r>
              <a:rPr lang="fr-FR" sz="2000">
                <a:ea typeface="MS PGothic"/>
                <a:cs typeface="Arial"/>
              </a:rPr>
              <a:t>Développer des compétences pratiques afin d’établir un budget et faire des choix pour leur avenir  postsecondaire.</a:t>
            </a:r>
          </a:p>
          <a:p>
            <a:pPr>
              <a:lnSpc>
                <a:spcPts val="2400"/>
              </a:lnSpc>
            </a:pPr>
            <a:r>
              <a:rPr lang="fr-FR" sz="2000">
                <a:ea typeface="MS PGothic"/>
                <a:cs typeface="Arial"/>
              </a:rPr>
              <a:t>S'informer sur les ressources et les financements disponibles.</a:t>
            </a:r>
            <a:endParaRPr lang="en-US" sz="2000">
              <a:solidFill>
                <a:schemeClr val="tx1"/>
              </a:solidFill>
            </a:endParaRPr>
          </a:p>
        </p:txBody>
      </p:sp>
    </p:spTree>
    <p:extLst>
      <p:ext uri="{BB962C8B-B14F-4D97-AF65-F5344CB8AC3E}">
        <p14:creationId xmlns:p14="http://schemas.microsoft.com/office/powerpoint/2010/main" val="60614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err="1"/>
              <a:t>Présentation</a:t>
            </a:r>
            <a:r>
              <a:rPr lang="en-US" sz="3600"/>
              <a:t> du </a:t>
            </a:r>
            <a:r>
              <a:rPr lang="en-US" sz="3600" err="1"/>
              <a:t>projet</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20982"/>
            <a:ext cx="8638967" cy="5344897"/>
          </a:xfrm>
        </p:spPr>
        <p:txBody>
          <a:bodyPr>
            <a:normAutofit/>
          </a:bodyPr>
          <a:lstStyle/>
          <a:p>
            <a:pPr marL="0" indent="0" eaLnBrk="1" hangingPunct="1">
              <a:lnSpc>
                <a:spcPts val="2400"/>
              </a:lnSpc>
              <a:buNone/>
            </a:pPr>
            <a:r>
              <a:rPr lang="fr-FR" sz="2000">
                <a:ea typeface="MS PGothic"/>
                <a:cs typeface="Arial"/>
              </a:rPr>
              <a:t>Bientôt, vous aurez l'occasion de prendre vos propres décisions concernant  votre avenir  après le secondaire</a:t>
            </a:r>
            <a:r>
              <a:rPr lang="fr-FR" sz="2000">
                <a:ea typeface="MS PGothic"/>
              </a:rPr>
              <a:t>.</a:t>
            </a:r>
            <a:endParaRPr lang="fr-FR" sz="2000">
              <a:ea typeface="MS PGothic"/>
              <a:cs typeface="Arial"/>
            </a:endParaRPr>
          </a:p>
          <a:p>
            <a:pPr marL="0" indent="0" eaLnBrk="1" hangingPunct="1">
              <a:lnSpc>
                <a:spcPts val="2400"/>
              </a:lnSpc>
              <a:buNone/>
            </a:pPr>
            <a:r>
              <a:rPr lang="fr-FR" sz="2000">
                <a:ea typeface="MS PGothic"/>
                <a:cs typeface="Arial"/>
              </a:rPr>
              <a:t>Mais cela pourrait sembler une montagne ! </a:t>
            </a:r>
          </a:p>
          <a:p>
            <a:pPr marL="0" indent="0" eaLnBrk="1" hangingPunct="1">
              <a:lnSpc>
                <a:spcPts val="2400"/>
              </a:lnSpc>
              <a:buNone/>
            </a:pPr>
            <a:r>
              <a:rPr lang="fr-FR" sz="2000">
                <a:ea typeface="MS PGothic"/>
                <a:cs typeface="Arial"/>
              </a:rPr>
              <a:t>Ce projet vous aidera à découvrir les différentes options qui s'offrent à vous, ainsi que </a:t>
            </a:r>
            <a:r>
              <a:rPr lang="fr-FR" sz="2000">
                <a:ea typeface="MS PGothic"/>
              </a:rPr>
              <a:t>des</a:t>
            </a:r>
            <a:r>
              <a:rPr lang="fr-FR" sz="2000">
                <a:ea typeface="MS PGothic"/>
                <a:cs typeface="Arial"/>
              </a:rPr>
              <a:t> ressources disponibles qui pourront vous aider. </a:t>
            </a:r>
          </a:p>
          <a:p>
            <a:pPr marL="0" indent="0">
              <a:lnSpc>
                <a:spcPts val="2400"/>
              </a:lnSpc>
              <a:buNone/>
            </a:pPr>
            <a:endParaRPr lang="fr-FR" sz="2000">
              <a:latin typeface="Aharoni" panose="02010803020104030203" pitchFamily="2" charset="-79"/>
              <a:ea typeface="MS PGothic"/>
            </a:endParaRPr>
          </a:p>
          <a:p>
            <a:pPr marL="0" indent="0">
              <a:lnSpc>
                <a:spcPts val="2400"/>
              </a:lnSpc>
              <a:buNone/>
            </a:pPr>
            <a:r>
              <a:rPr lang="fr-FR" sz="2100">
                <a:latin typeface="Aharoni" panose="02010803020104030203" pitchFamily="2" charset="-79"/>
                <a:ea typeface="MS PGothic"/>
                <a:cs typeface="Aharoni" panose="02010803020104030203" pitchFamily="2" charset="-79"/>
              </a:rPr>
              <a:t>Prenez votre  temps, faites vos recherches et utilisez ce projet pour en apprendre davantage. </a:t>
            </a:r>
          </a:p>
          <a:p>
            <a:pPr marL="0" indent="0" eaLnBrk="1" hangingPunct="1">
              <a:lnSpc>
                <a:spcPts val="2400"/>
              </a:lnSpc>
              <a:buNone/>
            </a:pPr>
            <a:r>
              <a:rPr lang="fr-FR" sz="2100">
                <a:solidFill>
                  <a:srgbClr val="005954"/>
                </a:solidFill>
                <a:latin typeface="Aharoni" panose="02010803020104030203" pitchFamily="2" charset="-79"/>
                <a:ea typeface="MS PGothic"/>
                <a:cs typeface="Aharoni" panose="02010803020104030203" pitchFamily="2" charset="-79"/>
              </a:rPr>
              <a:t>N’oubliez pas que vous pouvez toujours changer d’avis </a:t>
            </a:r>
            <a:r>
              <a:rPr lang="fr-FR" sz="2100" b="1">
                <a:solidFill>
                  <a:srgbClr val="005954"/>
                </a:solidFill>
                <a:latin typeface="Aharoni" panose="02010803020104030203" pitchFamily="2" charset="-79"/>
                <a:ea typeface="MS PGothic"/>
                <a:cs typeface="Aharoni" panose="02010803020104030203" pitchFamily="2" charset="-79"/>
              </a:rPr>
              <a:t>à l’</a:t>
            </a:r>
            <a:r>
              <a:rPr lang="fr-FR" sz="2100">
                <a:solidFill>
                  <a:srgbClr val="005954"/>
                </a:solidFill>
                <a:latin typeface="Aharoni" panose="02010803020104030203" pitchFamily="2" charset="-79"/>
                <a:ea typeface="MS PGothic"/>
                <a:cs typeface="Aharoni" panose="02010803020104030203" pitchFamily="2" charset="-79"/>
              </a:rPr>
              <a:t>avenir.</a:t>
            </a:r>
            <a:endParaRPr lang="en-US" sz="2100">
              <a:solidFill>
                <a:srgbClr val="005954"/>
              </a:solidFill>
              <a:latin typeface="Aharoni" panose="02010803020104030203" pitchFamily="2" charset="-79"/>
              <a:ea typeface="MS PGothic"/>
              <a:cs typeface="Aharoni" panose="02010803020104030203" pitchFamily="2" charset="-79"/>
            </a:endParaRPr>
          </a:p>
          <a:p>
            <a:pPr marL="0" indent="0">
              <a:lnSpc>
                <a:spcPts val="2400"/>
              </a:lnSpc>
              <a:buNone/>
            </a:pPr>
            <a:endParaRPr lang="en-US" sz="2100">
              <a:ea typeface="MS PGothic"/>
              <a:cs typeface="Arial"/>
            </a:endParaRPr>
          </a:p>
          <a:p>
            <a:pPr marL="0" indent="0">
              <a:lnSpc>
                <a:spcPts val="2500"/>
              </a:lnSpc>
              <a:buNone/>
            </a:pPr>
            <a:endParaRPr lang="en-US" sz="2000">
              <a:solidFill>
                <a:schemeClr val="tx1"/>
              </a:solidFill>
            </a:endParaRPr>
          </a:p>
        </p:txBody>
      </p:sp>
    </p:spTree>
    <p:extLst>
      <p:ext uri="{BB962C8B-B14F-4D97-AF65-F5344CB8AC3E}">
        <p14:creationId xmlns:p14="http://schemas.microsoft.com/office/powerpoint/2010/main" val="195621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err="1"/>
              <a:t>Présentation</a:t>
            </a:r>
            <a:r>
              <a:rPr lang="en-US" sz="3600"/>
              <a:t> du </a:t>
            </a:r>
            <a:r>
              <a:rPr lang="en-US" sz="3600" err="1"/>
              <a:t>projet</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lnSpc>
                <a:spcPts val="2400"/>
              </a:lnSpc>
              <a:buNone/>
            </a:pPr>
            <a:r>
              <a:rPr lang="en-US" sz="2000" b="1">
                <a:ea typeface="MS PGothic"/>
                <a:cs typeface="Arial"/>
              </a:rPr>
              <a:t>Le </a:t>
            </a:r>
            <a:r>
              <a:rPr lang="en-US" sz="2000" b="1" err="1">
                <a:ea typeface="MS PGothic"/>
                <a:cs typeface="Arial"/>
              </a:rPr>
              <a:t>projet</a:t>
            </a:r>
            <a:r>
              <a:rPr lang="en-US" sz="2000" b="1">
                <a:ea typeface="MS PGothic"/>
                <a:cs typeface="Arial"/>
              </a:rPr>
              <a:t> </a:t>
            </a:r>
            <a:r>
              <a:rPr lang="en-US" sz="2000" b="1" err="1">
                <a:ea typeface="MS PGothic"/>
                <a:cs typeface="Arial"/>
              </a:rPr>
              <a:t>est</a:t>
            </a:r>
            <a:r>
              <a:rPr lang="en-US" sz="2000" b="1">
                <a:ea typeface="MS PGothic"/>
                <a:cs typeface="Arial"/>
              </a:rPr>
              <a:t> </a:t>
            </a:r>
            <a:r>
              <a:rPr lang="en-US" sz="2000" b="1" err="1">
                <a:ea typeface="MS PGothic"/>
                <a:cs typeface="Arial"/>
              </a:rPr>
              <a:t>divisé</a:t>
            </a:r>
            <a:r>
              <a:rPr lang="en-US" sz="2000" b="1">
                <a:ea typeface="MS PGothic"/>
                <a:cs typeface="Arial"/>
              </a:rPr>
              <a:t> </a:t>
            </a:r>
            <a:r>
              <a:rPr lang="en-US" sz="2000" b="1" err="1">
                <a:ea typeface="MS PGothic"/>
                <a:cs typeface="Arial"/>
              </a:rPr>
              <a:t>en</a:t>
            </a:r>
            <a:r>
              <a:rPr lang="en-US" sz="2000" b="1">
                <a:ea typeface="MS PGothic"/>
                <a:cs typeface="Arial"/>
              </a:rPr>
              <a:t> 3 étapes:</a:t>
            </a:r>
          </a:p>
          <a:p>
            <a:pPr marL="0" indent="0" eaLnBrk="1" hangingPunct="1">
              <a:lnSpc>
                <a:spcPts val="2400"/>
              </a:lnSpc>
              <a:buNone/>
            </a:pPr>
            <a:r>
              <a:rPr lang="en-US" sz="2000" b="1">
                <a:solidFill>
                  <a:srgbClr val="005954"/>
                </a:solidFill>
                <a:ea typeface="MS PGothic"/>
                <a:cs typeface="Arial"/>
                <a:sym typeface="Wingdings" panose="05000000000000000000" pitchFamily="2" charset="2"/>
              </a:rPr>
              <a:t>Étape1:</a:t>
            </a:r>
            <a:r>
              <a:rPr lang="en-US" sz="2000">
                <a:ea typeface="MS PGothic"/>
                <a:cs typeface="Arial"/>
                <a:sym typeface="Wingdings" panose="05000000000000000000" pitchFamily="2" charset="2"/>
              </a:rPr>
              <a:t> </a:t>
            </a:r>
            <a:r>
              <a:rPr lang="fr-FR" sz="2000">
                <a:ea typeface="MS PGothic"/>
                <a:cs typeface="Arial"/>
                <a:sym typeface="Wingdings" panose="05000000000000000000" pitchFamily="2" charset="2"/>
              </a:rPr>
              <a:t>Faites des recherches sur un parcours de vie qui vous intéresse, ainsi que sur les avantages et les coûts qui y sont associés.</a:t>
            </a:r>
            <a:endParaRPr lang="en-US" sz="2000">
              <a:ea typeface="MS PGothic"/>
              <a:cs typeface="Arial"/>
              <a:sym typeface="Wingdings" panose="05000000000000000000" pitchFamily="2" charset="2"/>
            </a:endParaRPr>
          </a:p>
          <a:p>
            <a:pPr marL="0" indent="0" eaLnBrk="1" hangingPunct="1">
              <a:lnSpc>
                <a:spcPts val="2400"/>
              </a:lnSpc>
              <a:buNone/>
            </a:pPr>
            <a:r>
              <a:rPr lang="en-US" sz="2000" b="1">
                <a:solidFill>
                  <a:srgbClr val="005954"/>
                </a:solidFill>
                <a:ea typeface="MS PGothic"/>
                <a:cs typeface="Arial"/>
                <a:sym typeface="Wingdings" panose="05000000000000000000" pitchFamily="2" charset="2"/>
              </a:rPr>
              <a:t>Étape 2:</a:t>
            </a:r>
            <a:r>
              <a:rPr lang="en-US" sz="2000">
                <a:ea typeface="MS PGothic"/>
                <a:cs typeface="Arial"/>
                <a:sym typeface="Wingdings" panose="05000000000000000000" pitchFamily="2" charset="2"/>
              </a:rPr>
              <a:t> </a:t>
            </a:r>
            <a:r>
              <a:rPr lang="fr-FR" sz="2000">
                <a:ea typeface="MS PGothic"/>
                <a:cs typeface="Arial"/>
                <a:sym typeface="Wingdings" panose="05000000000000000000" pitchFamily="2" charset="2"/>
              </a:rPr>
              <a:t>Définiss</a:t>
            </a:r>
            <a:r>
              <a:rPr lang="fr-FR" sz="2000">
                <a:ea typeface="MS PGothic"/>
                <a:sym typeface="Wingdings" panose="05000000000000000000" pitchFamily="2" charset="2"/>
              </a:rPr>
              <a:t>ez</a:t>
            </a:r>
            <a:r>
              <a:rPr lang="fr-FR" sz="2000">
                <a:ea typeface="MS PGothic"/>
                <a:cs typeface="Arial"/>
                <a:sym typeface="Wingdings" panose="05000000000000000000" pitchFamily="2" charset="2"/>
              </a:rPr>
              <a:t>  la </a:t>
            </a:r>
            <a:r>
              <a:rPr lang="fr-FR" sz="2000">
                <a:ea typeface="MS PGothic"/>
                <a:sym typeface="Wingdings" panose="05000000000000000000" pitchFamily="2" charset="2"/>
              </a:rPr>
              <a:t>« re</a:t>
            </a:r>
            <a:r>
              <a:rPr lang="fr-FR" sz="2000">
                <a:ea typeface="MS PGothic"/>
                <a:cs typeface="Arial"/>
                <a:sym typeface="Wingdings" panose="05000000000000000000" pitchFamily="2" charset="2"/>
              </a:rPr>
              <a:t>sponsabilité financière »  pour vous-même,  votre famille et </a:t>
            </a:r>
            <a:r>
              <a:rPr lang="fr-FR" sz="2000">
                <a:ea typeface="MS PGothic"/>
                <a:sym typeface="Wingdings" panose="05000000000000000000" pitchFamily="2" charset="2"/>
              </a:rPr>
              <a:t> votre</a:t>
            </a:r>
            <a:r>
              <a:rPr lang="fr-FR" sz="2000">
                <a:ea typeface="MS PGothic"/>
                <a:cs typeface="Arial"/>
                <a:sym typeface="Wingdings" panose="05000000000000000000" pitchFamily="2" charset="2"/>
              </a:rPr>
              <a:t> communauté.</a:t>
            </a:r>
          </a:p>
          <a:p>
            <a:pPr marL="0" indent="0" eaLnBrk="1" hangingPunct="1">
              <a:lnSpc>
                <a:spcPts val="2400"/>
              </a:lnSpc>
              <a:buNone/>
            </a:pPr>
            <a:r>
              <a:rPr lang="en-US" sz="2000" b="1">
                <a:solidFill>
                  <a:srgbClr val="005954"/>
                </a:solidFill>
                <a:ea typeface="MS PGothic"/>
                <a:cs typeface="Arial"/>
                <a:sym typeface="Wingdings" panose="05000000000000000000" pitchFamily="2" charset="2"/>
              </a:rPr>
              <a:t>Étape 3:</a:t>
            </a:r>
            <a:r>
              <a:rPr lang="en-US" sz="2000">
                <a:ea typeface="MS PGothic"/>
                <a:cs typeface="Arial"/>
                <a:sym typeface="Wingdings" panose="05000000000000000000" pitchFamily="2" charset="2"/>
              </a:rPr>
              <a:t> </a:t>
            </a:r>
            <a:r>
              <a:rPr lang="fr-FR" sz="2000">
                <a:ea typeface="MS PGothic"/>
                <a:cs typeface="Arial"/>
                <a:sym typeface="Wingdings" panose="05000000000000000000" pitchFamily="2" charset="2"/>
              </a:rPr>
              <a:t>Créez un plan financier d'un an pour appuyer votre parcours en utilisant un outil de budgétisation en ligne fourni avec ce projet  (</a:t>
            </a:r>
            <a:r>
              <a:rPr lang="fr-FR" sz="2000">
                <a:ea typeface="MS PGothic"/>
                <a:sym typeface="Wingdings" panose="05000000000000000000" pitchFamily="2" charset="2"/>
              </a:rPr>
              <a:t>r</a:t>
            </a:r>
            <a:r>
              <a:rPr lang="fr-FR" sz="2000">
                <a:ea typeface="MS PGothic"/>
                <a:cs typeface="Arial"/>
                <a:sym typeface="Wingdings" panose="05000000000000000000" pitchFamily="2" charset="2"/>
              </a:rPr>
              <a:t>emarque: l'option papier est disponible).</a:t>
            </a:r>
            <a:endParaRPr lang="en-US" sz="2000">
              <a:solidFill>
                <a:schemeClr val="tx1"/>
              </a:solidFill>
            </a:endParaRPr>
          </a:p>
        </p:txBody>
      </p:sp>
      <p:pic>
        <p:nvPicPr>
          <p:cNvPr id="4" name="Picture 3" descr="Shape, arrow&#10;&#10;Description automatically generated">
            <a:extLst>
              <a:ext uri="{FF2B5EF4-FFF2-40B4-BE49-F238E27FC236}">
                <a16:creationId xmlns:a16="http://schemas.microsoft.com/office/drawing/2014/main" id="{DF9D5358-B3E4-F13C-2411-BCB1CB964159}"/>
              </a:ext>
            </a:extLst>
          </p:cNvPr>
          <p:cNvPicPr>
            <a:picLocks noChangeAspect="1"/>
          </p:cNvPicPr>
          <p:nvPr/>
        </p:nvPicPr>
        <p:blipFill>
          <a:blip r:embed="rId2"/>
          <a:stretch>
            <a:fillRect/>
          </a:stretch>
        </p:blipFill>
        <p:spPr>
          <a:xfrm>
            <a:off x="3942657" y="4942111"/>
            <a:ext cx="1256464" cy="1780664"/>
          </a:xfrm>
          <a:prstGeom prst="rect">
            <a:avLst/>
          </a:prstGeom>
        </p:spPr>
      </p:pic>
    </p:spTree>
    <p:extLst>
      <p:ext uri="{BB962C8B-B14F-4D97-AF65-F5344CB8AC3E}">
        <p14:creationId xmlns:p14="http://schemas.microsoft.com/office/powerpoint/2010/main" val="168245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27A8BF-5B4A-4000-7B15-5C4C4BB89B85}"/>
              </a:ext>
            </a:extLst>
          </p:cNvPr>
          <p:cNvSpPr>
            <a:spLocks noGrp="1"/>
          </p:cNvSpPr>
          <p:nvPr>
            <p:ph type="title"/>
          </p:nvPr>
        </p:nvSpPr>
        <p:spPr>
          <a:xfrm>
            <a:off x="2031071" y="1952713"/>
            <a:ext cx="7923212" cy="685800"/>
          </a:xfrm>
        </p:spPr>
        <p:txBody>
          <a:bodyPr>
            <a:normAutofit fontScale="90000"/>
          </a:bodyPr>
          <a:lstStyle/>
          <a:p>
            <a:r>
              <a:rPr lang="en-US" sz="7200" b="1">
                <a:latin typeface="Dreaming Outloud Pro" panose="03050502040302030504" pitchFamily="66" charset="0"/>
                <a:ea typeface="MS PGothic"/>
                <a:cs typeface="Dreaming Outloud Pro" panose="03050502040302030504" pitchFamily="66" charset="0"/>
              </a:rPr>
              <a:t>Étape</a:t>
            </a:r>
          </a:p>
        </p:txBody>
      </p:sp>
      <p:pic>
        <p:nvPicPr>
          <p:cNvPr id="8" name="Picture 7">
            <a:extLst>
              <a:ext uri="{FF2B5EF4-FFF2-40B4-BE49-F238E27FC236}">
                <a16:creationId xmlns:a16="http://schemas.microsoft.com/office/drawing/2014/main" id="{BB479B37-A1C1-5F4A-9CEB-615F7885D25C}"/>
              </a:ext>
            </a:extLst>
          </p:cNvPr>
          <p:cNvPicPr>
            <a:picLocks noChangeAspect="1"/>
          </p:cNvPicPr>
          <p:nvPr/>
        </p:nvPicPr>
        <p:blipFill>
          <a:blip r:embed="rId2"/>
          <a:stretch>
            <a:fillRect/>
          </a:stretch>
        </p:blipFill>
        <p:spPr>
          <a:xfrm>
            <a:off x="4798031" y="742575"/>
            <a:ext cx="2314898" cy="2686425"/>
          </a:xfrm>
          <a:prstGeom prst="rect">
            <a:avLst/>
          </a:prstGeom>
        </p:spPr>
      </p:pic>
      <p:sp>
        <p:nvSpPr>
          <p:cNvPr id="9" name="Title 1">
            <a:extLst>
              <a:ext uri="{FF2B5EF4-FFF2-40B4-BE49-F238E27FC236}">
                <a16:creationId xmlns:a16="http://schemas.microsoft.com/office/drawing/2014/main" id="{052EF069-DB8F-BEB6-E84A-3B37FBEAB0BB}"/>
              </a:ext>
            </a:extLst>
          </p:cNvPr>
          <p:cNvSpPr txBox="1">
            <a:spLocks/>
          </p:cNvSpPr>
          <p:nvPr/>
        </p:nvSpPr>
        <p:spPr bwMode="auto">
          <a:xfrm>
            <a:off x="1220788" y="4127146"/>
            <a:ext cx="79232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r>
              <a:rPr lang="en-US" sz="6000" kern="0">
                <a:latin typeface="Aharoni" panose="02010803020104030203" pitchFamily="2" charset="-79"/>
                <a:ea typeface="MS PGothic"/>
                <a:cs typeface="Aharoni" panose="02010803020104030203" pitchFamily="2" charset="-79"/>
              </a:rPr>
              <a:t>Mon </a:t>
            </a:r>
            <a:r>
              <a:rPr lang="fr-CA" sz="6000" kern="0">
                <a:latin typeface="Aharoni" panose="02010803020104030203" pitchFamily="2" charset="-79"/>
                <a:ea typeface="MS PGothic"/>
                <a:cs typeface="Aharoni" panose="02010803020104030203" pitchFamily="2" charset="-79"/>
              </a:rPr>
              <a:t>cheminement</a:t>
            </a:r>
          </a:p>
        </p:txBody>
      </p:sp>
    </p:spTree>
    <p:extLst>
      <p:ext uri="{BB962C8B-B14F-4D97-AF65-F5344CB8AC3E}">
        <p14:creationId xmlns:p14="http://schemas.microsoft.com/office/powerpoint/2010/main" val="311793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fr-CA" sz="3600"/>
              <a:t>Activité</a:t>
            </a:r>
            <a:r>
              <a:rPr lang="en-CA" sz="3600"/>
              <a:t> </a:t>
            </a:r>
            <a:r>
              <a:rPr lang="fr-FR" sz="3600"/>
              <a:t>« Pensez-y</a:t>
            </a:r>
            <a:r>
              <a:rPr lang="en-CA" sz="3600"/>
              <a:t> </a:t>
            </a:r>
            <a:r>
              <a:rPr lang="en-CA" sz="3600" err="1"/>
              <a:t>bien</a:t>
            </a:r>
            <a:r>
              <a:rPr lang="fr-CA" sz="3600"/>
              <a:t> »</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7" y="1952090"/>
            <a:ext cx="5712514" cy="3825256"/>
          </a:xfrm>
        </p:spPr>
        <p:txBody>
          <a:bodyPr>
            <a:normAutofit/>
          </a:bodyPr>
          <a:lstStyle/>
          <a:p>
            <a:pPr marL="0" indent="0">
              <a:lnSpc>
                <a:spcPts val="2400"/>
              </a:lnSpc>
              <a:buSzTx/>
              <a:buNone/>
              <a:defRPr b="1"/>
            </a:pPr>
            <a:r>
              <a:rPr lang="en-US" sz="2000" err="1"/>
              <a:t>Penser-partager-présenter</a:t>
            </a:r>
            <a:endParaRPr lang="en-US" sz="2000"/>
          </a:p>
          <a:p>
            <a:pPr marL="0" indent="0">
              <a:lnSpc>
                <a:spcPts val="2400"/>
              </a:lnSpc>
              <a:buSzTx/>
              <a:buNone/>
              <a:defRPr b="1"/>
            </a:pPr>
            <a:endParaRPr lang="en-US" sz="2000" b="1"/>
          </a:p>
          <a:p>
            <a:pPr marL="342900" indent="-342900">
              <a:lnSpc>
                <a:spcPts val="2400"/>
              </a:lnSpc>
              <a:buSzTx/>
            </a:pPr>
            <a:r>
              <a:rPr lang="fr-FR" sz="2000"/>
              <a:t>Quelles sont les idées qui vous viennent à l'esprit lorsque vous pensez à votre avenir  après le secondaire ?</a:t>
            </a:r>
          </a:p>
          <a:p>
            <a:pPr marL="342900" indent="-342900">
              <a:lnSpc>
                <a:spcPts val="2400"/>
              </a:lnSpc>
              <a:buSzTx/>
            </a:pPr>
            <a:r>
              <a:rPr lang="fr-FR" sz="2000"/>
              <a:t>Y a-t-il des choix d’études ou de carrière que vous aimeriez poursuivre ?</a:t>
            </a:r>
          </a:p>
          <a:p>
            <a:pPr marL="342900" indent="-342900">
              <a:lnSpc>
                <a:spcPts val="2400"/>
              </a:lnSpc>
              <a:buSzTx/>
            </a:pPr>
            <a:r>
              <a:rPr lang="fr-FR" sz="2000"/>
              <a:t>Qu'avez-vous entendu dire concernant les projets de d'autres personnes ?</a:t>
            </a:r>
            <a:endParaRPr lang="en-US" sz="2000">
              <a:solidFill>
                <a:schemeClr val="tx1"/>
              </a:solidFill>
            </a:endParaRPr>
          </a:p>
        </p:txBody>
      </p:sp>
      <p:pic>
        <p:nvPicPr>
          <p:cNvPr id="4" name="Content Placeholder 4" descr="Content Placeholder 4">
            <a:extLst>
              <a:ext uri="{FF2B5EF4-FFF2-40B4-BE49-F238E27FC236}">
                <a16:creationId xmlns:a16="http://schemas.microsoft.com/office/drawing/2014/main" id="{32357D38-568B-A514-1B44-EEA4F39D43E5}"/>
              </a:ext>
            </a:extLst>
          </p:cNvPr>
          <p:cNvPicPr>
            <a:picLocks noChangeAspect="1"/>
          </p:cNvPicPr>
          <p:nvPr/>
        </p:nvPicPr>
        <p:blipFill>
          <a:blip r:embed="rId2"/>
          <a:stretch>
            <a:fillRect/>
          </a:stretch>
        </p:blipFill>
        <p:spPr>
          <a:xfrm>
            <a:off x="6461448" y="3234913"/>
            <a:ext cx="1880961" cy="2111957"/>
          </a:xfrm>
          <a:prstGeom prst="rect">
            <a:avLst/>
          </a:prstGeom>
          <a:ln w="12700">
            <a:miter lim="400000"/>
          </a:ln>
        </p:spPr>
      </p:pic>
    </p:spTree>
    <p:extLst>
      <p:ext uri="{BB962C8B-B14F-4D97-AF65-F5344CB8AC3E}">
        <p14:creationId xmlns:p14="http://schemas.microsoft.com/office/powerpoint/2010/main" val="126873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t>Discussion pour les </a:t>
            </a:r>
            <a:r>
              <a:rPr lang="en-US" sz="3600" err="1"/>
              <a:t>élèves</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lnSpc>
                <a:spcPts val="2400"/>
              </a:lnSpc>
              <a:buNone/>
            </a:pPr>
            <a:r>
              <a:rPr lang="fr-FR" sz="2000">
                <a:ea typeface="+mn-lt"/>
                <a:cs typeface="+mn-lt"/>
              </a:rPr>
              <a:t>De </a:t>
            </a:r>
            <a:r>
              <a:rPr lang="fr-FR" sz="2000" b="1">
                <a:ea typeface="+mn-lt"/>
                <a:cs typeface="+mn-lt"/>
              </a:rPr>
              <a:t>nombreuses </a:t>
            </a:r>
            <a:r>
              <a:rPr lang="fr-FR" sz="2000">
                <a:ea typeface="+mn-lt"/>
                <a:cs typeface="+mn-lt"/>
              </a:rPr>
              <a:t>options s'offrent à vous pour votre avenir. Il n'y a pas de bonnes ou de mauvaises réponses! Voici quelques idées :</a:t>
            </a:r>
          </a:p>
          <a:p>
            <a:pPr marL="342900" indent="-342900">
              <a:lnSpc>
                <a:spcPts val="2400"/>
              </a:lnSpc>
            </a:pPr>
            <a:r>
              <a:rPr lang="fr-FR" sz="2000" b="1">
                <a:ea typeface="+mn-lt"/>
                <a:cs typeface="+mn-lt"/>
              </a:rPr>
              <a:t>Études postsecondaires </a:t>
            </a:r>
          </a:p>
          <a:p>
            <a:pPr marL="342900" indent="-342900">
              <a:lnSpc>
                <a:spcPts val="2400"/>
              </a:lnSpc>
            </a:pPr>
            <a:r>
              <a:rPr lang="fr-FR" sz="2000" b="1">
                <a:ea typeface="+mn-lt"/>
                <a:cs typeface="+mn-lt"/>
              </a:rPr>
              <a:t>Programme d'apprentissage pour les métiers</a:t>
            </a:r>
          </a:p>
          <a:p>
            <a:pPr marL="342900" indent="-342900">
              <a:lnSpc>
                <a:spcPts val="2400"/>
              </a:lnSpc>
            </a:pPr>
            <a:r>
              <a:rPr lang="fr-FR" sz="2000" b="1">
                <a:ea typeface="+mn-lt"/>
                <a:cs typeface="+mn-lt"/>
              </a:rPr>
              <a:t>Entreprenariat (créer sa propre entreprise)</a:t>
            </a:r>
          </a:p>
          <a:p>
            <a:pPr marL="342900" indent="-342900">
              <a:lnSpc>
                <a:spcPts val="2400"/>
              </a:lnSpc>
            </a:pPr>
            <a:r>
              <a:rPr lang="fr-FR" sz="2000" b="1">
                <a:ea typeface="+mn-lt"/>
                <a:cs typeface="+mn-lt"/>
              </a:rPr>
              <a:t>Emploi (trouver un emploi)</a:t>
            </a:r>
          </a:p>
          <a:p>
            <a:pPr marL="342900" indent="-342900">
              <a:lnSpc>
                <a:spcPts val="2400"/>
              </a:lnSpc>
            </a:pPr>
            <a:r>
              <a:rPr lang="fr-FR" sz="2000" b="1">
                <a:ea typeface="+mn-lt"/>
                <a:cs typeface="+mn-lt"/>
              </a:rPr>
              <a:t>Programme d'année sabbatique</a:t>
            </a:r>
          </a:p>
          <a:p>
            <a:pPr marL="342900" indent="-342900">
              <a:lnSpc>
                <a:spcPts val="2400"/>
              </a:lnSpc>
            </a:pPr>
            <a:r>
              <a:rPr lang="fr-FR" sz="2000" b="1">
                <a:ea typeface="+mn-lt"/>
                <a:cs typeface="+mn-lt"/>
              </a:rPr>
              <a:t>Autres ?</a:t>
            </a:r>
            <a:endParaRPr lang="en-US" sz="2000" b="1">
              <a:solidFill>
                <a:schemeClr val="tx1"/>
              </a:solidFill>
            </a:endParaRPr>
          </a:p>
        </p:txBody>
      </p:sp>
    </p:spTree>
    <p:extLst>
      <p:ext uri="{BB962C8B-B14F-4D97-AF65-F5344CB8AC3E}">
        <p14:creationId xmlns:p14="http://schemas.microsoft.com/office/powerpoint/2010/main" val="13593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a:t>Options postsecondaires</a:t>
            </a:r>
            <a:endParaRPr lang="en-CA" sz="360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buNone/>
            </a:pPr>
            <a:r>
              <a:rPr lang="fr-FR" sz="2000">
                <a:ea typeface="+mn-lt"/>
                <a:cs typeface="+mn-lt"/>
              </a:rPr>
              <a:t>Prenons un moment pour discuter de ces questions !</a:t>
            </a:r>
          </a:p>
          <a:p>
            <a:pPr marL="342900" indent="-342900"/>
            <a:r>
              <a:rPr lang="fr-FR" sz="2000">
                <a:ea typeface="+mn-lt"/>
                <a:cs typeface="+mn-lt"/>
              </a:rPr>
              <a:t>Pouvez-vous imaginer d'autres options possibles pour votre avenir ?</a:t>
            </a:r>
          </a:p>
          <a:p>
            <a:pPr marL="342900" indent="-342900"/>
            <a:r>
              <a:rPr lang="fr-FR" sz="2000">
                <a:ea typeface="+mn-lt"/>
                <a:cs typeface="+mn-lt"/>
              </a:rPr>
              <a:t>Quels sont les avantages de chaque choix ?</a:t>
            </a:r>
          </a:p>
          <a:p>
            <a:pPr marL="342900" indent="-342900"/>
            <a:r>
              <a:rPr lang="fr-FR" sz="2000">
                <a:ea typeface="+mn-lt"/>
                <a:cs typeface="+mn-lt"/>
              </a:rPr>
              <a:t>Quels sont les inconvénients de chaque choix ?</a:t>
            </a:r>
          </a:p>
          <a:p>
            <a:pPr marL="342900" indent="-342900"/>
            <a:r>
              <a:rPr lang="fr-FR" sz="2000">
                <a:ea typeface="+mn-lt"/>
                <a:cs typeface="+mn-lt"/>
              </a:rPr>
              <a:t>Quelles sont les situations qui  pourraient être un obstacle à la poursuite d'un choix particulier ?</a:t>
            </a:r>
            <a:endParaRPr lang="en-US" sz="2000">
              <a:solidFill>
                <a:schemeClr val="tx1"/>
              </a:solidFill>
            </a:endParaRPr>
          </a:p>
        </p:txBody>
      </p:sp>
      <p:pic>
        <p:nvPicPr>
          <p:cNvPr id="6" name="Picture 5">
            <a:extLst>
              <a:ext uri="{FF2B5EF4-FFF2-40B4-BE49-F238E27FC236}">
                <a16:creationId xmlns:a16="http://schemas.microsoft.com/office/drawing/2014/main" id="{1BD308E0-F0D3-986E-C62E-F890A146E3CF}"/>
              </a:ext>
            </a:extLst>
          </p:cNvPr>
          <p:cNvPicPr>
            <a:picLocks noChangeAspect="1"/>
          </p:cNvPicPr>
          <p:nvPr/>
        </p:nvPicPr>
        <p:blipFill>
          <a:blip r:embed="rId2"/>
          <a:stretch>
            <a:fillRect/>
          </a:stretch>
        </p:blipFill>
        <p:spPr>
          <a:xfrm>
            <a:off x="2850726" y="4307157"/>
            <a:ext cx="3440326" cy="2174286"/>
          </a:xfrm>
          <a:prstGeom prst="rect">
            <a:avLst/>
          </a:prstGeom>
        </p:spPr>
      </p:pic>
    </p:spTree>
    <p:extLst>
      <p:ext uri="{BB962C8B-B14F-4D97-AF65-F5344CB8AC3E}">
        <p14:creationId xmlns:p14="http://schemas.microsoft.com/office/powerpoint/2010/main" val="1247507302"/>
      </p:ext>
    </p:extLst>
  </p:cSld>
  <p:clrMapOvr>
    <a:masterClrMapping/>
  </p:clrMapOvr>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493094-0435-4eae-a32c-76983131fc0f">
      <Terms xmlns="http://schemas.microsoft.com/office/infopath/2007/PartnerControls"/>
    </lcf76f155ced4ddcb4097134ff3c332f>
    <TaxCatchAll xmlns="1bca0e2f-16d9-4d6a-8327-7fd70d55969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A581EC-43B8-4740-9F2D-8D1D7BA3A37E}">
  <ds:schemaRefs>
    <ds:schemaRef ds:uri="http://schemas.microsoft.com/sharepoint/v3/contenttype/forms"/>
  </ds:schemaRefs>
</ds:datastoreItem>
</file>

<file path=customXml/itemProps2.xml><?xml version="1.0" encoding="utf-8"?>
<ds:datastoreItem xmlns:ds="http://schemas.openxmlformats.org/officeDocument/2006/customXml" ds:itemID="{E12A6851-F7E1-42FB-812A-E3A1277D2969}">
  <ds:schemaRefs>
    <ds:schemaRef ds:uri="http://schemas.microsoft.com/office/2006/metadata/longProperties"/>
  </ds:schemaRefs>
</ds:datastoreItem>
</file>

<file path=customXml/itemProps3.xml><?xml version="1.0" encoding="utf-8"?>
<ds:datastoreItem xmlns:ds="http://schemas.openxmlformats.org/officeDocument/2006/customXml" ds:itemID="{6BAB852A-0F1E-43AF-86DD-CDEB92FA258D}">
  <ds:schemaRefs>
    <ds:schemaRef ds:uri="1bca0e2f-16d9-4d6a-8327-7fd70d55969c"/>
    <ds:schemaRef ds:uri="f6493094-0435-4eae-a32c-76983131fc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F5E0CEC-0EDD-4AF9-A2EB-8FE71F2303DA}">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On-screen Show (4:3)</PresentationFormat>
  <Paragraphs>151</Paragraphs>
  <Slides>29</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Aharoni</vt:lpstr>
      <vt:lpstr>Arial</vt:lpstr>
      <vt:lpstr>Calibri</vt:lpstr>
      <vt:lpstr>Dreaming Outloud Pro</vt:lpstr>
      <vt:lpstr>Office Theme</vt:lpstr>
      <vt:lpstr>Qu’est-ce qui vous attend : la première année après le secondaire</vt:lpstr>
      <vt:lpstr>Remarque spéciale à l’intention du personnel enseignant</vt:lpstr>
      <vt:lpstr>Les élèves pourront…</vt:lpstr>
      <vt:lpstr>Présentation du projet</vt:lpstr>
      <vt:lpstr>Présentation du projet</vt:lpstr>
      <vt:lpstr>Étape</vt:lpstr>
      <vt:lpstr>Activité « Pensez-y bien »</vt:lpstr>
      <vt:lpstr>Discussion pour les élèves</vt:lpstr>
      <vt:lpstr>Options postsecondaires</vt:lpstr>
      <vt:lpstr>Étape 1: Mon cheminement</vt:lpstr>
      <vt:lpstr>Étape 1: Mon cheminement</vt:lpstr>
      <vt:lpstr>Ressources</vt:lpstr>
      <vt:lpstr>Ressources</vt:lpstr>
      <vt:lpstr>Ressources</vt:lpstr>
      <vt:lpstr>Ressources</vt:lpstr>
      <vt:lpstr>Étape</vt:lpstr>
      <vt:lpstr>Étape 2: Responsabilité financière</vt:lpstr>
      <vt:lpstr>Étape 2: Responsabilité financière </vt:lpstr>
      <vt:lpstr>Étape 2: Responsabilité financière </vt:lpstr>
      <vt:lpstr>Étape</vt:lpstr>
      <vt:lpstr>Étape 3: Mon plan financier sur un an</vt:lpstr>
      <vt:lpstr>Étape 3: Mon plan financier sur un an</vt:lpstr>
      <vt:lpstr>Onglet: Éducation et apprentissage</vt:lpstr>
      <vt:lpstr>Onglet: Emploi</vt:lpstr>
      <vt:lpstr>Onglet: Entreprenariat</vt:lpstr>
      <vt:lpstr>Onglet: Année sabbatique</vt:lpstr>
      <vt:lpstr>Onglet: Épargnes et placements</vt:lpstr>
      <vt:lpstr>Étape 3: Mon plan financier sur un an</vt:lpstr>
      <vt:lpstr>Félicitations!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1</cp:revision>
  <dcterms:created xsi:type="dcterms:W3CDTF">2011-06-06T13:23:04Z</dcterms:created>
  <dcterms:modified xsi:type="dcterms:W3CDTF">2023-04-03T18:03:00Z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Meredith Roberts</vt:lpwstr>
  </property>
  <property fmtid="{D5CDD505-2E9C-101B-9397-08002B2CF9AE}" pid="3" name="Order">
    <vt:lpwstr>935400.000000000</vt:lpwstr>
  </property>
  <property fmtid="{D5CDD505-2E9C-101B-9397-08002B2CF9AE}" pid="4" name="display_urn:schemas-microsoft-com:office:office#Author">
    <vt:lpwstr>Meredith Roberts</vt:lpwstr>
  </property>
  <property fmtid="{D5CDD505-2E9C-101B-9397-08002B2CF9AE}" pid="5" name="ContentTypeId">
    <vt:lpwstr>0x0101006F7E63EF2496EC4A8317235C224509C7</vt:lpwstr>
  </property>
  <property fmtid="{D5CDD505-2E9C-101B-9397-08002B2CF9AE}" pid="6" name="MediaServiceImageTags">
    <vt:lpwstr/>
  </property>
</Properties>
</file>