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diagrams/data3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 autoCompressPictures="0">
  <p:sldMasterIdLst>
    <p:sldMasterId id="2147483648" r:id="rId5"/>
  </p:sldMasterIdLst>
  <p:notesMasterIdLst>
    <p:notesMasterId r:id="rId19"/>
  </p:notesMasterIdLst>
  <p:handoutMasterIdLst>
    <p:handoutMasterId r:id="rId20"/>
  </p:handoutMasterIdLst>
  <p:sldIdLst>
    <p:sldId id="257" r:id="rId6"/>
    <p:sldId id="298" r:id="rId7"/>
    <p:sldId id="258" r:id="rId8"/>
    <p:sldId id="259" r:id="rId9"/>
    <p:sldId id="264" r:id="rId10"/>
    <p:sldId id="263" r:id="rId11"/>
    <p:sldId id="262" r:id="rId12"/>
    <p:sldId id="260" r:id="rId13"/>
    <p:sldId id="261" r:id="rId14"/>
    <p:sldId id="266" r:id="rId15"/>
    <p:sldId id="265" r:id="rId16"/>
    <p:sldId id="267" r:id="rId17"/>
    <p:sldId id="268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modifyVerifier cryptProviderType="rsaAES" cryptAlgorithmClass="hash" cryptAlgorithmType="typeAny" cryptAlgorithmSid="14" spinCount="100000" saltData="Cqa/axnkn5h3pFZz4wexDw==" hashData="92ICLmjDXHX0sdn1NnmcqYnJEG/JErlNyK1vXfBd1AvnhtvrktOabLOJCYluXECNkNo0setatsHClI/VMmCdUg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CE3A"/>
    <a:srgbClr val="005954"/>
    <a:srgbClr val="98BF1E"/>
    <a:srgbClr val="477E27"/>
    <a:srgbClr val="5C4A89"/>
    <a:srgbClr val="003E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86EC91-4CA2-4880-BB64-393E4249FE04}" v="1" dt="2021-12-01T18:51:03.179"/>
    <p1510:client id="{A71F4C70-08FB-0910-ED9A-481889F96E55}" v="10" dt="2021-12-07T17:09:41.9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322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image" Target="../media/image160.png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FA7FE7-E24E-4C6E-80D7-984810569421}" type="doc">
      <dgm:prSet loTypeId="urn:microsoft.com/office/officeart/2005/8/layout/default" loCatId="list" qsTypeId="urn:microsoft.com/office/officeart/2005/8/quickstyle/simple2" qsCatId="simple" csTypeId="urn:microsoft.com/office/officeart/2005/8/colors/accent2_3" csCatId="accent2"/>
      <dgm:spPr/>
      <dgm:t>
        <a:bodyPr/>
        <a:lstStyle/>
        <a:p>
          <a:endParaRPr lang="en-US"/>
        </a:p>
      </dgm:t>
    </dgm:pt>
    <dgm:pt modelId="{D33B9C23-D14A-4977-AD9D-6421F445D9D2}">
      <dgm:prSet/>
      <dgm:spPr/>
      <dgm:t>
        <a:bodyPr/>
        <a:lstStyle/>
        <a:p>
          <a:r>
            <a:rPr lang="fr-CA"/>
            <a:t>1.   Votre budget vous aidera à prévoir vos revenus et vos dépenses, et à éviter les mauvaises surprises.</a:t>
          </a:r>
        </a:p>
      </dgm:t>
    </dgm:pt>
    <dgm:pt modelId="{89312B86-AB2B-4E18-A348-A377C849BC64}" type="parTrans" cxnId="{51E0D57E-67F1-4394-8D9C-526E2786F3E2}">
      <dgm:prSet/>
      <dgm:spPr/>
      <dgm:t>
        <a:bodyPr/>
        <a:lstStyle/>
        <a:p>
          <a:endParaRPr lang="en-US"/>
        </a:p>
      </dgm:t>
    </dgm:pt>
    <dgm:pt modelId="{A0435B75-B408-4FD9-A0A7-E9D22BA15142}" type="sibTrans" cxnId="{51E0D57E-67F1-4394-8D9C-526E2786F3E2}">
      <dgm:prSet/>
      <dgm:spPr/>
      <dgm:t>
        <a:bodyPr/>
        <a:lstStyle/>
        <a:p>
          <a:endParaRPr lang="en-US"/>
        </a:p>
      </dgm:t>
    </dgm:pt>
    <dgm:pt modelId="{F5604324-147A-4603-A5C6-563BF36889E1}">
      <dgm:prSet/>
      <dgm:spPr/>
      <dgm:t>
        <a:bodyPr/>
        <a:lstStyle/>
        <a:p>
          <a:r>
            <a:rPr lang="fr-CA" dirty="0"/>
            <a:t>2.   Votre budget montre à votre banquier et à vos investisseurs comment vous prévoyez rembourser un prêt éventuel.</a:t>
          </a:r>
        </a:p>
      </dgm:t>
    </dgm:pt>
    <dgm:pt modelId="{9EF654F8-0ECB-423C-8D99-FAF7252FDFCE}" type="parTrans" cxnId="{1C56EC9E-22EE-42DD-86D3-9275580E9F2A}">
      <dgm:prSet/>
      <dgm:spPr/>
      <dgm:t>
        <a:bodyPr/>
        <a:lstStyle/>
        <a:p>
          <a:endParaRPr lang="en-US"/>
        </a:p>
      </dgm:t>
    </dgm:pt>
    <dgm:pt modelId="{C1FBCFB1-DF1F-4A37-9ED2-2600AD9400FF}" type="sibTrans" cxnId="{1C56EC9E-22EE-42DD-86D3-9275580E9F2A}">
      <dgm:prSet/>
      <dgm:spPr/>
      <dgm:t>
        <a:bodyPr/>
        <a:lstStyle/>
        <a:p>
          <a:endParaRPr lang="en-US"/>
        </a:p>
      </dgm:t>
    </dgm:pt>
    <dgm:pt modelId="{79C32713-00F2-49E4-9AB1-13E4B548B57E}">
      <dgm:prSet/>
      <dgm:spPr/>
      <dgm:t>
        <a:bodyPr/>
        <a:lstStyle/>
        <a:p>
          <a:r>
            <a:rPr lang="fr-CA"/>
            <a:t>3.   Le budget permet de déterminer rapidement les points à améliorer.</a:t>
          </a:r>
        </a:p>
      </dgm:t>
    </dgm:pt>
    <dgm:pt modelId="{1BFF289B-DFC4-4D16-A17E-3B09E3B54ECC}" type="parTrans" cxnId="{F18A49B2-27DD-4EAF-BD62-8D81D19A890D}">
      <dgm:prSet/>
      <dgm:spPr/>
      <dgm:t>
        <a:bodyPr/>
        <a:lstStyle/>
        <a:p>
          <a:endParaRPr lang="en-US"/>
        </a:p>
      </dgm:t>
    </dgm:pt>
    <dgm:pt modelId="{0A146C0A-C31C-410E-AB12-B61CBE9D7CAE}" type="sibTrans" cxnId="{F18A49B2-27DD-4EAF-BD62-8D81D19A890D}">
      <dgm:prSet/>
      <dgm:spPr/>
      <dgm:t>
        <a:bodyPr/>
        <a:lstStyle/>
        <a:p>
          <a:endParaRPr lang="en-US"/>
        </a:p>
      </dgm:t>
    </dgm:pt>
    <dgm:pt modelId="{28BD535F-119A-48F7-8392-48B7927571CA}">
      <dgm:prSet/>
      <dgm:spPr/>
      <dgm:t>
        <a:bodyPr/>
        <a:lstStyle/>
        <a:p>
          <a:r>
            <a:rPr lang="fr-CA"/>
            <a:t>4.   Votre budget facilite le bon déroulement de vos activités.</a:t>
          </a:r>
        </a:p>
      </dgm:t>
    </dgm:pt>
    <dgm:pt modelId="{73661FFE-8D7A-4A82-8E38-F7B255038AD5}" type="parTrans" cxnId="{8DCE4001-5227-4CB5-9880-9CA4B833BE08}">
      <dgm:prSet/>
      <dgm:spPr/>
      <dgm:t>
        <a:bodyPr/>
        <a:lstStyle/>
        <a:p>
          <a:endParaRPr lang="en-US"/>
        </a:p>
      </dgm:t>
    </dgm:pt>
    <dgm:pt modelId="{C5D84E1A-A74C-4862-B241-D35E39F221F1}" type="sibTrans" cxnId="{8DCE4001-5227-4CB5-9880-9CA4B833BE08}">
      <dgm:prSet/>
      <dgm:spPr/>
      <dgm:t>
        <a:bodyPr/>
        <a:lstStyle/>
        <a:p>
          <a:endParaRPr lang="en-US"/>
        </a:p>
      </dgm:t>
    </dgm:pt>
    <dgm:pt modelId="{6408BB5B-06F1-4F3E-A6C1-22FF59A42248}">
      <dgm:prSet/>
      <dgm:spPr/>
      <dgm:t>
        <a:bodyPr/>
        <a:lstStyle/>
        <a:p>
          <a:r>
            <a:rPr lang="fr-CA"/>
            <a:t>5.   Votre budget vous aide à élaborer des projets et un plan d’action réalisable.</a:t>
          </a:r>
        </a:p>
      </dgm:t>
    </dgm:pt>
    <dgm:pt modelId="{83B985D6-5583-4792-861A-1A41BC9AFFE8}" type="parTrans" cxnId="{BD572DE3-72B5-484A-A10C-62C32156775A}">
      <dgm:prSet/>
      <dgm:spPr/>
      <dgm:t>
        <a:bodyPr/>
        <a:lstStyle/>
        <a:p>
          <a:endParaRPr lang="en-US"/>
        </a:p>
      </dgm:t>
    </dgm:pt>
    <dgm:pt modelId="{274FE1A6-4490-4F96-AA6F-349EC62FCD51}" type="sibTrans" cxnId="{BD572DE3-72B5-484A-A10C-62C32156775A}">
      <dgm:prSet/>
      <dgm:spPr/>
      <dgm:t>
        <a:bodyPr/>
        <a:lstStyle/>
        <a:p>
          <a:endParaRPr lang="en-US"/>
        </a:p>
      </dgm:t>
    </dgm:pt>
    <dgm:pt modelId="{41FC8675-91AD-4A58-9527-A8F7F4E809A4}" type="pres">
      <dgm:prSet presAssocID="{DBFA7FE7-E24E-4C6E-80D7-984810569421}" presName="diagram" presStyleCnt="0">
        <dgm:presLayoutVars>
          <dgm:dir/>
          <dgm:resizeHandles val="exact"/>
        </dgm:presLayoutVars>
      </dgm:prSet>
      <dgm:spPr/>
    </dgm:pt>
    <dgm:pt modelId="{398A341E-6A16-4DAA-9E7F-DA52C661CFD2}" type="pres">
      <dgm:prSet presAssocID="{D33B9C23-D14A-4977-AD9D-6421F445D9D2}" presName="node" presStyleLbl="node1" presStyleIdx="0" presStyleCnt="5">
        <dgm:presLayoutVars>
          <dgm:bulletEnabled val="1"/>
        </dgm:presLayoutVars>
      </dgm:prSet>
      <dgm:spPr/>
    </dgm:pt>
    <dgm:pt modelId="{D85BBE07-603D-4C63-A9FF-8296A191BE59}" type="pres">
      <dgm:prSet presAssocID="{A0435B75-B408-4FD9-A0A7-E9D22BA15142}" presName="sibTrans" presStyleCnt="0"/>
      <dgm:spPr/>
    </dgm:pt>
    <dgm:pt modelId="{AFF34625-E291-43D6-8808-5457B4C3542E}" type="pres">
      <dgm:prSet presAssocID="{F5604324-147A-4603-A5C6-563BF36889E1}" presName="node" presStyleLbl="node1" presStyleIdx="1" presStyleCnt="5">
        <dgm:presLayoutVars>
          <dgm:bulletEnabled val="1"/>
        </dgm:presLayoutVars>
      </dgm:prSet>
      <dgm:spPr/>
    </dgm:pt>
    <dgm:pt modelId="{9CBF0166-157C-4630-AE81-8DBB717E5335}" type="pres">
      <dgm:prSet presAssocID="{C1FBCFB1-DF1F-4A37-9ED2-2600AD9400FF}" presName="sibTrans" presStyleCnt="0"/>
      <dgm:spPr/>
    </dgm:pt>
    <dgm:pt modelId="{EF73486B-A6A4-4ABE-87FE-2A066426289A}" type="pres">
      <dgm:prSet presAssocID="{79C32713-00F2-49E4-9AB1-13E4B548B57E}" presName="node" presStyleLbl="node1" presStyleIdx="2" presStyleCnt="5">
        <dgm:presLayoutVars>
          <dgm:bulletEnabled val="1"/>
        </dgm:presLayoutVars>
      </dgm:prSet>
      <dgm:spPr/>
    </dgm:pt>
    <dgm:pt modelId="{F8227005-486B-4144-B36C-AA789E3EA5AB}" type="pres">
      <dgm:prSet presAssocID="{0A146C0A-C31C-410E-AB12-B61CBE9D7CAE}" presName="sibTrans" presStyleCnt="0"/>
      <dgm:spPr/>
    </dgm:pt>
    <dgm:pt modelId="{BB2736C0-5960-4CFA-BEF5-7BAC249D3E04}" type="pres">
      <dgm:prSet presAssocID="{28BD535F-119A-48F7-8392-48B7927571CA}" presName="node" presStyleLbl="node1" presStyleIdx="3" presStyleCnt="5">
        <dgm:presLayoutVars>
          <dgm:bulletEnabled val="1"/>
        </dgm:presLayoutVars>
      </dgm:prSet>
      <dgm:spPr/>
    </dgm:pt>
    <dgm:pt modelId="{62A69614-0497-4DEE-A0B2-3E40B9DEC916}" type="pres">
      <dgm:prSet presAssocID="{C5D84E1A-A74C-4862-B241-D35E39F221F1}" presName="sibTrans" presStyleCnt="0"/>
      <dgm:spPr/>
    </dgm:pt>
    <dgm:pt modelId="{E46328DA-EC30-4EC9-84B1-3ABDADFD7FDC}" type="pres">
      <dgm:prSet presAssocID="{6408BB5B-06F1-4F3E-A6C1-22FF59A42248}" presName="node" presStyleLbl="node1" presStyleIdx="4" presStyleCnt="5">
        <dgm:presLayoutVars>
          <dgm:bulletEnabled val="1"/>
        </dgm:presLayoutVars>
      </dgm:prSet>
      <dgm:spPr/>
    </dgm:pt>
  </dgm:ptLst>
  <dgm:cxnLst>
    <dgm:cxn modelId="{8DCE4001-5227-4CB5-9880-9CA4B833BE08}" srcId="{DBFA7FE7-E24E-4C6E-80D7-984810569421}" destId="{28BD535F-119A-48F7-8392-48B7927571CA}" srcOrd="3" destOrd="0" parTransId="{73661FFE-8D7A-4A82-8E38-F7B255038AD5}" sibTransId="{C5D84E1A-A74C-4862-B241-D35E39F221F1}"/>
    <dgm:cxn modelId="{0A171B44-3426-4C8B-9C1C-650DAC34E38E}" type="presOf" srcId="{79C32713-00F2-49E4-9AB1-13E4B548B57E}" destId="{EF73486B-A6A4-4ABE-87FE-2A066426289A}" srcOrd="0" destOrd="0" presId="urn:microsoft.com/office/officeart/2005/8/layout/default"/>
    <dgm:cxn modelId="{51E0D57E-67F1-4394-8D9C-526E2786F3E2}" srcId="{DBFA7FE7-E24E-4C6E-80D7-984810569421}" destId="{D33B9C23-D14A-4977-AD9D-6421F445D9D2}" srcOrd="0" destOrd="0" parTransId="{89312B86-AB2B-4E18-A348-A377C849BC64}" sibTransId="{A0435B75-B408-4FD9-A0A7-E9D22BA15142}"/>
    <dgm:cxn modelId="{3E7A5B85-8FCB-4185-8DEE-89C4FF9BB1B5}" type="presOf" srcId="{D33B9C23-D14A-4977-AD9D-6421F445D9D2}" destId="{398A341E-6A16-4DAA-9E7F-DA52C661CFD2}" srcOrd="0" destOrd="0" presId="urn:microsoft.com/office/officeart/2005/8/layout/default"/>
    <dgm:cxn modelId="{1C56EC9E-22EE-42DD-86D3-9275580E9F2A}" srcId="{DBFA7FE7-E24E-4C6E-80D7-984810569421}" destId="{F5604324-147A-4603-A5C6-563BF36889E1}" srcOrd="1" destOrd="0" parTransId="{9EF654F8-0ECB-423C-8D99-FAF7252FDFCE}" sibTransId="{C1FBCFB1-DF1F-4A37-9ED2-2600AD9400FF}"/>
    <dgm:cxn modelId="{F18A49B2-27DD-4EAF-BD62-8D81D19A890D}" srcId="{DBFA7FE7-E24E-4C6E-80D7-984810569421}" destId="{79C32713-00F2-49E4-9AB1-13E4B548B57E}" srcOrd="2" destOrd="0" parTransId="{1BFF289B-DFC4-4D16-A17E-3B09E3B54ECC}" sibTransId="{0A146C0A-C31C-410E-AB12-B61CBE9D7CAE}"/>
    <dgm:cxn modelId="{E475DAD7-CF91-4386-8176-BC7D2E544498}" type="presOf" srcId="{6408BB5B-06F1-4F3E-A6C1-22FF59A42248}" destId="{E46328DA-EC30-4EC9-84B1-3ABDADFD7FDC}" srcOrd="0" destOrd="0" presId="urn:microsoft.com/office/officeart/2005/8/layout/default"/>
    <dgm:cxn modelId="{84A0FDDF-6125-439B-B9E5-84BEFC85FCEF}" type="presOf" srcId="{DBFA7FE7-E24E-4C6E-80D7-984810569421}" destId="{41FC8675-91AD-4A58-9527-A8F7F4E809A4}" srcOrd="0" destOrd="0" presId="urn:microsoft.com/office/officeart/2005/8/layout/default"/>
    <dgm:cxn modelId="{B7DA26E3-5908-4F5E-903E-4582445BA827}" type="presOf" srcId="{F5604324-147A-4603-A5C6-563BF36889E1}" destId="{AFF34625-E291-43D6-8808-5457B4C3542E}" srcOrd="0" destOrd="0" presId="urn:microsoft.com/office/officeart/2005/8/layout/default"/>
    <dgm:cxn modelId="{BD572DE3-72B5-484A-A10C-62C32156775A}" srcId="{DBFA7FE7-E24E-4C6E-80D7-984810569421}" destId="{6408BB5B-06F1-4F3E-A6C1-22FF59A42248}" srcOrd="4" destOrd="0" parTransId="{83B985D6-5583-4792-861A-1A41BC9AFFE8}" sibTransId="{274FE1A6-4490-4F96-AA6F-349EC62FCD51}"/>
    <dgm:cxn modelId="{5F5CDEE9-1066-4766-85A1-3EEE429427AA}" type="presOf" srcId="{28BD535F-119A-48F7-8392-48B7927571CA}" destId="{BB2736C0-5960-4CFA-BEF5-7BAC249D3E04}" srcOrd="0" destOrd="0" presId="urn:microsoft.com/office/officeart/2005/8/layout/default"/>
    <dgm:cxn modelId="{3CF0C325-6D49-4B5F-AB8F-45AE38E7EA9D}" type="presParOf" srcId="{41FC8675-91AD-4A58-9527-A8F7F4E809A4}" destId="{398A341E-6A16-4DAA-9E7F-DA52C661CFD2}" srcOrd="0" destOrd="0" presId="urn:microsoft.com/office/officeart/2005/8/layout/default"/>
    <dgm:cxn modelId="{E88C853D-F0D0-49CB-8CCA-24B62984C2BA}" type="presParOf" srcId="{41FC8675-91AD-4A58-9527-A8F7F4E809A4}" destId="{D85BBE07-603D-4C63-A9FF-8296A191BE59}" srcOrd="1" destOrd="0" presId="urn:microsoft.com/office/officeart/2005/8/layout/default"/>
    <dgm:cxn modelId="{9998E02D-D049-4BAB-AEEB-92ED9723EBC8}" type="presParOf" srcId="{41FC8675-91AD-4A58-9527-A8F7F4E809A4}" destId="{AFF34625-E291-43D6-8808-5457B4C3542E}" srcOrd="2" destOrd="0" presId="urn:microsoft.com/office/officeart/2005/8/layout/default"/>
    <dgm:cxn modelId="{3FDEE05E-3975-4042-A3DB-DECD8CC1C94E}" type="presParOf" srcId="{41FC8675-91AD-4A58-9527-A8F7F4E809A4}" destId="{9CBF0166-157C-4630-AE81-8DBB717E5335}" srcOrd="3" destOrd="0" presId="urn:microsoft.com/office/officeart/2005/8/layout/default"/>
    <dgm:cxn modelId="{6A876F0E-3604-45D3-B295-747AC038B8BE}" type="presParOf" srcId="{41FC8675-91AD-4A58-9527-A8F7F4E809A4}" destId="{EF73486B-A6A4-4ABE-87FE-2A066426289A}" srcOrd="4" destOrd="0" presId="urn:microsoft.com/office/officeart/2005/8/layout/default"/>
    <dgm:cxn modelId="{6CF17B6C-E532-42BE-856E-8AF71B8731D2}" type="presParOf" srcId="{41FC8675-91AD-4A58-9527-A8F7F4E809A4}" destId="{F8227005-486B-4144-B36C-AA789E3EA5AB}" srcOrd="5" destOrd="0" presId="urn:microsoft.com/office/officeart/2005/8/layout/default"/>
    <dgm:cxn modelId="{1251905C-F5AA-4853-9E23-B03C31C360F8}" type="presParOf" srcId="{41FC8675-91AD-4A58-9527-A8F7F4E809A4}" destId="{BB2736C0-5960-4CFA-BEF5-7BAC249D3E04}" srcOrd="6" destOrd="0" presId="urn:microsoft.com/office/officeart/2005/8/layout/default"/>
    <dgm:cxn modelId="{B42CE920-F53A-4731-9AB1-707A3FEC3B33}" type="presParOf" srcId="{41FC8675-91AD-4A58-9527-A8F7F4E809A4}" destId="{62A69614-0497-4DEE-A0B2-3E40B9DEC916}" srcOrd="7" destOrd="0" presId="urn:microsoft.com/office/officeart/2005/8/layout/default"/>
    <dgm:cxn modelId="{07B6B92E-B10E-439D-9ADE-FED6FB494C08}" type="presParOf" srcId="{41FC8675-91AD-4A58-9527-A8F7F4E809A4}" destId="{E46328DA-EC30-4EC9-84B1-3ABDADFD7FDC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29FE8A-5A7F-497D-9A7C-892F99B4C007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1DD546F-259E-4444-9F21-9E8A11997079}">
      <dgm:prSet/>
      <dgm:spPr/>
      <dgm:t>
        <a:bodyPr/>
        <a:lstStyle/>
        <a:p>
          <a:r>
            <a:rPr lang="fr-CA" dirty="0"/>
            <a:t>Un budget d’entreprise devrait être « équilibré ». </a:t>
          </a:r>
        </a:p>
      </dgm:t>
    </dgm:pt>
    <dgm:pt modelId="{888C8BA5-1522-49CC-A4CA-48E9959A0CAB}" type="parTrans" cxnId="{26DE16B2-B1C7-4316-9F93-2B7DF31D14C7}">
      <dgm:prSet/>
      <dgm:spPr/>
      <dgm:t>
        <a:bodyPr/>
        <a:lstStyle/>
        <a:p>
          <a:endParaRPr lang="en-US"/>
        </a:p>
      </dgm:t>
    </dgm:pt>
    <dgm:pt modelId="{C5B371F4-3E18-41B6-B6FF-AF5FDCAA34AD}" type="sibTrans" cxnId="{26DE16B2-B1C7-4316-9F93-2B7DF31D14C7}">
      <dgm:prSet/>
      <dgm:spPr/>
      <dgm:t>
        <a:bodyPr/>
        <a:lstStyle/>
        <a:p>
          <a:endParaRPr lang="en-US"/>
        </a:p>
      </dgm:t>
    </dgm:pt>
    <dgm:pt modelId="{5E7FA533-0AD9-4394-9E2E-EF13F7AF5F47}">
      <dgm:prSet/>
      <dgm:spPr/>
      <dgm:t>
        <a:bodyPr/>
        <a:lstStyle/>
        <a:p>
          <a:r>
            <a:rPr lang="fr-CA"/>
            <a:t>Un budget devrait comprendre les revenus et les dépenses. </a:t>
          </a:r>
        </a:p>
      </dgm:t>
    </dgm:pt>
    <dgm:pt modelId="{9AE3A8D6-BEBC-4AC9-994E-24459DA754AA}" type="parTrans" cxnId="{379114CD-1C24-4717-9C1A-EC1040D5DFA4}">
      <dgm:prSet/>
      <dgm:spPr/>
      <dgm:t>
        <a:bodyPr/>
        <a:lstStyle/>
        <a:p>
          <a:endParaRPr lang="en-US"/>
        </a:p>
      </dgm:t>
    </dgm:pt>
    <dgm:pt modelId="{B6298D95-D59F-4B62-8F5F-2C76E0E5B0AA}" type="sibTrans" cxnId="{379114CD-1C24-4717-9C1A-EC1040D5DFA4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1CF4816B-879F-4AB3-ABAC-D90635E1D8F4}">
          <dgm:prSet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𝑅𝑒𝑣𝑒𝑛𝑢</m:t>
                    </m:r>
                    <m:r>
                      <a:rPr lang="fr-CA" b="0" i="1" smtClean="0">
                        <a:latin typeface="Cambria Math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fr-CA" b="0" i="1" smtClean="0">
                        <a:latin typeface="Cambria Math"/>
                        <a:ea typeface="Cambria Math" panose="02040503050406030204" pitchFamily="18" charset="0"/>
                      </a:rPr>
                      <m:t>𝐷</m:t>
                    </m:r>
                    <m:r>
                      <a:rPr lang="fr-CA" b="0" i="1" smtClean="0">
                        <a:latin typeface="Cambria Math"/>
                        <a:ea typeface="Cambria Math" panose="02040503050406030204" pitchFamily="18" charset="0"/>
                      </a:rPr>
                      <m:t>é</m:t>
                    </m:r>
                    <m:r>
                      <a:rPr lang="fr-CA" b="0" i="1" smtClean="0">
                        <a:latin typeface="Cambria Math"/>
                        <a:ea typeface="Cambria Math" panose="02040503050406030204" pitchFamily="18" charset="0"/>
                      </a:rPr>
                      <m:t>𝑝𝑒𝑛𝑠𝑒𝑠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𝑃𝑟𝑜𝑓𝑖𝑡</m:t>
                    </m:r>
                  </m:oMath>
                </m:oMathPara>
              </a14:m>
              <a:endParaRPr lang="en-US" b="0" dirty="0">
                <a:ea typeface="Cambria Math" panose="02040503050406030204" pitchFamily="18" charset="0"/>
              </a:endParaRPr>
            </a:p>
          </dgm:t>
        </dgm:pt>
      </mc:Choice>
      <mc:Fallback xmlns="">
        <dgm:pt modelId="{1CF4816B-879F-4AB3-ABAC-D90635E1D8F4}">
          <dgm:prSet/>
          <dgm:spPr/>
          <dgm:t>
            <a:bodyPr/>
            <a:lstStyle/>
            <a:p>
              <a:pPr/>
              <a:r>
                <a:rPr lang="en-US" b="0" i="0" smtClean="0">
                  <a:latin typeface="Cambria Math" panose="02040503050406030204" pitchFamily="18" charset="0"/>
                </a:rPr>
                <a:t>𝑅𝑒𝑣𝑒𝑛𝑢</a:t>
              </a:r>
              <a:r>
                <a:rPr lang="fr-CA" b="0" i="0" smtClean="0">
                  <a:latin typeface="Cambria Math"/>
                </a:rPr>
                <a:t>𝑠</a:t>
              </a:r>
              <a:r>
                <a:rPr lang="en-US" b="0" i="0" smtClean="0">
                  <a:latin typeface="Cambria Math" panose="02040503050406030204" pitchFamily="18" charset="0"/>
                </a:rPr>
                <a:t> −</a:t>
              </a:r>
              <a:r>
                <a:rPr lang="fr-CA" b="0" i="0" smtClean="0">
                  <a:latin typeface="Cambria Math"/>
                  <a:ea typeface="Cambria Math" panose="02040503050406030204" pitchFamily="18" charset="0"/>
                </a:rPr>
                <a:t>𝐷é𝑝𝑒𝑛𝑠𝑒𝑠</a:t>
              </a:r>
              <a:r>
                <a:rPr lang="en-US" b="0" i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=𝑃𝑟𝑜𝑓𝑖𝑡</a:t>
              </a:r>
              <a:endParaRPr lang="en-US" b="0" dirty="0" smtClean="0">
                <a:ea typeface="Cambria Math" panose="02040503050406030204" pitchFamily="18" charset="0"/>
              </a:endParaRPr>
            </a:p>
          </dgm:t>
        </dgm:pt>
      </mc:Fallback>
    </mc:AlternateContent>
    <dgm:pt modelId="{8CA29394-7EAD-4DA4-81E4-624523338EDF}" type="parTrans" cxnId="{EB223CD4-5030-4105-8938-603760956B21}">
      <dgm:prSet/>
      <dgm:spPr/>
      <dgm:t>
        <a:bodyPr/>
        <a:lstStyle/>
        <a:p>
          <a:endParaRPr lang="en-US"/>
        </a:p>
      </dgm:t>
    </dgm:pt>
    <dgm:pt modelId="{CA8168F6-FF56-4DDF-8538-9F4E6E03411B}" type="sibTrans" cxnId="{EB223CD4-5030-4105-8938-603760956B21}">
      <dgm:prSet/>
      <dgm:spPr/>
      <dgm:t>
        <a:bodyPr/>
        <a:lstStyle/>
        <a:p>
          <a:endParaRPr lang="en-US"/>
        </a:p>
      </dgm:t>
    </dgm:pt>
    <dgm:pt modelId="{962D4F73-DB76-4082-A95F-24D63C37F15B}">
      <dgm:prSet/>
      <dgm:spPr/>
      <dgm:t>
        <a:bodyPr/>
        <a:lstStyle/>
        <a:p>
          <a:r>
            <a:rPr lang="fr-CA"/>
            <a:t>Exemples de revenus : profits, ventes, etc.</a:t>
          </a:r>
        </a:p>
      </dgm:t>
    </dgm:pt>
    <dgm:pt modelId="{5ACCBF1E-81BA-4D99-A7F2-290301BFD40A}" type="parTrans" cxnId="{37C0BDBE-7997-4BF4-8302-E864085C4C04}">
      <dgm:prSet/>
      <dgm:spPr/>
      <dgm:t>
        <a:bodyPr/>
        <a:lstStyle/>
        <a:p>
          <a:endParaRPr lang="en-US"/>
        </a:p>
      </dgm:t>
    </dgm:pt>
    <dgm:pt modelId="{8607C72F-5F2F-4C49-A2EE-5CAAF9933652}" type="sibTrans" cxnId="{37C0BDBE-7997-4BF4-8302-E864085C4C04}">
      <dgm:prSet/>
      <dgm:spPr/>
      <dgm:t>
        <a:bodyPr/>
        <a:lstStyle/>
        <a:p>
          <a:endParaRPr lang="en-US"/>
        </a:p>
      </dgm:t>
    </dgm:pt>
    <dgm:pt modelId="{2D6817A8-CFE9-46A4-ACBB-D96FBC8FD622}">
      <dgm:prSet/>
      <dgm:spPr/>
      <dgm:t>
        <a:bodyPr/>
        <a:lstStyle/>
        <a:p>
          <a:pPr rtl="0"/>
          <a:r>
            <a:rPr lang="fr-CA"/>
            <a:t>Exemples de dépenses :  salaires, matériel utilisé et acheté, loyer, publicité, modes de paiement, etc.</a:t>
          </a:r>
        </a:p>
      </dgm:t>
    </dgm:pt>
    <dgm:pt modelId="{8BA7ACFA-0887-45E7-B1AB-0E107687F780}" type="parTrans" cxnId="{AC34B5AE-FE17-43D9-9FA8-2A2BECB2FDF2}">
      <dgm:prSet/>
      <dgm:spPr/>
      <dgm:t>
        <a:bodyPr/>
        <a:lstStyle/>
        <a:p>
          <a:endParaRPr lang="en-US"/>
        </a:p>
      </dgm:t>
    </dgm:pt>
    <dgm:pt modelId="{8E3B6C65-0D1E-4E4A-A071-96192AC8CDF4}" type="sibTrans" cxnId="{AC34B5AE-FE17-43D9-9FA8-2A2BECB2FDF2}">
      <dgm:prSet/>
      <dgm:spPr/>
      <dgm:t>
        <a:bodyPr/>
        <a:lstStyle/>
        <a:p>
          <a:endParaRPr lang="en-US"/>
        </a:p>
      </dgm:t>
    </dgm:pt>
    <dgm:pt modelId="{41D402C2-5159-464B-8164-62192FC119DC}" type="pres">
      <dgm:prSet presAssocID="{B329FE8A-5A7F-497D-9A7C-892F99B4C007}" presName="root" presStyleCnt="0">
        <dgm:presLayoutVars>
          <dgm:dir/>
          <dgm:resizeHandles val="exact"/>
        </dgm:presLayoutVars>
      </dgm:prSet>
      <dgm:spPr/>
    </dgm:pt>
    <dgm:pt modelId="{20830907-BBA6-42B2-A397-6AF8BFB1FE93}" type="pres">
      <dgm:prSet presAssocID="{A1DD546F-259E-4444-9F21-9E8A11997079}" presName="compNode" presStyleCnt="0"/>
      <dgm:spPr/>
    </dgm:pt>
    <dgm:pt modelId="{F0ED254F-08D7-466F-9C76-A8F956C7523E}" type="pres">
      <dgm:prSet presAssocID="{A1DD546F-259E-4444-9F21-9E8A11997079}" presName="bgRect" presStyleLbl="bgShp" presStyleIdx="0" presStyleCnt="3"/>
      <dgm:spPr/>
    </dgm:pt>
    <dgm:pt modelId="{A6157733-2334-4884-A934-A20C6A4F706A}" type="pres">
      <dgm:prSet presAssocID="{A1DD546F-259E-4444-9F21-9E8A1199707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719060D9-D12A-4C21-921A-352C6C62D3C1}" type="pres">
      <dgm:prSet presAssocID="{A1DD546F-259E-4444-9F21-9E8A11997079}" presName="spaceRect" presStyleCnt="0"/>
      <dgm:spPr/>
    </dgm:pt>
    <dgm:pt modelId="{6388F760-0552-4FF0-A556-60295DFE011B}" type="pres">
      <dgm:prSet presAssocID="{A1DD546F-259E-4444-9F21-9E8A11997079}" presName="parTx" presStyleLbl="revTx" presStyleIdx="0" presStyleCnt="4">
        <dgm:presLayoutVars>
          <dgm:chMax val="0"/>
          <dgm:chPref val="0"/>
        </dgm:presLayoutVars>
      </dgm:prSet>
      <dgm:spPr/>
    </dgm:pt>
    <dgm:pt modelId="{84810D2B-9159-4774-8B43-D12F365C27D1}" type="pres">
      <dgm:prSet presAssocID="{A1DD546F-259E-4444-9F21-9E8A11997079}" presName="desTx" presStyleLbl="revTx" presStyleIdx="1" presStyleCnt="4">
        <dgm:presLayoutVars/>
      </dgm:prSet>
      <dgm:spPr/>
    </dgm:pt>
    <dgm:pt modelId="{A314D60B-05C8-44B8-85D4-FAE9A299A604}" type="pres">
      <dgm:prSet presAssocID="{C5B371F4-3E18-41B6-B6FF-AF5FDCAA34AD}" presName="sibTrans" presStyleCnt="0"/>
      <dgm:spPr/>
    </dgm:pt>
    <dgm:pt modelId="{F683EADF-6A22-4082-B83E-6E4BF18633EA}" type="pres">
      <dgm:prSet presAssocID="{962D4F73-DB76-4082-A95F-24D63C37F15B}" presName="compNode" presStyleCnt="0"/>
      <dgm:spPr/>
    </dgm:pt>
    <dgm:pt modelId="{37BC5ED8-607A-4BA1-8127-F0FE7624CFEC}" type="pres">
      <dgm:prSet presAssocID="{962D4F73-DB76-4082-A95F-24D63C37F15B}" presName="bgRect" presStyleLbl="bgShp" presStyleIdx="1" presStyleCnt="3"/>
      <dgm:spPr/>
    </dgm:pt>
    <dgm:pt modelId="{89C2A8D0-648F-4690-8692-6F00A0D54A3C}" type="pres">
      <dgm:prSet presAssocID="{962D4F73-DB76-4082-A95F-24D63C37F15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217C09C6-AEED-4D9B-BB06-569263C68B49}" type="pres">
      <dgm:prSet presAssocID="{962D4F73-DB76-4082-A95F-24D63C37F15B}" presName="spaceRect" presStyleCnt="0"/>
      <dgm:spPr/>
    </dgm:pt>
    <dgm:pt modelId="{617DC66C-7AE6-4BD7-9AF7-583E517943D9}" type="pres">
      <dgm:prSet presAssocID="{962D4F73-DB76-4082-A95F-24D63C37F15B}" presName="parTx" presStyleLbl="revTx" presStyleIdx="2" presStyleCnt="4">
        <dgm:presLayoutVars>
          <dgm:chMax val="0"/>
          <dgm:chPref val="0"/>
        </dgm:presLayoutVars>
      </dgm:prSet>
      <dgm:spPr/>
    </dgm:pt>
    <dgm:pt modelId="{5322BA32-B5DD-4101-9935-5DF496C446FC}" type="pres">
      <dgm:prSet presAssocID="{8607C72F-5F2F-4C49-A2EE-5CAAF9933652}" presName="sibTrans" presStyleCnt="0"/>
      <dgm:spPr/>
    </dgm:pt>
    <dgm:pt modelId="{431044BA-3C86-42B8-B850-C93CE4C123CD}" type="pres">
      <dgm:prSet presAssocID="{2D6817A8-CFE9-46A4-ACBB-D96FBC8FD622}" presName="compNode" presStyleCnt="0"/>
      <dgm:spPr/>
    </dgm:pt>
    <dgm:pt modelId="{471D41EE-4558-4720-9B82-EE5D15691E55}" type="pres">
      <dgm:prSet presAssocID="{2D6817A8-CFE9-46A4-ACBB-D96FBC8FD622}" presName="bgRect" presStyleLbl="bgShp" presStyleIdx="2" presStyleCnt="3"/>
      <dgm:spPr/>
    </dgm:pt>
    <dgm:pt modelId="{3E9838D7-9866-40EC-981A-17908A121D77}" type="pres">
      <dgm:prSet presAssocID="{2D6817A8-CFE9-46A4-ACBB-D96FBC8FD62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gister"/>
        </a:ext>
      </dgm:extLst>
    </dgm:pt>
    <dgm:pt modelId="{B177BFCA-BB59-4DBA-B5BA-FA3F1143A4C6}" type="pres">
      <dgm:prSet presAssocID="{2D6817A8-CFE9-46A4-ACBB-D96FBC8FD622}" presName="spaceRect" presStyleCnt="0"/>
      <dgm:spPr/>
    </dgm:pt>
    <dgm:pt modelId="{0882E922-B0E3-4C80-A551-A25B2B9D672E}" type="pres">
      <dgm:prSet presAssocID="{2D6817A8-CFE9-46A4-ACBB-D96FBC8FD622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C2E30217-0A69-4055-96A1-90C89C89683D}" type="presOf" srcId="{B329FE8A-5A7F-497D-9A7C-892F99B4C007}" destId="{41D402C2-5159-464B-8164-62192FC119DC}" srcOrd="0" destOrd="0" presId="urn:microsoft.com/office/officeart/2018/2/layout/IconVerticalSolidList"/>
    <dgm:cxn modelId="{B48F7920-0197-4C39-9E44-33E46633EA77}" type="presOf" srcId="{962D4F73-DB76-4082-A95F-24D63C37F15B}" destId="{617DC66C-7AE6-4BD7-9AF7-583E517943D9}" srcOrd="0" destOrd="0" presId="urn:microsoft.com/office/officeart/2018/2/layout/IconVerticalSolidList"/>
    <dgm:cxn modelId="{B67B6A30-937A-4663-8310-E8356B5897C6}" type="presOf" srcId="{1CF4816B-879F-4AB3-ABAC-D90635E1D8F4}" destId="{84810D2B-9159-4774-8B43-D12F365C27D1}" srcOrd="0" destOrd="1" presId="urn:microsoft.com/office/officeart/2018/2/layout/IconVerticalSolidList"/>
    <dgm:cxn modelId="{6626AE8A-CBC5-413C-A4F3-6B65E413A2F0}" type="presOf" srcId="{A1DD546F-259E-4444-9F21-9E8A11997079}" destId="{6388F760-0552-4FF0-A556-60295DFE011B}" srcOrd="0" destOrd="0" presId="urn:microsoft.com/office/officeart/2018/2/layout/IconVerticalSolidList"/>
    <dgm:cxn modelId="{03E87191-2C2E-418B-89C6-DB273F1078EF}" type="presOf" srcId="{2D6817A8-CFE9-46A4-ACBB-D96FBC8FD622}" destId="{0882E922-B0E3-4C80-A551-A25B2B9D672E}" srcOrd="0" destOrd="0" presId="urn:microsoft.com/office/officeart/2018/2/layout/IconVerticalSolidList"/>
    <dgm:cxn modelId="{AC34B5AE-FE17-43D9-9FA8-2A2BECB2FDF2}" srcId="{B329FE8A-5A7F-497D-9A7C-892F99B4C007}" destId="{2D6817A8-CFE9-46A4-ACBB-D96FBC8FD622}" srcOrd="2" destOrd="0" parTransId="{8BA7ACFA-0887-45E7-B1AB-0E107687F780}" sibTransId="{8E3B6C65-0D1E-4E4A-A071-96192AC8CDF4}"/>
    <dgm:cxn modelId="{26DE16B2-B1C7-4316-9F93-2B7DF31D14C7}" srcId="{B329FE8A-5A7F-497D-9A7C-892F99B4C007}" destId="{A1DD546F-259E-4444-9F21-9E8A11997079}" srcOrd="0" destOrd="0" parTransId="{888C8BA5-1522-49CC-A4CA-48E9959A0CAB}" sibTransId="{C5B371F4-3E18-41B6-B6FF-AF5FDCAA34AD}"/>
    <dgm:cxn modelId="{37C0BDBE-7997-4BF4-8302-E864085C4C04}" srcId="{B329FE8A-5A7F-497D-9A7C-892F99B4C007}" destId="{962D4F73-DB76-4082-A95F-24D63C37F15B}" srcOrd="1" destOrd="0" parTransId="{5ACCBF1E-81BA-4D99-A7F2-290301BFD40A}" sibTransId="{8607C72F-5F2F-4C49-A2EE-5CAAF9933652}"/>
    <dgm:cxn modelId="{379114CD-1C24-4717-9C1A-EC1040D5DFA4}" srcId="{A1DD546F-259E-4444-9F21-9E8A11997079}" destId="{5E7FA533-0AD9-4394-9E2E-EF13F7AF5F47}" srcOrd="0" destOrd="0" parTransId="{9AE3A8D6-BEBC-4AC9-994E-24459DA754AA}" sibTransId="{B6298D95-D59F-4B62-8F5F-2C76E0E5B0AA}"/>
    <dgm:cxn modelId="{EB223CD4-5030-4105-8938-603760956B21}" srcId="{A1DD546F-259E-4444-9F21-9E8A11997079}" destId="{1CF4816B-879F-4AB3-ABAC-D90635E1D8F4}" srcOrd="1" destOrd="0" parTransId="{8CA29394-7EAD-4DA4-81E4-624523338EDF}" sibTransId="{CA8168F6-FF56-4DDF-8538-9F4E6E03411B}"/>
    <dgm:cxn modelId="{F3E98FEB-1054-4C37-B15B-F2E52CD5D640}" type="presOf" srcId="{5E7FA533-0AD9-4394-9E2E-EF13F7AF5F47}" destId="{84810D2B-9159-4774-8B43-D12F365C27D1}" srcOrd="0" destOrd="0" presId="urn:microsoft.com/office/officeart/2018/2/layout/IconVerticalSolidList"/>
    <dgm:cxn modelId="{47172039-51A3-4D2F-90C4-375ED338A32D}" type="presParOf" srcId="{41D402C2-5159-464B-8164-62192FC119DC}" destId="{20830907-BBA6-42B2-A397-6AF8BFB1FE93}" srcOrd="0" destOrd="0" presId="urn:microsoft.com/office/officeart/2018/2/layout/IconVerticalSolidList"/>
    <dgm:cxn modelId="{D616534F-13B0-4959-B3ED-C79ADBAC381B}" type="presParOf" srcId="{20830907-BBA6-42B2-A397-6AF8BFB1FE93}" destId="{F0ED254F-08D7-466F-9C76-A8F956C7523E}" srcOrd="0" destOrd="0" presId="urn:microsoft.com/office/officeart/2018/2/layout/IconVerticalSolidList"/>
    <dgm:cxn modelId="{24D7B0F5-7C44-448F-AEC8-10FBAB5F4EE8}" type="presParOf" srcId="{20830907-BBA6-42B2-A397-6AF8BFB1FE93}" destId="{A6157733-2334-4884-A934-A20C6A4F706A}" srcOrd="1" destOrd="0" presId="urn:microsoft.com/office/officeart/2018/2/layout/IconVerticalSolidList"/>
    <dgm:cxn modelId="{829FE18E-B442-416D-8B28-2C7E13F9ED08}" type="presParOf" srcId="{20830907-BBA6-42B2-A397-6AF8BFB1FE93}" destId="{719060D9-D12A-4C21-921A-352C6C62D3C1}" srcOrd="2" destOrd="0" presId="urn:microsoft.com/office/officeart/2018/2/layout/IconVerticalSolidList"/>
    <dgm:cxn modelId="{62409346-0634-4AFA-BAAB-E1BE6E870BC6}" type="presParOf" srcId="{20830907-BBA6-42B2-A397-6AF8BFB1FE93}" destId="{6388F760-0552-4FF0-A556-60295DFE011B}" srcOrd="3" destOrd="0" presId="urn:microsoft.com/office/officeart/2018/2/layout/IconVerticalSolidList"/>
    <dgm:cxn modelId="{AFC85EBF-2675-4CB6-836C-8CF266FCD1D9}" type="presParOf" srcId="{20830907-BBA6-42B2-A397-6AF8BFB1FE93}" destId="{84810D2B-9159-4774-8B43-D12F365C27D1}" srcOrd="4" destOrd="0" presId="urn:microsoft.com/office/officeart/2018/2/layout/IconVerticalSolidList"/>
    <dgm:cxn modelId="{66AD8228-0D4A-44E9-9F88-E7CC28448A1B}" type="presParOf" srcId="{41D402C2-5159-464B-8164-62192FC119DC}" destId="{A314D60B-05C8-44B8-85D4-FAE9A299A604}" srcOrd="1" destOrd="0" presId="urn:microsoft.com/office/officeart/2018/2/layout/IconVerticalSolidList"/>
    <dgm:cxn modelId="{EB62FCBD-7D63-4779-A8EF-5A1462DD4CF6}" type="presParOf" srcId="{41D402C2-5159-464B-8164-62192FC119DC}" destId="{F683EADF-6A22-4082-B83E-6E4BF18633EA}" srcOrd="2" destOrd="0" presId="urn:microsoft.com/office/officeart/2018/2/layout/IconVerticalSolidList"/>
    <dgm:cxn modelId="{A34BF2BD-C968-4331-B6F5-7D2C0FEDE6BF}" type="presParOf" srcId="{F683EADF-6A22-4082-B83E-6E4BF18633EA}" destId="{37BC5ED8-607A-4BA1-8127-F0FE7624CFEC}" srcOrd="0" destOrd="0" presId="urn:microsoft.com/office/officeart/2018/2/layout/IconVerticalSolidList"/>
    <dgm:cxn modelId="{AEEF5849-D320-41AA-9A0B-4D83A68F8F7B}" type="presParOf" srcId="{F683EADF-6A22-4082-B83E-6E4BF18633EA}" destId="{89C2A8D0-648F-4690-8692-6F00A0D54A3C}" srcOrd="1" destOrd="0" presId="urn:microsoft.com/office/officeart/2018/2/layout/IconVerticalSolidList"/>
    <dgm:cxn modelId="{FF117700-8B6A-4731-A73B-2B7C92C7B528}" type="presParOf" srcId="{F683EADF-6A22-4082-B83E-6E4BF18633EA}" destId="{217C09C6-AEED-4D9B-BB06-569263C68B49}" srcOrd="2" destOrd="0" presId="urn:microsoft.com/office/officeart/2018/2/layout/IconVerticalSolidList"/>
    <dgm:cxn modelId="{E6A72855-5A3C-486F-B43A-BFABFCE5CD68}" type="presParOf" srcId="{F683EADF-6A22-4082-B83E-6E4BF18633EA}" destId="{617DC66C-7AE6-4BD7-9AF7-583E517943D9}" srcOrd="3" destOrd="0" presId="urn:microsoft.com/office/officeart/2018/2/layout/IconVerticalSolidList"/>
    <dgm:cxn modelId="{D6EB1EBC-FF11-41DA-B0B5-2B3DE862FA1B}" type="presParOf" srcId="{41D402C2-5159-464B-8164-62192FC119DC}" destId="{5322BA32-B5DD-4101-9935-5DF496C446FC}" srcOrd="3" destOrd="0" presId="urn:microsoft.com/office/officeart/2018/2/layout/IconVerticalSolidList"/>
    <dgm:cxn modelId="{D8BAB6F2-68B5-4DC1-A605-C3E13EF97F6D}" type="presParOf" srcId="{41D402C2-5159-464B-8164-62192FC119DC}" destId="{431044BA-3C86-42B8-B850-C93CE4C123CD}" srcOrd="4" destOrd="0" presId="urn:microsoft.com/office/officeart/2018/2/layout/IconVerticalSolidList"/>
    <dgm:cxn modelId="{9946CDB7-1806-4FBD-968C-24F66EA28D58}" type="presParOf" srcId="{431044BA-3C86-42B8-B850-C93CE4C123CD}" destId="{471D41EE-4558-4720-9B82-EE5D15691E55}" srcOrd="0" destOrd="0" presId="urn:microsoft.com/office/officeart/2018/2/layout/IconVerticalSolidList"/>
    <dgm:cxn modelId="{86A890A1-B109-42BF-9F54-AE91998B5013}" type="presParOf" srcId="{431044BA-3C86-42B8-B850-C93CE4C123CD}" destId="{3E9838D7-9866-40EC-981A-17908A121D77}" srcOrd="1" destOrd="0" presId="urn:microsoft.com/office/officeart/2018/2/layout/IconVerticalSolidList"/>
    <dgm:cxn modelId="{C6204E41-32F5-47AE-87C9-C622D8B6681F}" type="presParOf" srcId="{431044BA-3C86-42B8-B850-C93CE4C123CD}" destId="{B177BFCA-BB59-4DBA-B5BA-FA3F1143A4C6}" srcOrd="2" destOrd="0" presId="urn:microsoft.com/office/officeart/2018/2/layout/IconVerticalSolidList"/>
    <dgm:cxn modelId="{172F10D8-1D26-437E-A284-06E4A443AC59}" type="presParOf" srcId="{431044BA-3C86-42B8-B850-C93CE4C123CD}" destId="{0882E922-B0E3-4C80-A551-A25B2B9D672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29FE8A-5A7F-497D-9A7C-892F99B4C007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1DD546F-259E-4444-9F21-9E8A11997079}">
      <dgm:prSet/>
      <dgm:spPr/>
      <dgm:t>
        <a:bodyPr/>
        <a:lstStyle/>
        <a:p>
          <a:r>
            <a:rPr lang="fr-CA" dirty="0"/>
            <a:t>Un budget d’entreprise devrait être « équilibré ». </a:t>
          </a:r>
        </a:p>
      </dgm:t>
    </dgm:pt>
    <dgm:pt modelId="{888C8BA5-1522-49CC-A4CA-48E9959A0CAB}" type="parTrans" cxnId="{26DE16B2-B1C7-4316-9F93-2B7DF31D14C7}">
      <dgm:prSet/>
      <dgm:spPr/>
      <dgm:t>
        <a:bodyPr/>
        <a:lstStyle/>
        <a:p>
          <a:endParaRPr lang="en-US"/>
        </a:p>
      </dgm:t>
    </dgm:pt>
    <dgm:pt modelId="{C5B371F4-3E18-41B6-B6FF-AF5FDCAA34AD}" type="sibTrans" cxnId="{26DE16B2-B1C7-4316-9F93-2B7DF31D14C7}">
      <dgm:prSet/>
      <dgm:spPr/>
      <dgm:t>
        <a:bodyPr/>
        <a:lstStyle/>
        <a:p>
          <a:endParaRPr lang="en-US"/>
        </a:p>
      </dgm:t>
    </dgm:pt>
    <dgm:pt modelId="{5E7FA533-0AD9-4394-9E2E-EF13F7AF5F47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fr-CA">
              <a:noFill/>
            </a:rPr>
            <a:t> </a:t>
          </a:r>
        </a:p>
      </dgm:t>
    </dgm:pt>
    <dgm:pt modelId="{9AE3A8D6-BEBC-4AC9-994E-24459DA754AA}" type="parTrans" cxnId="{379114CD-1C24-4717-9C1A-EC1040D5DFA4}">
      <dgm:prSet/>
      <dgm:spPr/>
      <dgm:t>
        <a:bodyPr/>
        <a:lstStyle/>
        <a:p>
          <a:endParaRPr lang="en-US"/>
        </a:p>
      </dgm:t>
    </dgm:pt>
    <dgm:pt modelId="{B6298D95-D59F-4B62-8F5F-2C76E0E5B0AA}" type="sibTrans" cxnId="{379114CD-1C24-4717-9C1A-EC1040D5DFA4}">
      <dgm:prSet/>
      <dgm:spPr/>
      <dgm:t>
        <a:bodyPr/>
        <a:lstStyle/>
        <a:p>
          <a:endParaRPr lang="en-US"/>
        </a:p>
      </dgm:t>
    </dgm:pt>
    <dgm:pt modelId="{1CF4816B-879F-4AB3-ABAC-D90635E1D8F4}">
      <dgm:prSet/>
      <dgm:spPr/>
      <dgm:t>
        <a:bodyPr/>
        <a:lstStyle/>
        <a:p>
          <a:r>
            <a:rPr lang="fr-CA">
              <a:noFill/>
            </a:rPr>
            <a:t> </a:t>
          </a:r>
        </a:p>
      </dgm:t>
    </dgm:pt>
    <dgm:pt modelId="{8CA29394-7EAD-4DA4-81E4-624523338EDF}" type="parTrans" cxnId="{EB223CD4-5030-4105-8938-603760956B21}">
      <dgm:prSet/>
      <dgm:spPr/>
      <dgm:t>
        <a:bodyPr/>
        <a:lstStyle/>
        <a:p>
          <a:endParaRPr lang="en-US"/>
        </a:p>
      </dgm:t>
    </dgm:pt>
    <dgm:pt modelId="{CA8168F6-FF56-4DDF-8538-9F4E6E03411B}" type="sibTrans" cxnId="{EB223CD4-5030-4105-8938-603760956B21}">
      <dgm:prSet/>
      <dgm:spPr/>
      <dgm:t>
        <a:bodyPr/>
        <a:lstStyle/>
        <a:p>
          <a:endParaRPr lang="en-US"/>
        </a:p>
      </dgm:t>
    </dgm:pt>
    <dgm:pt modelId="{962D4F73-DB76-4082-A95F-24D63C37F15B}">
      <dgm:prSet/>
      <dgm:spPr/>
      <dgm:t>
        <a:bodyPr/>
        <a:lstStyle/>
        <a:p>
          <a:r>
            <a:rPr lang="fr-CA"/>
            <a:t>Exemples de revenus : profits, ventes, etc.</a:t>
          </a:r>
        </a:p>
      </dgm:t>
    </dgm:pt>
    <dgm:pt modelId="{5ACCBF1E-81BA-4D99-A7F2-290301BFD40A}" type="parTrans" cxnId="{37C0BDBE-7997-4BF4-8302-E864085C4C04}">
      <dgm:prSet/>
      <dgm:spPr/>
      <dgm:t>
        <a:bodyPr/>
        <a:lstStyle/>
        <a:p>
          <a:endParaRPr lang="en-US"/>
        </a:p>
      </dgm:t>
    </dgm:pt>
    <dgm:pt modelId="{8607C72F-5F2F-4C49-A2EE-5CAAF9933652}" type="sibTrans" cxnId="{37C0BDBE-7997-4BF4-8302-E864085C4C04}">
      <dgm:prSet/>
      <dgm:spPr/>
      <dgm:t>
        <a:bodyPr/>
        <a:lstStyle/>
        <a:p>
          <a:endParaRPr lang="en-US"/>
        </a:p>
      </dgm:t>
    </dgm:pt>
    <dgm:pt modelId="{2D6817A8-CFE9-46A4-ACBB-D96FBC8FD622}">
      <dgm:prSet/>
      <dgm:spPr/>
      <dgm:t>
        <a:bodyPr/>
        <a:lstStyle/>
        <a:p>
          <a:pPr rtl="0"/>
          <a:r>
            <a:rPr lang="fr-CA"/>
            <a:t>Exemples de dépenses :  salaires, matériel utilisé et acheté, loyer, publicité, modes de paiement, etc.</a:t>
          </a:r>
        </a:p>
      </dgm:t>
    </dgm:pt>
    <dgm:pt modelId="{8BA7ACFA-0887-45E7-B1AB-0E107687F780}" type="parTrans" cxnId="{AC34B5AE-FE17-43D9-9FA8-2A2BECB2FDF2}">
      <dgm:prSet/>
      <dgm:spPr/>
      <dgm:t>
        <a:bodyPr/>
        <a:lstStyle/>
        <a:p>
          <a:endParaRPr lang="en-US"/>
        </a:p>
      </dgm:t>
    </dgm:pt>
    <dgm:pt modelId="{8E3B6C65-0D1E-4E4A-A071-96192AC8CDF4}" type="sibTrans" cxnId="{AC34B5AE-FE17-43D9-9FA8-2A2BECB2FDF2}">
      <dgm:prSet/>
      <dgm:spPr/>
      <dgm:t>
        <a:bodyPr/>
        <a:lstStyle/>
        <a:p>
          <a:endParaRPr lang="en-US"/>
        </a:p>
      </dgm:t>
    </dgm:pt>
    <dgm:pt modelId="{41D402C2-5159-464B-8164-62192FC119DC}" type="pres">
      <dgm:prSet presAssocID="{B329FE8A-5A7F-497D-9A7C-892F99B4C007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CA"/>
        </a:p>
      </dgm:t>
    </dgm:pt>
    <dgm:pt modelId="{20830907-BBA6-42B2-A397-6AF8BFB1FE93}" type="pres">
      <dgm:prSet presAssocID="{A1DD546F-259E-4444-9F21-9E8A11997079}" presName="compNode" presStyleCnt="0"/>
      <dgm:spPr/>
    </dgm:pt>
    <dgm:pt modelId="{F0ED254F-08D7-466F-9C76-A8F956C7523E}" type="pres">
      <dgm:prSet presAssocID="{A1DD546F-259E-4444-9F21-9E8A11997079}" presName="bgRect" presStyleLbl="bgShp" presStyleIdx="0" presStyleCnt="3"/>
      <dgm:spPr/>
    </dgm:pt>
    <dgm:pt modelId="{A6157733-2334-4884-A934-A20C6A4F706A}" type="pres">
      <dgm:prSet presAssocID="{A1DD546F-259E-4444-9F21-9E8A11997079}" presName="iconRect" presStyleLbl="node1" presStyleIdx="0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719060D9-D12A-4C21-921A-352C6C62D3C1}" type="pres">
      <dgm:prSet presAssocID="{A1DD546F-259E-4444-9F21-9E8A11997079}" presName="spaceRect" presStyleCnt="0"/>
      <dgm:spPr/>
    </dgm:pt>
    <dgm:pt modelId="{6388F760-0552-4FF0-A556-60295DFE011B}" type="pres">
      <dgm:prSet presAssocID="{A1DD546F-259E-4444-9F21-9E8A11997079}" presName="parTx" presStyleLbl="revTx" presStyleIdx="0" presStyleCnt="4">
        <dgm:presLayoutVars>
          <dgm:chMax val="0"/>
          <dgm:chPref val="0"/>
        </dgm:presLayoutVars>
      </dgm:prSet>
      <dgm:spPr/>
      <dgm:t>
        <a:bodyPr/>
        <a:lstStyle/>
        <a:p>
          <a:endParaRPr lang="fr-CA"/>
        </a:p>
      </dgm:t>
    </dgm:pt>
    <dgm:pt modelId="{84810D2B-9159-4774-8B43-D12F365C27D1}" type="pres">
      <dgm:prSet presAssocID="{A1DD546F-259E-4444-9F21-9E8A11997079}" presName="desTx" presStyleLbl="revTx" presStyleIdx="1" presStyleCnt="4">
        <dgm:presLayoutVars/>
      </dgm:prSet>
      <dgm:spPr/>
      <dgm:t>
        <a:bodyPr/>
        <a:lstStyle/>
        <a:p>
          <a:endParaRPr lang="fr-CA"/>
        </a:p>
      </dgm:t>
    </dgm:pt>
    <dgm:pt modelId="{A314D60B-05C8-44B8-85D4-FAE9A299A604}" type="pres">
      <dgm:prSet presAssocID="{C5B371F4-3E18-41B6-B6FF-AF5FDCAA34AD}" presName="sibTrans" presStyleCnt="0"/>
      <dgm:spPr/>
    </dgm:pt>
    <dgm:pt modelId="{F683EADF-6A22-4082-B83E-6E4BF18633EA}" type="pres">
      <dgm:prSet presAssocID="{962D4F73-DB76-4082-A95F-24D63C37F15B}" presName="compNode" presStyleCnt="0"/>
      <dgm:spPr/>
    </dgm:pt>
    <dgm:pt modelId="{37BC5ED8-607A-4BA1-8127-F0FE7624CFEC}" type="pres">
      <dgm:prSet presAssocID="{962D4F73-DB76-4082-A95F-24D63C37F15B}" presName="bgRect" presStyleLbl="bgShp" presStyleIdx="1" presStyleCnt="3"/>
      <dgm:spPr/>
    </dgm:pt>
    <dgm:pt modelId="{89C2A8D0-648F-4690-8692-6F00A0D54A3C}" type="pres">
      <dgm:prSet presAssocID="{962D4F73-DB76-4082-A95F-24D63C37F15B}" presName="iconRect" presStyleLbl="node1" presStyleIdx="1" presStyleCnt="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217C09C6-AEED-4D9B-BB06-569263C68B49}" type="pres">
      <dgm:prSet presAssocID="{962D4F73-DB76-4082-A95F-24D63C37F15B}" presName="spaceRect" presStyleCnt="0"/>
      <dgm:spPr/>
    </dgm:pt>
    <dgm:pt modelId="{617DC66C-7AE6-4BD7-9AF7-583E517943D9}" type="pres">
      <dgm:prSet presAssocID="{962D4F73-DB76-4082-A95F-24D63C37F15B}" presName="parTx" presStyleLbl="revTx" presStyleIdx="2" presStyleCnt="4">
        <dgm:presLayoutVars>
          <dgm:chMax val="0"/>
          <dgm:chPref val="0"/>
        </dgm:presLayoutVars>
      </dgm:prSet>
      <dgm:spPr/>
      <dgm:t>
        <a:bodyPr/>
        <a:lstStyle/>
        <a:p>
          <a:endParaRPr lang="fr-CA"/>
        </a:p>
      </dgm:t>
    </dgm:pt>
    <dgm:pt modelId="{5322BA32-B5DD-4101-9935-5DF496C446FC}" type="pres">
      <dgm:prSet presAssocID="{8607C72F-5F2F-4C49-A2EE-5CAAF9933652}" presName="sibTrans" presStyleCnt="0"/>
      <dgm:spPr/>
    </dgm:pt>
    <dgm:pt modelId="{431044BA-3C86-42B8-B850-C93CE4C123CD}" type="pres">
      <dgm:prSet presAssocID="{2D6817A8-CFE9-46A4-ACBB-D96FBC8FD622}" presName="compNode" presStyleCnt="0"/>
      <dgm:spPr/>
    </dgm:pt>
    <dgm:pt modelId="{471D41EE-4558-4720-9B82-EE5D15691E55}" type="pres">
      <dgm:prSet presAssocID="{2D6817A8-CFE9-46A4-ACBB-D96FBC8FD622}" presName="bgRect" presStyleLbl="bgShp" presStyleIdx="2" presStyleCnt="3"/>
      <dgm:spPr/>
    </dgm:pt>
    <dgm:pt modelId="{3E9838D7-9866-40EC-981A-17908A121D77}" type="pres">
      <dgm:prSet presAssocID="{2D6817A8-CFE9-46A4-ACBB-D96FBC8FD622}" presName="iconRect" presStyleLbl="node1" presStyleIdx="2" presStyleCnt="3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gister"/>
        </a:ext>
      </dgm:extLst>
    </dgm:pt>
    <dgm:pt modelId="{B177BFCA-BB59-4DBA-B5BA-FA3F1143A4C6}" type="pres">
      <dgm:prSet presAssocID="{2D6817A8-CFE9-46A4-ACBB-D96FBC8FD622}" presName="spaceRect" presStyleCnt="0"/>
      <dgm:spPr/>
    </dgm:pt>
    <dgm:pt modelId="{0882E922-B0E3-4C80-A551-A25B2B9D672E}" type="pres">
      <dgm:prSet presAssocID="{2D6817A8-CFE9-46A4-ACBB-D96FBC8FD622}" presName="parTx" presStyleLbl="revTx" presStyleIdx="3" presStyleCnt="4">
        <dgm:presLayoutVars>
          <dgm:chMax val="0"/>
          <dgm:chPref val="0"/>
        </dgm:presLayoutVars>
      </dgm:prSet>
      <dgm:spPr/>
      <dgm:t>
        <a:bodyPr/>
        <a:lstStyle/>
        <a:p>
          <a:endParaRPr lang="fr-CA"/>
        </a:p>
      </dgm:t>
    </dgm:pt>
  </dgm:ptLst>
  <dgm:cxnLst>
    <dgm:cxn modelId="{379114CD-1C24-4717-9C1A-EC1040D5DFA4}" srcId="{A1DD546F-259E-4444-9F21-9E8A11997079}" destId="{5E7FA533-0AD9-4394-9E2E-EF13F7AF5F47}" srcOrd="0" destOrd="0" parTransId="{9AE3A8D6-BEBC-4AC9-994E-24459DA754AA}" sibTransId="{B6298D95-D59F-4B62-8F5F-2C76E0E5B0AA}"/>
    <dgm:cxn modelId="{03E87191-2C2E-418B-89C6-DB273F1078EF}" type="presOf" srcId="{2D6817A8-CFE9-46A4-ACBB-D96FBC8FD622}" destId="{0882E922-B0E3-4C80-A551-A25B2B9D672E}" srcOrd="0" destOrd="0" presId="urn:microsoft.com/office/officeart/2018/2/layout/IconVerticalSolidList"/>
    <dgm:cxn modelId="{37C0BDBE-7997-4BF4-8302-E864085C4C04}" srcId="{B329FE8A-5A7F-497D-9A7C-892F99B4C007}" destId="{962D4F73-DB76-4082-A95F-24D63C37F15B}" srcOrd="1" destOrd="0" parTransId="{5ACCBF1E-81BA-4D99-A7F2-290301BFD40A}" sibTransId="{8607C72F-5F2F-4C49-A2EE-5CAAF9933652}"/>
    <dgm:cxn modelId="{F3E98FEB-1054-4C37-B15B-F2E52CD5D640}" type="presOf" srcId="{5E7FA533-0AD9-4394-9E2E-EF13F7AF5F47}" destId="{84810D2B-9159-4774-8B43-D12F365C27D1}" srcOrd="0" destOrd="0" presId="urn:microsoft.com/office/officeart/2018/2/layout/IconVerticalSolidList"/>
    <dgm:cxn modelId="{AC34B5AE-FE17-43D9-9FA8-2A2BECB2FDF2}" srcId="{B329FE8A-5A7F-497D-9A7C-892F99B4C007}" destId="{2D6817A8-CFE9-46A4-ACBB-D96FBC8FD622}" srcOrd="2" destOrd="0" parTransId="{8BA7ACFA-0887-45E7-B1AB-0E107687F780}" sibTransId="{8E3B6C65-0D1E-4E4A-A071-96192AC8CDF4}"/>
    <dgm:cxn modelId="{C2E30217-0A69-4055-96A1-90C89C89683D}" type="presOf" srcId="{B329FE8A-5A7F-497D-9A7C-892F99B4C007}" destId="{41D402C2-5159-464B-8164-62192FC119DC}" srcOrd="0" destOrd="0" presId="urn:microsoft.com/office/officeart/2018/2/layout/IconVerticalSolidList"/>
    <dgm:cxn modelId="{EB223CD4-5030-4105-8938-603760956B21}" srcId="{A1DD546F-259E-4444-9F21-9E8A11997079}" destId="{1CF4816B-879F-4AB3-ABAC-D90635E1D8F4}" srcOrd="1" destOrd="0" parTransId="{8CA29394-7EAD-4DA4-81E4-624523338EDF}" sibTransId="{CA8168F6-FF56-4DDF-8538-9F4E6E03411B}"/>
    <dgm:cxn modelId="{6626AE8A-CBC5-413C-A4F3-6B65E413A2F0}" type="presOf" srcId="{A1DD546F-259E-4444-9F21-9E8A11997079}" destId="{6388F760-0552-4FF0-A556-60295DFE011B}" srcOrd="0" destOrd="0" presId="urn:microsoft.com/office/officeart/2018/2/layout/IconVerticalSolidList"/>
    <dgm:cxn modelId="{26DE16B2-B1C7-4316-9F93-2B7DF31D14C7}" srcId="{B329FE8A-5A7F-497D-9A7C-892F99B4C007}" destId="{A1DD546F-259E-4444-9F21-9E8A11997079}" srcOrd="0" destOrd="0" parTransId="{888C8BA5-1522-49CC-A4CA-48E9959A0CAB}" sibTransId="{C5B371F4-3E18-41B6-B6FF-AF5FDCAA34AD}"/>
    <dgm:cxn modelId="{B67B6A30-937A-4663-8310-E8356B5897C6}" type="presOf" srcId="{1CF4816B-879F-4AB3-ABAC-D90635E1D8F4}" destId="{84810D2B-9159-4774-8B43-D12F365C27D1}" srcOrd="0" destOrd="1" presId="urn:microsoft.com/office/officeart/2018/2/layout/IconVerticalSolidList"/>
    <dgm:cxn modelId="{B48F7920-0197-4C39-9E44-33E46633EA77}" type="presOf" srcId="{962D4F73-DB76-4082-A95F-24D63C37F15B}" destId="{617DC66C-7AE6-4BD7-9AF7-583E517943D9}" srcOrd="0" destOrd="0" presId="urn:microsoft.com/office/officeart/2018/2/layout/IconVerticalSolidList"/>
    <dgm:cxn modelId="{47172039-51A3-4D2F-90C4-375ED338A32D}" type="presParOf" srcId="{41D402C2-5159-464B-8164-62192FC119DC}" destId="{20830907-BBA6-42B2-A397-6AF8BFB1FE93}" srcOrd="0" destOrd="0" presId="urn:microsoft.com/office/officeart/2018/2/layout/IconVerticalSolidList"/>
    <dgm:cxn modelId="{D616534F-13B0-4959-B3ED-C79ADBAC381B}" type="presParOf" srcId="{20830907-BBA6-42B2-A397-6AF8BFB1FE93}" destId="{F0ED254F-08D7-466F-9C76-A8F956C7523E}" srcOrd="0" destOrd="0" presId="urn:microsoft.com/office/officeart/2018/2/layout/IconVerticalSolidList"/>
    <dgm:cxn modelId="{24D7B0F5-7C44-448F-AEC8-10FBAB5F4EE8}" type="presParOf" srcId="{20830907-BBA6-42B2-A397-6AF8BFB1FE93}" destId="{A6157733-2334-4884-A934-A20C6A4F706A}" srcOrd="1" destOrd="0" presId="urn:microsoft.com/office/officeart/2018/2/layout/IconVerticalSolidList"/>
    <dgm:cxn modelId="{829FE18E-B442-416D-8B28-2C7E13F9ED08}" type="presParOf" srcId="{20830907-BBA6-42B2-A397-6AF8BFB1FE93}" destId="{719060D9-D12A-4C21-921A-352C6C62D3C1}" srcOrd="2" destOrd="0" presId="urn:microsoft.com/office/officeart/2018/2/layout/IconVerticalSolidList"/>
    <dgm:cxn modelId="{62409346-0634-4AFA-BAAB-E1BE6E870BC6}" type="presParOf" srcId="{20830907-BBA6-42B2-A397-6AF8BFB1FE93}" destId="{6388F760-0552-4FF0-A556-60295DFE011B}" srcOrd="3" destOrd="0" presId="urn:microsoft.com/office/officeart/2018/2/layout/IconVerticalSolidList"/>
    <dgm:cxn modelId="{AFC85EBF-2675-4CB6-836C-8CF266FCD1D9}" type="presParOf" srcId="{20830907-BBA6-42B2-A397-6AF8BFB1FE93}" destId="{84810D2B-9159-4774-8B43-D12F365C27D1}" srcOrd="4" destOrd="0" presId="urn:microsoft.com/office/officeart/2018/2/layout/IconVerticalSolidList"/>
    <dgm:cxn modelId="{66AD8228-0D4A-44E9-9F88-E7CC28448A1B}" type="presParOf" srcId="{41D402C2-5159-464B-8164-62192FC119DC}" destId="{A314D60B-05C8-44B8-85D4-FAE9A299A604}" srcOrd="1" destOrd="0" presId="urn:microsoft.com/office/officeart/2018/2/layout/IconVerticalSolidList"/>
    <dgm:cxn modelId="{EB62FCBD-7D63-4779-A8EF-5A1462DD4CF6}" type="presParOf" srcId="{41D402C2-5159-464B-8164-62192FC119DC}" destId="{F683EADF-6A22-4082-B83E-6E4BF18633EA}" srcOrd="2" destOrd="0" presId="urn:microsoft.com/office/officeart/2018/2/layout/IconVerticalSolidList"/>
    <dgm:cxn modelId="{A34BF2BD-C968-4331-B6F5-7D2C0FEDE6BF}" type="presParOf" srcId="{F683EADF-6A22-4082-B83E-6E4BF18633EA}" destId="{37BC5ED8-607A-4BA1-8127-F0FE7624CFEC}" srcOrd="0" destOrd="0" presId="urn:microsoft.com/office/officeart/2018/2/layout/IconVerticalSolidList"/>
    <dgm:cxn modelId="{AEEF5849-D320-41AA-9A0B-4D83A68F8F7B}" type="presParOf" srcId="{F683EADF-6A22-4082-B83E-6E4BF18633EA}" destId="{89C2A8D0-648F-4690-8692-6F00A0D54A3C}" srcOrd="1" destOrd="0" presId="urn:microsoft.com/office/officeart/2018/2/layout/IconVerticalSolidList"/>
    <dgm:cxn modelId="{FF117700-8B6A-4731-A73B-2B7C92C7B528}" type="presParOf" srcId="{F683EADF-6A22-4082-B83E-6E4BF18633EA}" destId="{217C09C6-AEED-4D9B-BB06-569263C68B49}" srcOrd="2" destOrd="0" presId="urn:microsoft.com/office/officeart/2018/2/layout/IconVerticalSolidList"/>
    <dgm:cxn modelId="{E6A72855-5A3C-486F-B43A-BFABFCE5CD68}" type="presParOf" srcId="{F683EADF-6A22-4082-B83E-6E4BF18633EA}" destId="{617DC66C-7AE6-4BD7-9AF7-583E517943D9}" srcOrd="3" destOrd="0" presId="urn:microsoft.com/office/officeart/2018/2/layout/IconVerticalSolidList"/>
    <dgm:cxn modelId="{D6EB1EBC-FF11-41DA-B0B5-2B3DE862FA1B}" type="presParOf" srcId="{41D402C2-5159-464B-8164-62192FC119DC}" destId="{5322BA32-B5DD-4101-9935-5DF496C446FC}" srcOrd="3" destOrd="0" presId="urn:microsoft.com/office/officeart/2018/2/layout/IconVerticalSolidList"/>
    <dgm:cxn modelId="{D8BAB6F2-68B5-4DC1-A605-C3E13EF97F6D}" type="presParOf" srcId="{41D402C2-5159-464B-8164-62192FC119DC}" destId="{431044BA-3C86-42B8-B850-C93CE4C123CD}" srcOrd="4" destOrd="0" presId="urn:microsoft.com/office/officeart/2018/2/layout/IconVerticalSolidList"/>
    <dgm:cxn modelId="{9946CDB7-1806-4FBD-968C-24F66EA28D58}" type="presParOf" srcId="{431044BA-3C86-42B8-B850-C93CE4C123CD}" destId="{471D41EE-4558-4720-9B82-EE5D15691E55}" srcOrd="0" destOrd="0" presId="urn:microsoft.com/office/officeart/2018/2/layout/IconVerticalSolidList"/>
    <dgm:cxn modelId="{86A890A1-B109-42BF-9F54-AE91998B5013}" type="presParOf" srcId="{431044BA-3C86-42B8-B850-C93CE4C123CD}" destId="{3E9838D7-9866-40EC-981A-17908A121D77}" srcOrd="1" destOrd="0" presId="urn:microsoft.com/office/officeart/2018/2/layout/IconVerticalSolidList"/>
    <dgm:cxn modelId="{C6204E41-32F5-47AE-87C9-C622D8B6681F}" type="presParOf" srcId="{431044BA-3C86-42B8-B850-C93CE4C123CD}" destId="{B177BFCA-BB59-4DBA-B5BA-FA3F1143A4C6}" srcOrd="2" destOrd="0" presId="urn:microsoft.com/office/officeart/2018/2/layout/IconVerticalSolidList"/>
    <dgm:cxn modelId="{172F10D8-1D26-437E-A284-06E4A443AC59}" type="presParOf" srcId="{431044BA-3C86-42B8-B850-C93CE4C123CD}" destId="{0882E922-B0E3-4C80-A551-A25B2B9D672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8A341E-6A16-4DAA-9E7F-DA52C661CFD2}">
      <dsp:nvSpPr>
        <dsp:cNvPr id="0" name=""/>
        <dsp:cNvSpPr/>
      </dsp:nvSpPr>
      <dsp:spPr>
        <a:xfrm>
          <a:off x="0" y="826455"/>
          <a:ext cx="2520040" cy="1512023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700" kern="1200"/>
            <a:t>1.   Votre budget vous aidera à prévoir vos revenus et vos dépenses, et à éviter les mauvaises surprises.</a:t>
          </a:r>
        </a:p>
      </dsp:txBody>
      <dsp:txXfrm>
        <a:off x="0" y="826455"/>
        <a:ext cx="2520040" cy="1512023"/>
      </dsp:txXfrm>
    </dsp:sp>
    <dsp:sp modelId="{AFF34625-E291-43D6-8808-5457B4C3542E}">
      <dsp:nvSpPr>
        <dsp:cNvPr id="0" name=""/>
        <dsp:cNvSpPr/>
      </dsp:nvSpPr>
      <dsp:spPr>
        <a:xfrm>
          <a:off x="2772043" y="826455"/>
          <a:ext cx="2520040" cy="1512023"/>
        </a:xfrm>
        <a:prstGeom prst="rect">
          <a:avLst/>
        </a:prstGeom>
        <a:solidFill>
          <a:schemeClr val="accent2">
            <a:shade val="80000"/>
            <a:hueOff val="0"/>
            <a:satOff val="-7005"/>
            <a:lumOff val="793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700" kern="1200" dirty="0"/>
            <a:t>2.   Votre budget montre à votre banquier et à vos investisseurs comment vous prévoyez rembourser un prêt éventuel.</a:t>
          </a:r>
        </a:p>
      </dsp:txBody>
      <dsp:txXfrm>
        <a:off x="2772043" y="826455"/>
        <a:ext cx="2520040" cy="1512023"/>
      </dsp:txXfrm>
    </dsp:sp>
    <dsp:sp modelId="{EF73486B-A6A4-4ABE-87FE-2A066426289A}">
      <dsp:nvSpPr>
        <dsp:cNvPr id="0" name=""/>
        <dsp:cNvSpPr/>
      </dsp:nvSpPr>
      <dsp:spPr>
        <a:xfrm>
          <a:off x="5544088" y="826455"/>
          <a:ext cx="2520040" cy="1512023"/>
        </a:xfrm>
        <a:prstGeom prst="rect">
          <a:avLst/>
        </a:prstGeom>
        <a:solidFill>
          <a:schemeClr val="accent2">
            <a:shade val="80000"/>
            <a:hueOff val="0"/>
            <a:satOff val="-14010"/>
            <a:lumOff val="1587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700" kern="1200"/>
            <a:t>3.   Le budget permet de déterminer rapidement les points à améliorer.</a:t>
          </a:r>
        </a:p>
      </dsp:txBody>
      <dsp:txXfrm>
        <a:off x="5544088" y="826455"/>
        <a:ext cx="2520040" cy="1512023"/>
      </dsp:txXfrm>
    </dsp:sp>
    <dsp:sp modelId="{BB2736C0-5960-4CFA-BEF5-7BAC249D3E04}">
      <dsp:nvSpPr>
        <dsp:cNvPr id="0" name=""/>
        <dsp:cNvSpPr/>
      </dsp:nvSpPr>
      <dsp:spPr>
        <a:xfrm>
          <a:off x="1386021" y="2590483"/>
          <a:ext cx="2520040" cy="1512023"/>
        </a:xfrm>
        <a:prstGeom prst="rect">
          <a:avLst/>
        </a:prstGeom>
        <a:solidFill>
          <a:schemeClr val="accent2">
            <a:shade val="80000"/>
            <a:hueOff val="0"/>
            <a:satOff val="-21014"/>
            <a:lumOff val="2381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700" kern="1200"/>
            <a:t>4.   Votre budget facilite le bon déroulement de vos activités.</a:t>
          </a:r>
        </a:p>
      </dsp:txBody>
      <dsp:txXfrm>
        <a:off x="1386021" y="2590483"/>
        <a:ext cx="2520040" cy="1512023"/>
      </dsp:txXfrm>
    </dsp:sp>
    <dsp:sp modelId="{E46328DA-EC30-4EC9-84B1-3ABDADFD7FDC}">
      <dsp:nvSpPr>
        <dsp:cNvPr id="0" name=""/>
        <dsp:cNvSpPr/>
      </dsp:nvSpPr>
      <dsp:spPr>
        <a:xfrm>
          <a:off x="4158066" y="2590483"/>
          <a:ext cx="2520040" cy="1512023"/>
        </a:xfrm>
        <a:prstGeom prst="rect">
          <a:avLst/>
        </a:prstGeom>
        <a:solidFill>
          <a:schemeClr val="accent2">
            <a:shade val="80000"/>
            <a:hueOff val="0"/>
            <a:satOff val="-28019"/>
            <a:lumOff val="3175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700" kern="1200"/>
            <a:t>5.   Votre budget vous aide à élaborer des projets et un plan d’action réalisable.</a:t>
          </a:r>
        </a:p>
      </dsp:txBody>
      <dsp:txXfrm>
        <a:off x="4158066" y="2590483"/>
        <a:ext cx="2520040" cy="15120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ED254F-08D7-466F-9C76-A8F956C7523E}">
      <dsp:nvSpPr>
        <dsp:cNvPr id="0" name=""/>
        <dsp:cNvSpPr/>
      </dsp:nvSpPr>
      <dsp:spPr>
        <a:xfrm>
          <a:off x="0" y="509"/>
          <a:ext cx="7923212" cy="119305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157733-2334-4884-A934-A20C6A4F706A}">
      <dsp:nvSpPr>
        <dsp:cNvPr id="0" name=""/>
        <dsp:cNvSpPr/>
      </dsp:nvSpPr>
      <dsp:spPr>
        <a:xfrm>
          <a:off x="360899" y="268947"/>
          <a:ext cx="656180" cy="65618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88F760-0552-4FF0-A556-60295DFE011B}">
      <dsp:nvSpPr>
        <dsp:cNvPr id="0" name=""/>
        <dsp:cNvSpPr/>
      </dsp:nvSpPr>
      <dsp:spPr>
        <a:xfrm>
          <a:off x="1377978" y="509"/>
          <a:ext cx="3565445" cy="1193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265" tIns="126265" rIns="126265" bIns="126265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300" kern="1200" dirty="0"/>
            <a:t>Un budget d’entreprise devrait être « équilibré ». </a:t>
          </a:r>
        </a:p>
      </dsp:txBody>
      <dsp:txXfrm>
        <a:off x="1377978" y="509"/>
        <a:ext cx="3565445" cy="1193055"/>
      </dsp:txXfrm>
    </dsp:sp>
    <dsp:sp modelId="{84810D2B-9159-4774-8B43-D12F365C27D1}">
      <dsp:nvSpPr>
        <dsp:cNvPr id="0" name=""/>
        <dsp:cNvSpPr/>
      </dsp:nvSpPr>
      <dsp:spPr>
        <a:xfrm>
          <a:off x="4943424" y="509"/>
          <a:ext cx="2979787" cy="1193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265" tIns="126265" rIns="126265" bIns="126265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500" kern="1200"/>
            <a:t>Un budget devrait comprendre les revenus et les dépenses. 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n-US" sz="1500" b="0" i="1" kern="1200" smtClean="0">
                    <a:latin typeface="Cambria Math" panose="02040503050406030204" pitchFamily="18" charset="0"/>
                  </a:rPr>
                  <m:t>𝑅𝑒𝑣𝑒𝑛𝑢</m:t>
                </m:r>
                <m:r>
                  <a:rPr lang="fr-CA" sz="1500" b="0" i="1" kern="1200" smtClean="0">
                    <a:latin typeface="Cambria Math"/>
                  </a:rPr>
                  <m:t>𝑠</m:t>
                </m:r>
                <m:r>
                  <a:rPr lang="en-US" sz="1500" b="0" i="1" kern="1200" smtClean="0">
                    <a:latin typeface="Cambria Math" panose="02040503050406030204" pitchFamily="18" charset="0"/>
                  </a:rPr>
                  <m:t> −</m:t>
                </m:r>
                <m:r>
                  <a:rPr lang="fr-CA" sz="1500" b="0" i="1" kern="1200" smtClean="0">
                    <a:latin typeface="Cambria Math"/>
                    <a:ea typeface="Cambria Math" panose="02040503050406030204" pitchFamily="18" charset="0"/>
                  </a:rPr>
                  <m:t>𝐷</m:t>
                </m:r>
                <m:r>
                  <a:rPr lang="fr-CA" sz="1500" b="0" i="1" kern="1200" smtClean="0">
                    <a:latin typeface="Cambria Math"/>
                    <a:ea typeface="Cambria Math" panose="02040503050406030204" pitchFamily="18" charset="0"/>
                  </a:rPr>
                  <m:t>é</m:t>
                </m:r>
                <m:r>
                  <a:rPr lang="fr-CA" sz="1500" b="0" i="1" kern="1200" smtClean="0">
                    <a:latin typeface="Cambria Math"/>
                    <a:ea typeface="Cambria Math" panose="02040503050406030204" pitchFamily="18" charset="0"/>
                  </a:rPr>
                  <m:t>𝑝𝑒𝑛𝑠𝑒𝑠</m:t>
                </m:r>
                <m:r>
                  <a:rPr lang="en-US" sz="1500" b="0" i="1" kern="120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m:t>=</m:t>
                </m:r>
                <m:r>
                  <a:rPr lang="en-US" sz="1500" b="0" i="1" kern="120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m:t>𝑃𝑟𝑜𝑓𝑖𝑡</m:t>
                </m:r>
              </m:oMath>
            </m:oMathPara>
          </a14:m>
          <a:endParaRPr lang="en-US" sz="1500" b="0" kern="1200" dirty="0">
            <a:ea typeface="Cambria Math" panose="02040503050406030204" pitchFamily="18" charset="0"/>
          </a:endParaRPr>
        </a:p>
      </dsp:txBody>
      <dsp:txXfrm>
        <a:off x="4943424" y="509"/>
        <a:ext cx="2979787" cy="1193055"/>
      </dsp:txXfrm>
    </dsp:sp>
    <dsp:sp modelId="{37BC5ED8-607A-4BA1-8127-F0FE7624CFEC}">
      <dsp:nvSpPr>
        <dsp:cNvPr id="0" name=""/>
        <dsp:cNvSpPr/>
      </dsp:nvSpPr>
      <dsp:spPr>
        <a:xfrm>
          <a:off x="0" y="1491828"/>
          <a:ext cx="7923212" cy="119305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C2A8D0-648F-4690-8692-6F00A0D54A3C}">
      <dsp:nvSpPr>
        <dsp:cNvPr id="0" name=""/>
        <dsp:cNvSpPr/>
      </dsp:nvSpPr>
      <dsp:spPr>
        <a:xfrm>
          <a:off x="360899" y="1760266"/>
          <a:ext cx="656180" cy="65618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7DC66C-7AE6-4BD7-9AF7-583E517943D9}">
      <dsp:nvSpPr>
        <dsp:cNvPr id="0" name=""/>
        <dsp:cNvSpPr/>
      </dsp:nvSpPr>
      <dsp:spPr>
        <a:xfrm>
          <a:off x="1377978" y="1491828"/>
          <a:ext cx="6545233" cy="1193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265" tIns="126265" rIns="126265" bIns="126265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300" kern="1200"/>
            <a:t>Exemples de revenus : profits, ventes, etc.</a:t>
          </a:r>
        </a:p>
      </dsp:txBody>
      <dsp:txXfrm>
        <a:off x="1377978" y="1491828"/>
        <a:ext cx="6545233" cy="1193055"/>
      </dsp:txXfrm>
    </dsp:sp>
    <dsp:sp modelId="{471D41EE-4558-4720-9B82-EE5D15691E55}">
      <dsp:nvSpPr>
        <dsp:cNvPr id="0" name=""/>
        <dsp:cNvSpPr/>
      </dsp:nvSpPr>
      <dsp:spPr>
        <a:xfrm>
          <a:off x="0" y="2983147"/>
          <a:ext cx="7923212" cy="119305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9838D7-9866-40EC-981A-17908A121D77}">
      <dsp:nvSpPr>
        <dsp:cNvPr id="0" name=""/>
        <dsp:cNvSpPr/>
      </dsp:nvSpPr>
      <dsp:spPr>
        <a:xfrm>
          <a:off x="360899" y="3251585"/>
          <a:ext cx="656180" cy="65618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82E922-B0E3-4C80-A551-A25B2B9D672E}">
      <dsp:nvSpPr>
        <dsp:cNvPr id="0" name=""/>
        <dsp:cNvSpPr/>
      </dsp:nvSpPr>
      <dsp:spPr>
        <a:xfrm>
          <a:off x="1377978" y="2983147"/>
          <a:ext cx="6545233" cy="1193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265" tIns="126265" rIns="126265" bIns="126265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300" kern="1200"/>
            <a:t>Exemples de dépenses :  salaires, matériel utilisé et acheté, loyer, publicité, modes de paiement, etc.</a:t>
          </a:r>
        </a:p>
      </dsp:txBody>
      <dsp:txXfrm>
        <a:off x="1377978" y="2983147"/>
        <a:ext cx="6545233" cy="11930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9414F85-49FD-4247-ACE8-E049A0C5F2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3309B3-691A-4C3F-A1FC-7C75CAC17DA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55B08C4-2137-426E-89AF-990054B89F97}" type="datetimeFigureOut">
              <a:rPr lang="en-US"/>
              <a:pPr>
                <a:defRPr/>
              </a:pPr>
              <a:t>12/17/2021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967E08-AB9C-4946-B463-C7C15C454B1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633C49-D3B6-41CD-ACA7-2751554E601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7D754E0-4609-40BC-8D04-2D92DEB0D31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8E607ACF-F20A-45E6-BE88-04859A2C48C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6A5922B9-0351-4B2E-918D-F938727B459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1B7A27C5-B96E-44C1-A972-E8719DE099C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608B9D4D-63B1-4786-A249-2039B040E26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54D96DC8-2FB0-467E-85B0-22D66BE9F21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15060F9C-4BA0-4F7E-B9DC-7FE1BBBF87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F3BDF90-9B25-453B-83E0-7C6DEAB5F88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341184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alibri"/>
                <a:ea typeface="MS PGothic"/>
                <a:cs typeface="Calibri"/>
              </a:rPr>
              <a:t>Teachers may choose to skip this slide if students are not yet familiar with currency exchange. You may choose to comeback to this slide after reviewing currency exchange.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BDF90-9B25-453B-83E0-7C6DEAB5F885}" type="slidenum">
              <a:rPr lang="en-US" altLang="en-US" smtClean="0"/>
              <a:pPr/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93103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503E4B8F-E39D-415C-9FD1-48324CFEA9E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50" y="-33338"/>
            <a:ext cx="9232900" cy="6924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47997122-2720-4A39-86CE-E05558E9E1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60350"/>
            <a:ext cx="3259137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1988841"/>
            <a:ext cx="8424936" cy="1080119"/>
          </a:xfrm>
        </p:spPr>
        <p:txBody>
          <a:bodyPr/>
          <a:lstStyle>
            <a:lvl1pPr algn="ctr">
              <a:lnSpc>
                <a:spcPct val="85000"/>
              </a:lnSpc>
              <a:defRPr sz="4800">
                <a:solidFill>
                  <a:srgbClr val="003E38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536" y="3068960"/>
            <a:ext cx="8424936" cy="457200"/>
          </a:xfrm>
        </p:spPr>
        <p:txBody>
          <a:bodyPr/>
          <a:lstStyle>
            <a:lvl1pPr marL="0" indent="0" algn="ctr">
              <a:buFontTx/>
              <a:buNone/>
              <a:defRPr sz="2800">
                <a:solidFill>
                  <a:srgbClr val="477E27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60018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– singl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91FC0B54-ED9A-4E13-8A46-BBB9F19D668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35663"/>
            <a:ext cx="918686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FFEC84E0-E8A2-4A7C-9084-B475B6EAE9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103938"/>
            <a:ext cx="14351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7970A8-5592-4F1E-9924-BDE11EB0ED9A}"/>
              </a:ext>
            </a:extLst>
          </p:cNvPr>
          <p:cNvSpPr txBox="1">
            <a:spLocks/>
          </p:cNvSpPr>
          <p:nvPr userDrawn="1"/>
        </p:nvSpPr>
        <p:spPr bwMode="auto">
          <a:xfrm>
            <a:off x="7604125" y="6256338"/>
            <a:ext cx="1006475" cy="349250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79BD86C0-2772-4189-86E9-098651FA57A6}" type="slidenum">
              <a:rPr lang="en-US" altLang="en-US" sz="1400">
                <a:solidFill>
                  <a:schemeClr val="bg1"/>
                </a:solidFill>
              </a:rPr>
              <a:pPr algn="r"/>
              <a:t>‹#›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33400"/>
            <a:ext cx="7923981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7923981" cy="41764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A42A868-16CD-4CF7-B8ED-85A4CFD725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451725" y="6103938"/>
            <a:ext cx="1006475" cy="349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0799EC-A505-4BE5-8DFA-14BA55F042A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80318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- doubl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7C06ACB7-5103-4CE3-A320-1ECD112E9B5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35663"/>
            <a:ext cx="918686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EE0088AB-2F15-49EA-91AE-98AF43308D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103938"/>
            <a:ext cx="14351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11CCA2-AA7E-4B68-8941-5D40FBD449F1}"/>
              </a:ext>
            </a:extLst>
          </p:cNvPr>
          <p:cNvSpPr txBox="1">
            <a:spLocks/>
          </p:cNvSpPr>
          <p:nvPr userDrawn="1"/>
        </p:nvSpPr>
        <p:spPr bwMode="auto">
          <a:xfrm>
            <a:off x="7604125" y="6256338"/>
            <a:ext cx="1006475" cy="349250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DD1EA6E0-76D8-414F-8690-39B83060E0D6}" type="slidenum">
              <a:rPr lang="en-US" altLang="en-US" sz="1400">
                <a:solidFill>
                  <a:schemeClr val="bg1"/>
                </a:solidFill>
              </a:rPr>
              <a:pPr algn="r"/>
              <a:t>‹#›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33400"/>
            <a:ext cx="7923981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3816423" cy="41764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499992" y="1412776"/>
            <a:ext cx="3888432" cy="41764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458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double column w/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2E8E6791-D5FC-4B2B-B748-38B3BF267F9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35663"/>
            <a:ext cx="918686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59F5D9F7-8903-4DA0-A733-26C7BFBFCE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103938"/>
            <a:ext cx="14351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2036A0B-4DDD-43E2-9B5A-B29E2ECCE000}"/>
              </a:ext>
            </a:extLst>
          </p:cNvPr>
          <p:cNvSpPr txBox="1">
            <a:spLocks/>
          </p:cNvSpPr>
          <p:nvPr userDrawn="1"/>
        </p:nvSpPr>
        <p:spPr bwMode="auto">
          <a:xfrm>
            <a:off x="7604125" y="6256338"/>
            <a:ext cx="1006475" cy="349250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DDF2AA1A-C8EC-4D2B-A9A5-7A786BEBA968}" type="slidenum">
              <a:rPr lang="en-US" altLang="en-US" sz="1400">
                <a:solidFill>
                  <a:schemeClr val="bg1"/>
                </a:solidFill>
              </a:rPr>
              <a:pPr algn="r"/>
              <a:t>‹#›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33400"/>
            <a:ext cx="7923981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3816423" cy="414982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499993" y="1413680"/>
            <a:ext cx="3888358" cy="4175907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446114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19DF36F9-56FB-4643-8EAD-98A57CF2032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35663"/>
            <a:ext cx="918686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77FE9CFE-02B6-43C1-956B-6355F1C18D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103938"/>
            <a:ext cx="14351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729FAB0-E70E-4FFA-A2A9-BBD8D724BD68}"/>
              </a:ext>
            </a:extLst>
          </p:cNvPr>
          <p:cNvSpPr txBox="1">
            <a:spLocks/>
          </p:cNvSpPr>
          <p:nvPr userDrawn="1"/>
        </p:nvSpPr>
        <p:spPr bwMode="auto">
          <a:xfrm>
            <a:off x="7604125" y="6256338"/>
            <a:ext cx="1006475" cy="349250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1ED6DB6B-13E3-4C07-85CE-B296F542255B}" type="slidenum">
              <a:rPr lang="en-US" altLang="en-US" sz="1400">
                <a:solidFill>
                  <a:schemeClr val="bg1"/>
                </a:solidFill>
              </a:rPr>
              <a:pPr algn="r"/>
              <a:t>‹#›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33400"/>
            <a:ext cx="7923981" cy="6858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67544" y="1484784"/>
            <a:ext cx="7920807" cy="4032447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622341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89ECDE7D-AA42-49C7-B705-46C403598D6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35663"/>
            <a:ext cx="918686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E1A9595E-D42C-41E1-93C7-51ECB35AD88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103938"/>
            <a:ext cx="14351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8DF1A14-F7D4-49B8-B169-41463095C9A4}"/>
              </a:ext>
            </a:extLst>
          </p:cNvPr>
          <p:cNvSpPr txBox="1">
            <a:spLocks/>
          </p:cNvSpPr>
          <p:nvPr userDrawn="1"/>
        </p:nvSpPr>
        <p:spPr bwMode="auto">
          <a:xfrm>
            <a:off x="7604125" y="6256338"/>
            <a:ext cx="1006475" cy="349250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112117CC-225F-43E4-858F-38FF4E50F699}" type="slidenum">
              <a:rPr lang="en-US" altLang="en-US" sz="1400">
                <a:solidFill>
                  <a:schemeClr val="bg1"/>
                </a:solidFill>
              </a:rPr>
              <a:pPr algn="r"/>
              <a:t>‹#›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33400"/>
            <a:ext cx="7923981" cy="6858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67544" y="1484785"/>
            <a:ext cx="7920807" cy="3384376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68313" y="5084763"/>
            <a:ext cx="7920037" cy="288453"/>
          </a:xfrm>
        </p:spPr>
        <p:txBody>
          <a:bodyPr/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324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doub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E3E935-9219-43BD-B1C0-C994441A72F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35663"/>
            <a:ext cx="918686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4FA3E0-56BB-4937-B7CF-80E6F25D3C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103938"/>
            <a:ext cx="14351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77BEA60-25F7-4235-8519-8171C889DE84}"/>
              </a:ext>
            </a:extLst>
          </p:cNvPr>
          <p:cNvSpPr txBox="1">
            <a:spLocks/>
          </p:cNvSpPr>
          <p:nvPr userDrawn="1"/>
        </p:nvSpPr>
        <p:spPr bwMode="auto">
          <a:xfrm>
            <a:off x="7604125" y="6256338"/>
            <a:ext cx="1006475" cy="349250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C4C9E0CC-6315-494F-A250-AE318807BD41}" type="slidenum">
              <a:rPr lang="en-US" altLang="en-US" sz="1400">
                <a:solidFill>
                  <a:schemeClr val="bg1"/>
                </a:solidFill>
              </a:rPr>
              <a:pPr algn="r"/>
              <a:t>‹#›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33400"/>
            <a:ext cx="7923981" cy="6858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67545" y="1484784"/>
            <a:ext cx="3888432" cy="4032448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499992" y="1484784"/>
            <a:ext cx="3888432" cy="4032448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D41E4F5-F8D4-48A7-9FEA-B815523A799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7451725" y="6103938"/>
            <a:ext cx="1006475" cy="349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DD0207-A730-4C47-B9BB-528A1D0B572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67308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double pic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>
            <a:extLst>
              <a:ext uri="{FF2B5EF4-FFF2-40B4-BE49-F238E27FC236}">
                <a16:creationId xmlns:a16="http://schemas.microsoft.com/office/drawing/2014/main" id="{47BDD8E6-94B4-4324-B352-A493B32A3CC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35663"/>
            <a:ext cx="918686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id="{3B8B2888-6F86-4D23-A78B-4E993287D0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103938"/>
            <a:ext cx="14351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90AE22C-54BA-47F2-B87A-AE69A3357E8E}"/>
              </a:ext>
            </a:extLst>
          </p:cNvPr>
          <p:cNvSpPr txBox="1">
            <a:spLocks/>
          </p:cNvSpPr>
          <p:nvPr userDrawn="1"/>
        </p:nvSpPr>
        <p:spPr bwMode="auto">
          <a:xfrm>
            <a:off x="7604125" y="6256338"/>
            <a:ext cx="1006475" cy="349250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C2424D7C-5C6A-40CD-A93D-FCFE8953F2BA}" type="slidenum">
              <a:rPr lang="en-US" altLang="en-US" sz="1400">
                <a:solidFill>
                  <a:schemeClr val="bg1"/>
                </a:solidFill>
              </a:rPr>
              <a:pPr algn="r"/>
              <a:t>‹#›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33400"/>
            <a:ext cx="7923981" cy="6858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67545" y="1484784"/>
            <a:ext cx="3888432" cy="3672408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499992" y="1484784"/>
            <a:ext cx="3888432" cy="3672408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68313" y="5229200"/>
            <a:ext cx="3887663" cy="360040"/>
          </a:xfrm>
        </p:spPr>
        <p:txBody>
          <a:bodyPr/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499992" y="5229200"/>
            <a:ext cx="3887663" cy="360040"/>
          </a:xfrm>
        </p:spPr>
        <p:txBody>
          <a:bodyPr/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4651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full pa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A024B81F-5BB8-4B8E-883D-34BAAFF436D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35663"/>
            <a:ext cx="918686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>
            <a:extLst>
              <a:ext uri="{FF2B5EF4-FFF2-40B4-BE49-F238E27FC236}">
                <a16:creationId xmlns:a16="http://schemas.microsoft.com/office/drawing/2014/main" id="{83A2507E-B04E-4B2C-A4D4-E987A1A868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103938"/>
            <a:ext cx="14351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AE26494-C4D9-4E43-9B35-E3B9ECA58EC5}"/>
              </a:ext>
            </a:extLst>
          </p:cNvPr>
          <p:cNvSpPr txBox="1">
            <a:spLocks/>
          </p:cNvSpPr>
          <p:nvPr userDrawn="1"/>
        </p:nvSpPr>
        <p:spPr bwMode="auto">
          <a:xfrm>
            <a:off x="7604125" y="6256338"/>
            <a:ext cx="1006475" cy="349250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55C493DD-CECC-4356-B072-73C4182D6195}" type="slidenum">
              <a:rPr lang="en-US" altLang="en-US" sz="1400">
                <a:solidFill>
                  <a:schemeClr val="bg1"/>
                </a:solidFill>
              </a:rPr>
              <a:pPr algn="r"/>
              <a:t>‹#›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102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5885732-474B-4DDD-B953-CA5FDDFE3D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533400"/>
            <a:ext cx="770731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18FB72D-B1B0-4943-8AB9-D1F22E9C53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295400"/>
            <a:ext cx="7707312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605F9EB-1644-46EB-86D6-DEC607BB9EB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4FF5126-6DDE-4404-9A2D-065253B180A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7752113-A41C-4BA0-8B97-22C7491C40A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A57548E-CA4B-4924-BBB6-DB64FB4B217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</p:sldLayoutIdLst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477E27"/>
          </a:solidFill>
          <a:latin typeface="+mj-lt"/>
          <a:ea typeface="MS PGothic" panose="020B0600070205080204" pitchFamily="34" charset="-128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477E27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477E27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477E27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477E27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477E27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477E27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477E27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477E27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25000"/>
        </a:spcAft>
        <a:buClr>
          <a:srgbClr val="477E27"/>
        </a:buClr>
        <a:buChar char="•"/>
        <a:defRPr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25000"/>
        </a:spcAft>
        <a:buClr>
          <a:srgbClr val="477E27"/>
        </a:buClr>
        <a:buChar char="–"/>
        <a:defRPr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25000"/>
        </a:spcAft>
        <a:buClr>
          <a:srgbClr val="477E27"/>
        </a:buClr>
        <a:buChar char="•"/>
        <a:defRPr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25000"/>
        </a:spcAft>
        <a:buClr>
          <a:srgbClr val="477E27"/>
        </a:buClr>
        <a:buChar char="–"/>
        <a:defRPr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25000"/>
        </a:spcAft>
        <a:buClr>
          <a:srgbClr val="477E27"/>
        </a:buClr>
        <a:buChar char="»"/>
        <a:defRPr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rtl="0" fontAlgn="base">
        <a:lnSpc>
          <a:spcPct val="90000"/>
        </a:lnSpc>
        <a:spcBef>
          <a:spcPct val="20000"/>
        </a:spcBef>
        <a:spcAft>
          <a:spcPct val="25000"/>
        </a:spcAft>
        <a:buClr>
          <a:srgbClr val="477E27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lnSpc>
          <a:spcPct val="90000"/>
        </a:lnSpc>
        <a:spcBef>
          <a:spcPct val="20000"/>
        </a:spcBef>
        <a:spcAft>
          <a:spcPct val="25000"/>
        </a:spcAft>
        <a:buClr>
          <a:srgbClr val="477E27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lnSpc>
          <a:spcPct val="90000"/>
        </a:lnSpc>
        <a:spcBef>
          <a:spcPct val="20000"/>
        </a:spcBef>
        <a:spcAft>
          <a:spcPct val="25000"/>
        </a:spcAft>
        <a:buClr>
          <a:srgbClr val="477E27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lnSpc>
          <a:spcPct val="90000"/>
        </a:lnSpc>
        <a:spcBef>
          <a:spcPct val="20000"/>
        </a:spcBef>
        <a:spcAft>
          <a:spcPct val="25000"/>
        </a:spcAft>
        <a:buClr>
          <a:srgbClr val="477E27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0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20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anada.michaels.com/fr/cricut/machines-cricut/860002097" TargetMode="External"/><Relationship Id="rId2" Type="http://schemas.openxmlformats.org/officeDocument/2006/relationships/hyperlink" Target="https://canada.michaels.com/fr/cricut/accessoires-cricut/86000210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s://canada.michaels.com/fr/search?q=shirt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D8D7C075-C074-4110-8A70-E252F32F03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288" y="1917452"/>
            <a:ext cx="8424862" cy="1079500"/>
          </a:xfrm>
        </p:spPr>
        <p:txBody>
          <a:bodyPr/>
          <a:lstStyle/>
          <a:p>
            <a:pPr eaLnBrk="1" hangingPunct="1"/>
            <a:r>
              <a:rPr lang="fr-CA" sz="4400" dirty="0">
                <a:solidFill>
                  <a:srgbClr val="005954"/>
                </a:solidFill>
                <a:latin typeface="Open Sans" panose="020B0606030504020204" pitchFamily="34" charset="0"/>
              </a:rPr>
              <a:t>Comprendre les objectifs et les budgets d’entreprise</a:t>
            </a:r>
          </a:p>
        </p:txBody>
      </p:sp>
      <p:sp>
        <p:nvSpPr>
          <p:cNvPr id="13315" name="Subtitle 2">
            <a:extLst>
              <a:ext uri="{FF2B5EF4-FFF2-40B4-BE49-F238E27FC236}">
                <a16:creationId xmlns:a16="http://schemas.microsoft.com/office/drawing/2014/main" id="{47F8F22D-8145-40F0-A28E-026AFAD1A2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288" y="3115816"/>
            <a:ext cx="8424862" cy="457200"/>
          </a:xfrm>
        </p:spPr>
        <p:txBody>
          <a:bodyPr/>
          <a:lstStyle/>
          <a:p>
            <a:pPr eaLnBrk="1" hangingPunct="1"/>
            <a:r>
              <a:rPr lang="fr-CA">
                <a:solidFill>
                  <a:srgbClr val="98BF1E"/>
                </a:solidFill>
                <a:latin typeface="Open Sans" panose="020B0606030504020204" pitchFamily="34" charset="0"/>
              </a:rPr>
              <a:t>À partir de la 8</a:t>
            </a:r>
            <a:r>
              <a:rPr lang="fr-CA" baseline="30000">
                <a:solidFill>
                  <a:srgbClr val="98BF1E"/>
                </a:solidFill>
                <a:latin typeface="Open Sans" panose="020B0606030504020204" pitchFamily="34" charset="0"/>
              </a:rPr>
              <a:t>e</a:t>
            </a:r>
            <a:r>
              <a:rPr lang="fr-CA">
                <a:solidFill>
                  <a:srgbClr val="98BF1E"/>
                </a:solidFill>
                <a:latin typeface="Open Sans" panose="020B0606030504020204" pitchFamily="34" charset="0"/>
              </a:rPr>
              <a:t> année</a:t>
            </a:r>
          </a:p>
        </p:txBody>
      </p:sp>
      <p:cxnSp>
        <p:nvCxnSpPr>
          <p:cNvPr id="13316" name="Straight Connector 3">
            <a:extLst>
              <a:ext uri="{FF2B5EF4-FFF2-40B4-BE49-F238E27FC236}">
                <a16:creationId xmlns:a16="http://schemas.microsoft.com/office/drawing/2014/main" id="{A0C7CF5E-54EB-4692-A20D-FEEBA01D7AE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27088" y="3068960"/>
            <a:ext cx="7848600" cy="0"/>
          </a:xfrm>
          <a:prstGeom prst="line">
            <a:avLst/>
          </a:prstGeom>
          <a:noFill/>
          <a:ln w="38100" algn="ctr">
            <a:solidFill>
              <a:srgbClr val="FDCE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C75ABC45-703E-4857-B751-96F66A99F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3400"/>
            <a:ext cx="7923212" cy="685800"/>
          </a:xfrm>
        </p:spPr>
        <p:txBody>
          <a:bodyPr/>
          <a:lstStyle/>
          <a:p>
            <a:pPr eaLnBrk="1" hangingPunct="1"/>
            <a:r>
              <a:rPr lang="fr-CA">
                <a:solidFill>
                  <a:srgbClr val="005954"/>
                </a:solidFill>
                <a:latin typeface="Open Sans" panose="020B0606030504020204" pitchFamily="34" charset="0"/>
              </a:rPr>
              <a:t>Principes de base de la gestion budgétaire</a:t>
            </a:r>
          </a:p>
        </p:txBody>
      </p:sp>
      <p:cxnSp>
        <p:nvCxnSpPr>
          <p:cNvPr id="14340" name="Straight Connector 2">
            <a:extLst>
              <a:ext uri="{FF2B5EF4-FFF2-40B4-BE49-F238E27FC236}">
                <a16:creationId xmlns:a16="http://schemas.microsoft.com/office/drawing/2014/main" id="{CDAA092F-49F5-4EBE-A045-4113BA971B9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2925" y="1412776"/>
            <a:ext cx="7848600" cy="0"/>
          </a:xfrm>
          <a:prstGeom prst="line">
            <a:avLst/>
          </a:prstGeom>
          <a:noFill/>
          <a:ln w="38100" algn="ctr">
            <a:solidFill>
              <a:srgbClr val="FDCE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Content Placeholder 2">
                <a:extLst>
                  <a:ext uri="{FF2B5EF4-FFF2-40B4-BE49-F238E27FC236}">
                    <a16:creationId xmlns:a16="http://schemas.microsoft.com/office/drawing/2014/main" id="{38592135-B78F-4BFE-904E-A02B1AA17A2D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519248989"/>
                  </p:ext>
                </p:extLst>
              </p:nvPr>
            </p:nvGraphicFramePr>
            <p:xfrm>
              <a:off x="468313" y="1556543"/>
              <a:ext cx="7923212" cy="4176713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7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8592135-B78F-4BFE-904E-A02B1AA17A2D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519248989"/>
                  </p:ext>
                </p:extLst>
              </p:nvPr>
            </p:nvGraphicFramePr>
            <p:xfrm>
              <a:off x="468313" y="1556543"/>
              <a:ext cx="7923212" cy="4176713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515684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C75ABC45-703E-4857-B751-96F66A99F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3400"/>
            <a:ext cx="7923212" cy="685800"/>
          </a:xfrm>
        </p:spPr>
        <p:txBody>
          <a:bodyPr/>
          <a:lstStyle/>
          <a:p>
            <a:pPr eaLnBrk="1" hangingPunct="1"/>
            <a:r>
              <a:rPr lang="fr-CA">
                <a:solidFill>
                  <a:srgbClr val="005954"/>
                </a:solidFill>
                <a:latin typeface="Open Sans" panose="020B0606030504020204" pitchFamily="34" charset="0"/>
              </a:rPr>
              <a:t>Revenus et dépenses</a:t>
            </a:r>
          </a:p>
        </p:txBody>
      </p:sp>
      <p:cxnSp>
        <p:nvCxnSpPr>
          <p:cNvPr id="14340" name="Straight Connector 2">
            <a:extLst>
              <a:ext uri="{FF2B5EF4-FFF2-40B4-BE49-F238E27FC236}">
                <a16:creationId xmlns:a16="http://schemas.microsoft.com/office/drawing/2014/main" id="{CDAA092F-49F5-4EBE-A045-4113BA971B9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2925" y="1125538"/>
            <a:ext cx="7848600" cy="0"/>
          </a:xfrm>
          <a:prstGeom prst="line">
            <a:avLst/>
          </a:prstGeom>
          <a:noFill/>
          <a:ln w="38100" algn="ctr">
            <a:solidFill>
              <a:srgbClr val="FDCE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7" name="Table 2">
            <a:extLst>
              <a:ext uri="{FF2B5EF4-FFF2-40B4-BE49-F238E27FC236}">
                <a16:creationId xmlns:a16="http://schemas.microsoft.com/office/drawing/2014/main" id="{6787E010-9BB5-41B2-A61C-BD49D36431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547867"/>
              </p:ext>
            </p:extLst>
          </p:nvPr>
        </p:nvGraphicFramePr>
        <p:xfrm>
          <a:off x="468312" y="1412874"/>
          <a:ext cx="7923212" cy="4032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1606">
                  <a:extLst>
                    <a:ext uri="{9D8B030D-6E8A-4147-A177-3AD203B41FA5}">
                      <a16:colId xmlns:a16="http://schemas.microsoft.com/office/drawing/2014/main" val="1145964631"/>
                    </a:ext>
                  </a:extLst>
                </a:gridCol>
                <a:gridCol w="3961606">
                  <a:extLst>
                    <a:ext uri="{9D8B030D-6E8A-4147-A177-3AD203B41FA5}">
                      <a16:colId xmlns:a16="http://schemas.microsoft.com/office/drawing/2014/main" val="3799468255"/>
                    </a:ext>
                  </a:extLst>
                </a:gridCol>
              </a:tblGrid>
              <a:tr h="504044">
                <a:tc>
                  <a:txBody>
                    <a:bodyPr/>
                    <a:lstStyle/>
                    <a:p>
                      <a:r>
                        <a:rPr lang="fr-CA" sz="280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Revenus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fr-CA" sz="280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Dépenses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264743484"/>
                  </a:ext>
                </a:extLst>
              </a:tr>
              <a:tr h="504044">
                <a:tc>
                  <a:txBody>
                    <a:bodyPr/>
                    <a:lstStyle/>
                    <a:p>
                      <a:r>
                        <a:rPr lang="fr-CA" sz="1600"/>
                        <a:t>Vendre des t-shirts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CA" sz="1600"/>
                        <a:t>Site Web 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620161209"/>
                  </a:ext>
                </a:extLst>
              </a:tr>
              <a:tr h="5040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CA" sz="1600"/>
                        <a:t>Modes de paiement (Square)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136266933"/>
                  </a:ext>
                </a:extLst>
              </a:tr>
              <a:tr h="5040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CA" sz="1600"/>
                        <a:t>Acheter un appareil Cricut et de l’encre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438777215"/>
                  </a:ext>
                </a:extLst>
              </a:tr>
              <a:tr h="5040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CA" sz="1600"/>
                        <a:t>Acheter des t-shirts (commandes en vrac)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942681803"/>
                  </a:ext>
                </a:extLst>
              </a:tr>
              <a:tr h="5040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CA" sz="1600"/>
                        <a:t>Expédition (gratuite ou payante)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781137789"/>
                  </a:ext>
                </a:extLst>
              </a:tr>
              <a:tr h="5040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CA" sz="1600"/>
                        <a:t>Incitations (réductions, fidélisation)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34720509"/>
                  </a:ext>
                </a:extLst>
              </a:tr>
              <a:tr h="504044">
                <a:tc>
                  <a:txBody>
                    <a:bodyPr/>
                    <a:lstStyle/>
                    <a:p>
                      <a:endParaRPr lang="en-US" sz="1600" dirty="0">
                        <a:highlight>
                          <a:srgbClr val="FFFF00"/>
                        </a:highlight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CA" sz="1600"/>
                        <a:t>Loyer (si en vous avez besoin)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6039915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8086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C75ABC45-703E-4857-B751-96F66A99F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3400"/>
            <a:ext cx="7923212" cy="685800"/>
          </a:xfrm>
        </p:spPr>
        <p:txBody>
          <a:bodyPr/>
          <a:lstStyle/>
          <a:p>
            <a:pPr eaLnBrk="1" hangingPunct="1"/>
            <a:r>
              <a:rPr lang="fr-CA">
                <a:solidFill>
                  <a:srgbClr val="005954"/>
                </a:solidFill>
                <a:latin typeface="Open Sans" panose="020B0606030504020204" pitchFamily="34" charset="0"/>
              </a:rPr>
              <a:t>Vos t-shirts se vendent bien!</a:t>
            </a:r>
          </a:p>
        </p:txBody>
      </p:sp>
      <p:cxnSp>
        <p:nvCxnSpPr>
          <p:cNvPr id="14340" name="Straight Connector 2">
            <a:extLst>
              <a:ext uri="{FF2B5EF4-FFF2-40B4-BE49-F238E27FC236}">
                <a16:creationId xmlns:a16="http://schemas.microsoft.com/office/drawing/2014/main" id="{CDAA092F-49F5-4EBE-A045-4113BA971B9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2925" y="1125538"/>
            <a:ext cx="7848600" cy="0"/>
          </a:xfrm>
          <a:prstGeom prst="line">
            <a:avLst/>
          </a:prstGeom>
          <a:noFill/>
          <a:ln w="38100" algn="ctr">
            <a:solidFill>
              <a:srgbClr val="FDCE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5851C05-95C2-4500-B439-AF0A2B80D238}"/>
              </a:ext>
            </a:extLst>
          </p:cNvPr>
          <p:cNvSpPr txBox="1"/>
          <p:nvPr/>
        </p:nvSpPr>
        <p:spPr>
          <a:xfrm>
            <a:off x="1397777" y="1375275"/>
            <a:ext cx="6348446" cy="992579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algn="ctr"/>
            <a:r>
              <a:rPr lang="fr-CA" sz="2000">
                <a:latin typeface="Arial"/>
                <a:ea typeface="MS PGothic"/>
              </a:rPr>
              <a:t>Exercice en classe : </a:t>
            </a:r>
          </a:p>
          <a:p>
            <a:pPr algn="ctr"/>
            <a:r>
              <a:rPr lang="fr-CA" sz="2000">
                <a:latin typeface="Arial"/>
                <a:ea typeface="MS PGothic"/>
              </a:rPr>
              <a:t>Vous avez des clients américains</a:t>
            </a:r>
          </a:p>
          <a:p>
            <a:pPr algn="ctr"/>
            <a:r>
              <a:rPr lang="fr-CA" sz="2000">
                <a:latin typeface="Arial"/>
                <a:ea typeface="MS PGothic"/>
              </a:rPr>
              <a:t>Il faut donc convertir des dollars canadiens en dollars américains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A6D8F63B-5176-4BE9-BBAD-324772202AEC}"/>
              </a:ext>
            </a:extLst>
          </p:cNvPr>
          <p:cNvSpPr txBox="1">
            <a:spLocks/>
          </p:cNvSpPr>
          <p:nvPr/>
        </p:nvSpPr>
        <p:spPr>
          <a:xfrm>
            <a:off x="733876" y="2659628"/>
            <a:ext cx="4032446" cy="321764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•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–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•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–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1600">
                <a:ea typeface="MS PGothic"/>
              </a:rPr>
              <a:t>Coût d’un t-shirt :</a:t>
            </a:r>
            <a:r>
              <a:rPr lang="fr-CA" sz="1600"/>
              <a:t> </a:t>
            </a:r>
            <a:r>
              <a:rPr lang="fr-CA" sz="1600">
                <a:ea typeface="MS PGothic"/>
              </a:rPr>
              <a:t>19,99 $CA</a:t>
            </a:r>
          </a:p>
          <a:p>
            <a:pPr marL="0" indent="0">
              <a:buNone/>
            </a:pPr>
            <a:r>
              <a:rPr lang="fr-CA" sz="1600">
                <a:ea typeface="MS PGothic"/>
              </a:rPr>
              <a:t>Taux de change : 0,79 </a:t>
            </a:r>
          </a:p>
          <a:p>
            <a:endParaRPr lang="en-CA" sz="1600" kern="0" dirty="0"/>
          </a:p>
          <a:p>
            <a:pPr marL="0" indent="0">
              <a:buNone/>
            </a:pPr>
            <a:r>
              <a:rPr lang="fr-CA" sz="1600" b="1" i="1">
                <a:ea typeface="MS PGothic"/>
                <a:cs typeface="Arial"/>
              </a:rPr>
              <a:t>Taux de change</a:t>
            </a:r>
            <a:r>
              <a:rPr lang="fr-CA" sz="1600" b="1">
                <a:ea typeface="MS PGothic"/>
                <a:cs typeface="Arial"/>
              </a:rPr>
              <a:t> × </a:t>
            </a:r>
            <a:r>
              <a:rPr lang="fr-CA" sz="1600" b="1" i="1">
                <a:ea typeface="MS PGothic"/>
                <a:cs typeface="Arial"/>
              </a:rPr>
              <a:t>Dollars canadiens :</a:t>
            </a:r>
          </a:p>
          <a:p>
            <a:endParaRPr lang="en-CA" kern="0" dirty="0"/>
          </a:p>
          <a:p>
            <a:pPr marL="0" indent="0">
              <a:buNone/>
            </a:pPr>
            <a:r>
              <a:rPr lang="fr-CA" sz="1600" i="1">
                <a:ea typeface="MS PGothic"/>
              </a:rPr>
              <a:t>(Trouvez le taux de change du jour dans Google)</a:t>
            </a:r>
          </a:p>
          <a:p>
            <a:endParaRPr lang="en-CA" kern="0" dirty="0"/>
          </a:p>
          <a:p>
            <a:endParaRPr lang="en-CA" kern="0" dirty="0"/>
          </a:p>
          <a:p>
            <a:endParaRPr lang="en-CA" kern="0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0B9AFE91-0434-40E5-ACF4-79BD43827D9B}"/>
              </a:ext>
            </a:extLst>
          </p:cNvPr>
          <p:cNvSpPr txBox="1">
            <a:spLocks/>
          </p:cNvSpPr>
          <p:nvPr/>
        </p:nvSpPr>
        <p:spPr>
          <a:xfrm>
            <a:off x="4860032" y="2334196"/>
            <a:ext cx="4032446" cy="135091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•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–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•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–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sz="1600" b="1" i="1" kern="0" dirty="0">
              <a:ea typeface="MS PGothic"/>
            </a:endParaRPr>
          </a:p>
          <a:p>
            <a:pPr marL="0" indent="0">
              <a:buNone/>
            </a:pPr>
            <a:r>
              <a:rPr lang="fr-CA" sz="1600" b="1" i="1">
                <a:ea typeface="MS PGothic"/>
              </a:rPr>
              <a:t>Taux de change</a:t>
            </a:r>
            <a:r>
              <a:rPr lang="fr-CA" sz="1600" b="1">
                <a:ea typeface="MS PGothic"/>
              </a:rPr>
              <a:t> × </a:t>
            </a:r>
            <a:r>
              <a:rPr lang="fr-CA" sz="1600" b="1" i="1">
                <a:ea typeface="MS PGothic"/>
              </a:rPr>
              <a:t>Dollars canadiens :</a:t>
            </a:r>
          </a:p>
          <a:p>
            <a:endParaRPr lang="en-CA" sz="1600" b="1" kern="0" dirty="0">
              <a:ea typeface="MS PGothic"/>
            </a:endParaRPr>
          </a:p>
          <a:p>
            <a:pPr marL="0" indent="0">
              <a:buNone/>
            </a:pPr>
            <a:r>
              <a:rPr lang="fr-CA" sz="1600">
                <a:ea typeface="MS PGothic"/>
              </a:rPr>
              <a:t>0,79 $ x 19,99 $ = </a:t>
            </a:r>
            <a:r>
              <a:rPr lang="fr-CA" sz="1600" b="1">
                <a:ea typeface="MS PGothic"/>
              </a:rPr>
              <a:t>15,80 $US</a:t>
            </a:r>
          </a:p>
        </p:txBody>
      </p:sp>
    </p:spTree>
    <p:extLst>
      <p:ext uri="{BB962C8B-B14F-4D97-AF65-F5344CB8AC3E}">
        <p14:creationId xmlns:p14="http://schemas.microsoft.com/office/powerpoint/2010/main" val="2611679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340" name="Straight Connector 2">
            <a:extLst>
              <a:ext uri="{FF2B5EF4-FFF2-40B4-BE49-F238E27FC236}">
                <a16:creationId xmlns:a16="http://schemas.microsoft.com/office/drawing/2014/main" id="{CDAA092F-49F5-4EBE-A045-4113BA971B9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67544" y="1340768"/>
            <a:ext cx="7848600" cy="0"/>
          </a:xfrm>
          <a:prstGeom prst="line">
            <a:avLst/>
          </a:prstGeom>
          <a:noFill/>
          <a:ln w="38100" algn="ctr">
            <a:solidFill>
              <a:srgbClr val="FDCE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8C946E26-59C5-4945-BF47-07395965DA21}"/>
              </a:ext>
            </a:extLst>
          </p:cNvPr>
          <p:cNvSpPr txBox="1">
            <a:spLocks/>
          </p:cNvSpPr>
          <p:nvPr/>
        </p:nvSpPr>
        <p:spPr>
          <a:xfrm>
            <a:off x="610394" y="260649"/>
            <a:ext cx="7923211" cy="547181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•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–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•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–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A" sz="1700" b="1" dirty="0"/>
              <a:t>Les élèves élaboreront un plan d’affaires seuls, en équipe de deux ou en petit groupe, et passeront en revue les objectifs de l’exercice.</a:t>
            </a:r>
          </a:p>
          <a:p>
            <a:pPr marL="0" indent="0" algn="ctr">
              <a:buNone/>
            </a:pPr>
            <a:r>
              <a:rPr lang="fr-CA" sz="2200" b="1" u="sng" dirty="0">
                <a:ea typeface="MS PGothic"/>
              </a:rPr>
              <a:t>Suggestions d’entreprise</a:t>
            </a:r>
          </a:p>
          <a:p>
            <a:pPr algn="ctr"/>
            <a:endParaRPr lang="en-US" sz="2000" kern="0" dirty="0">
              <a:ea typeface="MS PGothic"/>
            </a:endParaRPr>
          </a:p>
          <a:p>
            <a:pPr marL="0" indent="0" algn="ctr">
              <a:buNone/>
            </a:pPr>
            <a:r>
              <a:rPr lang="fr-CA" sz="2000" dirty="0">
                <a:ea typeface="MS PGothic"/>
              </a:rPr>
              <a:t>Confection et vente de t-shirts</a:t>
            </a:r>
          </a:p>
          <a:p>
            <a:pPr marL="0" indent="0" algn="ctr">
              <a:buNone/>
            </a:pPr>
            <a:r>
              <a:rPr lang="fr-CA" sz="2000" dirty="0">
                <a:ea typeface="MS PGothic"/>
              </a:rPr>
              <a:t>Artisanat et design culturel </a:t>
            </a:r>
          </a:p>
          <a:p>
            <a:pPr marL="0" indent="0" algn="ctr">
              <a:buNone/>
            </a:pPr>
            <a:r>
              <a:rPr lang="fr-CA" sz="2000" dirty="0">
                <a:ea typeface="MS PGothic"/>
              </a:rPr>
              <a:t>Confection de bijouterie</a:t>
            </a:r>
          </a:p>
          <a:p>
            <a:pPr marL="0" indent="0" algn="ctr">
              <a:buNone/>
            </a:pPr>
            <a:r>
              <a:rPr lang="fr-CA" sz="2000" dirty="0">
                <a:ea typeface="MS PGothic"/>
              </a:rPr>
              <a:t>Entretien ménager</a:t>
            </a:r>
          </a:p>
          <a:p>
            <a:pPr marL="0" indent="0" algn="ctr">
              <a:buNone/>
            </a:pPr>
            <a:r>
              <a:rPr lang="fr-CA" sz="2000" dirty="0">
                <a:ea typeface="MS PGothic"/>
              </a:rPr>
              <a:t>Gardiennage</a:t>
            </a:r>
          </a:p>
          <a:p>
            <a:pPr marL="0" indent="0" algn="ctr">
              <a:buNone/>
            </a:pPr>
            <a:r>
              <a:rPr lang="fr-CA" sz="2000" dirty="0">
                <a:ea typeface="MS PGothic"/>
              </a:rPr>
              <a:t>Peinture</a:t>
            </a:r>
          </a:p>
          <a:p>
            <a:pPr marL="0" indent="0" algn="ctr">
              <a:buNone/>
            </a:pPr>
            <a:r>
              <a:rPr lang="fr-CA" sz="2000" dirty="0">
                <a:ea typeface="MS PGothic"/>
              </a:rPr>
              <a:t>Entretien paysager </a:t>
            </a:r>
          </a:p>
          <a:p>
            <a:pPr marL="0" indent="0" algn="ctr">
              <a:buNone/>
            </a:pPr>
            <a:r>
              <a:rPr lang="fr-CA" sz="2000" dirty="0">
                <a:ea typeface="MS PGothic"/>
              </a:rPr>
              <a:t>Services de traiteur et de restauration </a:t>
            </a:r>
          </a:p>
          <a:p>
            <a:pPr algn="ctr"/>
            <a:endParaRPr lang="en-US" sz="1600" kern="0" dirty="0"/>
          </a:p>
          <a:p>
            <a:endParaRPr lang="en-US" sz="1600" kern="0" dirty="0"/>
          </a:p>
          <a:p>
            <a:endParaRPr lang="en-CA" sz="1600" kern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E05E87-DCF2-4183-AA7E-E0CC5C47F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803243">
            <a:off x="474753" y="1970086"/>
            <a:ext cx="1135048" cy="71697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F163E74-0C45-4ADF-AC73-901E7BDAB4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57919">
            <a:off x="6892495" y="2215711"/>
            <a:ext cx="1322956" cy="12707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29C5985-1E3B-4C8D-87E2-A82A116A39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09916">
            <a:off x="6853287" y="3853225"/>
            <a:ext cx="1885544" cy="125702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37210B6-8D36-498B-B2CD-D5291B886ED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113"/>
          <a:stretch/>
        </p:blipFill>
        <p:spPr>
          <a:xfrm rot="21135570">
            <a:off x="129771" y="2994822"/>
            <a:ext cx="2251166" cy="1724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505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C75ABC45-703E-4857-B751-96F66A99F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383936"/>
            <a:ext cx="7923212" cy="685800"/>
          </a:xfrm>
        </p:spPr>
        <p:txBody>
          <a:bodyPr/>
          <a:lstStyle/>
          <a:p>
            <a:pPr eaLnBrk="1" hangingPunct="1"/>
            <a:r>
              <a:rPr lang="fr-CA" dirty="0">
                <a:solidFill>
                  <a:srgbClr val="005954"/>
                </a:solidFill>
                <a:latin typeface="Open Sans"/>
                <a:ea typeface="MS PGothic"/>
              </a:rPr>
              <a:t>Remarque spéciale à l’intention du personnel enseignant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DCE09169-3831-4481-AC7D-22AA60ECE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412875"/>
            <a:ext cx="7923212" cy="4176713"/>
          </a:xfrm>
        </p:spPr>
        <p:txBody>
          <a:bodyPr/>
          <a:lstStyle/>
          <a:p>
            <a:pPr eaLnBrk="1" hangingPunct="1"/>
            <a:endParaRPr lang="en-US" altLang="en-US" dirty="0"/>
          </a:p>
          <a:p>
            <a:pPr eaLnBrk="1" hangingPunct="1"/>
            <a:endParaRPr lang="en-US" altLang="en-US"/>
          </a:p>
        </p:txBody>
      </p:sp>
      <p:cxnSp>
        <p:nvCxnSpPr>
          <p:cNvPr id="14340" name="Straight Connector 2">
            <a:extLst>
              <a:ext uri="{FF2B5EF4-FFF2-40B4-BE49-F238E27FC236}">
                <a16:creationId xmlns:a16="http://schemas.microsoft.com/office/drawing/2014/main" id="{CDAA092F-49F5-4EBE-A045-4113BA971B9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2925" y="1257418"/>
            <a:ext cx="7848600" cy="0"/>
          </a:xfrm>
          <a:prstGeom prst="line">
            <a:avLst/>
          </a:prstGeom>
          <a:noFill/>
          <a:ln w="38100" algn="ctr">
            <a:solidFill>
              <a:srgbClr val="FDCE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8D5BBA8F-C514-4A51-B170-B26BEDF165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980" y="1327486"/>
            <a:ext cx="6070039" cy="480933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C75ABC45-703E-4857-B751-96F66A99F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3400"/>
            <a:ext cx="7923212" cy="685800"/>
          </a:xfrm>
        </p:spPr>
        <p:txBody>
          <a:bodyPr/>
          <a:lstStyle/>
          <a:p>
            <a:pPr eaLnBrk="1" hangingPunct="1"/>
            <a:r>
              <a:rPr lang="fr-CA">
                <a:solidFill>
                  <a:srgbClr val="005954"/>
                </a:solidFill>
                <a:latin typeface="Open Sans" panose="020B0606030504020204" pitchFamily="34" charset="0"/>
              </a:rPr>
              <a:t>But de leçon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DCE09169-3831-4481-AC7D-22AA60ECE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412875"/>
            <a:ext cx="7923212" cy="4176713"/>
          </a:xfrm>
        </p:spPr>
        <p:txBody>
          <a:bodyPr/>
          <a:lstStyle/>
          <a:p>
            <a:pPr eaLnBrk="1" hangingPunct="1">
              <a:lnSpc>
                <a:spcPts val="2880"/>
              </a:lnSpc>
            </a:pPr>
            <a:r>
              <a:rPr lang="fr-CA" sz="2400"/>
              <a:t>Les élèves mèneront des recherches et créeront leur propre plan d’affaires en tenant compte de leurs objectifs à court et à long terme, de leurs dépenses et des impôts et des taxes, tout en veillant à ce que leur budget demeure équilibré.</a:t>
            </a:r>
          </a:p>
          <a:p>
            <a:pPr eaLnBrk="1" hangingPunct="1"/>
            <a:endParaRPr lang="en-US" altLang="en-US" dirty="0"/>
          </a:p>
        </p:txBody>
      </p:sp>
      <p:cxnSp>
        <p:nvCxnSpPr>
          <p:cNvPr id="14340" name="Straight Connector 2">
            <a:extLst>
              <a:ext uri="{FF2B5EF4-FFF2-40B4-BE49-F238E27FC236}">
                <a16:creationId xmlns:a16="http://schemas.microsoft.com/office/drawing/2014/main" id="{CDAA092F-49F5-4EBE-A045-4113BA971B9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2925" y="1125538"/>
            <a:ext cx="7848600" cy="0"/>
          </a:xfrm>
          <a:prstGeom prst="line">
            <a:avLst/>
          </a:prstGeom>
          <a:noFill/>
          <a:ln w="38100" algn="ctr">
            <a:solidFill>
              <a:srgbClr val="FDCE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C75ABC45-703E-4857-B751-96F66A99F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3400"/>
            <a:ext cx="7923212" cy="685800"/>
          </a:xfrm>
        </p:spPr>
        <p:txBody>
          <a:bodyPr/>
          <a:lstStyle/>
          <a:p>
            <a:pPr eaLnBrk="1" hangingPunct="1"/>
            <a:r>
              <a:rPr lang="fr-CA">
                <a:solidFill>
                  <a:srgbClr val="005954"/>
                </a:solidFill>
                <a:latin typeface="Open Sans" panose="020B0606030504020204" pitchFamily="34" charset="0"/>
              </a:rPr>
              <a:t>Exemple d’entreprise : </a:t>
            </a:r>
            <a:r>
              <a:rPr lang="fr-CA" sz="2400">
                <a:solidFill>
                  <a:srgbClr val="005954"/>
                </a:solidFill>
                <a:latin typeface="Open Sans" panose="020B0606030504020204" pitchFamily="34" charset="0"/>
              </a:rPr>
              <a:t>Confection et vente de t-shirts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DCE09169-3831-4481-AC7D-22AA60ECE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412875"/>
            <a:ext cx="7923212" cy="4176713"/>
          </a:xfrm>
        </p:spPr>
        <p:txBody>
          <a:bodyPr/>
          <a:lstStyle/>
          <a:p>
            <a:r>
              <a:rPr lang="fr-CA" sz="2400" dirty="0"/>
              <a:t>Tailles adultes, de TS à TTTTG</a:t>
            </a:r>
          </a:p>
          <a:p>
            <a:r>
              <a:rPr lang="fr-CA" sz="2400" dirty="0"/>
              <a:t>Non </a:t>
            </a:r>
            <a:r>
              <a:rPr lang="fr-CA" sz="2400" dirty="0" err="1"/>
              <a:t>genré</a:t>
            </a:r>
            <a:r>
              <a:rPr lang="fr-CA" sz="2400" dirty="0"/>
              <a:t> </a:t>
            </a:r>
          </a:p>
          <a:p>
            <a:r>
              <a:rPr lang="fr-CA" sz="2400" dirty="0"/>
              <a:t>Tous les t-shirts coûtent 35 $ (taxes et frais d’expédition en sus)</a:t>
            </a:r>
          </a:p>
          <a:p>
            <a:r>
              <a:rPr lang="fr-CA" sz="2400" dirty="0"/>
              <a:t>Les clients personnalisent leur t-shirt</a:t>
            </a:r>
          </a:p>
          <a:p>
            <a:pPr eaLnBrk="1" hangingPunct="1"/>
            <a:endParaRPr lang="en-US" altLang="en-US" dirty="0"/>
          </a:p>
        </p:txBody>
      </p:sp>
      <p:cxnSp>
        <p:nvCxnSpPr>
          <p:cNvPr id="14340" name="Straight Connector 2">
            <a:extLst>
              <a:ext uri="{FF2B5EF4-FFF2-40B4-BE49-F238E27FC236}">
                <a16:creationId xmlns:a16="http://schemas.microsoft.com/office/drawing/2014/main" id="{CDAA092F-49F5-4EBE-A045-4113BA971B9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2925" y="1340768"/>
            <a:ext cx="7848600" cy="0"/>
          </a:xfrm>
          <a:prstGeom prst="line">
            <a:avLst/>
          </a:prstGeom>
          <a:noFill/>
          <a:ln w="38100" algn="ctr">
            <a:solidFill>
              <a:srgbClr val="FDCE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" name="Picture 4" descr="A picture containing timeline&#10;&#10;Description automatically generated">
            <a:extLst>
              <a:ext uri="{FF2B5EF4-FFF2-40B4-BE49-F238E27FC236}">
                <a16:creationId xmlns:a16="http://schemas.microsoft.com/office/drawing/2014/main" id="{997F8F99-DAA7-484E-A440-39C1458601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595946">
            <a:off x="5988945" y="3457908"/>
            <a:ext cx="1509509" cy="1578779"/>
          </a:xfrm>
          <a:prstGeom prst="rect">
            <a:avLst/>
          </a:prstGeom>
        </p:spPr>
      </p:pic>
      <p:pic>
        <p:nvPicPr>
          <p:cNvPr id="6" name="Picture 5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3ADED876-31BF-4767-8236-8E418B09C6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201" b="39475"/>
          <a:stretch/>
        </p:blipFill>
        <p:spPr>
          <a:xfrm rot="518159">
            <a:off x="7462115" y="3292200"/>
            <a:ext cx="1509509" cy="18117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8A019F-B00B-4C5D-AA2A-1E930CFD78D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601" b="36000"/>
          <a:stretch/>
        </p:blipFill>
        <p:spPr>
          <a:xfrm rot="1186698">
            <a:off x="7027183" y="4500897"/>
            <a:ext cx="1155812" cy="143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27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C75ABC45-703E-4857-B751-96F66A99F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3400"/>
            <a:ext cx="7923212" cy="685800"/>
          </a:xfrm>
        </p:spPr>
        <p:txBody>
          <a:bodyPr/>
          <a:lstStyle/>
          <a:p>
            <a:pPr eaLnBrk="1" hangingPunct="1"/>
            <a:r>
              <a:rPr lang="fr-CA" sz="3200">
                <a:solidFill>
                  <a:srgbClr val="005954"/>
                </a:solidFill>
                <a:latin typeface="Open Sans" panose="020B0606030504020204" pitchFamily="34" charset="0"/>
              </a:rPr>
              <a:t>De quoi aurai-je besoin pour confectionner mon produit?</a:t>
            </a:r>
          </a:p>
        </p:txBody>
      </p:sp>
      <p:cxnSp>
        <p:nvCxnSpPr>
          <p:cNvPr id="14340" name="Straight Connector 2">
            <a:extLst>
              <a:ext uri="{FF2B5EF4-FFF2-40B4-BE49-F238E27FC236}">
                <a16:creationId xmlns:a16="http://schemas.microsoft.com/office/drawing/2014/main" id="{CDAA092F-49F5-4EBE-A045-4113BA971B9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2925" y="1268760"/>
            <a:ext cx="7848600" cy="0"/>
          </a:xfrm>
          <a:prstGeom prst="line">
            <a:avLst/>
          </a:prstGeom>
          <a:noFill/>
          <a:ln w="38100" algn="ctr">
            <a:solidFill>
              <a:srgbClr val="FDCE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591465C-13F9-43E7-A4D3-3D3E05B734D2}"/>
              </a:ext>
            </a:extLst>
          </p:cNvPr>
          <p:cNvSpPr txBox="1"/>
          <p:nvPr/>
        </p:nvSpPr>
        <p:spPr>
          <a:xfrm>
            <a:off x="5076056" y="1412875"/>
            <a:ext cx="3390081" cy="3877985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fr-CA" sz="1800" dirty="0">
                <a:latin typeface="Arial"/>
                <a:ea typeface="MS PGothic"/>
              </a:rPr>
              <a:t>C. Accessoires d’appareil </a:t>
            </a:r>
            <a:r>
              <a:rPr lang="fr-CA" sz="1800" dirty="0" err="1">
                <a:latin typeface="Arial"/>
                <a:ea typeface="MS PGothic"/>
              </a:rPr>
              <a:t>Cricut</a:t>
            </a:r>
            <a:r>
              <a:rPr lang="fr-CA" sz="1800" dirty="0">
                <a:latin typeface="Arial"/>
                <a:ea typeface="MS PGothic"/>
              </a:rPr>
              <a:t> </a:t>
            </a:r>
          </a:p>
          <a:p>
            <a:pPr marL="257168" indent="-257168">
              <a:buFont typeface="Arial" panose="020B0604020202020204" pitchFamily="34" charset="0"/>
              <a:buChar char="•"/>
            </a:pPr>
            <a:r>
              <a:rPr lang="fr-CA" sz="1800" dirty="0"/>
              <a:t>Encre, tapis, outils de découpe</a:t>
            </a:r>
          </a:p>
          <a:p>
            <a:r>
              <a:rPr lang="fr-CA" sz="1800" dirty="0">
                <a:latin typeface="Arial"/>
                <a:ea typeface="MS PGothic"/>
                <a:hlinkClick r:id="rId2"/>
              </a:rPr>
              <a:t>Accessoires et matériel de découpe | </a:t>
            </a:r>
            <a:r>
              <a:rPr lang="fr-CA" sz="1800" dirty="0" err="1">
                <a:latin typeface="Arial"/>
                <a:ea typeface="MS PGothic"/>
                <a:hlinkClick r:id="rId2"/>
              </a:rPr>
              <a:t>Michaels</a:t>
            </a:r>
            <a:r>
              <a:rPr lang="fr-CA" sz="1800" dirty="0">
                <a:latin typeface="Arial"/>
                <a:ea typeface="MS PGothic"/>
              </a:rPr>
              <a:t>  </a:t>
            </a:r>
          </a:p>
          <a:p>
            <a:r>
              <a:rPr lang="fr-CA" sz="1800" dirty="0"/>
              <a:t>500 $</a:t>
            </a:r>
          </a:p>
          <a:p>
            <a:endParaRPr lang="en-CA" sz="1800" dirty="0"/>
          </a:p>
          <a:p>
            <a:r>
              <a:rPr lang="fr-CA" sz="1800" dirty="0">
                <a:latin typeface="Arial"/>
                <a:ea typeface="MS PGothic"/>
              </a:rPr>
              <a:t>D. Technologie de conception : </a:t>
            </a:r>
            <a:r>
              <a:rPr lang="fr-CA" sz="1800" dirty="0" err="1">
                <a:latin typeface="Arial"/>
                <a:ea typeface="MS PGothic"/>
              </a:rPr>
              <a:t>Canva</a:t>
            </a:r>
            <a:r>
              <a:rPr lang="fr-CA" sz="1800" dirty="0">
                <a:latin typeface="Arial"/>
                <a:ea typeface="MS PGothic"/>
              </a:rPr>
              <a:t> Pro</a:t>
            </a:r>
          </a:p>
          <a:p>
            <a:r>
              <a:rPr lang="fr-CA" sz="1800" dirty="0">
                <a:latin typeface="Arial"/>
                <a:ea typeface="MS PGothic"/>
              </a:rPr>
              <a:t>16,99 $/mois + taxes = 19,20 $/mois</a:t>
            </a:r>
          </a:p>
          <a:p>
            <a:endParaRPr lang="en-CA" sz="1800" dirty="0"/>
          </a:p>
          <a:p>
            <a:r>
              <a:rPr lang="fr-CA" sz="1800" b="1" u="sng" dirty="0">
                <a:latin typeface="Arial"/>
                <a:ea typeface="MS PGothic"/>
              </a:rPr>
              <a:t>Frais de mise en marche : 2 166,87 $</a:t>
            </a:r>
          </a:p>
          <a:p>
            <a:r>
              <a:rPr lang="fr-CA" sz="1800" b="1" u="sng" dirty="0">
                <a:latin typeface="Arial"/>
                <a:ea typeface="MS PGothic"/>
              </a:rPr>
              <a:t>(Premier mois)</a:t>
            </a:r>
          </a:p>
          <a:p>
            <a:endParaRPr lang="en-CA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7949F976-772F-4C5C-87F4-6F74F793D968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542925" y="1376995"/>
                <a:ext cx="4029075" cy="42484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25000"/>
                  </a:spcAft>
                  <a:buClr>
                    <a:srgbClr val="477E27"/>
                  </a:buClr>
                  <a:buChar char="•"/>
                  <a:defRPr>
                    <a:solidFill>
                      <a:schemeClr val="tx1"/>
                    </a:solidFill>
                    <a:latin typeface="+mn-lt"/>
                    <a:ea typeface="MS PGothic" panose="020B0600070205080204" pitchFamily="34" charset="-128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25000"/>
                  </a:spcAft>
                  <a:buClr>
                    <a:srgbClr val="477E27"/>
                  </a:buClr>
                  <a:buChar char="–"/>
                  <a:defRPr>
                    <a:solidFill>
                      <a:schemeClr val="tx1"/>
                    </a:solidFill>
                    <a:latin typeface="+mn-lt"/>
                    <a:ea typeface="MS PGothic" panose="020B0600070205080204" pitchFamily="34" charset="-128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25000"/>
                  </a:spcAft>
                  <a:buClr>
                    <a:srgbClr val="477E27"/>
                  </a:buClr>
                  <a:buChar char="•"/>
                  <a:defRPr>
                    <a:solidFill>
                      <a:schemeClr val="tx1"/>
                    </a:solidFill>
                    <a:latin typeface="+mn-lt"/>
                    <a:ea typeface="MS PGothic" panose="020B0600070205080204" pitchFamily="34" charset="-128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25000"/>
                  </a:spcAft>
                  <a:buClr>
                    <a:srgbClr val="477E27"/>
                  </a:buClr>
                  <a:buChar char="–"/>
                  <a:defRPr>
                    <a:solidFill>
                      <a:schemeClr val="tx1"/>
                    </a:solidFill>
                    <a:latin typeface="+mn-lt"/>
                    <a:ea typeface="MS PGothic" panose="020B0600070205080204" pitchFamily="34" charset="-128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25000"/>
                  </a:spcAft>
                  <a:buClr>
                    <a:srgbClr val="477E27"/>
                  </a:buClr>
                  <a:buChar char="»"/>
                  <a:defRPr>
                    <a:solidFill>
                      <a:schemeClr val="tx1"/>
                    </a:solidFill>
                    <a:latin typeface="+mn-lt"/>
                    <a:ea typeface="MS PGothic" panose="020B0600070205080204" pitchFamily="34" charset="-128"/>
                    <a:cs typeface="+mn-cs"/>
                  </a:defRPr>
                </a:lvl5pPr>
                <a:lvl6pPr marL="2514600" indent="-228600" algn="l" rtl="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25000"/>
                  </a:spcAft>
                  <a:buClr>
                    <a:srgbClr val="477E27"/>
                  </a:buClr>
                  <a:buChar char="»"/>
                  <a:defRPr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rtl="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25000"/>
                  </a:spcAft>
                  <a:buClr>
                    <a:srgbClr val="477E27"/>
                  </a:buClr>
                  <a:buChar char="»"/>
                  <a:defRPr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rtl="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25000"/>
                  </a:spcAft>
                  <a:buClr>
                    <a:srgbClr val="477E27"/>
                  </a:buClr>
                  <a:buChar char="»"/>
                  <a:defRPr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rtl="0"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25000"/>
                  </a:spcAft>
                  <a:buClr>
                    <a:srgbClr val="477E27"/>
                  </a:buClr>
                  <a:buChar char="»"/>
                  <a:defRPr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Tx/>
                  <a:buNone/>
                </a:pPr>
                <a:r>
                  <a:rPr lang="fr-CA" sz="1800" dirty="0">
                    <a:ea typeface="MS PGothic"/>
                  </a:rPr>
                  <a:t>A. Appareil </a:t>
                </a:r>
                <a:r>
                  <a:rPr lang="fr-CA" sz="1800" dirty="0" err="1">
                    <a:ea typeface="MS PGothic"/>
                  </a:rPr>
                  <a:t>Cricut</a:t>
                </a:r>
                <a:endParaRPr lang="fr-CA" sz="1800" dirty="0">
                  <a:ea typeface="MS PGothic"/>
                </a:endParaRPr>
              </a:p>
              <a:p>
                <a:r>
                  <a:rPr lang="fr-CA" sz="1800" dirty="0">
                    <a:hlinkClick r:id="rId3"/>
                  </a:rPr>
                  <a:t>Appareils </a:t>
                </a:r>
                <a:r>
                  <a:rPr lang="fr-CA" sz="1800" dirty="0" err="1">
                    <a:hlinkClick r:id="rId3"/>
                  </a:rPr>
                  <a:t>Cricut</a:t>
                </a:r>
                <a:r>
                  <a:rPr lang="fr-CA" sz="1800" dirty="0">
                    <a:hlinkClick r:id="rId3"/>
                  </a:rPr>
                  <a:t> (michaels.com)</a:t>
                </a:r>
                <a:r>
                  <a:rPr lang="fr-CA" sz="1800" dirty="0"/>
                  <a:t> </a:t>
                </a:r>
              </a:p>
              <a:p>
                <a:r>
                  <a:rPr lang="fr-CA" sz="1800" dirty="0"/>
                  <a:t>459 $ + taxes = 518,67 $</a:t>
                </a:r>
              </a:p>
              <a:p>
                <a:pPr marL="0" indent="0">
                  <a:buFontTx/>
                  <a:buNone/>
                </a:pPr>
                <a:endParaRPr lang="en-CA" sz="1800" kern="0" dirty="0"/>
              </a:p>
              <a:p>
                <a:pPr marL="0" indent="0">
                  <a:buFontTx/>
                  <a:buNone/>
                </a:pPr>
                <a:r>
                  <a:rPr lang="fr-CA" sz="1800" dirty="0"/>
                  <a:t>B. T-shirts </a:t>
                </a:r>
              </a:p>
              <a:p>
                <a:pPr marL="0" indent="0">
                  <a:buFontTx/>
                  <a:buNone/>
                </a:pPr>
                <a:r>
                  <a:rPr lang="fr-CA" sz="1800" dirty="0" err="1"/>
                  <a:t>Walmart</a:t>
                </a:r>
                <a:r>
                  <a:rPr lang="fr-CA" sz="1800" dirty="0"/>
                  <a:t>, </a:t>
                </a:r>
                <a:r>
                  <a:rPr lang="fr-CA" sz="1800" dirty="0" err="1"/>
                  <a:t>Michaels</a:t>
                </a:r>
                <a:r>
                  <a:rPr lang="fr-CA" sz="1800" dirty="0"/>
                  <a:t>, </a:t>
                </a:r>
                <a:r>
                  <a:rPr lang="fr-CA" sz="1800" dirty="0" err="1"/>
                  <a:t>amazon</a:t>
                </a:r>
                <a:r>
                  <a:rPr lang="fr-CA" sz="1800" dirty="0"/>
                  <a:t>, etc.</a:t>
                </a:r>
              </a:p>
              <a:p>
                <a:pPr marL="0" indent="0">
                  <a:buFontTx/>
                  <a:buNone/>
                </a:pPr>
                <a:r>
                  <a:rPr lang="fr-CA" sz="1800" dirty="0">
                    <a:ea typeface="MS PGothic"/>
                  </a:rPr>
                  <a:t>De 5 $ à 15 $ </a:t>
                </a:r>
              </a:p>
              <a:p>
                <a:pPr marL="0" indent="0">
                  <a:buFontTx/>
                  <a:buNone/>
                </a:pPr>
                <a:r>
                  <a:rPr lang="fr-CA" sz="1800" dirty="0">
                    <a:ea typeface="MS PGothic"/>
                  </a:rPr>
                  <a:t>(Environ 10 $ + taxes = 11,30 $</a:t>
                </a:r>
                <a14:m>
                  <m:oMath xmlns:m="http://schemas.openxmlformats.org/officeDocument/2006/math">
                    <m:r>
                      <a:rPr lang="fr-CA" sz="1800" b="0" i="0" kern="0" dirty="0" smtClean="0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a:rPr lang="en-CA" sz="1800" i="1" kern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fr-CA" sz="1800" dirty="0">
                    <a:ea typeface="MS PGothic"/>
                  </a:rPr>
                  <a:t> 100 t-shirts = 1 130 $)</a:t>
                </a:r>
              </a:p>
              <a:p>
                <a:pPr marL="0" indent="0">
                  <a:buFontTx/>
                  <a:buNone/>
                </a:pPr>
                <a:r>
                  <a:rPr lang="fr-CA" sz="1800" dirty="0">
                    <a:hlinkClick r:id="rId4"/>
                  </a:rPr>
                  <a:t>Magasiner par catégories (michaels.com)</a:t>
                </a:r>
                <a:r>
                  <a:rPr lang="fr-CA" sz="1800" dirty="0"/>
                  <a:t> </a:t>
                </a: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949F976-772F-4C5C-87F4-6F74F793D9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2925" y="1376995"/>
                <a:ext cx="4029075" cy="4248472"/>
              </a:xfrm>
              <a:prstGeom prst="rect">
                <a:avLst/>
              </a:prstGeom>
              <a:blipFill rotWithShape="1">
                <a:blip r:embed="rId5"/>
                <a:stretch>
                  <a:fillRect l="-1210" t="-129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1775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C75ABC45-703E-4857-B751-96F66A99F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209" y="423250"/>
            <a:ext cx="7923212" cy="685800"/>
          </a:xfrm>
        </p:spPr>
        <p:txBody>
          <a:bodyPr/>
          <a:lstStyle/>
          <a:p>
            <a:pPr eaLnBrk="1" hangingPunct="1"/>
            <a:r>
              <a:rPr lang="fr-CA">
                <a:solidFill>
                  <a:srgbClr val="005954"/>
                </a:solidFill>
                <a:latin typeface="Open Sans" panose="020B0606030504020204" pitchFamily="34" charset="0"/>
              </a:rPr>
              <a:t>Paiements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DCE09169-3831-4481-AC7D-22AA60ECE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412875"/>
            <a:ext cx="7923212" cy="4176713"/>
          </a:xfrm>
        </p:spPr>
        <p:txBody>
          <a:bodyPr/>
          <a:lstStyle/>
          <a:p>
            <a:pPr marL="0" indent="0">
              <a:buNone/>
            </a:pPr>
            <a:r>
              <a:rPr lang="fr-CA" sz="2000">
                <a:latin typeface="Arial"/>
                <a:ea typeface="MS PGothic"/>
              </a:rPr>
              <a:t>Quels modes de paiement accepterez-vous?</a:t>
            </a:r>
          </a:p>
          <a:p>
            <a:endParaRPr lang="en-US" sz="2000" dirty="0">
              <a:latin typeface="Arial"/>
              <a:ea typeface="MS PGothic"/>
            </a:endParaRPr>
          </a:p>
          <a:p>
            <a:pPr marL="257168" indent="-257168">
              <a:buFont typeface="Arial"/>
              <a:buChar char="•"/>
            </a:pPr>
            <a:r>
              <a:rPr lang="fr-CA" sz="2000">
                <a:latin typeface="Arial"/>
                <a:ea typeface="MS PGothic"/>
              </a:rPr>
              <a:t>Virement électronique de fonds</a:t>
            </a:r>
          </a:p>
          <a:p>
            <a:pPr marL="257168" indent="-257168">
              <a:buFont typeface="Arial"/>
              <a:buChar char="•"/>
            </a:pPr>
            <a:r>
              <a:rPr lang="fr-CA" sz="2000">
                <a:latin typeface="Arial"/>
                <a:ea typeface="MS PGothic"/>
              </a:rPr>
              <a:t>Argent liquide</a:t>
            </a:r>
          </a:p>
          <a:p>
            <a:pPr marL="257168" indent="-257168">
              <a:buFont typeface="Arial"/>
              <a:buChar char="•"/>
            </a:pPr>
            <a:r>
              <a:rPr lang="fr-CA" sz="2000">
                <a:latin typeface="Arial"/>
                <a:ea typeface="MS PGothic"/>
              </a:rPr>
              <a:t>Débit </a:t>
            </a:r>
          </a:p>
          <a:p>
            <a:pPr marL="257168" indent="-257168">
              <a:buFont typeface="Arial"/>
              <a:buChar char="•"/>
            </a:pPr>
            <a:r>
              <a:rPr lang="fr-CA" sz="2000">
                <a:latin typeface="Arial"/>
                <a:ea typeface="MS PGothic"/>
              </a:rPr>
              <a:t>Carte de crédit</a:t>
            </a:r>
          </a:p>
          <a:p>
            <a:pPr marL="257168" indent="-257168">
              <a:buFont typeface="Arial"/>
              <a:buChar char="•"/>
            </a:pPr>
            <a:r>
              <a:rPr lang="fr-CA" sz="2000">
                <a:latin typeface="Arial"/>
                <a:ea typeface="MS PGothic"/>
              </a:rPr>
              <a:t>Chèque</a:t>
            </a:r>
          </a:p>
        </p:txBody>
      </p:sp>
      <p:cxnSp>
        <p:nvCxnSpPr>
          <p:cNvPr id="14340" name="Straight Connector 2">
            <a:extLst>
              <a:ext uri="{FF2B5EF4-FFF2-40B4-BE49-F238E27FC236}">
                <a16:creationId xmlns:a16="http://schemas.microsoft.com/office/drawing/2014/main" id="{CDAA092F-49F5-4EBE-A045-4113BA971B9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2925" y="1125538"/>
            <a:ext cx="7848600" cy="0"/>
          </a:xfrm>
          <a:prstGeom prst="line">
            <a:avLst/>
          </a:prstGeom>
          <a:noFill/>
          <a:ln w="38100" algn="ctr">
            <a:solidFill>
              <a:srgbClr val="FDCE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20DC9440-A802-4B97-8F59-6FAA2657A3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5767" y="1931567"/>
            <a:ext cx="4221758" cy="4221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892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DCE09169-3831-4481-AC7D-22AA60ECE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2" y="1074737"/>
            <a:ext cx="8136135" cy="4514851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None/>
            </a:pPr>
            <a:r>
              <a:rPr lang="fr-CA" sz="2000" dirty="0">
                <a:latin typeface="+mn-lt"/>
                <a:ea typeface="MS PGothic"/>
              </a:rPr>
              <a:t>Comment annoncerez-vous votre produit? 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</a:pPr>
            <a:endParaRPr lang="en-US" sz="2000" dirty="0">
              <a:latin typeface="+mn-lt"/>
            </a:endParaRPr>
          </a:p>
          <a:p>
            <a:pPr marL="0" inden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None/>
            </a:pPr>
            <a:r>
              <a:rPr lang="fr-CA" sz="2000" dirty="0">
                <a:latin typeface="+mn-lt"/>
                <a:ea typeface="MS PGothic"/>
              </a:rPr>
              <a:t>Combien dépenserez-vous en publicité par mois?</a:t>
            </a:r>
          </a:p>
          <a:p>
            <a:pPr marL="0" inden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None/>
            </a:pPr>
            <a:endParaRPr lang="en-US" sz="2000" dirty="0">
              <a:latin typeface="+mn-lt"/>
            </a:endParaRPr>
          </a:p>
          <a:p>
            <a:pPr marL="0" inden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None/>
            </a:pPr>
            <a:r>
              <a:rPr lang="fr-CA" sz="2000" dirty="0">
                <a:latin typeface="+mn-lt"/>
                <a:ea typeface="MS PGothic"/>
              </a:rPr>
              <a:t>Comment les clients pourront-ils se procurer leurs articles? Expédierez-vous votre marchandise?</a:t>
            </a:r>
          </a:p>
          <a:p>
            <a:pPr marL="256540" indent="-25654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Font typeface="Arial" panose="020B0604020202020204" pitchFamily="34" charset="0"/>
              <a:buChar char="•"/>
            </a:pPr>
            <a:r>
              <a:rPr lang="fr-CA" sz="2000" dirty="0">
                <a:latin typeface="+mn-lt"/>
                <a:ea typeface="MS PGothic"/>
              </a:rPr>
              <a:t>Comparez les services de messagerie, comme Postes Canada, </a:t>
            </a:r>
            <a:r>
              <a:rPr lang="fr-CA" sz="2000" dirty="0" err="1">
                <a:latin typeface="+mn-lt"/>
                <a:ea typeface="MS PGothic"/>
              </a:rPr>
              <a:t>FedEx</a:t>
            </a:r>
            <a:r>
              <a:rPr lang="fr-CA" sz="2000" dirty="0">
                <a:latin typeface="+mn-lt"/>
                <a:ea typeface="MS PGothic"/>
              </a:rPr>
              <a:t>, UPS, etc.)</a:t>
            </a:r>
          </a:p>
          <a:p>
            <a:pPr eaLnBrk="1" hangingPunct="1"/>
            <a:endParaRPr lang="en-US" altLang="en-US" dirty="0"/>
          </a:p>
        </p:txBody>
      </p:sp>
      <p:cxnSp>
        <p:nvCxnSpPr>
          <p:cNvPr id="14340" name="Straight Connector 2">
            <a:extLst>
              <a:ext uri="{FF2B5EF4-FFF2-40B4-BE49-F238E27FC236}">
                <a16:creationId xmlns:a16="http://schemas.microsoft.com/office/drawing/2014/main" id="{CDAA092F-49F5-4EBE-A045-4113BA971B9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2925" y="692696"/>
            <a:ext cx="7848600" cy="0"/>
          </a:xfrm>
          <a:prstGeom prst="line">
            <a:avLst/>
          </a:prstGeom>
          <a:noFill/>
          <a:ln w="38100" algn="ctr">
            <a:solidFill>
              <a:srgbClr val="FDCE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" name="Picture 4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D185AB10-D9ED-48E6-922B-11D645F10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6940" y="3905105"/>
            <a:ext cx="4055380" cy="18781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68088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C75ABC45-703E-4857-B751-96F66A99F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3400"/>
            <a:ext cx="7923212" cy="685800"/>
          </a:xfrm>
        </p:spPr>
        <p:txBody>
          <a:bodyPr/>
          <a:lstStyle/>
          <a:p>
            <a:pPr eaLnBrk="1" hangingPunct="1"/>
            <a:r>
              <a:rPr lang="fr-CA">
                <a:solidFill>
                  <a:srgbClr val="005954"/>
                </a:solidFill>
                <a:latin typeface="Open Sans" panose="020B0606030504020204" pitchFamily="34" charset="0"/>
              </a:rPr>
              <a:t>Discussion avec la classe</a:t>
            </a:r>
          </a:p>
        </p:txBody>
      </p:sp>
      <p:cxnSp>
        <p:nvCxnSpPr>
          <p:cNvPr id="14340" name="Straight Connector 2">
            <a:extLst>
              <a:ext uri="{FF2B5EF4-FFF2-40B4-BE49-F238E27FC236}">
                <a16:creationId xmlns:a16="http://schemas.microsoft.com/office/drawing/2014/main" id="{CDAA092F-49F5-4EBE-A045-4113BA971B9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2925" y="1125538"/>
            <a:ext cx="7848600" cy="0"/>
          </a:xfrm>
          <a:prstGeom prst="line">
            <a:avLst/>
          </a:prstGeom>
          <a:noFill/>
          <a:ln w="38100" algn="ctr">
            <a:solidFill>
              <a:srgbClr val="FDCE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EE47FCC-45EE-4F95-A9F3-65D8CED9820E}"/>
              </a:ext>
            </a:extLst>
          </p:cNvPr>
          <p:cNvSpPr txBox="1">
            <a:spLocks noGrp="1"/>
          </p:cNvSpPr>
          <p:nvPr>
            <p:ph idx="1"/>
          </p:nvPr>
        </p:nvSpPr>
        <p:spPr bwMode="auto">
          <a:xfrm>
            <a:off x="468313" y="1412875"/>
            <a:ext cx="3671639" cy="417671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</a:pPr>
            <a:r>
              <a:rPr lang="fr-CA" sz="2400">
                <a:latin typeface="+mn-lt"/>
              </a:rPr>
              <a:t>Qu’est-ce qu’un budget?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</a:pPr>
            <a:endParaRPr lang="en-US" sz="2400" dirty="0">
              <a:latin typeface="+mn-lt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</a:pPr>
            <a:r>
              <a:rPr lang="fr-CA" sz="2400">
                <a:latin typeface="+mn-lt"/>
              </a:rPr>
              <a:t>Pourquoi est-ce important?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1859BB-1654-46C8-A735-13BC439D0F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187" r="22205" b="-1"/>
          <a:stretch/>
        </p:blipFill>
        <p:spPr>
          <a:xfrm>
            <a:off x="4461762" y="1524644"/>
            <a:ext cx="3963786" cy="40327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2547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C75ABC45-703E-4857-B751-96F66A99F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3400"/>
            <a:ext cx="7923212" cy="685800"/>
          </a:xfrm>
        </p:spPr>
        <p:txBody>
          <a:bodyPr/>
          <a:lstStyle/>
          <a:p>
            <a:pPr eaLnBrk="1" hangingPunct="1"/>
            <a:r>
              <a:rPr lang="fr-CA" dirty="0">
                <a:solidFill>
                  <a:srgbClr val="005954"/>
                </a:solidFill>
                <a:latin typeface="Open Sans" panose="020B0606030504020204" pitchFamily="34" charset="0"/>
              </a:rPr>
              <a:t>Pourquoi est-il important d’établir un budget?</a:t>
            </a:r>
          </a:p>
        </p:txBody>
      </p:sp>
      <p:cxnSp>
        <p:nvCxnSpPr>
          <p:cNvPr id="14340" name="Straight Connector 2">
            <a:extLst>
              <a:ext uri="{FF2B5EF4-FFF2-40B4-BE49-F238E27FC236}">
                <a16:creationId xmlns:a16="http://schemas.microsoft.com/office/drawing/2014/main" id="{CDAA092F-49F5-4EBE-A045-4113BA971B9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2925" y="1412776"/>
            <a:ext cx="7848600" cy="0"/>
          </a:xfrm>
          <a:prstGeom prst="line">
            <a:avLst/>
          </a:prstGeom>
          <a:noFill/>
          <a:ln w="38100" algn="ctr">
            <a:solidFill>
              <a:srgbClr val="FDCE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734238B-3BE1-4C19-BB3C-61DD0DA376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8270003"/>
              </p:ext>
            </p:extLst>
          </p:nvPr>
        </p:nvGraphicFramePr>
        <p:xfrm>
          <a:off x="542925" y="1268760"/>
          <a:ext cx="8064128" cy="4928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88956538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bca0e2f-16d9-4d6a-8327-7fd70d55969c">
      <UserInfo>
        <DisplayName/>
        <AccountId xsi:nil="true"/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LongProperties xmlns="http://schemas.microsoft.com/office/2006/metadata/longProperties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7E63EF2496EC4A8317235C224509C7" ma:contentTypeVersion="11" ma:contentTypeDescription="Create a new document." ma:contentTypeScope="" ma:versionID="640ffff8c20f7e010ea2200d054a54c4">
  <xsd:schema xmlns:xsd="http://www.w3.org/2001/XMLSchema" xmlns:xs="http://www.w3.org/2001/XMLSchema" xmlns:p="http://schemas.microsoft.com/office/2006/metadata/properties" xmlns:ns2="f6493094-0435-4eae-a32c-76983131fc0f" xmlns:ns3="1bca0e2f-16d9-4d6a-8327-7fd70d55969c" targetNamespace="http://schemas.microsoft.com/office/2006/metadata/properties" ma:root="true" ma:fieldsID="743b969b4f3ac85a24cce56866ed8e25" ns2:_="" ns3:_="">
    <xsd:import namespace="f6493094-0435-4eae-a32c-76983131fc0f"/>
    <xsd:import namespace="1bca0e2f-16d9-4d6a-8327-7fd70d5596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493094-0435-4eae-a32c-76983131fc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ca0e2f-16d9-4d6a-8327-7fd70d55969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B1ABF76-BADC-4C69-B0E6-CD9F8E4572A9}">
  <ds:schemaRefs>
    <ds:schemaRef ds:uri="http://schemas.microsoft.com/office/2006/metadata/properties"/>
    <ds:schemaRef ds:uri="http://schemas.microsoft.com/office/infopath/2007/PartnerControls"/>
    <ds:schemaRef ds:uri="1bca0e2f-16d9-4d6a-8327-7fd70d55969c"/>
  </ds:schemaRefs>
</ds:datastoreItem>
</file>

<file path=customXml/itemProps2.xml><?xml version="1.0" encoding="utf-8"?>
<ds:datastoreItem xmlns:ds="http://schemas.openxmlformats.org/officeDocument/2006/customXml" ds:itemID="{43A5EA38-37C1-4151-A73D-857D7B0043F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6C6590A-747E-4865-82DA-B15F42952E12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302C02AE-4BE6-4856-9BAC-558D414E6C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493094-0435-4eae-a32c-76983131fc0f"/>
    <ds:schemaRef ds:uri="1bca0e2f-16d9-4d6a-8327-7fd70d5596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652</Words>
  <Application>Microsoft Office PowerPoint</Application>
  <PresentationFormat>On-screen Show (4:3)</PresentationFormat>
  <Paragraphs>100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Cambria Math</vt:lpstr>
      <vt:lpstr>Open Sans</vt:lpstr>
      <vt:lpstr>Blank Presentation</vt:lpstr>
      <vt:lpstr>Comprendre les objectifs et les budgets d’entreprise</vt:lpstr>
      <vt:lpstr>Remarque spéciale à l’intention du personnel enseignant</vt:lpstr>
      <vt:lpstr>But de leçon</vt:lpstr>
      <vt:lpstr>Exemple d’entreprise : Confection et vente de t-shirts</vt:lpstr>
      <vt:lpstr>De quoi aurai-je besoin pour confectionner mon produit?</vt:lpstr>
      <vt:lpstr>Paiements</vt:lpstr>
      <vt:lpstr>PowerPoint Presentation</vt:lpstr>
      <vt:lpstr>Discussion avec la classe</vt:lpstr>
      <vt:lpstr>Pourquoi est-il important d’établir un budget?</vt:lpstr>
      <vt:lpstr>Principes de base de la gestion budgétaire</vt:lpstr>
      <vt:lpstr>Revenus et dépenses</vt:lpstr>
      <vt:lpstr>Vos t-shirts se vendent bien!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Frontier College Literacy. Learning for Life</dc:title>
  <dc:creator/>
  <cp:lastModifiedBy/>
  <cp:revision>41</cp:revision>
  <dcterms:created xsi:type="dcterms:W3CDTF">2011-06-06T13:23:04Z</dcterms:created>
  <dcterms:modified xsi:type="dcterms:W3CDTF">2021-12-17T16:41:32Z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isplay_urn:schemas-microsoft-com:office:office#Editor">
    <vt:lpwstr>Shannon Stevens</vt:lpwstr>
  </property>
  <property fmtid="{D5CDD505-2E9C-101B-9397-08002B2CF9AE}" pid="3" name="Order">
    <vt:r8>935800</vt:r8>
  </property>
  <property fmtid="{D5CDD505-2E9C-101B-9397-08002B2CF9AE}" pid="4" name="display_urn:schemas-microsoft-com:office:office#Author">
    <vt:lpwstr>Shannon Stevens</vt:lpwstr>
  </property>
  <property fmtid="{D5CDD505-2E9C-101B-9397-08002B2CF9AE}" pid="5" name="ContentTypeId">
    <vt:lpwstr>0x0101006F7E63EF2496EC4A8317235C224509C7</vt:lpwstr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_ExtendedDescription">
    <vt:lpwstr/>
  </property>
  <property fmtid="{D5CDD505-2E9C-101B-9397-08002B2CF9AE}" pid="9" name="TemplateUrl">
    <vt:lpwstr/>
  </property>
  <property fmtid="{D5CDD505-2E9C-101B-9397-08002B2CF9AE}" pid="10" name="ComplianceAssetId">
    <vt:lpwstr/>
  </property>
</Properties>
</file>