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trictFirstAndLastChars="0" saveSubsetFonts="1" autoCompressPictures="0">
  <p:sldMasterIdLst>
    <p:sldMasterId id="2147483892" r:id="rId5"/>
  </p:sldMasterIdLst>
  <p:notesMasterIdLst>
    <p:notesMasterId r:id="rId22"/>
  </p:notesMasterIdLst>
  <p:handoutMasterIdLst>
    <p:handoutMasterId r:id="rId23"/>
  </p:handoutMasterIdLst>
  <p:sldIdLst>
    <p:sldId id="302" r:id="rId6"/>
    <p:sldId id="273" r:id="rId7"/>
    <p:sldId id="304" r:id="rId8"/>
    <p:sldId id="305" r:id="rId9"/>
    <p:sldId id="306" r:id="rId10"/>
    <p:sldId id="307" r:id="rId11"/>
    <p:sldId id="308" r:id="rId12"/>
    <p:sldId id="309" r:id="rId13"/>
    <p:sldId id="310" r:id="rId14"/>
    <p:sldId id="311" r:id="rId15"/>
    <p:sldId id="312" r:id="rId16"/>
    <p:sldId id="313" r:id="rId17"/>
    <p:sldId id="314" r:id="rId18"/>
    <p:sldId id="316" r:id="rId19"/>
    <p:sldId id="317" r:id="rId20"/>
    <p:sldId id="318" r:id="rId21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9pPr>
  </p:defaultTextStyle>
  <p:modifyVerifier cryptProviderType="rsaAES" cryptAlgorithmClass="hash" cryptAlgorithmType="typeAny" cryptAlgorithmSid="14" spinCount="100000" saltData="NCqbIxiPIp9dImWpsxYXCg==" hashData="/Y2OjwofOUSmKnNO7VHBfcZUgeyXuK/f+1yTgVTlFxNGA/dI9t+I/o8OmOmhW8kufMXbgM4yi23z3L0NdR76yg=="/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00000000-0000-0000-0000-000000000000}" name="Author" initials="A" userId="Author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5954"/>
    <a:srgbClr val="FDCE3A"/>
    <a:srgbClr val="98BF1E"/>
    <a:srgbClr val="477E27"/>
    <a:srgbClr val="5C4A89"/>
    <a:srgbClr val="003E3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D171EFAF-215E-4F06-B331-799E1929E395}" v="1" dt="2023-04-03T17:55:25.469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0"/>
    <p:restoredTop sz="94660"/>
  </p:normalViewPr>
  <p:slideViewPr>
    <p:cSldViewPr snapToGrid="0">
      <p:cViewPr>
        <p:scale>
          <a:sx n="60" d="100"/>
          <a:sy n="60" d="100"/>
        </p:scale>
        <p:origin x="1460" y="19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" d="2"/>
          <a:sy n="1" d="2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theme" Target="theme/theme1.xml"/><Relationship Id="rId3" Type="http://schemas.openxmlformats.org/officeDocument/2006/relationships/customXml" Target="../customXml/item3.xml"/><Relationship Id="rId21" Type="http://schemas.openxmlformats.org/officeDocument/2006/relationships/slide" Target="slides/slide16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microsoft.com/office/2018/10/relationships/authors" Target="author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presProps" Target="presProps.xml"/><Relationship Id="rId5" Type="http://schemas.openxmlformats.org/officeDocument/2006/relationships/slideMaster" Target="slideMasters/slideMaster1.xml"/><Relationship Id="rId15" Type="http://schemas.openxmlformats.org/officeDocument/2006/relationships/slide" Target="slides/slide10.xml"/><Relationship Id="rId23" Type="http://schemas.openxmlformats.org/officeDocument/2006/relationships/handoutMaster" Target="handoutMasters/handoutMaster1.xml"/><Relationship Id="rId28" Type="http://schemas.microsoft.com/office/2015/10/relationships/revisionInfo" Target="revisionInfo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4" Type="http://schemas.openxmlformats.org/officeDocument/2006/relationships/customXml" Target="../customXml/item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3D9495D4-AEC1-44CC-876E-4AF530B26533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628FBB7-FDB5-4623-B9FE-64001DA93A4A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D2C2C782-B009-4CCF-A3FF-4524DEEEDA32}" type="datetimeFigureOut">
              <a:rPr lang="en-US"/>
              <a:pPr>
                <a:defRPr/>
              </a:pPr>
              <a:t>4/3/2023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32818AA-55B8-488A-84EB-BD1F89725130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FBC563D-D661-43E1-B327-1C8E3874307C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F2AC7960-17DD-4183-9673-25EA59BC591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>
            <a:extLst>
              <a:ext uri="{FF2B5EF4-FFF2-40B4-BE49-F238E27FC236}">
                <a16:creationId xmlns:a16="http://schemas.microsoft.com/office/drawing/2014/main" id="{0C0CD097-99D6-44F0-8D58-7C302EFBFAC9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/>
            <a:ext uri="{91240B29-F687-4f45-9708-019B960494DF}"/>
            <a:ext uri="{FAA26D3D-D897-4be2-8F04-BA451C77F1D7}"/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195" name="Rectangle 3">
            <a:extLst>
              <a:ext uri="{FF2B5EF4-FFF2-40B4-BE49-F238E27FC236}">
                <a16:creationId xmlns:a16="http://schemas.microsoft.com/office/drawing/2014/main" id="{F35DE2AF-BB9B-47E5-91EB-E12202C4A018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/>
            <a:ext uri="{91240B29-F687-4f45-9708-019B960494DF}"/>
            <a:ext uri="{FAA26D3D-D897-4be2-8F04-BA451C77F1D7}"/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268" name="Rectangle 4">
            <a:extLst>
              <a:ext uri="{FF2B5EF4-FFF2-40B4-BE49-F238E27FC236}">
                <a16:creationId xmlns:a16="http://schemas.microsoft.com/office/drawing/2014/main" id="{A06F05BA-3762-4E31-9B07-23595465C0CF}"/>
              </a:ext>
            </a:extLst>
          </p:cNvPr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197" name="Rectangle 5">
            <a:extLst>
              <a:ext uri="{FF2B5EF4-FFF2-40B4-BE49-F238E27FC236}">
                <a16:creationId xmlns:a16="http://schemas.microsoft.com/office/drawing/2014/main" id="{4ED3AFCF-F459-436C-9A70-562B6B0082FE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/>
            <a:ext uri="{91240B29-F687-4f45-9708-019B960494DF}"/>
            <a:ext uri="{FAA26D3D-D897-4be2-8F04-BA451C77F1D7}"/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8198" name="Rectangle 6">
            <a:extLst>
              <a:ext uri="{FF2B5EF4-FFF2-40B4-BE49-F238E27FC236}">
                <a16:creationId xmlns:a16="http://schemas.microsoft.com/office/drawing/2014/main" id="{0FD2C517-4B84-4DE0-BAA4-899F817A977A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/>
            <a:ext uri="{91240B29-F687-4f45-9708-019B960494DF}"/>
            <a:ext uri="{FAA26D3D-D897-4be2-8F04-BA451C77F1D7}"/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199" name="Rectangle 7">
            <a:extLst>
              <a:ext uri="{FF2B5EF4-FFF2-40B4-BE49-F238E27FC236}">
                <a16:creationId xmlns:a16="http://schemas.microsoft.com/office/drawing/2014/main" id="{FECFCB27-DD45-43E5-9C69-9B5D946E57E0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/>
            <a:ext uri="{91240B29-F687-4f45-9708-019B960494DF}"/>
            <a:ext uri="{FAA26D3D-D897-4be2-8F04-BA451C77F1D7}"/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A909075F-1A24-4A34-8121-5E10FB53706A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MS PGothic" panose="020B0600070205080204" pitchFamily="34" charset="-128"/>
        <a:cs typeface="ＭＳ Ｐゴシック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MS PGothic" panose="020B0600070205080204" pitchFamily="34" charset="-128"/>
        <a:cs typeface="ＭＳ Ｐゴシック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MS PGothic" panose="020B0600070205080204" pitchFamily="34" charset="-128"/>
        <a:cs typeface="ＭＳ Ｐゴシック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MS PGothic" panose="020B0600070205080204" pitchFamily="34" charset="-128"/>
        <a:cs typeface="ＭＳ Ｐゴシック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MS PGothic" panose="020B0600070205080204" pitchFamily="34" charset="-128"/>
        <a:cs typeface="ＭＳ Ｐゴシック" charset="0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7" name="Google Shape;68;g123de75d5cf_1_0:notes">
            <a:extLst>
              <a:ext uri="{FF2B5EF4-FFF2-40B4-BE49-F238E27FC236}">
                <a16:creationId xmlns:a16="http://schemas.microsoft.com/office/drawing/2014/main" id="{0835CBF7-5E7F-BD0B-7302-811CA1D00656}"/>
              </a:ext>
            </a:extLst>
          </p:cNvPr>
          <p:cNvSpPr>
            <a:spLocks noGrp="1" noRot="1" noChangeAspect="1" noTextEdit="1"/>
          </p:cNvSpPr>
          <p:nvPr>
            <p:ph type="sldImg" idx="2"/>
          </p:nvPr>
        </p:nvSpPr>
        <p:spPr>
          <a:noFill/>
          <a:ln>
            <a:headEnd/>
            <a:tailEnd/>
          </a:ln>
        </p:spPr>
      </p:sp>
      <p:sp>
        <p:nvSpPr>
          <p:cNvPr id="9218" name="Google Shape;69;g123de75d5cf_1_0:notes">
            <a:extLst>
              <a:ext uri="{FF2B5EF4-FFF2-40B4-BE49-F238E27FC236}">
                <a16:creationId xmlns:a16="http://schemas.microsoft.com/office/drawing/2014/main" id="{C55900A1-4E4F-59CE-F17D-0E9E384C9CDE}"/>
              </a:ext>
            </a:extLst>
          </p:cNvPr>
          <p:cNvSpPr txBox="1"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0" indent="0" eaLnBrk="1" hangingPunct="1">
              <a:buSzPts val="1400"/>
            </a:pPr>
            <a:endParaRPr lang="en-US" altLang="en-US" sz="1200">
              <a:latin typeface="Calibri" panose="020F0502020204030204" pitchFamily="34" charset="0"/>
              <a:cs typeface="Calibri" panose="020F0502020204030204" pitchFamily="34" charset="0"/>
              <a:sym typeface="Calibri" panose="020F0502020204030204" pitchFamily="34" charset="0"/>
            </a:endParaRPr>
          </a:p>
        </p:txBody>
      </p:sp>
      <p:sp>
        <p:nvSpPr>
          <p:cNvPr id="9219" name="Google Shape;70;g123de75d5cf_1_0:notes">
            <a:extLst>
              <a:ext uri="{FF2B5EF4-FFF2-40B4-BE49-F238E27FC236}">
                <a16:creationId xmlns:a16="http://schemas.microsoft.com/office/drawing/2014/main" id="{1B045251-86F1-F0F7-BDC6-6898FABFA3F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fld id="{940FCD35-C85C-3A4F-9419-AFE4A9A31073}" type="slidenum">
              <a:rPr lang="en-US" altLang="en-US"/>
              <a:pPr/>
              <a:t>1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09075F-1A24-4A34-8121-5E10FB53706A}" type="slidenum">
              <a:rPr lang="en-US" altLang="en-US" smtClean="0"/>
              <a:pPr/>
              <a:t>15</a:t>
            </a:fld>
            <a:endParaRPr lang="en-US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3;p4"/>
          <p:cNvSpPr txBox="1">
            <a:spLocks noGrp="1"/>
          </p:cNvSpPr>
          <p:nvPr>
            <p:ph type="title"/>
          </p:nvPr>
        </p:nvSpPr>
        <p:spPr>
          <a:xfrm>
            <a:off x="251406" y="365129"/>
            <a:ext cx="8638967" cy="1325563"/>
          </a:xfrm>
          <a:prstGeom prst="rect">
            <a:avLst/>
          </a:prstGeom>
          <a:noFill/>
          <a:ln>
            <a:noFill/>
          </a:ln>
        </p:spPr>
        <p:txBody>
          <a:bodyPr spcFirstLastPara="1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Font typeface="Arial"/>
              <a:buNone/>
              <a:defRPr>
                <a:solidFill>
                  <a:schemeClr val="dk2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24" name="Google Shape;24;p4"/>
          <p:cNvSpPr txBox="1">
            <a:spLocks noGrp="1"/>
          </p:cNvSpPr>
          <p:nvPr>
            <p:ph type="body" idx="1"/>
          </p:nvPr>
        </p:nvSpPr>
        <p:spPr>
          <a:xfrm>
            <a:off x="251406" y="1825625"/>
            <a:ext cx="8638967" cy="4351338"/>
          </a:xfrm>
          <a:prstGeom prst="rect">
            <a:avLst/>
          </a:prstGeom>
          <a:noFill/>
          <a:ln>
            <a:noFill/>
          </a:ln>
        </p:spPr>
        <p:txBody>
          <a:bodyPr spcFirstLastPara="1">
            <a:normAutofit/>
          </a:bodyPr>
          <a:lstStyle>
            <a:lvl1pPr marL="342884" lvl="0" indent="-304786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b="0" i="0">
                <a:latin typeface="Arial"/>
                <a:ea typeface="Arial"/>
                <a:cs typeface="Arial"/>
                <a:sym typeface="Arial"/>
              </a:defRPr>
            </a:lvl1pPr>
            <a:lvl2pPr marL="685766" lvl="1" indent="-285736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b="0" i="0">
                <a:latin typeface="Arial"/>
                <a:ea typeface="Arial"/>
                <a:cs typeface="Arial"/>
                <a:sym typeface="Arial"/>
              </a:defRPr>
            </a:lvl2pPr>
            <a:lvl3pPr marL="1028649" lvl="2" indent="-266687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b="0" i="0">
                <a:latin typeface="Arial"/>
                <a:ea typeface="Arial"/>
                <a:cs typeface="Arial"/>
                <a:sym typeface="Arial"/>
              </a:defRPr>
            </a:lvl3pPr>
            <a:lvl4pPr marL="1371532" lvl="3" indent="-257162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b="0" i="0">
                <a:latin typeface="Arial"/>
                <a:ea typeface="Arial"/>
                <a:cs typeface="Arial"/>
                <a:sym typeface="Arial"/>
              </a:defRPr>
            </a:lvl4pPr>
            <a:lvl5pPr marL="1714415" lvl="4" indent="-257162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b="0" i="0">
                <a:latin typeface="Arial"/>
                <a:ea typeface="Arial"/>
                <a:cs typeface="Arial"/>
                <a:sym typeface="Arial"/>
              </a:defRPr>
            </a:lvl5pPr>
            <a:lvl6pPr marL="2057297" lvl="5" indent="-257162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2400180" lvl="6" indent="-257162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2743064" lvl="7" indent="-257162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3085946" lvl="8" indent="-257162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Google Shape;13;p2">
            <a:extLst>
              <a:ext uri="{FF2B5EF4-FFF2-40B4-BE49-F238E27FC236}">
                <a16:creationId xmlns:a16="http://schemas.microsoft.com/office/drawing/2014/main" id="{6C99DF3A-4F53-FFA9-BE93-EAC502B58377}"/>
              </a:ext>
            </a:extLst>
          </p:cNvPr>
          <p:cNvSpPr txBox="1">
            <a:spLocks noGrp="1"/>
          </p:cNvSpPr>
          <p:nvPr>
            <p:ph type="dt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5" name="Google Shape;14;p2">
            <a:extLst>
              <a:ext uri="{FF2B5EF4-FFF2-40B4-BE49-F238E27FC236}">
                <a16:creationId xmlns:a16="http://schemas.microsoft.com/office/drawing/2014/main" id="{47B1C58C-862F-15AD-A271-4B3EB25C0E83}"/>
              </a:ext>
            </a:extLst>
          </p:cNvPr>
          <p:cNvSpPr txBox="1">
            <a:spLocks noGrp="1"/>
          </p:cNvSpPr>
          <p:nvPr>
            <p:ph type="ft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6" name="Google Shape;15;p2">
            <a:extLst>
              <a:ext uri="{FF2B5EF4-FFF2-40B4-BE49-F238E27FC236}">
                <a16:creationId xmlns:a16="http://schemas.microsoft.com/office/drawing/2014/main" id="{DC375EF9-C07F-91AF-D3B1-144A0535DF83}"/>
              </a:ext>
            </a:extLst>
          </p:cNvPr>
          <p:cNvSpPr txBox="1">
            <a:spLocks noGrp="1"/>
          </p:cNvSpPr>
          <p:nvPr>
            <p:ph type="sldNum" idx="13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BF13DFA-96B8-4B46-BF7D-A03F389B0CC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74006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oogle Shape;18;p3">
            <a:extLst>
              <a:ext uri="{FF2B5EF4-FFF2-40B4-BE49-F238E27FC236}">
                <a16:creationId xmlns:a16="http://schemas.microsoft.com/office/drawing/2014/main" id="{0ADB823D-2BA8-AB98-9D60-5DBC0B552648}"/>
              </a:ext>
            </a:extLst>
          </p:cNvPr>
          <p:cNvPicPr preferRelativeResize="0"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42" r="17558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Google Shape;21;p3">
            <a:extLst>
              <a:ext uri="{FF2B5EF4-FFF2-40B4-BE49-F238E27FC236}">
                <a16:creationId xmlns:a16="http://schemas.microsoft.com/office/drawing/2014/main" id="{09D53A39-EB8F-CEC2-9137-DB01BE3BD89A}"/>
              </a:ext>
            </a:extLst>
          </p:cNvPr>
          <p:cNvPicPr preferRelativeResize="0"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38" y="5611813"/>
            <a:ext cx="2600325" cy="771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" name="Google Shape;19;p3"/>
          <p:cNvSpPr txBox="1">
            <a:spLocks noGrp="1"/>
          </p:cNvSpPr>
          <p:nvPr>
            <p:ph type="ctrTitle"/>
          </p:nvPr>
        </p:nvSpPr>
        <p:spPr>
          <a:xfrm>
            <a:off x="251405" y="1122363"/>
            <a:ext cx="8593914" cy="2387600"/>
          </a:xfrm>
          <a:prstGeom prst="rect">
            <a:avLst/>
          </a:prstGeom>
          <a:noFill/>
          <a:ln>
            <a:noFill/>
          </a:ln>
        </p:spPr>
        <p:txBody>
          <a:bodyPr spcFirstLastPara="1" anchor="b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Arial"/>
              <a:buNone/>
              <a:defRPr sz="45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20" name="Google Shape;20;p3"/>
          <p:cNvSpPr txBox="1">
            <a:spLocks noGrp="1"/>
          </p:cNvSpPr>
          <p:nvPr>
            <p:ph type="subTitle" idx="1"/>
          </p:nvPr>
        </p:nvSpPr>
        <p:spPr>
          <a:xfrm>
            <a:off x="251405" y="3724349"/>
            <a:ext cx="8593914" cy="1533455"/>
          </a:xfrm>
          <a:prstGeom prst="rect">
            <a:avLst/>
          </a:prstGeom>
          <a:noFill/>
          <a:ln>
            <a:noFill/>
          </a:ln>
        </p:spPr>
        <p:txBody>
          <a:bodyPr spcFirstLastPara="1">
            <a:normAutofit/>
          </a:bodyPr>
          <a:lstStyle>
            <a:lvl1pPr lvl="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100" b="0" i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1500"/>
            </a:lvl2pPr>
            <a:lvl3pPr lvl="2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350"/>
            </a:lvl3pPr>
            <a:lvl4pPr lvl="3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200"/>
            </a:lvl4pPr>
            <a:lvl5pPr lvl="4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200"/>
            </a:lvl5pPr>
            <a:lvl6pPr lvl="5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200"/>
            </a:lvl6pPr>
            <a:lvl7pPr lvl="6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200"/>
            </a:lvl7pPr>
            <a:lvl8pPr lvl="7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200"/>
            </a:lvl8pPr>
            <a:lvl9pPr lvl="8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654E697-6D80-4421-D827-44CBDDCECA27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rcRect/>
          <a:stretch/>
        </p:blipFill>
        <p:spPr>
          <a:xfrm>
            <a:off x="5933440" y="5999219"/>
            <a:ext cx="2911879" cy="3224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46961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Google Shape;10;p2">
            <a:extLst>
              <a:ext uri="{FF2B5EF4-FFF2-40B4-BE49-F238E27FC236}">
                <a16:creationId xmlns:a16="http://schemas.microsoft.com/office/drawing/2014/main" id="{05050A78-BCC0-962B-9F54-BC5A7503ACF5}"/>
              </a:ext>
            </a:extLst>
          </p:cNvPr>
          <p:cNvPicPr preferRelativeResize="0"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825625"/>
            <a:ext cx="9144000" cy="5032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7" name="Google Shape;11;p2">
            <a:extLst>
              <a:ext uri="{FF2B5EF4-FFF2-40B4-BE49-F238E27FC236}">
                <a16:creationId xmlns:a16="http://schemas.microsoft.com/office/drawing/2014/main" id="{6EFB601F-E4D3-4F95-67AA-C1DDE5009E1E}"/>
              </a:ext>
            </a:extLst>
          </p:cNvPr>
          <p:cNvSpPr txBox="1">
            <a:spLocks noGrp="1" noChangeArrowheads="1"/>
          </p:cNvSpPr>
          <p:nvPr>
            <p:ph type="title"/>
          </p:nvPr>
        </p:nvSpPr>
        <p:spPr bwMode="auto">
          <a:xfrm>
            <a:off x="250825" y="365125"/>
            <a:ext cx="8639175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25" tIns="45700" rIns="91425" bIns="45700" numCol="1" anchor="ctr" anchorCtr="0" compatLnSpc="1">
            <a:prstTxWarp prst="textNoShape">
              <a:avLst/>
            </a:prstTxWarp>
          </a:bodyPr>
          <a:lstStyle/>
          <a:p>
            <a:pPr lvl="0"/>
            <a:endParaRPr lang="en-US" altLang="en-US">
              <a:sym typeface="Arial" panose="020B0604020202020204" pitchFamily="34" charset="0"/>
            </a:endParaRPr>
          </a:p>
        </p:txBody>
      </p:sp>
      <p:sp>
        <p:nvSpPr>
          <p:cNvPr id="1028" name="Google Shape;12;p2">
            <a:extLst>
              <a:ext uri="{FF2B5EF4-FFF2-40B4-BE49-F238E27FC236}">
                <a16:creationId xmlns:a16="http://schemas.microsoft.com/office/drawing/2014/main" id="{5BE0B752-3506-0846-0CD5-07806A66CA3C}"/>
              </a:ext>
            </a:extLst>
          </p:cNvPr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250825" y="1825625"/>
            <a:ext cx="8639175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25" tIns="45700" rIns="91425" bIns="45700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 altLang="en-US">
              <a:sym typeface="Arial" panose="020B0604020202020204" pitchFamily="34" charset="0"/>
            </a:endParaRPr>
          </a:p>
        </p:txBody>
      </p:sp>
      <p:sp>
        <p:nvSpPr>
          <p:cNvPr id="13" name="Google Shape;13;p2">
            <a:extLst>
              <a:ext uri="{FF2B5EF4-FFF2-40B4-BE49-F238E27FC236}">
                <a16:creationId xmlns:a16="http://schemas.microsoft.com/office/drawing/2014/main" id="{8AD8C511-E917-E5C9-AB84-8257300C47FD}"/>
              </a:ext>
            </a:extLst>
          </p:cNvPr>
          <p:cNvSpPr txBox="1">
            <a:spLocks noGrp="1"/>
          </p:cNvSpPr>
          <p:nvPr>
            <p:ph type="dt" idx="10"/>
          </p:nvPr>
        </p:nvSpPr>
        <p:spPr>
          <a:xfrm>
            <a:off x="3927475" y="6356350"/>
            <a:ext cx="128587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750" b="0" i="0" u="none" strike="noStrike" kern="0" cap="none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>
              <a:defRPr/>
            </a:pPr>
            <a:endParaRPr/>
          </a:p>
        </p:txBody>
      </p:sp>
      <p:sp>
        <p:nvSpPr>
          <p:cNvPr id="14" name="Google Shape;14;p2">
            <a:extLst>
              <a:ext uri="{FF2B5EF4-FFF2-40B4-BE49-F238E27FC236}">
                <a16:creationId xmlns:a16="http://schemas.microsoft.com/office/drawing/2014/main" id="{48B2B30E-2E04-0A9C-948B-20BCC3DF94D1}"/>
              </a:ext>
            </a:extLst>
          </p:cNvPr>
          <p:cNvSpPr txBox="1">
            <a:spLocks noGrp="1"/>
          </p:cNvSpPr>
          <p:nvPr>
            <p:ph type="ftr" idx="11"/>
          </p:nvPr>
        </p:nvSpPr>
        <p:spPr>
          <a:xfrm>
            <a:off x="628650" y="6356350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750" b="0" i="0" u="none" strike="noStrike" kern="0" cap="none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>
              <a:defRPr/>
            </a:pPr>
            <a:endParaRPr/>
          </a:p>
        </p:txBody>
      </p:sp>
      <p:sp>
        <p:nvSpPr>
          <p:cNvPr id="15" name="Google Shape;15;p2">
            <a:extLst>
              <a:ext uri="{FF2B5EF4-FFF2-40B4-BE49-F238E27FC236}">
                <a16:creationId xmlns:a16="http://schemas.microsoft.com/office/drawing/2014/main" id="{DEDCBDAF-3D0C-0D23-44F1-8EB95B542AFB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6457950" y="6356350"/>
            <a:ext cx="243205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750" b="0" i="0" u="none" strike="noStrike" kern="0" cap="none" smtClean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spcBef>
                <a:spcPts val="0"/>
              </a:spcBef>
              <a:buNone/>
              <a:defRPr sz="75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spcBef>
                <a:spcPts val="0"/>
              </a:spcBef>
              <a:buNone/>
              <a:defRPr sz="75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spcBef>
                <a:spcPts val="0"/>
              </a:spcBef>
              <a:buNone/>
              <a:defRPr sz="75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spcBef>
                <a:spcPts val="0"/>
              </a:spcBef>
              <a:buNone/>
              <a:defRPr sz="75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spcBef>
                <a:spcPts val="0"/>
              </a:spcBef>
              <a:buNone/>
              <a:defRPr sz="75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spcBef>
                <a:spcPts val="0"/>
              </a:spcBef>
              <a:buNone/>
              <a:defRPr sz="75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spcBef>
                <a:spcPts val="0"/>
              </a:spcBef>
              <a:buNone/>
              <a:defRPr sz="75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spcBef>
                <a:spcPts val="0"/>
              </a:spcBef>
              <a:buNone/>
              <a:defRPr sz="75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defRPr/>
            </a:pPr>
            <a:fld id="{A285CD37-B78A-0540-8384-2A7FB6DF0FE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1032" name="Google Shape;16;p2">
            <a:extLst>
              <a:ext uri="{FF2B5EF4-FFF2-40B4-BE49-F238E27FC236}">
                <a16:creationId xmlns:a16="http://schemas.microsoft.com/office/drawing/2014/main" id="{C0A6DCD9-8F9B-FA96-BBB0-04657622B513}"/>
              </a:ext>
            </a:extLst>
          </p:cNvPr>
          <p:cNvPicPr preferRelativeResize="0"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6397625"/>
            <a:ext cx="339725" cy="282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dk2" tx2="lt2" accent1="accent1" accent2="accent2" accent3="accent3" accent4="accent4" accent5="accent5" accent6="accent6" hlink="hlink" folHlink="folHlink"/>
  <p:sldLayoutIdLst>
    <p:sldLayoutId id="2147483660" r:id="rId1"/>
    <p:sldLayoutId id="2147483665" r:id="rId2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algn="l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Font typeface="Arial" panose="020B0604020202020204" pitchFamily="34" charset="0"/>
        <a:defRPr sz="1000">
          <a:solidFill>
            <a:srgbClr val="000000"/>
          </a:solidFill>
          <a:latin typeface="Arial"/>
          <a:ea typeface="Arial"/>
          <a:cs typeface="Arial"/>
          <a:sym typeface="Arial" panose="020B0604020202020204" pitchFamily="34" charset="0"/>
        </a:defRPr>
      </a:lvl1pPr>
      <a:lvl2pPr lvl="1" algn="l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Font typeface="Arial" panose="020B0604020202020204" pitchFamily="34" charset="0"/>
        <a:defRPr sz="1000">
          <a:solidFill>
            <a:srgbClr val="000000"/>
          </a:solidFill>
          <a:latin typeface="Arial"/>
          <a:ea typeface="Arial"/>
          <a:cs typeface="Arial"/>
          <a:sym typeface="Arial" panose="020B0604020202020204" pitchFamily="34" charset="0"/>
        </a:defRPr>
      </a:lvl2pPr>
      <a:lvl3pPr lvl="2" algn="l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Font typeface="Arial" panose="020B0604020202020204" pitchFamily="34" charset="0"/>
        <a:defRPr sz="1000">
          <a:solidFill>
            <a:srgbClr val="000000"/>
          </a:solidFill>
          <a:latin typeface="Arial"/>
          <a:ea typeface="Arial"/>
          <a:cs typeface="Arial"/>
          <a:sym typeface="Arial" panose="020B0604020202020204" pitchFamily="34" charset="0"/>
        </a:defRPr>
      </a:lvl3pPr>
      <a:lvl4pPr lvl="3" algn="l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Font typeface="Arial" panose="020B0604020202020204" pitchFamily="34" charset="0"/>
        <a:defRPr sz="1000">
          <a:solidFill>
            <a:srgbClr val="000000"/>
          </a:solidFill>
          <a:latin typeface="Arial"/>
          <a:ea typeface="Arial"/>
          <a:cs typeface="Arial"/>
          <a:sym typeface="Arial" panose="020B0604020202020204" pitchFamily="34" charset="0"/>
        </a:defRPr>
      </a:lvl4pPr>
      <a:lvl5pPr lvl="4" algn="l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Font typeface="Arial" panose="020B0604020202020204" pitchFamily="34" charset="0"/>
        <a:defRPr sz="1000">
          <a:solidFill>
            <a:srgbClr val="000000"/>
          </a:solidFill>
          <a:latin typeface="Arial"/>
          <a:ea typeface="Arial"/>
          <a:cs typeface="Arial"/>
          <a:sym typeface="Arial" panose="020B0604020202020204" pitchFamily="34" charset="0"/>
        </a:defRPr>
      </a:lvl5pPr>
      <a:lvl6pPr marR="0" lvl="5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algn="l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Font typeface="Arial" panose="020B0604020202020204" pitchFamily="34" charset="0"/>
        <a:defRPr sz="1000">
          <a:solidFill>
            <a:srgbClr val="000000"/>
          </a:solidFill>
          <a:latin typeface="Arial"/>
          <a:ea typeface="Arial"/>
          <a:cs typeface="Arial"/>
          <a:sym typeface="Arial" panose="020B0604020202020204" pitchFamily="34" charset="0"/>
        </a:defRPr>
      </a:lvl1pPr>
      <a:lvl2pPr lvl="1" algn="l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Font typeface="Arial" panose="020B0604020202020204" pitchFamily="34" charset="0"/>
        <a:defRPr sz="1000">
          <a:solidFill>
            <a:srgbClr val="000000"/>
          </a:solidFill>
          <a:latin typeface="Arial"/>
          <a:ea typeface="Arial"/>
          <a:cs typeface="Arial"/>
          <a:sym typeface="Arial" panose="020B0604020202020204" pitchFamily="34" charset="0"/>
        </a:defRPr>
      </a:lvl2pPr>
      <a:lvl3pPr lvl="2" algn="l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Font typeface="Arial" panose="020B0604020202020204" pitchFamily="34" charset="0"/>
        <a:defRPr sz="1000">
          <a:solidFill>
            <a:srgbClr val="000000"/>
          </a:solidFill>
          <a:latin typeface="Arial"/>
          <a:ea typeface="Arial"/>
          <a:cs typeface="Arial"/>
          <a:sym typeface="Arial" panose="020B0604020202020204" pitchFamily="34" charset="0"/>
        </a:defRPr>
      </a:lvl3pPr>
      <a:lvl4pPr lvl="3" algn="l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Font typeface="Arial" panose="020B0604020202020204" pitchFamily="34" charset="0"/>
        <a:defRPr sz="1000">
          <a:solidFill>
            <a:srgbClr val="000000"/>
          </a:solidFill>
          <a:latin typeface="Arial"/>
          <a:ea typeface="Arial"/>
          <a:cs typeface="Arial"/>
          <a:sym typeface="Arial" panose="020B0604020202020204" pitchFamily="34" charset="0"/>
        </a:defRPr>
      </a:lvl4pPr>
      <a:lvl5pPr lvl="4" algn="l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Font typeface="Arial" panose="020B0604020202020204" pitchFamily="34" charset="0"/>
        <a:defRPr sz="1000">
          <a:solidFill>
            <a:srgbClr val="000000"/>
          </a:solidFill>
          <a:latin typeface="Arial"/>
          <a:ea typeface="Arial"/>
          <a:cs typeface="Arial"/>
          <a:sym typeface="Arial" panose="020B0604020202020204" pitchFamily="34" charset="0"/>
        </a:defRPr>
      </a:lvl5pPr>
      <a:lvl6pPr marR="0" lvl="5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R1aFUVTKeLU" TargetMode="External"/><Relationship Id="rId2" Type="http://schemas.openxmlformats.org/officeDocument/2006/relationships/hyperlink" Target="https://www.youtube.com/watch?v=yiYyOw_LcXw&amp;t=153s" TargetMode="Externa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hyperlink" Target="https://journalducoin.com/analyses/cryptomonnaies-danger-banque-des-banques-mnbc/" TargetMode="Externa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3" name="Google Shape;72;g123de75d5cf_1_0">
            <a:extLst>
              <a:ext uri="{FF2B5EF4-FFF2-40B4-BE49-F238E27FC236}">
                <a16:creationId xmlns:a16="http://schemas.microsoft.com/office/drawing/2014/main" id="{15200245-58C1-E057-7F9B-29621FC573C6}"/>
              </a:ext>
            </a:extLst>
          </p:cNvPr>
          <p:cNvSpPr txBox="1">
            <a:spLocks noGrp="1" noChangeArrowheads="1"/>
          </p:cNvSpPr>
          <p:nvPr>
            <p:ph type="ctrTitle"/>
          </p:nvPr>
        </p:nvSpPr>
        <p:spPr>
          <a:xfrm>
            <a:off x="250825" y="1698625"/>
            <a:ext cx="8594725" cy="1790700"/>
          </a:xfrm>
        </p:spPr>
        <p:txBody>
          <a:bodyPr lIns="68569" tIns="34275" rIns="68569" bIns="34275">
            <a:normAutofit/>
          </a:bodyPr>
          <a:lstStyle/>
          <a:p>
            <a:pPr eaLnBrk="1" hangingPunct="1"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Font typeface="Arial" panose="020B0604020202020204" pitchFamily="34" charset="0"/>
              <a:buNone/>
            </a:pPr>
            <a:r>
              <a:rPr lang="fr-CA" altLang="en-US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Introduction à la cryptomonnaie et aux portefeuilles</a:t>
            </a:r>
          </a:p>
        </p:txBody>
      </p:sp>
      <p:sp>
        <p:nvSpPr>
          <p:cNvPr id="8194" name="Google Shape;73;g123de75d5cf_1_0">
            <a:extLst>
              <a:ext uri="{FF2B5EF4-FFF2-40B4-BE49-F238E27FC236}">
                <a16:creationId xmlns:a16="http://schemas.microsoft.com/office/drawing/2014/main" id="{9CC9F96B-0ACC-91DC-98A9-B36E9BA7D5BF}"/>
              </a:ext>
            </a:extLst>
          </p:cNvPr>
          <p:cNvSpPr txBox="1">
            <a:spLocks noGrp="1" noChangeArrowheads="1"/>
          </p:cNvSpPr>
          <p:nvPr>
            <p:ph type="subTitle" idx="1"/>
          </p:nvPr>
        </p:nvSpPr>
        <p:spPr>
          <a:xfrm>
            <a:off x="250825" y="3651250"/>
            <a:ext cx="8594725" cy="1149350"/>
          </a:xfrm>
        </p:spPr>
        <p:txBody>
          <a:bodyPr lIns="68569" tIns="34275" rIns="68569" bIns="34275"/>
          <a:lstStyle/>
          <a:p>
            <a:pPr eaLnBrk="1" hangingPunct="1"/>
            <a:r>
              <a:rPr lang="fr-CA" sz="2400">
                <a:solidFill>
                  <a:schemeClr val="bg1"/>
                </a:solidFill>
              </a:rPr>
              <a:t>À partir de la 10</a:t>
            </a:r>
            <a:r>
              <a:rPr lang="fr-CA" sz="2400" baseline="30000">
                <a:solidFill>
                  <a:schemeClr val="bg1"/>
                </a:solidFill>
              </a:rPr>
              <a:t>e</a:t>
            </a:r>
            <a:r>
              <a:rPr lang="fr-CA" sz="2400">
                <a:solidFill>
                  <a:schemeClr val="bg1"/>
                </a:solidFill>
              </a:rPr>
              <a:t> année</a:t>
            </a:r>
          </a:p>
        </p:txBody>
      </p:sp>
    </p:spTree>
    <p:extLst>
      <p:ext uri="{BB962C8B-B14F-4D97-AF65-F5344CB8AC3E}">
        <p14:creationId xmlns:p14="http://schemas.microsoft.com/office/powerpoint/2010/main" val="304466024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61E6E7-254A-AC13-FDFF-7DDB6C23C5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/>
              <a:t>DANGER, DANGER! </a:t>
            </a:r>
            <a:r>
              <a:rPr lang="fr-CA" sz="3600"/>
              <a:t>Risque</a:t>
            </a:r>
            <a:r>
              <a:rPr lang="en-US" sz="3600"/>
              <a:t> à </a:t>
            </a:r>
            <a:r>
              <a:rPr lang="en-US" sz="3600" err="1"/>
              <a:t>venir</a:t>
            </a:r>
            <a:r>
              <a:rPr lang="en-US" sz="3600"/>
              <a:t> </a:t>
            </a:r>
            <a:endParaRPr lang="en-CA" sz="360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F2B2A60-245A-7617-B687-7444A586811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51406" y="1900719"/>
            <a:ext cx="8638967" cy="4319327"/>
          </a:xfrm>
        </p:spPr>
        <p:txBody>
          <a:bodyPr>
            <a:normAutofit/>
          </a:bodyPr>
          <a:lstStyle/>
          <a:p>
            <a:pPr marL="0" indent="0">
              <a:lnSpc>
                <a:spcPts val="2600"/>
              </a:lnSpc>
              <a:buNone/>
            </a:pPr>
            <a:r>
              <a:rPr lang="fr-CA" altLang="en-US" sz="2000">
                <a:ea typeface="MS PGothic"/>
              </a:rPr>
              <a:t>Il y a différents types de cryptomonnaie. Un acheteur peut choisir celui  qu’il veut. Le plus ancien et le plus connu est le Bitcoin. </a:t>
            </a:r>
            <a:endParaRPr lang="fr-CA" sz="2000"/>
          </a:p>
          <a:p>
            <a:pPr marL="0" indent="0">
              <a:lnSpc>
                <a:spcPts val="2600"/>
              </a:lnSpc>
              <a:buNone/>
            </a:pPr>
            <a:r>
              <a:rPr lang="fr-CA" altLang="en-US" sz="2000">
                <a:ea typeface="MS PGothic"/>
              </a:rPr>
              <a:t>Voici quelques exemples </a:t>
            </a:r>
            <a:r>
              <a:rPr lang="en-US" altLang="en-US" sz="2000">
                <a:ea typeface="MS PGothic"/>
              </a:rPr>
              <a:t>:</a:t>
            </a:r>
          </a:p>
          <a:p>
            <a:pPr marL="0" indent="0">
              <a:lnSpc>
                <a:spcPts val="2400"/>
              </a:lnSpc>
              <a:buNone/>
            </a:pPr>
            <a:endParaRPr lang="en-US" altLang="en-US" sz="2000">
              <a:ea typeface="MS PGothic"/>
            </a:endParaRPr>
          </a:p>
          <a:p>
            <a:pPr marL="685800" lvl="1" indent="-285750">
              <a:buFont typeface="Arial"/>
              <a:buChar char="•"/>
            </a:pPr>
            <a:r>
              <a:rPr lang="en-US" altLang="en-US" sz="2000">
                <a:ea typeface="MS PGothic"/>
              </a:rPr>
              <a:t>Bitcoin</a:t>
            </a:r>
          </a:p>
          <a:p>
            <a:pPr marL="285750" indent="-285750">
              <a:buFont typeface="Arial"/>
              <a:buChar char="•"/>
            </a:pPr>
            <a:endParaRPr lang="en-US" altLang="en-US" sz="2000">
              <a:ea typeface="MS PGothic"/>
            </a:endParaRPr>
          </a:p>
          <a:p>
            <a:pPr marL="285750" indent="-285750">
              <a:buFont typeface="Arial"/>
              <a:buChar char="•"/>
            </a:pPr>
            <a:endParaRPr lang="en-US" altLang="en-US" sz="2000">
              <a:ea typeface="MS PGothic"/>
            </a:endParaRPr>
          </a:p>
          <a:p>
            <a:pPr marL="685800" lvl="1" indent="-285750">
              <a:buFont typeface="Arial"/>
              <a:buChar char="•"/>
            </a:pPr>
            <a:r>
              <a:rPr lang="en-US" altLang="en-US" sz="2000">
                <a:ea typeface="MS PGothic"/>
              </a:rPr>
              <a:t>Ethereum</a:t>
            </a:r>
          </a:p>
          <a:p>
            <a:pPr marL="285750" indent="-285750">
              <a:buFont typeface="Arial"/>
              <a:buChar char="•"/>
            </a:pPr>
            <a:endParaRPr lang="en-US" altLang="en-US" sz="2000">
              <a:ea typeface="MS PGothic"/>
            </a:endParaRPr>
          </a:p>
          <a:p>
            <a:pPr marL="285750" indent="-285750">
              <a:buFont typeface="Arial"/>
              <a:buChar char="•"/>
            </a:pPr>
            <a:endParaRPr lang="en-US" altLang="en-US" sz="2000">
              <a:ea typeface="MS PGothic"/>
            </a:endParaRPr>
          </a:p>
          <a:p>
            <a:pPr marL="685800" lvl="1" indent="-285750">
              <a:buFont typeface="Arial"/>
              <a:buChar char="•"/>
            </a:pPr>
            <a:r>
              <a:rPr lang="en-US" altLang="en-US" sz="2000">
                <a:ea typeface="MS PGothic"/>
              </a:rPr>
              <a:t>Solana</a:t>
            </a:r>
            <a:endParaRPr lang="en-US" altLang="en-US" sz="2000"/>
          </a:p>
          <a:p>
            <a:pPr marL="0" indent="0">
              <a:lnSpc>
                <a:spcPts val="2400"/>
              </a:lnSpc>
              <a:buNone/>
            </a:pPr>
            <a:endParaRPr lang="en-US" sz="2000"/>
          </a:p>
          <a:p>
            <a:pPr marL="342900" indent="-342900">
              <a:lnSpc>
                <a:spcPts val="2500"/>
              </a:lnSpc>
            </a:pPr>
            <a:endParaRPr lang="en-US" sz="2000">
              <a:solidFill>
                <a:schemeClr val="tx1"/>
              </a:solidFill>
            </a:endParaRPr>
          </a:p>
        </p:txBody>
      </p:sp>
      <p:pic>
        <p:nvPicPr>
          <p:cNvPr id="4" name="Picture 4" descr="Icon&#10;&#10;Description automatically generated">
            <a:extLst>
              <a:ext uri="{FF2B5EF4-FFF2-40B4-BE49-F238E27FC236}">
                <a16:creationId xmlns:a16="http://schemas.microsoft.com/office/drawing/2014/main" id="{B553746B-E1EE-0E3D-92E4-14478A0F866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14105" y="3392590"/>
            <a:ext cx="822490" cy="813725"/>
          </a:xfrm>
          <a:prstGeom prst="rect">
            <a:avLst/>
          </a:prstGeom>
        </p:spPr>
      </p:pic>
      <p:pic>
        <p:nvPicPr>
          <p:cNvPr id="6" name="Picture 5" descr="A picture containing icon&#10;&#10;Description automatically generated">
            <a:extLst>
              <a:ext uri="{FF2B5EF4-FFF2-40B4-BE49-F238E27FC236}">
                <a16:creationId xmlns:a16="http://schemas.microsoft.com/office/drawing/2014/main" id="{2413B361-F767-C945-B6AC-C37498A510E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61079" y="4297339"/>
            <a:ext cx="875516" cy="1125255"/>
          </a:xfrm>
          <a:prstGeom prst="rect">
            <a:avLst/>
          </a:prstGeom>
        </p:spPr>
      </p:pic>
      <p:pic>
        <p:nvPicPr>
          <p:cNvPr id="7" name="Picture 6" descr="Logo, icon&#10;&#10;Description automatically generated">
            <a:extLst>
              <a:ext uri="{FF2B5EF4-FFF2-40B4-BE49-F238E27FC236}">
                <a16:creationId xmlns:a16="http://schemas.microsoft.com/office/drawing/2014/main" id="{9E16D158-216A-DF63-70DC-833D3F5E15F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78755" y="5547456"/>
            <a:ext cx="834273" cy="8167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241384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61E6E7-254A-AC13-FDFF-7DDB6C23C5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CA" sz="3600"/>
              <a:t>Exemples de cryptomonnaie </a:t>
            </a:r>
            <a:r>
              <a:rPr lang="en-US" sz="3600"/>
              <a:t>stable (</a:t>
            </a:r>
            <a:r>
              <a:rPr lang="en-US" sz="3600" err="1"/>
              <a:t>StableCoin</a:t>
            </a:r>
            <a:r>
              <a:rPr lang="en-US" sz="3600"/>
              <a:t>)</a:t>
            </a:r>
            <a:endParaRPr lang="en-CA" sz="3200">
              <a:solidFill>
                <a:schemeClr val="tx1"/>
              </a:solidFill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F2B2A60-245A-7617-B687-7444A586811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51406" y="1777429"/>
            <a:ext cx="8638967" cy="4442617"/>
          </a:xfrm>
        </p:spPr>
        <p:txBody>
          <a:bodyPr>
            <a:normAutofit/>
          </a:bodyPr>
          <a:lstStyle/>
          <a:p>
            <a:pPr marL="0" indent="0">
              <a:lnSpc>
                <a:spcPts val="2600"/>
              </a:lnSpc>
              <a:buNone/>
            </a:pPr>
            <a:r>
              <a:rPr lang="fr-CA" altLang="en-US" sz="2000">
                <a:ea typeface="MS PGothic"/>
              </a:rPr>
              <a:t>En réponse à sa volatilité, il y a des cryptomonnaies qui sont maintenues au même taux  que la monnaie courante</a:t>
            </a:r>
            <a:r>
              <a:rPr lang="en-US" altLang="en-US" sz="2000">
                <a:ea typeface="MS PGothic"/>
              </a:rPr>
              <a:t>. </a:t>
            </a:r>
            <a:r>
              <a:rPr lang="fr-CA" altLang="en-US" sz="2000">
                <a:ea typeface="MS PGothic"/>
              </a:rPr>
              <a:t>Celles-ci sont plus sûres pour stocker son argent</a:t>
            </a:r>
            <a:r>
              <a:rPr lang="en-US" altLang="en-US" sz="2000">
                <a:ea typeface="MS PGothic"/>
              </a:rPr>
              <a:t>.</a:t>
            </a:r>
          </a:p>
          <a:p>
            <a:pPr marL="0" indent="0">
              <a:lnSpc>
                <a:spcPts val="2600"/>
              </a:lnSpc>
              <a:buNone/>
            </a:pPr>
            <a:r>
              <a:rPr lang="fr-CA" altLang="en-US" sz="2000"/>
              <a:t>Voici 2 exemples  dont le taux est maintenu au même taux que le dollar américain</a:t>
            </a:r>
            <a:r>
              <a:rPr lang="fr-CA" altLang="en-US" sz="2000">
                <a:ea typeface="MS PGothic"/>
              </a:rPr>
              <a:t>:</a:t>
            </a:r>
            <a:endParaRPr lang="fr-CA" sz="2000"/>
          </a:p>
          <a:p>
            <a:pPr marL="685800" lvl="1" indent="-285115">
              <a:buFont typeface="Arial"/>
              <a:buChar char="•"/>
            </a:pPr>
            <a:endParaRPr lang="en-US" altLang="en-US" sz="2000">
              <a:ea typeface="MS PGothic"/>
            </a:endParaRPr>
          </a:p>
          <a:p>
            <a:pPr marL="685800" lvl="1" indent="-285750">
              <a:buFont typeface="Arial"/>
              <a:buChar char="•"/>
            </a:pPr>
            <a:r>
              <a:rPr lang="en-US" altLang="en-US" sz="2000">
                <a:ea typeface="MS PGothic"/>
              </a:rPr>
              <a:t>USD Coin</a:t>
            </a:r>
            <a:endParaRPr lang="en-US" altLang="en-US" sz="2000"/>
          </a:p>
          <a:p>
            <a:pPr marL="285750" indent="-285750">
              <a:buFont typeface="Arial"/>
              <a:buChar char="•"/>
            </a:pPr>
            <a:endParaRPr lang="en-US" altLang="en-US" sz="2000">
              <a:ea typeface="MS PGothic"/>
            </a:endParaRPr>
          </a:p>
          <a:p>
            <a:pPr marL="285750" indent="-304165">
              <a:buFont typeface="Arial"/>
              <a:buChar char="•"/>
            </a:pPr>
            <a:endParaRPr lang="en-US" altLang="en-US" sz="2000">
              <a:ea typeface="MS PGothic"/>
            </a:endParaRPr>
          </a:p>
          <a:p>
            <a:pPr marL="685800" lvl="1" indent="-285750">
              <a:buFont typeface="Arial"/>
              <a:buChar char="•"/>
            </a:pPr>
            <a:r>
              <a:rPr lang="en-US" altLang="en-US" sz="2000">
                <a:ea typeface="MS PGothic"/>
              </a:rPr>
              <a:t>Tether </a:t>
            </a:r>
            <a:endParaRPr lang="en-US" altLang="en-US" sz="2000"/>
          </a:p>
          <a:p>
            <a:pPr marL="0" indent="0">
              <a:lnSpc>
                <a:spcPts val="2400"/>
              </a:lnSpc>
              <a:buNone/>
            </a:pPr>
            <a:endParaRPr lang="en-US" sz="2000"/>
          </a:p>
          <a:p>
            <a:pPr marL="342900" indent="-342900">
              <a:lnSpc>
                <a:spcPts val="2500"/>
              </a:lnSpc>
            </a:pPr>
            <a:endParaRPr lang="en-US" sz="2000">
              <a:solidFill>
                <a:schemeClr val="tx1"/>
              </a:solidFill>
            </a:endParaRPr>
          </a:p>
        </p:txBody>
      </p:sp>
      <p:pic>
        <p:nvPicPr>
          <p:cNvPr id="5" name="Picture 3" descr="Icon&#10;&#10;Description automatically generated">
            <a:extLst>
              <a:ext uri="{FF2B5EF4-FFF2-40B4-BE49-F238E27FC236}">
                <a16:creationId xmlns:a16="http://schemas.microsoft.com/office/drawing/2014/main" id="{C353CA75-AB79-F6A7-EA9E-A5088678A3C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66670" y="3750373"/>
            <a:ext cx="944034" cy="901576"/>
          </a:xfrm>
          <a:prstGeom prst="rect">
            <a:avLst/>
          </a:prstGeom>
        </p:spPr>
      </p:pic>
      <p:pic>
        <p:nvPicPr>
          <p:cNvPr id="8" name="Picture 6" descr="Icon&#10;&#10;Description automatically generated">
            <a:extLst>
              <a:ext uri="{FF2B5EF4-FFF2-40B4-BE49-F238E27FC236}">
                <a16:creationId xmlns:a16="http://schemas.microsoft.com/office/drawing/2014/main" id="{5C4B0D65-E821-985E-FFB0-8083E4C319E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66670" y="4852823"/>
            <a:ext cx="891117" cy="8821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453363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61E6E7-254A-AC13-FDFF-7DDB6C23C5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CA" sz="3600"/>
              <a:t>Commençons: Utiliser un portefeuille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F2B2A60-245A-7617-B687-7444A586811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51406" y="1690693"/>
            <a:ext cx="8638967" cy="4529354"/>
          </a:xfrm>
        </p:spPr>
        <p:txBody>
          <a:bodyPr>
            <a:normAutofit/>
          </a:bodyPr>
          <a:lstStyle/>
          <a:p>
            <a:pPr marL="0" indent="0" rtl="0">
              <a:lnSpc>
                <a:spcPts val="2600"/>
              </a:lnSpc>
              <a:buNone/>
            </a:pPr>
            <a:r>
              <a:rPr lang="fr-CA" altLang="en-US" sz="2000" b="1">
                <a:ea typeface="MS PGothic"/>
              </a:rPr>
              <a:t>Qu’est-ce qu’un portefeuille crypto</a:t>
            </a:r>
            <a:r>
              <a:rPr lang="en-US" altLang="en-US" sz="2000" b="1">
                <a:ea typeface="MS PGothic"/>
              </a:rPr>
              <a:t>?</a:t>
            </a:r>
          </a:p>
          <a:p>
            <a:pPr marL="0" indent="0">
              <a:lnSpc>
                <a:spcPts val="2600"/>
              </a:lnSpc>
              <a:buNone/>
            </a:pPr>
            <a:r>
              <a:rPr lang="fr-CA" altLang="en-US" sz="2000">
                <a:solidFill>
                  <a:schemeClr val="tx1"/>
                </a:solidFill>
                <a:ea typeface="MS PGothic"/>
              </a:rPr>
              <a:t>La</a:t>
            </a:r>
            <a:r>
              <a:rPr lang="fr-CA" altLang="en-US" sz="2000">
                <a:ea typeface="MS PGothic"/>
              </a:rPr>
              <a:t> cryptomonnaie contient deux choses: un portefeuille et une chaine de blocs. La chaine de blocs est utilisée pour acheter et le portefeuille pour stocker de la cryptomonnaie</a:t>
            </a:r>
            <a:r>
              <a:rPr lang="en-US" altLang="en-US" sz="2000">
                <a:ea typeface="MS PGothic"/>
              </a:rPr>
              <a:t>.</a:t>
            </a:r>
          </a:p>
          <a:p>
            <a:pPr marL="0" indent="0">
              <a:lnSpc>
                <a:spcPts val="2600"/>
              </a:lnSpc>
              <a:buNone/>
            </a:pPr>
            <a:r>
              <a:rPr lang="fr-CA" altLang="en-US" sz="2000">
                <a:ea typeface="MS PGothic"/>
              </a:rPr>
              <a:t>Voici quelques exemples</a:t>
            </a:r>
            <a:r>
              <a:rPr lang="en-US" altLang="en-US" sz="2000">
                <a:ea typeface="MS PGothic"/>
              </a:rPr>
              <a:t>:</a:t>
            </a:r>
          </a:p>
          <a:p>
            <a:pPr marL="0" indent="0">
              <a:lnSpc>
                <a:spcPts val="2400"/>
              </a:lnSpc>
              <a:buNone/>
            </a:pPr>
            <a:endParaRPr lang="en-US" sz="2000"/>
          </a:p>
          <a:p>
            <a:pPr marL="342900" indent="-342900">
              <a:lnSpc>
                <a:spcPts val="2500"/>
              </a:lnSpc>
            </a:pPr>
            <a:endParaRPr lang="en-US" sz="2000">
              <a:solidFill>
                <a:schemeClr val="tx1"/>
              </a:solidFill>
            </a:endParaRPr>
          </a:p>
        </p:txBody>
      </p:sp>
      <p:graphicFrame>
        <p:nvGraphicFramePr>
          <p:cNvPr id="4" name="Table 2">
            <a:extLst>
              <a:ext uri="{FF2B5EF4-FFF2-40B4-BE49-F238E27FC236}">
                <a16:creationId xmlns:a16="http://schemas.microsoft.com/office/drawing/2014/main" id="{639E2213-A44E-6EEA-3D9C-6C94E633B0D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41144133"/>
              </p:ext>
            </p:extLst>
          </p:nvPr>
        </p:nvGraphicFramePr>
        <p:xfrm>
          <a:off x="1605211" y="3942906"/>
          <a:ext cx="5931355" cy="158935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40191">
                  <a:extLst>
                    <a:ext uri="{9D8B030D-6E8A-4147-A177-3AD203B41FA5}">
                      <a16:colId xmlns:a16="http://schemas.microsoft.com/office/drawing/2014/main" val="998974957"/>
                    </a:ext>
                  </a:extLst>
                </a:gridCol>
                <a:gridCol w="3791164">
                  <a:extLst>
                    <a:ext uri="{9D8B030D-6E8A-4147-A177-3AD203B41FA5}">
                      <a16:colId xmlns:a16="http://schemas.microsoft.com/office/drawing/2014/main" val="3458466323"/>
                    </a:ext>
                  </a:extLst>
                </a:gridCol>
              </a:tblGrid>
              <a:tr h="400639">
                <a:tc>
                  <a:txBody>
                    <a:bodyPr/>
                    <a:lstStyle/>
                    <a:p>
                      <a:r>
                        <a:rPr lang="en-US" sz="2000" err="1">
                          <a:solidFill>
                            <a:schemeClr val="bg1"/>
                          </a:solidFill>
                        </a:rPr>
                        <a:t>Portefeuille</a:t>
                      </a:r>
                      <a:endParaRPr lang="en-US" sz="200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err="1">
                          <a:solidFill>
                            <a:schemeClr val="bg1"/>
                          </a:solidFill>
                        </a:rPr>
                        <a:t>Chaine</a:t>
                      </a:r>
                      <a:r>
                        <a:rPr lang="en-US" sz="2000">
                          <a:solidFill>
                            <a:schemeClr val="bg1"/>
                          </a:solidFill>
                        </a:rPr>
                        <a:t> de blocs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2045499"/>
                  </a:ext>
                </a:extLst>
              </a:tr>
              <a:tr h="365288">
                <a:tc>
                  <a:txBody>
                    <a:bodyPr/>
                    <a:lstStyle/>
                    <a:p>
                      <a:r>
                        <a:rPr lang="en-US" sz="2000" err="1"/>
                        <a:t>Metamask</a:t>
                      </a:r>
                      <a:endParaRPr lang="en-US" sz="20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/>
                        <a:t>Ethereum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1914614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/>
                        <a:t>Phantom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/>
                        <a:t>Solana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9154005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/>
                        <a:t>Atomic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/>
                        <a:t>(</a:t>
                      </a:r>
                      <a:r>
                        <a:rPr lang="en-US" sz="2000" err="1"/>
                        <a:t>Chaine</a:t>
                      </a:r>
                      <a:r>
                        <a:rPr lang="en-US" sz="2000"/>
                        <a:t> de blocs multiple)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5946228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3398859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61E6E7-254A-AC13-FDFF-7DDB6C23C5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CA" sz="3600"/>
              <a:t>Commençons: Utiliser un portefeuille</a:t>
            </a:r>
            <a:endParaRPr lang="en-CA" sz="360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F2B2A60-245A-7617-B687-7444A586811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51406" y="1479479"/>
            <a:ext cx="8638967" cy="4293528"/>
          </a:xfrm>
        </p:spPr>
        <p:txBody>
          <a:bodyPr>
            <a:normAutofit/>
          </a:bodyPr>
          <a:lstStyle/>
          <a:p>
            <a:pPr marL="342900" indent="-342900">
              <a:lnSpc>
                <a:spcPts val="2500"/>
              </a:lnSpc>
            </a:pPr>
            <a:r>
              <a:rPr lang="en-US" altLang="en-US" sz="2000" b="1">
                <a:ea typeface="MS PGothic"/>
              </a:rPr>
              <a:t>Types de </a:t>
            </a:r>
            <a:r>
              <a:rPr lang="fr-CA" altLang="en-US" sz="2000" b="1">
                <a:ea typeface="MS PGothic"/>
              </a:rPr>
              <a:t>portefeuille</a:t>
            </a:r>
            <a:r>
              <a:rPr lang="en-US" altLang="en-US" sz="2000" b="1">
                <a:ea typeface="MS PGothic"/>
              </a:rPr>
              <a:t>: </a:t>
            </a:r>
            <a:r>
              <a:rPr lang="fr-CA" altLang="en-US" sz="2000">
                <a:ea typeface="MS PGothic"/>
              </a:rPr>
              <a:t>Lequel est le plus sûr? Faites des recherches sur ces 3 portefeuilles, définissez-les et  identifiez celui qui est le plus sûr pour stocker vos actifs.</a:t>
            </a:r>
          </a:p>
          <a:p>
            <a:pPr marL="342900" indent="-342900">
              <a:lnSpc>
                <a:spcPts val="2500"/>
              </a:lnSpc>
            </a:pPr>
            <a:endParaRPr lang="en-US" sz="2000">
              <a:solidFill>
                <a:schemeClr val="tx1"/>
              </a:solidFill>
            </a:endParaRP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C84B04CC-555A-BEC2-69F7-DBA20530641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2887334"/>
              </p:ext>
            </p:extLst>
          </p:nvPr>
        </p:nvGraphicFramePr>
        <p:xfrm>
          <a:off x="432116" y="2822858"/>
          <a:ext cx="8277546" cy="319070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29583">
                  <a:extLst>
                    <a:ext uri="{9D8B030D-6E8A-4147-A177-3AD203B41FA5}">
                      <a16:colId xmlns:a16="http://schemas.microsoft.com/office/drawing/2014/main" val="2539456921"/>
                    </a:ext>
                  </a:extLst>
                </a:gridCol>
                <a:gridCol w="2888781">
                  <a:extLst>
                    <a:ext uri="{9D8B030D-6E8A-4147-A177-3AD203B41FA5}">
                      <a16:colId xmlns:a16="http://schemas.microsoft.com/office/drawing/2014/main" val="1410409366"/>
                    </a:ext>
                  </a:extLst>
                </a:gridCol>
                <a:gridCol w="2759182">
                  <a:extLst>
                    <a:ext uri="{9D8B030D-6E8A-4147-A177-3AD203B41FA5}">
                      <a16:colId xmlns:a16="http://schemas.microsoft.com/office/drawing/2014/main" val="1406273055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r>
                        <a:rPr lang="en-CA" sz="2000">
                          <a:solidFill>
                            <a:schemeClr val="bg1"/>
                          </a:solidFill>
                        </a:rPr>
                        <a:t>Type de </a:t>
                      </a:r>
                      <a:r>
                        <a:rPr lang="fr-CA" sz="2000" noProof="0">
                          <a:solidFill>
                            <a:schemeClr val="bg1"/>
                          </a:solidFill>
                        </a:rPr>
                        <a:t>portefeuille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A" sz="2000" noProof="0">
                          <a:solidFill>
                            <a:schemeClr val="bg1"/>
                          </a:solidFill>
                        </a:rPr>
                        <a:t>Avantages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A" sz="2000" noProof="0">
                          <a:solidFill>
                            <a:schemeClr val="bg1"/>
                          </a:solidFill>
                        </a:rPr>
                        <a:t>Inconvénients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65686391"/>
                  </a:ext>
                </a:extLst>
              </a:tr>
              <a:tr h="691346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CA" altLang="en-US" sz="2000" baseline="0" noProof="0"/>
                        <a:t>Po</a:t>
                      </a:r>
                      <a:r>
                        <a:rPr lang="fr-CA" altLang="en-US" sz="2000" noProof="0"/>
                        <a:t>rtefeuille</a:t>
                      </a:r>
                      <a:r>
                        <a:rPr lang="en-US" altLang="en-US" sz="2000" baseline="0"/>
                        <a:t> </a:t>
                      </a:r>
                      <a:r>
                        <a:rPr lang="fr-CA" altLang="en-US" sz="2000" baseline="0" noProof="0"/>
                        <a:t>d’échange</a:t>
                      </a:r>
                      <a:endParaRPr lang="fr-CA" altLang="en-US" sz="2000" noProof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C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CA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51679305"/>
                  </a:ext>
                </a:extLst>
              </a:tr>
              <a:tr h="691346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CA" altLang="en-US" sz="2000" baseline="0" noProof="0"/>
                        <a:t>P</a:t>
                      </a:r>
                      <a:r>
                        <a:rPr lang="fr-CA" altLang="en-US" sz="2000" noProof="0"/>
                        <a:t>ortefeuille</a:t>
                      </a:r>
                      <a:r>
                        <a:rPr lang="en-US" altLang="en-US" sz="2000" baseline="0"/>
                        <a:t> </a:t>
                      </a:r>
                      <a:r>
                        <a:rPr lang="en-US" altLang="en-US" sz="2000" baseline="0" err="1"/>
                        <a:t>chaud</a:t>
                      </a:r>
                      <a:r>
                        <a:rPr lang="en-US" altLang="en-US" sz="2000" baseline="0"/>
                        <a:t> (</a:t>
                      </a:r>
                      <a:r>
                        <a:rPr lang="en-US" altLang="en-US" sz="2000"/>
                        <a:t>Hot wallet</a:t>
                      </a:r>
                      <a:r>
                        <a:rPr lang="en-US" altLang="en-US" sz="2000" baseline="0"/>
                        <a:t> )</a:t>
                      </a:r>
                      <a:endParaRPr lang="en-US" altLang="en-US" sz="20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C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CA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93446220"/>
                  </a:ext>
                </a:extLst>
              </a:tr>
              <a:tr h="691346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CA" altLang="en-US" sz="2000" baseline="0" noProof="0"/>
                        <a:t>P</a:t>
                      </a:r>
                      <a:r>
                        <a:rPr lang="fr-CA" altLang="en-US" sz="2000" noProof="0"/>
                        <a:t>ortefeuille</a:t>
                      </a:r>
                      <a:r>
                        <a:rPr lang="en-US" altLang="en-US" sz="2000" baseline="0"/>
                        <a:t> </a:t>
                      </a:r>
                      <a:r>
                        <a:rPr lang="en-US" altLang="en-US" sz="2000" baseline="0" err="1"/>
                        <a:t>froid</a:t>
                      </a:r>
                      <a:r>
                        <a:rPr lang="en-US" altLang="en-US" sz="2000" baseline="0"/>
                        <a:t> (</a:t>
                      </a:r>
                      <a:r>
                        <a:rPr lang="en-US" altLang="en-US" sz="2000"/>
                        <a:t>Cold wallet</a:t>
                      </a:r>
                      <a:r>
                        <a:rPr lang="en-US" altLang="en-US" sz="2000" baseline="0"/>
                        <a:t> )</a:t>
                      </a:r>
                      <a:endParaRPr lang="en-US" altLang="en-US" sz="20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C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CA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94431373"/>
                  </a:ext>
                </a:extLst>
              </a:tr>
              <a:tr h="691346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CA" altLang="en-US" sz="2000" noProof="0"/>
                        <a:t>Portefeuille</a:t>
                      </a:r>
                      <a:r>
                        <a:rPr lang="en-US" altLang="en-US" sz="2000" baseline="0"/>
                        <a:t> en </a:t>
                      </a:r>
                      <a:r>
                        <a:rPr lang="en-US" altLang="en-US" sz="2000" baseline="0" err="1"/>
                        <a:t>papier</a:t>
                      </a:r>
                      <a:endParaRPr lang="en-US" altLang="en-US" sz="20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C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CA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7448588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4127912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61E6E7-254A-AC13-FDFF-7DDB6C23C5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CA" sz="3600"/>
              <a:t>Mise en place d’un portefeuille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F2B2A60-245A-7617-B687-7444A586811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51406" y="1407559"/>
            <a:ext cx="8638967" cy="4365447"/>
          </a:xfrm>
        </p:spPr>
        <p:txBody>
          <a:bodyPr>
            <a:normAutofit/>
          </a:bodyPr>
          <a:lstStyle/>
          <a:p>
            <a:pPr marL="0" indent="0" eaLnBrk="1" hangingPunct="1">
              <a:lnSpc>
                <a:spcPts val="2600"/>
              </a:lnSpc>
              <a:buNone/>
            </a:pPr>
            <a:r>
              <a:rPr lang="fr-CA" altLang="en-US" sz="2000">
                <a:ea typeface="MS PGothic"/>
              </a:rPr>
              <a:t>Une </a:t>
            </a:r>
            <a:r>
              <a:rPr lang="fr-CA" altLang="en-US" sz="2000" b="1">
                <a:ea typeface="MS PGothic"/>
              </a:rPr>
              <a:t>phrase de récupération </a:t>
            </a:r>
            <a:r>
              <a:rPr lang="fr-CA" altLang="en-US" sz="2000">
                <a:ea typeface="MS PGothic"/>
              </a:rPr>
              <a:t>contient 12 mots que vous devez mémoriser pour accéder à votre portefeuille</a:t>
            </a:r>
            <a:r>
              <a:rPr lang="en-US" altLang="en-US" sz="2000">
                <a:ea typeface="MS PGothic"/>
              </a:rPr>
              <a:t>.</a:t>
            </a:r>
            <a:endParaRPr lang="en-US" sz="2000"/>
          </a:p>
          <a:p>
            <a:pPr marL="0" indent="0">
              <a:lnSpc>
                <a:spcPts val="2600"/>
              </a:lnSpc>
              <a:buNone/>
            </a:pPr>
            <a:r>
              <a:rPr lang="fr-CA" altLang="en-US" sz="2000">
                <a:ea typeface="MS PGothic"/>
              </a:rPr>
              <a:t>Quelle est la stratégie la plus sûre afin de</a:t>
            </a:r>
            <a:r>
              <a:rPr lang="en-US" altLang="en-US" sz="2000">
                <a:ea typeface="MS PGothic"/>
              </a:rPr>
              <a:t> conserver les 12 mots pour </a:t>
            </a:r>
            <a:r>
              <a:rPr lang="en-US" altLang="en-US" sz="2000" err="1">
                <a:ea typeface="MS PGothic"/>
              </a:rPr>
              <a:t>votre</a:t>
            </a:r>
            <a:r>
              <a:rPr lang="en-US" altLang="en-US" sz="2000">
                <a:ea typeface="MS PGothic"/>
              </a:rPr>
              <a:t> </a:t>
            </a:r>
            <a:r>
              <a:rPr lang="fr-CA" altLang="en-US" sz="2000">
                <a:ea typeface="MS PGothic"/>
              </a:rPr>
              <a:t>phrase de récupération</a:t>
            </a:r>
            <a:r>
              <a:rPr lang="en-US" altLang="en-US" sz="2000">
                <a:ea typeface="MS PGothic"/>
              </a:rPr>
              <a:t>?</a:t>
            </a:r>
            <a:endParaRPr lang="en-US" sz="2000"/>
          </a:p>
          <a:p>
            <a:pPr marL="0" indent="0" eaLnBrk="1" hangingPunct="1">
              <a:lnSpc>
                <a:spcPts val="2600"/>
              </a:lnSpc>
              <a:buNone/>
            </a:pPr>
            <a:r>
              <a:rPr lang="fr-CA" altLang="en-US" sz="2000">
                <a:ea typeface="MS PGothic"/>
              </a:rPr>
              <a:t>Donnez les avantages et inconvénients pour chaque stratégie ci-dessous</a:t>
            </a:r>
            <a:r>
              <a:rPr lang="en-US" altLang="en-US" sz="2000">
                <a:ea typeface="MS PGothic"/>
              </a:rPr>
              <a:t>.</a:t>
            </a:r>
          </a:p>
        </p:txBody>
      </p:sp>
      <p:graphicFrame>
        <p:nvGraphicFramePr>
          <p:cNvPr id="5" name="Table 2">
            <a:extLst>
              <a:ext uri="{FF2B5EF4-FFF2-40B4-BE49-F238E27FC236}">
                <a16:creationId xmlns:a16="http://schemas.microsoft.com/office/drawing/2014/main" id="{C13E913A-0117-6D16-4790-B6A399534D6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231059"/>
              </p:ext>
            </p:extLst>
          </p:nvPr>
        </p:nvGraphicFramePr>
        <p:xfrm>
          <a:off x="646589" y="3528171"/>
          <a:ext cx="7848600" cy="276497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153086">
                  <a:extLst>
                    <a:ext uri="{9D8B030D-6E8A-4147-A177-3AD203B41FA5}">
                      <a16:colId xmlns:a16="http://schemas.microsoft.com/office/drawing/2014/main" val="547307292"/>
                    </a:ext>
                  </a:extLst>
                </a:gridCol>
                <a:gridCol w="2079314">
                  <a:extLst>
                    <a:ext uri="{9D8B030D-6E8A-4147-A177-3AD203B41FA5}">
                      <a16:colId xmlns:a16="http://schemas.microsoft.com/office/drawing/2014/main" val="3145723255"/>
                    </a:ext>
                  </a:extLst>
                </a:gridCol>
                <a:gridCol w="2616200">
                  <a:extLst>
                    <a:ext uri="{9D8B030D-6E8A-4147-A177-3AD203B41FA5}">
                      <a16:colId xmlns:a16="http://schemas.microsoft.com/office/drawing/2014/main" val="3753799890"/>
                    </a:ext>
                  </a:extLst>
                </a:gridCol>
              </a:tblGrid>
              <a:tr h="661857">
                <a:tc>
                  <a:txBody>
                    <a:bodyPr/>
                    <a:lstStyle/>
                    <a:p>
                      <a:pPr algn="ctr"/>
                      <a:r>
                        <a:rPr lang="en-CA" sz="2000" err="1">
                          <a:solidFill>
                            <a:schemeClr val="bg1"/>
                          </a:solidFill>
                        </a:rPr>
                        <a:t>Stratégie</a:t>
                      </a:r>
                      <a:r>
                        <a:rPr lang="en-CA" sz="2000" baseline="0">
                          <a:solidFill>
                            <a:schemeClr val="bg1"/>
                          </a:solidFill>
                        </a:rPr>
                        <a:t> de </a:t>
                      </a:r>
                      <a:r>
                        <a:rPr lang="en-CA" sz="2000" baseline="0" err="1">
                          <a:solidFill>
                            <a:schemeClr val="bg1"/>
                          </a:solidFill>
                        </a:rPr>
                        <a:t>sécurité</a:t>
                      </a:r>
                      <a:r>
                        <a:rPr lang="en-CA" sz="2000" baseline="0">
                          <a:solidFill>
                            <a:schemeClr val="bg1"/>
                          </a:solidFill>
                        </a:rPr>
                        <a:t> </a:t>
                      </a:r>
                      <a:endParaRPr lang="en-CA" sz="200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2000" err="1">
                          <a:solidFill>
                            <a:schemeClr val="bg1"/>
                          </a:solidFill>
                        </a:rPr>
                        <a:t>Avantages</a:t>
                      </a:r>
                      <a:r>
                        <a:rPr lang="en-CA" sz="2000" baseline="0">
                          <a:solidFill>
                            <a:schemeClr val="bg1"/>
                          </a:solidFill>
                        </a:rPr>
                        <a:t> </a:t>
                      </a:r>
                      <a:endParaRPr lang="en-CA" sz="2000">
                        <a:solidFill>
                          <a:schemeClr val="bg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A" sz="2000" noProof="0">
                          <a:solidFill>
                            <a:schemeClr val="bg1"/>
                          </a:solidFill>
                        </a:rPr>
                        <a:t>Inconvénients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71927350"/>
                  </a:ext>
                </a:extLst>
              </a:tr>
              <a:tr h="661857">
                <a:tc>
                  <a:txBody>
                    <a:bodyPr/>
                    <a:lstStyle/>
                    <a:p>
                      <a:r>
                        <a:rPr lang="fr-FR" sz="2000" noProof="0"/>
                        <a:t>1.Utiliser un gestionnaire de sécurité.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CA" sz="20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CA" sz="20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79550577"/>
                  </a:ext>
                </a:extLst>
              </a:tr>
              <a:tr h="661857">
                <a:tc>
                  <a:txBody>
                    <a:bodyPr/>
                    <a:lstStyle/>
                    <a:p>
                      <a:r>
                        <a:rPr lang="en-CA" sz="2000"/>
                        <a:t>2. </a:t>
                      </a:r>
                      <a:r>
                        <a:rPr lang="fr-CA" sz="2000" noProof="0"/>
                        <a:t>L’écrire sur un morceau de papier.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CA" sz="20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CA" sz="20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05770254"/>
                  </a:ext>
                </a:extLst>
              </a:tr>
              <a:tr h="661857">
                <a:tc>
                  <a:txBody>
                    <a:bodyPr/>
                    <a:lstStyle/>
                    <a:p>
                      <a:r>
                        <a:rPr lang="en-CA" sz="2000"/>
                        <a:t>3. </a:t>
                      </a:r>
                      <a:r>
                        <a:rPr lang="fr-CA" sz="2000" noProof="0"/>
                        <a:t>Mémoriser la phrase</a:t>
                      </a:r>
                      <a:r>
                        <a:rPr lang="fr-CA" sz="2000" baseline="0" noProof="0"/>
                        <a:t> de récupération</a:t>
                      </a:r>
                      <a:r>
                        <a:rPr lang="en-CA" sz="2000" baseline="0"/>
                        <a:t>.</a:t>
                      </a:r>
                      <a:endParaRPr lang="en-CA" sz="20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CA" sz="20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CA" sz="20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6176436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6825210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61E6E7-254A-AC13-FDFF-7DDB6C23C5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CA" sz="3600"/>
              <a:t>Questions de réflexion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F2B2A60-245A-7617-B687-7444A586811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51406" y="1505049"/>
            <a:ext cx="8638967" cy="4267957"/>
          </a:xfrm>
        </p:spPr>
        <p:txBody>
          <a:bodyPr>
            <a:normAutofit/>
          </a:bodyPr>
          <a:lstStyle/>
          <a:p>
            <a:pPr marL="457200" indent="-457200" eaLnBrk="1" hangingPunct="1">
              <a:buSzPct val="100000"/>
              <a:buFont typeface="+mj-lt"/>
              <a:buAutoNum type="arabicPeriod"/>
            </a:pPr>
            <a:r>
              <a:rPr lang="fr-CA" altLang="en-US" sz="2000">
                <a:ea typeface="MS PGothic"/>
              </a:rPr>
              <a:t>Pour quelles raisons une personne déciderait d’investir dans la cryptomonnaie</a:t>
            </a:r>
            <a:r>
              <a:rPr lang="en-US" altLang="en-US" sz="2000">
                <a:ea typeface="MS PGothic"/>
              </a:rPr>
              <a:t>?</a:t>
            </a:r>
            <a:endParaRPr lang="en-US" sz="2000"/>
          </a:p>
          <a:p>
            <a:pPr marL="457200" indent="-457200">
              <a:buSzPct val="100000"/>
              <a:buFont typeface="+mj-lt"/>
              <a:buAutoNum type="arabicPeriod"/>
            </a:pPr>
            <a:r>
              <a:rPr lang="fr-CA" altLang="en-US" sz="2000">
                <a:ea typeface="MS PGothic"/>
              </a:rPr>
              <a:t>Quelles sont les choses qui pourraient mal tourner</a:t>
            </a:r>
            <a:r>
              <a:rPr lang="en-US" altLang="en-US" sz="2000">
                <a:ea typeface="MS PGothic"/>
              </a:rPr>
              <a:t>?</a:t>
            </a:r>
          </a:p>
          <a:p>
            <a:pPr marL="457200" indent="-457200">
              <a:buSzPct val="100000"/>
              <a:buFont typeface="+mj-lt"/>
              <a:buAutoNum type="arabicPeriod"/>
            </a:pPr>
            <a:r>
              <a:rPr lang="fr-CA" altLang="en-US" sz="2000">
                <a:ea typeface="MS PGothic"/>
              </a:rPr>
              <a:t>Y a-t-il des avantages à stocker de l’argent dans la cryptomonnaie  stable plutôt que dans une banque</a:t>
            </a:r>
            <a:r>
              <a:rPr lang="en-US" altLang="en-US" sz="2000">
                <a:ea typeface="MS PGothic"/>
              </a:rPr>
              <a:t>?</a:t>
            </a:r>
            <a:endParaRPr lang="en-US" sz="2000"/>
          </a:p>
          <a:p>
            <a:pPr marL="457200" indent="-457200">
              <a:buSzPct val="100000"/>
              <a:buFont typeface="+mj-lt"/>
              <a:buAutoNum type="arabicPeriod"/>
            </a:pPr>
            <a:r>
              <a:rPr lang="fr-CA" altLang="en-US" sz="2000">
                <a:ea typeface="MS PGothic"/>
              </a:rPr>
              <a:t>Quelles sont les </a:t>
            </a:r>
            <a:r>
              <a:rPr lang="fr-CA" altLang="en-US" sz="2000">
                <a:solidFill>
                  <a:schemeClr val="tx1"/>
                </a:solidFill>
                <a:ea typeface="MS PGothic"/>
              </a:rPr>
              <a:t>mesures pour se protéger </a:t>
            </a:r>
            <a:r>
              <a:rPr lang="fr-CA" altLang="en-US" sz="2000">
                <a:ea typeface="MS PGothic"/>
              </a:rPr>
              <a:t>avant d’investir dans la cryptomonnaie</a:t>
            </a:r>
            <a:r>
              <a:rPr lang="en-US" altLang="en-US" sz="2000">
                <a:ea typeface="MS PGothic"/>
              </a:rPr>
              <a:t>?</a:t>
            </a:r>
            <a:endParaRPr lang="en-US" altLang="en-US" sz="2000"/>
          </a:p>
          <a:p>
            <a:pPr marL="342900" indent="-342900">
              <a:lnSpc>
                <a:spcPts val="2500"/>
              </a:lnSpc>
            </a:pPr>
            <a:endParaRPr lang="en-US" sz="2000">
              <a:solidFill>
                <a:schemeClr val="tx1"/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666EE1A-ABF4-CCAB-9740-C987ED9217F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95511" y="3865141"/>
            <a:ext cx="2743200" cy="26242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946534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61E6E7-254A-AC13-FDFF-7DDB6C23C5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err="1"/>
              <a:t>Ressources</a:t>
            </a:r>
            <a:endParaRPr lang="en-CA" sz="360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F2B2A60-245A-7617-B687-7444A586811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51406" y="1376737"/>
            <a:ext cx="8638967" cy="5116134"/>
          </a:xfrm>
        </p:spPr>
        <p:txBody>
          <a:bodyPr>
            <a:normAutofit/>
          </a:bodyPr>
          <a:lstStyle/>
          <a:p>
            <a:pPr marL="0" indent="0" eaLnBrk="1" hangingPunct="1">
              <a:lnSpc>
                <a:spcPts val="2400"/>
              </a:lnSpc>
              <a:buNone/>
            </a:pPr>
            <a:r>
              <a:rPr lang="en-US" altLang="en-US" sz="2000" dirty="0" err="1"/>
              <a:t>Vidéos</a:t>
            </a:r>
            <a:r>
              <a:rPr lang="en-US" altLang="en-US" sz="2000" dirty="0"/>
              <a:t>:</a:t>
            </a:r>
          </a:p>
          <a:p>
            <a:pPr marL="342265" indent="-304165">
              <a:lnSpc>
                <a:spcPts val="2400"/>
              </a:lnSpc>
            </a:pPr>
            <a:r>
              <a:rPr lang="en-US" sz="2000" dirty="0">
                <a:hlinkClick r:id="rId2"/>
              </a:rPr>
              <a:t>Comment Installer et </a:t>
            </a:r>
            <a:r>
              <a:rPr lang="en-US" sz="2000" dirty="0" err="1">
                <a:hlinkClick r:id="rId2"/>
              </a:rPr>
              <a:t>Utiliser</a:t>
            </a:r>
            <a:r>
              <a:rPr lang="en-US" sz="2000" dirty="0">
                <a:hlinkClick r:id="rId2"/>
              </a:rPr>
              <a:t> MetaMask</a:t>
            </a:r>
            <a:endParaRPr lang="en-US" sz="2000" dirty="0"/>
          </a:p>
          <a:p>
            <a:pPr marL="342265" indent="-304165">
              <a:lnSpc>
                <a:spcPts val="2400"/>
              </a:lnSpc>
            </a:pPr>
            <a:r>
              <a:rPr lang="en-US" sz="2000" dirty="0">
                <a:hlinkClick r:id="rId3"/>
              </a:rPr>
              <a:t>Mon </a:t>
            </a:r>
            <a:r>
              <a:rPr lang="en-US" sz="2000" dirty="0" err="1">
                <a:hlinkClick r:id="rId3"/>
              </a:rPr>
              <a:t>erreur</a:t>
            </a:r>
            <a:r>
              <a:rPr lang="en-US" sz="2000" dirty="0">
                <a:hlinkClick r:id="rId3"/>
              </a:rPr>
              <a:t> fatale, </a:t>
            </a:r>
            <a:r>
              <a:rPr lang="en-US" sz="2000" dirty="0" err="1">
                <a:hlinkClick r:id="rId3"/>
              </a:rPr>
              <a:t>mes</a:t>
            </a:r>
            <a:r>
              <a:rPr lang="en-US" sz="2000" dirty="0">
                <a:hlinkClick r:id="rId3"/>
              </a:rPr>
              <a:t> conseils pour </a:t>
            </a:r>
            <a:r>
              <a:rPr lang="en-US" sz="2000" dirty="0" err="1">
                <a:hlinkClick r:id="rId3"/>
              </a:rPr>
              <a:t>t’éviter</a:t>
            </a:r>
            <a:r>
              <a:rPr lang="en-US" sz="2000" dirty="0">
                <a:hlinkClick r:id="rId3"/>
              </a:rPr>
              <a:t> </a:t>
            </a:r>
            <a:r>
              <a:rPr lang="en-US" sz="2000" dirty="0" err="1">
                <a:hlinkClick r:id="rId3"/>
              </a:rPr>
              <a:t>cela</a:t>
            </a:r>
            <a:r>
              <a:rPr lang="en-US" sz="2000" dirty="0">
                <a:hlinkClick r:id="rId3"/>
              </a:rPr>
              <a:t> </a:t>
            </a:r>
            <a:r>
              <a:rPr lang="en-CA" sz="2000" dirty="0">
                <a:hlinkClick r:id="rId3"/>
              </a:rPr>
              <a:t>| </a:t>
            </a:r>
            <a:r>
              <a:rPr lang="fr-CA" sz="2000" dirty="0">
                <a:hlinkClick r:id="rId3"/>
              </a:rPr>
              <a:t>Julien Roman</a:t>
            </a:r>
            <a:endParaRPr lang="en-US" sz="2000" dirty="0"/>
          </a:p>
          <a:p>
            <a:pPr marL="342900" indent="-342900">
              <a:lnSpc>
                <a:spcPts val="2400"/>
              </a:lnSpc>
            </a:pPr>
            <a:endParaRPr lang="en-US" sz="20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246507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1">
            <a:extLst>
              <a:ext uri="{FF2B5EF4-FFF2-40B4-BE49-F238E27FC236}">
                <a16:creationId xmlns:a16="http://schemas.microsoft.com/office/drawing/2014/main" id="{C75ABC45-703E-4857-B751-96F66A99F9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8313" y="533400"/>
            <a:ext cx="7923212" cy="685800"/>
          </a:xfrm>
        </p:spPr>
        <p:txBody>
          <a:bodyPr>
            <a:noAutofit/>
          </a:bodyPr>
          <a:lstStyle/>
          <a:p>
            <a:pPr eaLnBrk="1" hangingPunct="1"/>
            <a:r>
              <a:rPr lang="fr-CA" sz="3600">
                <a:solidFill>
                  <a:schemeClr val="bg2"/>
                </a:solidFill>
                <a:ea typeface="MS PGothic"/>
              </a:rPr>
              <a:t>Remarque spéciale à l’intention du personnel enseignant</a:t>
            </a:r>
          </a:p>
        </p:txBody>
      </p:sp>
      <p:sp>
        <p:nvSpPr>
          <p:cNvPr id="14339" name="Content Placeholder 2">
            <a:extLst>
              <a:ext uri="{FF2B5EF4-FFF2-40B4-BE49-F238E27FC236}">
                <a16:creationId xmlns:a16="http://schemas.microsoft.com/office/drawing/2014/main" id="{DCE09169-3831-4481-AC7D-22AA60ECE95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8313" y="1412875"/>
            <a:ext cx="7923212" cy="4176713"/>
          </a:xfrm>
        </p:spPr>
        <p:txBody>
          <a:bodyPr/>
          <a:lstStyle/>
          <a:p>
            <a:pPr eaLnBrk="1" hangingPunct="1"/>
            <a:endParaRPr lang="en-US" altLang="en-US"/>
          </a:p>
          <a:p>
            <a:pPr eaLnBrk="1" hangingPunct="1"/>
            <a:endParaRPr lang="en-US" alt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EAB090C-D7A0-1742-86F3-6D341B66CC6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91439" y="1630682"/>
            <a:ext cx="5761122" cy="4773046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61E6E7-254A-AC13-FDFF-7DDB6C23C5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5793" y="626526"/>
            <a:ext cx="8638967" cy="1325563"/>
          </a:xfrm>
        </p:spPr>
        <p:txBody>
          <a:bodyPr>
            <a:normAutofit/>
          </a:bodyPr>
          <a:lstStyle/>
          <a:p>
            <a:r>
              <a:rPr lang="en-US" sz="3600"/>
              <a:t>Les </a:t>
            </a:r>
            <a:r>
              <a:rPr lang="fr-CA" sz="3600"/>
              <a:t>élèves apprendront</a:t>
            </a:r>
            <a:r>
              <a:rPr lang="en-US" sz="3600"/>
              <a:t>:</a:t>
            </a:r>
            <a:endParaRPr lang="en-CA" sz="360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F2B2A60-245A-7617-B687-7444A586811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39047" y="1952089"/>
            <a:ext cx="8551326" cy="4267957"/>
          </a:xfrm>
        </p:spPr>
        <p:txBody>
          <a:bodyPr>
            <a:normAutofit/>
          </a:bodyPr>
          <a:lstStyle/>
          <a:p>
            <a:pPr>
              <a:lnSpc>
                <a:spcPts val="2400"/>
              </a:lnSpc>
              <a:spcBef>
                <a:spcPts val="600"/>
              </a:spcBef>
              <a:defRPr sz="2000"/>
            </a:pPr>
            <a:r>
              <a:rPr lang="en-US" sz="2000" err="1">
                <a:ea typeface="MS PGothic"/>
              </a:rPr>
              <a:t>Une</a:t>
            </a:r>
            <a:r>
              <a:rPr lang="en-US" sz="2000">
                <a:ea typeface="MS PGothic"/>
              </a:rPr>
              <a:t> introduction à la </a:t>
            </a:r>
            <a:r>
              <a:rPr lang="fr-CA" sz="2000">
                <a:ea typeface="MS PGothic"/>
              </a:rPr>
              <a:t>cryptomonnaie</a:t>
            </a:r>
            <a:r>
              <a:rPr lang="en-US" sz="2000">
                <a:ea typeface="MS PGothic"/>
              </a:rPr>
              <a:t> </a:t>
            </a:r>
          </a:p>
          <a:p>
            <a:pPr>
              <a:lnSpc>
                <a:spcPts val="2400"/>
              </a:lnSpc>
              <a:spcBef>
                <a:spcPts val="600"/>
              </a:spcBef>
              <a:defRPr sz="2000"/>
            </a:pPr>
            <a:r>
              <a:rPr lang="en-US" sz="2000">
                <a:ea typeface="MS PGothic"/>
              </a:rPr>
              <a:t>Les </a:t>
            </a:r>
            <a:r>
              <a:rPr lang="fr-CA" sz="2000">
                <a:ea typeface="MS PGothic"/>
              </a:rPr>
              <a:t>différents types de cryptomonnaie</a:t>
            </a:r>
          </a:p>
          <a:p>
            <a:pPr>
              <a:lnSpc>
                <a:spcPts val="2400"/>
              </a:lnSpc>
              <a:spcBef>
                <a:spcPts val="600"/>
              </a:spcBef>
              <a:defRPr sz="2000"/>
            </a:pPr>
            <a:r>
              <a:rPr lang="en-US" sz="2000">
                <a:ea typeface="MS PGothic"/>
              </a:rPr>
              <a:t>Les </a:t>
            </a:r>
            <a:r>
              <a:rPr lang="fr-CA" sz="2000">
                <a:ea typeface="MS PGothic"/>
              </a:rPr>
              <a:t>avantages </a:t>
            </a:r>
            <a:r>
              <a:rPr lang="en-US" sz="2000">
                <a:ea typeface="MS PGothic"/>
              </a:rPr>
              <a:t>de la </a:t>
            </a:r>
            <a:r>
              <a:rPr lang="fr-CA" sz="2000">
                <a:ea typeface="MS PGothic"/>
              </a:rPr>
              <a:t>cryptomonnaie</a:t>
            </a:r>
            <a:endParaRPr lang="en-US" sz="2000"/>
          </a:p>
          <a:p>
            <a:pPr>
              <a:lnSpc>
                <a:spcPts val="2400"/>
              </a:lnSpc>
              <a:spcBef>
                <a:spcPts val="600"/>
              </a:spcBef>
              <a:defRPr sz="2000"/>
            </a:pPr>
            <a:r>
              <a:rPr lang="en-US" sz="2000">
                <a:ea typeface="MS PGothic"/>
              </a:rPr>
              <a:t>Les </a:t>
            </a:r>
            <a:r>
              <a:rPr lang="en-US" sz="2000" err="1">
                <a:ea typeface="MS PGothic"/>
              </a:rPr>
              <a:t>risques</a:t>
            </a:r>
            <a:r>
              <a:rPr lang="en-US" sz="2000">
                <a:ea typeface="MS PGothic"/>
              </a:rPr>
              <a:t> de la </a:t>
            </a:r>
            <a:r>
              <a:rPr lang="fr-CA" sz="2000">
                <a:ea typeface="MS PGothic"/>
              </a:rPr>
              <a:t>cryptomonnaie</a:t>
            </a:r>
            <a:endParaRPr lang="en-US" sz="2000"/>
          </a:p>
          <a:p>
            <a:pPr>
              <a:lnSpc>
                <a:spcPts val="2400"/>
              </a:lnSpc>
              <a:spcBef>
                <a:spcPts val="600"/>
              </a:spcBef>
              <a:defRPr sz="2000"/>
            </a:pPr>
            <a:r>
              <a:rPr lang="en-US" sz="2000">
                <a:ea typeface="MS PGothic"/>
              </a:rPr>
              <a:t>Comment </a:t>
            </a:r>
            <a:r>
              <a:rPr lang="fr-CA" sz="2000">
                <a:ea typeface="MS PGothic"/>
              </a:rPr>
              <a:t>créer un portefeuille </a:t>
            </a:r>
            <a:endParaRPr lang="fr-CA" sz="2000"/>
          </a:p>
          <a:p>
            <a:pPr>
              <a:lnSpc>
                <a:spcPts val="2400"/>
              </a:lnSpc>
              <a:spcBef>
                <a:spcPts val="600"/>
              </a:spcBef>
              <a:defRPr sz="2000"/>
            </a:pPr>
            <a:r>
              <a:rPr lang="en-US" sz="2000">
                <a:ea typeface="MS PGothic"/>
              </a:rPr>
              <a:t>Les </a:t>
            </a:r>
            <a:r>
              <a:rPr lang="fr-CA" sz="2000">
                <a:ea typeface="MS PGothic"/>
              </a:rPr>
              <a:t>différents types de portefeuille</a:t>
            </a:r>
            <a:endParaRPr lang="en-US" sz="2000"/>
          </a:p>
          <a:p>
            <a:pPr marL="342900" indent="-342900">
              <a:lnSpc>
                <a:spcPts val="2500"/>
              </a:lnSpc>
            </a:pPr>
            <a:endParaRPr lang="en-US" sz="2000">
              <a:solidFill>
                <a:schemeClr val="tx1"/>
              </a:solidFill>
            </a:endParaRPr>
          </a:p>
        </p:txBody>
      </p:sp>
      <p:pic>
        <p:nvPicPr>
          <p:cNvPr id="4" name="Picture 2" descr="Icon&#10;&#10;Description automatically generated">
            <a:extLst>
              <a:ext uri="{FF2B5EF4-FFF2-40B4-BE49-F238E27FC236}">
                <a16:creationId xmlns:a16="http://schemas.microsoft.com/office/drawing/2014/main" id="{0F639557-BACD-7A3D-5916-6B5C23A1816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31787" y="3772291"/>
            <a:ext cx="2070848" cy="20495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614910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61E6E7-254A-AC13-FDFF-7DDB6C23C5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CA" sz="3600"/>
              <a:t>Bienvenue dans l’univers de la cryptomonnaie</a:t>
            </a:r>
            <a:r>
              <a:rPr lang="en-US" sz="3600"/>
              <a:t>!</a:t>
            </a:r>
            <a:endParaRPr lang="en-CA" sz="360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F2B2A60-245A-7617-B687-7444A586811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51406" y="1952089"/>
            <a:ext cx="8638967" cy="4267957"/>
          </a:xfrm>
        </p:spPr>
        <p:txBody>
          <a:bodyPr>
            <a:normAutofit/>
          </a:bodyPr>
          <a:lstStyle/>
          <a:p>
            <a:pPr marL="0" indent="0" eaLnBrk="1" hangingPunct="1">
              <a:buNone/>
            </a:pPr>
            <a:r>
              <a:rPr lang="en-US" sz="2000">
                <a:ea typeface="MS PGothic"/>
              </a:rPr>
              <a:t>La</a:t>
            </a:r>
            <a:r>
              <a:rPr lang="en-US" sz="2000" b="1">
                <a:ea typeface="MS PGothic"/>
              </a:rPr>
              <a:t> </a:t>
            </a:r>
            <a:r>
              <a:rPr lang="fr-CA" sz="2000" b="1">
                <a:ea typeface="MS PGothic"/>
              </a:rPr>
              <a:t>cryptomonnaie </a:t>
            </a:r>
            <a:r>
              <a:rPr lang="fr-CA" sz="2000">
                <a:ea typeface="MS PGothic"/>
              </a:rPr>
              <a:t>est un nouvel</a:t>
            </a:r>
            <a:r>
              <a:rPr lang="fr-CA" sz="2000" b="1">
                <a:ea typeface="MS PGothic"/>
              </a:rPr>
              <a:t> actif </a:t>
            </a:r>
            <a:r>
              <a:rPr lang="fr-CA" sz="2000">
                <a:ea typeface="MS PGothic"/>
              </a:rPr>
              <a:t>que beaucoup d’entre vous, et même vos parents, n’ont jamais utilisée!</a:t>
            </a:r>
          </a:p>
          <a:p>
            <a:pPr marL="0" indent="0" eaLnBrk="1" hangingPunct="1">
              <a:buNone/>
            </a:pPr>
            <a:endParaRPr lang="en-US" sz="2000"/>
          </a:p>
          <a:p>
            <a:pPr marL="0" indent="0">
              <a:buNone/>
            </a:pPr>
            <a:r>
              <a:rPr lang="en-US" sz="2000">
                <a:ea typeface="MS PGothic"/>
              </a:rPr>
              <a:t>Un </a:t>
            </a:r>
            <a:r>
              <a:rPr lang="fr-CA" sz="2000" b="1">
                <a:ea typeface="MS PGothic"/>
              </a:rPr>
              <a:t>actif</a:t>
            </a:r>
            <a:r>
              <a:rPr lang="fr-CA" sz="2000">
                <a:ea typeface="MS PGothic"/>
              </a:rPr>
              <a:t> est </a:t>
            </a:r>
            <a:r>
              <a:rPr lang="fr-CA" sz="2000" b="1">
                <a:ea typeface="MS PGothic"/>
              </a:rPr>
              <a:t>tout ce qui a de la valeur </a:t>
            </a:r>
            <a:r>
              <a:rPr lang="fr-CA" sz="2000">
                <a:ea typeface="MS PGothic"/>
              </a:rPr>
              <a:t>ou </a:t>
            </a:r>
            <a:r>
              <a:rPr lang="fr-CA" sz="2000">
                <a:solidFill>
                  <a:schemeClr val="tx1"/>
                </a:solidFill>
                <a:ea typeface="MS PGothic"/>
              </a:rPr>
              <a:t>qui</a:t>
            </a:r>
            <a:r>
              <a:rPr lang="fr-CA" sz="2000">
                <a:solidFill>
                  <a:srgbClr val="FF0000"/>
                </a:solidFill>
                <a:ea typeface="MS PGothic"/>
              </a:rPr>
              <a:t> </a:t>
            </a:r>
            <a:r>
              <a:rPr lang="fr-CA" sz="2000" b="1">
                <a:ea typeface="MS PGothic"/>
              </a:rPr>
              <a:t>vaut de l’argent</a:t>
            </a:r>
            <a:r>
              <a:rPr lang="en-US" sz="2000" b="1">
                <a:ea typeface="MS PGothic"/>
              </a:rPr>
              <a:t>.</a:t>
            </a:r>
          </a:p>
          <a:p>
            <a:pPr marL="0" indent="0">
              <a:buNone/>
            </a:pPr>
            <a:endParaRPr lang="en-US" sz="2000">
              <a:ea typeface="MS PGothic"/>
            </a:endParaRPr>
          </a:p>
          <a:p>
            <a:pPr marL="0" indent="0">
              <a:buNone/>
            </a:pPr>
            <a:r>
              <a:rPr lang="en-US" sz="2000">
                <a:ea typeface="MS PGothic"/>
              </a:rPr>
              <a:t>La </a:t>
            </a:r>
            <a:r>
              <a:rPr lang="fr-CA" sz="2000">
                <a:ea typeface="MS PGothic"/>
              </a:rPr>
              <a:t>cryptomonnaie offre beaucoup d’avantages potentiels mais aussi des risques. </a:t>
            </a:r>
          </a:p>
          <a:p>
            <a:pPr marL="342900" indent="-342900">
              <a:lnSpc>
                <a:spcPts val="2500"/>
              </a:lnSpc>
            </a:pPr>
            <a:endParaRPr lang="en-US" sz="2000">
              <a:solidFill>
                <a:schemeClr val="tx1"/>
              </a:solidFill>
            </a:endParaRPr>
          </a:p>
        </p:txBody>
      </p:sp>
      <p:pic>
        <p:nvPicPr>
          <p:cNvPr id="4" name="Picture 2" descr="Icon&#10;&#10;Description automatically generated">
            <a:extLst>
              <a:ext uri="{FF2B5EF4-FFF2-40B4-BE49-F238E27FC236}">
                <a16:creationId xmlns:a16="http://schemas.microsoft.com/office/drawing/2014/main" id="{DFBA69FD-DE4B-C7BD-9CD8-2AC74431E78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65912" y="4531360"/>
            <a:ext cx="2009953" cy="19615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102799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61E6E7-254A-AC13-FDFF-7DDB6C23C5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CA" sz="3600"/>
              <a:t>Bienvenue dans l’univers de la cryptomonnaie</a:t>
            </a:r>
            <a:r>
              <a:rPr lang="en-US" sz="3600"/>
              <a:t>!</a:t>
            </a:r>
            <a:endParaRPr lang="en-CA" sz="360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F2B2A60-245A-7617-B687-7444A586811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51406" y="1952089"/>
            <a:ext cx="8638967" cy="4267957"/>
          </a:xfrm>
        </p:spPr>
        <p:txBody>
          <a:bodyPr>
            <a:normAutofit/>
          </a:bodyPr>
          <a:lstStyle/>
          <a:p>
            <a:pPr marL="457200" indent="-457200" eaLnBrk="1" hangingPunct="1">
              <a:buNone/>
            </a:pPr>
            <a:r>
              <a:rPr lang="en-US" sz="2000" b="1">
                <a:ea typeface="MS PGothic"/>
              </a:rPr>
              <a:t>1. La </a:t>
            </a:r>
            <a:r>
              <a:rPr lang="fr-CA" sz="2000" b="1">
                <a:solidFill>
                  <a:schemeClr val="accent1"/>
                </a:solidFill>
                <a:ea typeface="MS PGothic"/>
              </a:rPr>
              <a:t>cryptomonnaie</a:t>
            </a:r>
            <a:r>
              <a:rPr lang="fr-CA" sz="2000" b="1">
                <a:ea typeface="MS PGothic"/>
              </a:rPr>
              <a:t> (ou simplement </a:t>
            </a:r>
            <a:r>
              <a:rPr lang="fr-CA" sz="2000" b="1">
                <a:solidFill>
                  <a:schemeClr val="accent1"/>
                </a:solidFill>
                <a:ea typeface="MS PGothic"/>
              </a:rPr>
              <a:t>crypto</a:t>
            </a:r>
            <a:r>
              <a:rPr lang="fr-CA" sz="2000" b="1">
                <a:ea typeface="MS PGothic"/>
              </a:rPr>
              <a:t>) est un nouvel actif numérique que très peu de gens utilisent dans le monde</a:t>
            </a:r>
            <a:r>
              <a:rPr lang="en-US" sz="2000" b="1">
                <a:ea typeface="MS PGothic"/>
              </a:rPr>
              <a:t>.</a:t>
            </a:r>
            <a:endParaRPr lang="en-US" sz="2000" b="1"/>
          </a:p>
          <a:p>
            <a:pPr marL="0" indent="0" eaLnBrk="1" hangingPunct="1">
              <a:buNone/>
            </a:pPr>
            <a:endParaRPr lang="en-US" sz="2000">
              <a:ea typeface="MS PGothic"/>
            </a:endParaRPr>
          </a:p>
          <a:p>
            <a:pPr marL="0" indent="0" eaLnBrk="1" hangingPunct="1">
              <a:buNone/>
            </a:pPr>
            <a:r>
              <a:rPr lang="fr-CA" sz="2000">
                <a:ea typeface="MS PGothic"/>
              </a:rPr>
              <a:t>Pensez-y: combien de gens connaissez-vous qui l’utilisent quotidiennement , ou même qui en possèdent</a:t>
            </a:r>
            <a:r>
              <a:rPr lang="en-US" sz="2000">
                <a:ea typeface="MS PGothic"/>
              </a:rPr>
              <a:t>? </a:t>
            </a:r>
          </a:p>
          <a:p>
            <a:pPr marL="0" indent="0" eaLnBrk="1" hangingPunct="1">
              <a:buNone/>
            </a:pPr>
            <a:endParaRPr lang="en-US" sz="2000">
              <a:ea typeface="MS PGothic"/>
            </a:endParaRPr>
          </a:p>
          <a:p>
            <a:pPr marL="0" indent="0" eaLnBrk="1" hangingPunct="1">
              <a:buNone/>
            </a:pPr>
            <a:r>
              <a:rPr lang="fr-CA" sz="2000">
                <a:ea typeface="MS PGothic"/>
              </a:rPr>
              <a:t>En tant que nouvel utilisateur, vous en êtes qu’au début d’une nouvelle technologie </a:t>
            </a:r>
            <a:r>
              <a:rPr lang="en-US" sz="2000">
                <a:ea typeface="MS PGothic"/>
              </a:rPr>
              <a:t>.</a:t>
            </a:r>
          </a:p>
          <a:p>
            <a:pPr marL="342900" indent="-342900">
              <a:lnSpc>
                <a:spcPts val="2500"/>
              </a:lnSpc>
            </a:pPr>
            <a:endParaRPr lang="en-US" sz="2000">
              <a:solidFill>
                <a:schemeClr val="tx1"/>
              </a:solidFill>
            </a:endParaRPr>
          </a:p>
        </p:txBody>
      </p:sp>
      <p:pic>
        <p:nvPicPr>
          <p:cNvPr id="5" name="Picture 3" descr="Icon&#10;&#10;Description automatically generated">
            <a:extLst>
              <a:ext uri="{FF2B5EF4-FFF2-40B4-BE49-F238E27FC236}">
                <a16:creationId xmlns:a16="http://schemas.microsoft.com/office/drawing/2014/main" id="{196EEEAA-57BA-F5D2-83FC-6CF33C18FFF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87967" y="4712645"/>
            <a:ext cx="1765843" cy="19593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587023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61E6E7-254A-AC13-FDFF-7DDB6C23C5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CA" sz="3600"/>
              <a:t>Bienvenue dans l’univers de la cryptomonnaie</a:t>
            </a:r>
            <a:r>
              <a:rPr lang="en-US" sz="3600"/>
              <a:t>!</a:t>
            </a:r>
            <a:endParaRPr lang="en-CA" sz="360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F2B2A60-245A-7617-B687-7444A586811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51406" y="1952089"/>
            <a:ext cx="8638967" cy="426795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altLang="en-US" sz="2000" b="1">
                <a:ea typeface="MS PGothic"/>
              </a:rPr>
              <a:t>2) </a:t>
            </a:r>
            <a:r>
              <a:rPr lang="fr-CA" altLang="en-US" sz="2000" b="1">
                <a:solidFill>
                  <a:schemeClr val="tx1"/>
                </a:solidFill>
                <a:ea typeface="MS PGothic"/>
              </a:rPr>
              <a:t>Pas </a:t>
            </a:r>
            <a:r>
              <a:rPr lang="fr-CA" altLang="en-US" sz="2000" b="1">
                <a:ea typeface="MS PGothic"/>
              </a:rPr>
              <a:t>besoin </a:t>
            </a:r>
            <a:r>
              <a:rPr lang="fr-CA" altLang="en-US" sz="2000" b="1">
                <a:solidFill>
                  <a:schemeClr val="tx1"/>
                </a:solidFill>
                <a:ea typeface="MS PGothic"/>
              </a:rPr>
              <a:t>d’une</a:t>
            </a:r>
            <a:r>
              <a:rPr lang="fr-CA" altLang="en-US" sz="2000" b="1">
                <a:ea typeface="MS PGothic"/>
              </a:rPr>
              <a:t> banque</a:t>
            </a:r>
            <a:r>
              <a:rPr lang="en-US" altLang="en-US" sz="2000" b="1">
                <a:ea typeface="MS PGothic"/>
              </a:rPr>
              <a:t>!</a:t>
            </a:r>
            <a:endParaRPr lang="en-US" altLang="en-US" sz="2000" b="1"/>
          </a:p>
          <a:p>
            <a:pPr marL="0" indent="0">
              <a:buNone/>
            </a:pPr>
            <a:endParaRPr lang="en-US" altLang="en-US" sz="2000"/>
          </a:p>
          <a:p>
            <a:pPr marL="0" indent="0">
              <a:buNone/>
            </a:pPr>
            <a:r>
              <a:rPr lang="fr-CA" altLang="en-US" sz="2000">
                <a:ea typeface="MS PGothic"/>
              </a:rPr>
              <a:t>Bien des gens n’ont pas accès à un compte bancaire pour plusieurs raisons:</a:t>
            </a:r>
            <a:endParaRPr lang="fr-CA" altLang="en-US" sz="2000"/>
          </a:p>
          <a:p>
            <a:pPr>
              <a:buFont typeface="Arial"/>
              <a:buChar char="•"/>
            </a:pPr>
            <a:r>
              <a:rPr lang="fr-CA" altLang="en-US" sz="2000">
                <a:ea typeface="MS PGothic"/>
              </a:rPr>
              <a:t>Ils sont trop jeunes</a:t>
            </a:r>
            <a:r>
              <a:rPr lang="en-US" altLang="en-US" sz="2000">
                <a:ea typeface="MS PGothic"/>
              </a:rPr>
              <a:t> </a:t>
            </a:r>
            <a:endParaRPr lang="en-US" altLang="en-US" sz="2000"/>
          </a:p>
          <a:p>
            <a:pPr>
              <a:buFont typeface="Arial"/>
              <a:buChar char="•"/>
            </a:pPr>
            <a:r>
              <a:rPr lang="fr-CA" altLang="en-US" sz="2000">
                <a:ea typeface="MS PGothic"/>
              </a:rPr>
              <a:t>Ils n’ont pas les pièces d’identité </a:t>
            </a:r>
            <a:r>
              <a:rPr lang="fr-CA" altLang="en-US" sz="2000">
                <a:solidFill>
                  <a:schemeClr val="tx1"/>
                </a:solidFill>
                <a:ea typeface="MS PGothic"/>
              </a:rPr>
              <a:t>nécessaires </a:t>
            </a:r>
            <a:endParaRPr lang="fr-CA" altLang="en-US" sz="2000">
              <a:solidFill>
                <a:schemeClr val="tx1"/>
              </a:solidFill>
            </a:endParaRPr>
          </a:p>
          <a:p>
            <a:pPr>
              <a:buFont typeface="Arial"/>
              <a:buChar char="•"/>
            </a:pPr>
            <a:r>
              <a:rPr lang="fr-CA" altLang="en-US" sz="2000">
                <a:ea typeface="MS PGothic"/>
              </a:rPr>
              <a:t>L’accès à une banque est difficile à cause de la distance</a:t>
            </a:r>
            <a:r>
              <a:rPr lang="en-US" altLang="en-US" sz="2000">
                <a:ea typeface="MS PGothic"/>
              </a:rPr>
              <a:t>.</a:t>
            </a:r>
          </a:p>
          <a:p>
            <a:pPr>
              <a:buNone/>
            </a:pPr>
            <a:endParaRPr lang="en-US" altLang="en-US" sz="2000"/>
          </a:p>
          <a:p>
            <a:pPr marL="0" indent="0">
              <a:buNone/>
            </a:pPr>
            <a:r>
              <a:rPr lang="fr-CA" altLang="en-US" sz="2000"/>
              <a:t>Tout ce dont vous avez besoin pour la cryptomonnaie est une connexion internet . </a:t>
            </a:r>
          </a:p>
          <a:p>
            <a:pPr marL="342900" indent="-342900">
              <a:lnSpc>
                <a:spcPts val="2500"/>
              </a:lnSpc>
            </a:pPr>
            <a:endParaRPr lang="en-US" sz="2000">
              <a:solidFill>
                <a:schemeClr val="tx1"/>
              </a:solidFill>
            </a:endParaRPr>
          </a:p>
        </p:txBody>
      </p:sp>
      <p:pic>
        <p:nvPicPr>
          <p:cNvPr id="4" name="Picture 2" descr="Icon&#10;&#10;Description automatically generated">
            <a:extLst>
              <a:ext uri="{FF2B5EF4-FFF2-40B4-BE49-F238E27FC236}">
                <a16:creationId xmlns:a16="http://schemas.microsoft.com/office/drawing/2014/main" id="{E57C7D36-A53A-7F7F-70C9-C42FA129F00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09292" y="5426060"/>
            <a:ext cx="1323194" cy="10553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839919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61E6E7-254A-AC13-FDFF-7DDB6C23C5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CA" sz="3600"/>
              <a:t>Bienvenue dans l’univers de la cryptomonnaie</a:t>
            </a:r>
            <a:r>
              <a:rPr lang="en-US" sz="3600"/>
              <a:t>!</a:t>
            </a:r>
            <a:endParaRPr lang="en-CA" sz="360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F2B2A60-245A-7617-B687-7444A586811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51406" y="1952089"/>
            <a:ext cx="8638967" cy="426795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altLang="en-US" sz="2000" b="1">
                <a:ea typeface="MS PGothic"/>
              </a:rPr>
              <a:t>3)  </a:t>
            </a:r>
            <a:r>
              <a:rPr lang="fr-CA" altLang="en-US" sz="2000" b="1">
                <a:ea typeface="MS PGothic"/>
              </a:rPr>
              <a:t>Il y a des opportunités d’emplois à venir</a:t>
            </a:r>
            <a:r>
              <a:rPr lang="en-US" altLang="en-US" sz="2000" b="1">
                <a:ea typeface="MS PGothic"/>
              </a:rPr>
              <a:t>!</a:t>
            </a:r>
          </a:p>
          <a:p>
            <a:pPr marL="0" indent="0">
              <a:buNone/>
            </a:pPr>
            <a:endParaRPr lang="en-US" altLang="en-US" sz="2000"/>
          </a:p>
          <a:p>
            <a:pPr marL="0" indent="0">
              <a:buNone/>
            </a:pPr>
            <a:r>
              <a:rPr lang="fr-CA" altLang="en-US" sz="2000">
                <a:ea typeface="MS PGothic"/>
              </a:rPr>
              <a:t>Il y a une grande variété d’emplois reliés  à la crypto qui s’offrent  à vous et très peu de gens qualifiés pour </a:t>
            </a:r>
            <a:r>
              <a:rPr lang="fr-CA" altLang="en-US" sz="2000">
                <a:solidFill>
                  <a:srgbClr val="FF0000"/>
                </a:solidFill>
                <a:ea typeface="MS PGothic"/>
              </a:rPr>
              <a:t> </a:t>
            </a:r>
            <a:r>
              <a:rPr lang="fr-CA" altLang="en-US" sz="2000">
                <a:solidFill>
                  <a:schemeClr val="tx1"/>
                </a:solidFill>
                <a:ea typeface="MS PGothic"/>
              </a:rPr>
              <a:t>ces emplois.  Si vous commencez tôt , vous ferez partie des privilégiés !</a:t>
            </a:r>
          </a:p>
          <a:p>
            <a:pPr marL="0" indent="0">
              <a:buNone/>
            </a:pPr>
            <a:endParaRPr lang="fr-CA" altLang="en-US" sz="2000">
              <a:ea typeface="MS PGothic"/>
            </a:endParaRPr>
          </a:p>
          <a:p>
            <a:pPr marL="0" indent="0">
              <a:buNone/>
            </a:pPr>
            <a:r>
              <a:rPr lang="fr-CA" altLang="en-US" sz="2000">
                <a:ea typeface="MS PGothic"/>
              </a:rPr>
              <a:t>Vous pouvez aussi travailler n’importe où  dans le monde car ces entreprises embauchent  des télétravailleurs</a:t>
            </a:r>
            <a:r>
              <a:rPr lang="en-US" altLang="en-US" sz="2000">
                <a:ea typeface="MS PGothic"/>
              </a:rPr>
              <a:t>.</a:t>
            </a:r>
          </a:p>
        </p:txBody>
      </p:sp>
      <p:pic>
        <p:nvPicPr>
          <p:cNvPr id="5" name="Picture 2" descr="Icon&#10;&#10;Description automatically generated">
            <a:extLst>
              <a:ext uri="{FF2B5EF4-FFF2-40B4-BE49-F238E27FC236}">
                <a16:creationId xmlns:a16="http://schemas.microsoft.com/office/drawing/2014/main" id="{842DBEC7-9C75-4A11-048C-8FDEFAFE84B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0889" y="4943873"/>
            <a:ext cx="1913813" cy="16985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981794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61E6E7-254A-AC13-FDFF-7DDB6C23C5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/>
              <a:t>DANGER, DANGER! </a:t>
            </a:r>
            <a:r>
              <a:rPr lang="en-US" sz="3600" err="1"/>
              <a:t>Risques</a:t>
            </a:r>
            <a:r>
              <a:rPr lang="en-US" sz="3600"/>
              <a:t> à </a:t>
            </a:r>
            <a:r>
              <a:rPr lang="en-US" sz="3600" err="1"/>
              <a:t>venir</a:t>
            </a:r>
            <a:r>
              <a:rPr lang="en-US" sz="3600"/>
              <a:t> </a:t>
            </a:r>
            <a:endParaRPr lang="en-CA" sz="360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F2B2A60-245A-7617-B687-7444A586811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51406" y="1304818"/>
            <a:ext cx="8638967" cy="5424755"/>
          </a:xfrm>
        </p:spPr>
        <p:txBody>
          <a:bodyPr>
            <a:normAutofit/>
          </a:bodyPr>
          <a:lstStyle/>
          <a:p>
            <a:pPr marL="0" indent="0">
              <a:lnSpc>
                <a:spcPts val="2600"/>
              </a:lnSpc>
              <a:buNone/>
            </a:pPr>
            <a:r>
              <a:rPr lang="fr-CA" altLang="en-US" sz="2000">
                <a:ea typeface="MS PGothic"/>
              </a:rPr>
              <a:t>La cryptomonnaie est </a:t>
            </a:r>
            <a:r>
              <a:rPr lang="fr-CA" altLang="en-US" sz="2000" b="1">
                <a:ea typeface="MS PGothic"/>
              </a:rPr>
              <a:t>très</a:t>
            </a:r>
            <a:r>
              <a:rPr lang="fr-CA" altLang="en-US" sz="2000">
                <a:ea typeface="MS PGothic"/>
              </a:rPr>
              <a:t> risquée.  C’est une monnaie très volatile et  bien des gens ont perdu  beaucoup d’argent en investissant  là-dedans. Il faut donc tenir compte de tous les risques  avant  </a:t>
            </a:r>
            <a:r>
              <a:rPr lang="fr-CA" altLang="en-US" sz="2000">
                <a:solidFill>
                  <a:schemeClr val="tx1"/>
                </a:solidFill>
                <a:ea typeface="MS PGothic"/>
              </a:rPr>
              <a:t>d’y investir.</a:t>
            </a:r>
            <a:endParaRPr lang="en-US" altLang="en-US" sz="2000">
              <a:solidFill>
                <a:schemeClr val="tx1"/>
              </a:solidFill>
              <a:ea typeface="MS PGothic"/>
            </a:endParaRPr>
          </a:p>
          <a:p>
            <a:pPr marL="0" indent="0">
              <a:lnSpc>
                <a:spcPts val="2600"/>
              </a:lnSpc>
              <a:buNone/>
            </a:pPr>
            <a:endParaRPr lang="en-US" altLang="en-US" sz="2000">
              <a:ea typeface="MS PGothic"/>
            </a:endParaRPr>
          </a:p>
          <a:p>
            <a:pPr marL="342265" indent="-304165">
              <a:lnSpc>
                <a:spcPts val="2600"/>
              </a:lnSpc>
              <a:buFont typeface="Arial"/>
              <a:buChar char="•"/>
            </a:pPr>
            <a:r>
              <a:rPr lang="fr-CA" altLang="en-US" sz="2000" b="1">
                <a:ea typeface="MS PGothic"/>
              </a:rPr>
              <a:t>Les hackers sont une réelle menace</a:t>
            </a:r>
            <a:r>
              <a:rPr lang="en-US" altLang="en-US" sz="2000" b="1">
                <a:ea typeface="MS PGothic"/>
              </a:rPr>
              <a:t>.</a:t>
            </a:r>
          </a:p>
          <a:p>
            <a:pPr marL="685165" lvl="1" indent="-285115">
              <a:lnSpc>
                <a:spcPts val="2600"/>
              </a:lnSpc>
              <a:buFont typeface="Arial"/>
              <a:buChar char="•"/>
            </a:pPr>
            <a:r>
              <a:rPr lang="fr-CA" altLang="en-US" sz="2000">
                <a:ea typeface="MS PGothic"/>
              </a:rPr>
              <a:t>Il est très facile d’être victime d’un hacker ou d’une tentative </a:t>
            </a:r>
            <a:r>
              <a:rPr lang="fr-CA" altLang="en-US" sz="2000">
                <a:solidFill>
                  <a:schemeClr val="tx1"/>
                </a:solidFill>
                <a:ea typeface="MS PGothic"/>
              </a:rPr>
              <a:t>de fraude.</a:t>
            </a:r>
          </a:p>
          <a:p>
            <a:pPr marL="685165" lvl="1" indent="-285115">
              <a:lnSpc>
                <a:spcPts val="2600"/>
              </a:lnSpc>
              <a:buFont typeface="Arial"/>
              <a:buChar char="•"/>
            </a:pPr>
            <a:r>
              <a:rPr lang="fr-CA" altLang="en-US" sz="2000"/>
              <a:t>Si vous vous faites pirater, vous perdrez votre argent  sans possibilité de la récupérer.</a:t>
            </a:r>
          </a:p>
          <a:p>
            <a:pPr marL="685165" lvl="1" indent="-285115">
              <a:lnSpc>
                <a:spcPts val="2600"/>
              </a:lnSpc>
              <a:buFont typeface="Arial"/>
              <a:buChar char="•"/>
            </a:pPr>
            <a:r>
              <a:rPr lang="fr-CA" altLang="en-US" sz="2000">
                <a:ea typeface="MS PGothic"/>
              </a:rPr>
              <a:t>En tant que jeune qui commence dans ce domaine,  le risque d’être victime d’un e fraude est encore plus grand.</a:t>
            </a:r>
            <a:endParaRPr lang="en-US" altLang="en-US" sz="2000">
              <a:ea typeface="MS PGothic"/>
            </a:endParaRPr>
          </a:p>
          <a:p>
            <a:pPr marL="342265" indent="-304165">
              <a:lnSpc>
                <a:spcPts val="2600"/>
              </a:lnSpc>
              <a:buFont typeface="Arial"/>
              <a:buChar char="•"/>
            </a:pPr>
            <a:r>
              <a:rPr lang="fr-CA" altLang="en-US" sz="2000" b="1" u="sng">
                <a:ea typeface="MS PGothic"/>
              </a:rPr>
              <a:t>Vous</a:t>
            </a:r>
            <a:r>
              <a:rPr lang="fr-CA" altLang="en-US" sz="2000" b="1">
                <a:ea typeface="MS PGothic"/>
              </a:rPr>
              <a:t> êtes responsable de votre propre sécurité </a:t>
            </a:r>
          </a:p>
          <a:p>
            <a:pPr marL="685165" lvl="1" indent="-285115">
              <a:lnSpc>
                <a:spcPts val="2600"/>
              </a:lnSpc>
              <a:buFont typeface="Arial"/>
              <a:buChar char="•"/>
            </a:pPr>
            <a:r>
              <a:rPr lang="fr-CA" altLang="en-US" sz="2000">
                <a:ea typeface="MS PGothic"/>
              </a:rPr>
              <a:t>Personne ne va vous protéger. Il n’y a aucune agence ou entreprise pour signaler les plaintes.</a:t>
            </a:r>
            <a:r>
              <a:rPr lang="en-US" altLang="en-US" sz="2000">
                <a:ea typeface="MS PGothic"/>
              </a:rPr>
              <a:t> </a:t>
            </a:r>
            <a:endParaRPr lang="en-US" altLang="en-US" sz="2000"/>
          </a:p>
          <a:p>
            <a:pPr marL="342900" indent="-342900">
              <a:lnSpc>
                <a:spcPts val="2500"/>
              </a:lnSpc>
            </a:pPr>
            <a:endParaRPr lang="en-US" sz="2000">
              <a:solidFill>
                <a:schemeClr val="tx1"/>
              </a:solidFill>
            </a:endParaRPr>
          </a:p>
        </p:txBody>
      </p:sp>
      <p:pic>
        <p:nvPicPr>
          <p:cNvPr id="4" name="Picture 3" descr="Icon&#10;&#10;Description automatically generated">
            <a:extLst>
              <a:ext uri="{FF2B5EF4-FFF2-40B4-BE49-F238E27FC236}">
                <a16:creationId xmlns:a16="http://schemas.microsoft.com/office/drawing/2014/main" id="{503F7C82-DD02-A271-AA4C-DC990ED04AD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01622" y="2364625"/>
            <a:ext cx="877080" cy="7192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028162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61E6E7-254A-AC13-FDFF-7DDB6C23C5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/>
              <a:t>DANGER, DANGER! </a:t>
            </a:r>
            <a:r>
              <a:rPr lang="en-US" sz="3600" err="1"/>
              <a:t>Risque</a:t>
            </a:r>
            <a:r>
              <a:rPr lang="en-US" sz="3600"/>
              <a:t> à </a:t>
            </a:r>
            <a:r>
              <a:rPr lang="en-US" sz="3600" err="1"/>
              <a:t>venir</a:t>
            </a:r>
            <a:r>
              <a:rPr lang="en-US" sz="3600"/>
              <a:t> </a:t>
            </a:r>
            <a:endParaRPr lang="en-CA" sz="360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F2B2A60-245A-7617-B687-7444A586811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51406" y="1952089"/>
            <a:ext cx="8638967" cy="426795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000" err="1">
                <a:ea typeface="+mn-lt"/>
                <a:cs typeface="+mn-lt"/>
              </a:rPr>
              <a:t>Lisez</a:t>
            </a:r>
            <a:r>
              <a:rPr lang="en-US" sz="2000">
                <a:ea typeface="+mn-lt"/>
                <a:cs typeface="+mn-lt"/>
              </a:rPr>
              <a:t> </a:t>
            </a:r>
            <a:r>
              <a:rPr lang="en-US" sz="2000" err="1">
                <a:ea typeface="+mn-lt"/>
                <a:cs typeface="+mn-lt"/>
              </a:rPr>
              <a:t>cet</a:t>
            </a:r>
            <a:r>
              <a:rPr lang="en-US" sz="2000">
                <a:ea typeface="+mn-lt"/>
                <a:cs typeface="+mn-lt"/>
              </a:rPr>
              <a:t> article: </a:t>
            </a:r>
          </a:p>
          <a:p>
            <a:pPr marL="0" indent="0">
              <a:lnSpc>
                <a:spcPts val="2400"/>
              </a:lnSpc>
              <a:buNone/>
            </a:pPr>
            <a:r>
              <a:rPr lang="en-US" sz="2000">
                <a:ea typeface="+mn-lt"/>
                <a:cs typeface="+mn-lt"/>
                <a:hlinkClick r:id="rId2"/>
              </a:rPr>
              <a:t>Les </a:t>
            </a:r>
            <a:r>
              <a:rPr lang="en-US" sz="2000" err="1">
                <a:ea typeface="+mn-lt"/>
                <a:cs typeface="+mn-lt"/>
                <a:hlinkClick r:id="rId2"/>
              </a:rPr>
              <a:t>cryptomonnaies</a:t>
            </a:r>
            <a:r>
              <a:rPr lang="en-US" sz="2000">
                <a:ea typeface="+mn-lt"/>
                <a:cs typeface="+mn-lt"/>
                <a:hlinkClick r:id="rId2"/>
              </a:rPr>
              <a:t> </a:t>
            </a:r>
            <a:r>
              <a:rPr lang="en-US" sz="2000" err="1">
                <a:ea typeface="+mn-lt"/>
                <a:cs typeface="+mn-lt"/>
                <a:hlinkClick r:id="rId2"/>
              </a:rPr>
              <a:t>seraient-elles</a:t>
            </a:r>
            <a:r>
              <a:rPr lang="en-US" sz="2000">
                <a:ea typeface="+mn-lt"/>
                <a:cs typeface="+mn-lt"/>
                <a:hlinkClick r:id="rId2"/>
              </a:rPr>
              <a:t> un danger? La </a:t>
            </a:r>
            <a:r>
              <a:rPr lang="en-US" sz="2000" err="1">
                <a:ea typeface="+mn-lt"/>
                <a:cs typeface="+mn-lt"/>
                <a:hlinkClick r:id="rId2"/>
              </a:rPr>
              <a:t>banque</a:t>
            </a:r>
            <a:r>
              <a:rPr lang="en-US" sz="2000">
                <a:ea typeface="+mn-lt"/>
                <a:cs typeface="+mn-lt"/>
                <a:hlinkClick r:id="rId2"/>
              </a:rPr>
              <a:t> des </a:t>
            </a:r>
            <a:r>
              <a:rPr lang="en-US" sz="2000" err="1">
                <a:ea typeface="+mn-lt"/>
                <a:cs typeface="+mn-lt"/>
                <a:hlinkClick r:id="rId2"/>
              </a:rPr>
              <a:t>banques</a:t>
            </a:r>
            <a:r>
              <a:rPr lang="en-US" sz="2000">
                <a:ea typeface="+mn-lt"/>
                <a:cs typeface="+mn-lt"/>
                <a:hlinkClick r:id="rId2"/>
              </a:rPr>
              <a:t> </a:t>
            </a:r>
            <a:r>
              <a:rPr lang="en-US" sz="2000" err="1">
                <a:ea typeface="+mn-lt"/>
                <a:cs typeface="+mn-lt"/>
                <a:hlinkClick r:id="rId2"/>
              </a:rPr>
              <a:t>exige</a:t>
            </a:r>
            <a:r>
              <a:rPr lang="en-US" sz="2000">
                <a:ea typeface="+mn-lt"/>
                <a:cs typeface="+mn-lt"/>
                <a:hlinkClick r:id="rId2"/>
              </a:rPr>
              <a:t> des MNBC</a:t>
            </a:r>
            <a:endParaRPr lang="en-US" sz="2000">
              <a:ea typeface="+mn-lt"/>
              <a:cs typeface="+mn-lt"/>
            </a:endParaRPr>
          </a:p>
          <a:p>
            <a:pPr marL="0" indent="0">
              <a:buNone/>
            </a:pPr>
            <a:endParaRPr lang="en-US" sz="2000">
              <a:solidFill>
                <a:schemeClr val="tx1"/>
              </a:solidFill>
            </a:endParaRPr>
          </a:p>
        </p:txBody>
      </p:sp>
      <p:pic>
        <p:nvPicPr>
          <p:cNvPr id="5" name="Picture 3" descr="Icon&#10;&#10;Description automatically generated">
            <a:extLst>
              <a:ext uri="{FF2B5EF4-FFF2-40B4-BE49-F238E27FC236}">
                <a16:creationId xmlns:a16="http://schemas.microsoft.com/office/drawing/2014/main" id="{BEDF3EA2-7962-57E8-1D95-3A8B434FDBF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19355" y="3273840"/>
            <a:ext cx="2298413" cy="24825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378107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United for Literacy">
      <a:dk1>
        <a:srgbClr val="000000"/>
      </a:dk1>
      <a:lt1>
        <a:srgbClr val="FFFFFF"/>
      </a:lt1>
      <a:dk2>
        <a:srgbClr val="093254"/>
      </a:dk2>
      <a:lt2>
        <a:srgbClr val="FFFFFF"/>
      </a:lt2>
      <a:accent1>
        <a:srgbClr val="005659"/>
      </a:accent1>
      <a:accent2>
        <a:srgbClr val="093254"/>
      </a:accent2>
      <a:accent3>
        <a:srgbClr val="3FA947"/>
      </a:accent3>
      <a:accent4>
        <a:srgbClr val="00734F"/>
      </a:accent4>
      <a:accent5>
        <a:srgbClr val="92C82E"/>
      </a:accent5>
      <a:accent6>
        <a:srgbClr val="F36C20"/>
      </a:accent6>
      <a:hlink>
        <a:srgbClr val="00BFDF"/>
      </a:hlink>
      <a:folHlink>
        <a:srgbClr val="73308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4" id="{FBC8EA80-A3DA-E54B-88C8-85CC3B551E85}" vid="{D8FACF28-C2FD-DE47-9339-3293D0449437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LongProperties xmlns="http://schemas.microsoft.com/office/2006/metadata/longProperties"/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f6493094-0435-4eae-a32c-76983131fc0f">
      <Terms xmlns="http://schemas.microsoft.com/office/infopath/2007/PartnerControls"/>
    </lcf76f155ced4ddcb4097134ff3c332f>
    <TaxCatchAll xmlns="1bca0e2f-16d9-4d6a-8327-7fd70d55969c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4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F7E63EF2496EC4A8317235C224509C7" ma:contentTypeVersion="15" ma:contentTypeDescription="Create a new document." ma:contentTypeScope="" ma:versionID="2567e716e479f0fe1fad83c07d0475b4">
  <xsd:schema xmlns:xsd="http://www.w3.org/2001/XMLSchema" xmlns:xs="http://www.w3.org/2001/XMLSchema" xmlns:p="http://schemas.microsoft.com/office/2006/metadata/properties" xmlns:ns2="f6493094-0435-4eae-a32c-76983131fc0f" xmlns:ns3="1bca0e2f-16d9-4d6a-8327-7fd70d55969c" targetNamespace="http://schemas.microsoft.com/office/2006/metadata/properties" ma:root="true" ma:fieldsID="012dbca595c35fff498512ea9a6f57f6" ns2:_="" ns3:_="">
    <xsd:import namespace="f6493094-0435-4eae-a32c-76983131fc0f"/>
    <xsd:import namespace="1bca0e2f-16d9-4d6a-8327-7fd70d55969c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3:SharedWithUsers" minOccurs="0"/>
                <xsd:element ref="ns3:SharedWithDetail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6493094-0435-4eae-a32c-76983131fc0f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OCR" ma:index="12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7" nillable="true" ma:displayName="MediaServiceDateTaken" ma:hidden="true" ma:internalName="MediaServiceDateTaken" ma:readOnly="true">
      <xsd:simpleType>
        <xsd:restriction base="dms:Text"/>
      </xsd:simpleType>
    </xsd:element>
    <xsd:element name="lcf76f155ced4ddcb4097134ff3c332f" ma:index="19" nillable="true" ma:taxonomy="true" ma:internalName="lcf76f155ced4ddcb4097134ff3c332f" ma:taxonomyFieldName="MediaServiceImageTags" ma:displayName="Image Tags" ma:readOnly="false" ma:fieldId="{5cf76f15-5ced-4ddc-b409-7134ff3c332f}" ma:taxonomyMulti="true" ma:sspId="524ab7d2-68ae-4300-a5cd-dbcd0e7db7b8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LengthInSeconds" ma:index="21" nillable="true" ma:displayName="MediaLengthInSeconds" ma:hidden="true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bca0e2f-16d9-4d6a-8327-7fd70d55969c" elementFormDefault="qualified">
    <xsd:import namespace="http://schemas.microsoft.com/office/2006/documentManagement/types"/>
    <xsd:import namespace="http://schemas.microsoft.com/office/infopath/2007/PartnerControls"/>
    <xsd:element name="SharedWithUsers" ma:index="15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6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0" nillable="true" ma:displayName="Taxonomy Catch All Column" ma:hidden="true" ma:list="{8ae85c5a-a45e-43e1-b40a-0ff7d4a9c2a1}" ma:internalName="TaxCatchAll" ma:showField="CatchAllData" ma:web="1bca0e2f-16d9-4d6a-8327-7fd70d55969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E12A6851-F7E1-42FB-812A-E3A1277D2969}">
  <ds:schemaRefs>
    <ds:schemaRef ds:uri="http://schemas.microsoft.com/office/2006/metadata/longProperties"/>
  </ds:schemaRefs>
</ds:datastoreItem>
</file>

<file path=customXml/itemProps2.xml><?xml version="1.0" encoding="utf-8"?>
<ds:datastoreItem xmlns:ds="http://schemas.openxmlformats.org/officeDocument/2006/customXml" ds:itemID="{6BAB852A-0F1E-43AF-86DD-CDEB92FA258D}">
  <ds:schemaRefs>
    <ds:schemaRef ds:uri="1bca0e2f-16d9-4d6a-8327-7fd70d55969c"/>
    <ds:schemaRef ds:uri="f6493094-0435-4eae-a32c-76983131fc0f"/>
    <ds:schemaRef ds:uri="http://schemas.microsoft.com/office/2006/metadata/properties"/>
    <ds:schemaRef ds:uri="http://schemas.microsoft.com/office/infopath/2007/PartnerControls"/>
    <ds:schemaRef ds:uri="http://www.w3.org/2000/xmlns/"/>
    <ds:schemaRef ds:uri="http://www.w3.org/2001/XMLSchema-instance"/>
  </ds:schemaRefs>
</ds:datastoreItem>
</file>

<file path=customXml/itemProps3.xml><?xml version="1.0" encoding="utf-8"?>
<ds:datastoreItem xmlns:ds="http://schemas.openxmlformats.org/officeDocument/2006/customXml" ds:itemID="{34A581EC-43B8-4740-9F2D-8D1D7BA3A37E}">
  <ds:schemaRefs>
    <ds:schemaRef ds:uri="http://schemas.microsoft.com/sharepoint/v3/contenttype/forms"/>
  </ds:schemaRefs>
</ds:datastoreItem>
</file>

<file path=customXml/itemProps4.xml><?xml version="1.0" encoding="utf-8"?>
<ds:datastoreItem xmlns:ds="http://schemas.openxmlformats.org/officeDocument/2006/customXml" ds:itemID="{D0C3C3EC-98B7-48E1-BC87-64047DBBE6A4}">
  <ds:schemaRefs>
    <ds:schemaRef ds:uri="1bca0e2f-16d9-4d6a-8327-7fd70d55969c"/>
    <ds:schemaRef ds:uri="f6493094-0435-4eae-a32c-76983131fc0f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0/xmlns/"/>
    <ds:schemaRef ds:uri="http://www.w3.org/2001/XMLSchema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829</Words>
  <Application>Microsoft Office PowerPoint</Application>
  <PresentationFormat>On-screen Show (4:3)</PresentationFormat>
  <Paragraphs>110</Paragraphs>
  <Slides>16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9" baseType="lpstr">
      <vt:lpstr>Arial</vt:lpstr>
      <vt:lpstr>Calibri</vt:lpstr>
      <vt:lpstr>Office Theme</vt:lpstr>
      <vt:lpstr>Introduction à la cryptomonnaie et aux portefeuilles</vt:lpstr>
      <vt:lpstr>Remarque spéciale à l’intention du personnel enseignant</vt:lpstr>
      <vt:lpstr>Les élèves apprendront:</vt:lpstr>
      <vt:lpstr>Bienvenue dans l’univers de la cryptomonnaie!</vt:lpstr>
      <vt:lpstr>Bienvenue dans l’univers de la cryptomonnaie!</vt:lpstr>
      <vt:lpstr>Bienvenue dans l’univers de la cryptomonnaie!</vt:lpstr>
      <vt:lpstr>Bienvenue dans l’univers de la cryptomonnaie!</vt:lpstr>
      <vt:lpstr>DANGER, DANGER! Risques à venir </vt:lpstr>
      <vt:lpstr>DANGER, DANGER! Risque à venir </vt:lpstr>
      <vt:lpstr>DANGER, DANGER! Risque à venir </vt:lpstr>
      <vt:lpstr>Exemples de cryptomonnaie stable (StableCoin)</vt:lpstr>
      <vt:lpstr>Commençons: Utiliser un portefeuille</vt:lpstr>
      <vt:lpstr>Commençons: Utiliser un portefeuille</vt:lpstr>
      <vt:lpstr>Mise en place d’un portefeuille</vt:lpstr>
      <vt:lpstr>Questions de réflexion</vt:lpstr>
      <vt:lpstr>Ressources</vt:lpstr>
    </vt:vector>
  </TitlesOfParts>
  <Manager/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Frontier College Literacy. Learning for Life</dc:title>
  <dc:creator/>
  <cp:lastModifiedBy/>
  <cp:revision>1</cp:revision>
  <dcterms:created xsi:type="dcterms:W3CDTF">2011-06-06T13:23:04Z</dcterms:created>
  <dcterms:modified xsi:type="dcterms:W3CDTF">2023-04-03T17:59:38Z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display_urn:schemas-microsoft-com:office:office#Editor">
    <vt:lpwstr>Meredith Roberts</vt:lpwstr>
  </property>
  <property fmtid="{D5CDD505-2E9C-101B-9397-08002B2CF9AE}" pid="3" name="Order">
    <vt:lpwstr>935400.000000000</vt:lpwstr>
  </property>
  <property fmtid="{D5CDD505-2E9C-101B-9397-08002B2CF9AE}" pid="4" name="display_urn:schemas-microsoft-com:office:office#Author">
    <vt:lpwstr>Meredith Roberts</vt:lpwstr>
  </property>
  <property fmtid="{D5CDD505-2E9C-101B-9397-08002B2CF9AE}" pid="5" name="ContentTypeId">
    <vt:lpwstr>0x0101006F7E63EF2496EC4A8317235C224509C7</vt:lpwstr>
  </property>
  <property fmtid="{D5CDD505-2E9C-101B-9397-08002B2CF9AE}" pid="6" name="MediaServiceImageTags">
    <vt:lpwstr/>
  </property>
</Properties>
</file>