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29"/>
  </p:notesMasterIdLst>
  <p:sldIdLst>
    <p:sldId id="257" r:id="rId5"/>
    <p:sldId id="295" r:id="rId6"/>
    <p:sldId id="300" r:id="rId7"/>
    <p:sldId id="301" r:id="rId8"/>
    <p:sldId id="293" r:id="rId9"/>
    <p:sldId id="306" r:id="rId10"/>
    <p:sldId id="315" r:id="rId11"/>
    <p:sldId id="305" r:id="rId12"/>
    <p:sldId id="286" r:id="rId13"/>
    <p:sldId id="318" r:id="rId14"/>
    <p:sldId id="307" r:id="rId15"/>
    <p:sldId id="310" r:id="rId16"/>
    <p:sldId id="308" r:id="rId17"/>
    <p:sldId id="316" r:id="rId18"/>
    <p:sldId id="319" r:id="rId19"/>
    <p:sldId id="303" r:id="rId20"/>
    <p:sldId id="309" r:id="rId21"/>
    <p:sldId id="311" r:id="rId22"/>
    <p:sldId id="312" r:id="rId23"/>
    <p:sldId id="313" r:id="rId24"/>
    <p:sldId id="317" r:id="rId25"/>
    <p:sldId id="314" r:id="rId26"/>
    <p:sldId id="320" r:id="rId27"/>
    <p:sldId id="29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Gu0PzJ7ERzS3mloYGxEWdQ==" hashData="KRwOUkSlfzmpDVHIqvG6FOVeBcyV1BOeRsoH4gWxwCxmcmErR3c6R0S9PvXTbXfbdl1K9OOfPvAd0MKpLKeTN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9BA20-36D1-40C5-8CC8-800813996CA0}" v="162" dt="2023-04-17T20:51:36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B74386CB-802F-3306-D160-539A97A38E90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FB7C9540-0A9B-5762-C49D-F2B9BFA2FC7D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Google Shape;5;n">
            <a:extLst>
              <a:ext uri="{FF2B5EF4-FFF2-40B4-BE49-F238E27FC236}">
                <a16:creationId xmlns:a16="http://schemas.microsoft.com/office/drawing/2014/main" id="{C4C847F3-66B3-73FF-D53C-F5CC4CE3959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Google Shape;6;n">
            <a:extLst>
              <a:ext uri="{FF2B5EF4-FFF2-40B4-BE49-F238E27FC236}">
                <a16:creationId xmlns:a16="http://schemas.microsoft.com/office/drawing/2014/main" id="{47B5F684-7992-D9C4-13E0-A404DBBAB1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5126" name="Google Shape;7;n">
            <a:extLst>
              <a:ext uri="{FF2B5EF4-FFF2-40B4-BE49-F238E27FC236}">
                <a16:creationId xmlns:a16="http://schemas.microsoft.com/office/drawing/2014/main" id="{5FF23117-1D7A-D503-F5BC-5B14D90EAFB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Google Shape;8;n">
            <a:extLst>
              <a:ext uri="{FF2B5EF4-FFF2-40B4-BE49-F238E27FC236}">
                <a16:creationId xmlns:a16="http://schemas.microsoft.com/office/drawing/2014/main" id="{3AC28878-FCB4-91F1-C602-27F014B5B4D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41D2969-8D0D-6A40-88F6-BFE0C17D41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40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147EB0C2-E376-BFB7-4209-9D9AB84C0A2A}"/>
              </a:ext>
            </a:extLst>
          </p:cNvPr>
          <p:cNvSpPr/>
          <p:nvPr/>
        </p:nvSpPr>
        <p:spPr>
          <a:xfrm>
            <a:off x="250825" y="6315075"/>
            <a:ext cx="377825" cy="44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5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5;p5">
            <a:extLst>
              <a:ext uri="{FF2B5EF4-FFF2-40B4-BE49-F238E27FC236}">
                <a16:creationId xmlns:a16="http://schemas.microsoft.com/office/drawing/2014/main" id="{6714EE7F-1089-B0F9-74E1-949F806CFF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02388"/>
            <a:ext cx="3286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1406" y="576266"/>
            <a:ext cx="86389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1406" y="3651214"/>
            <a:ext cx="863896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32;p5">
            <a:extLst>
              <a:ext uri="{FF2B5EF4-FFF2-40B4-BE49-F238E27FC236}">
                <a16:creationId xmlns:a16="http://schemas.microsoft.com/office/drawing/2014/main" id="{76432660-6E11-DB33-BE9C-741DBFC46B5C}"/>
              </a:ext>
            </a:extLst>
          </p:cNvPr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3;p5">
            <a:extLst>
              <a:ext uri="{FF2B5EF4-FFF2-40B4-BE49-F238E27FC236}">
                <a16:creationId xmlns:a16="http://schemas.microsoft.com/office/drawing/2014/main" id="{2C372CD4-23A2-0D7A-923E-E4B10D2734B7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877BA65-FAC8-3E48-A4AE-838EE3AD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Google Shape;34;p5">
            <a:extLst>
              <a:ext uri="{FF2B5EF4-FFF2-40B4-BE49-F238E27FC236}">
                <a16:creationId xmlns:a16="http://schemas.microsoft.com/office/drawing/2014/main" id="{517C3E89-57D4-9A54-3AB6-1913BB72DCB9}"/>
              </a:ext>
            </a:extLst>
          </p:cNvPr>
          <p:cNvSpPr txBox="1">
            <a:spLocks noGrp="1"/>
          </p:cNvSpPr>
          <p:nvPr>
            <p:ph type="dt" idx="12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51404" y="1825625"/>
            <a:ext cx="4263446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29152" y="1825625"/>
            <a:ext cx="4261221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3349555E-4282-49BF-6F3F-2CB7898D4BA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E0EAF839-6127-B074-04E9-BA412815EDB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A426EA51-A98F-BF55-27B5-890F9C7132A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E2CE-23DC-E54B-8912-813F53AF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B2E1F83A-749D-2F04-2BD9-76BDFC0614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5AA40ECC-C564-53BD-261B-7B4E6AB6210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8879F9DB-92AC-6482-E8FD-98B6EF48887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75FB-C882-194A-BBC0-D76E231F5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7976B7EB-4A61-D7F3-9DCC-A1EFA7C00DF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E71E64A3-66C8-8BCC-9A56-E6E31C280A6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5;p2">
            <a:extLst>
              <a:ext uri="{FF2B5EF4-FFF2-40B4-BE49-F238E27FC236}">
                <a16:creationId xmlns:a16="http://schemas.microsoft.com/office/drawing/2014/main" id="{5A11AB16-E821-B61A-25E3-C112E4570D4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7FF5-14D7-F746-BE91-127C2B5D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51407" y="365125"/>
            <a:ext cx="3327614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3927915" y="365130"/>
            <a:ext cx="4962456" cy="568518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251407" y="2202510"/>
            <a:ext cx="3327614" cy="384780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FBC95EF-7ED6-DFA4-20F3-80352B48238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22A760E0-5975-1B0F-4174-2C13F092F5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82BC3D7D-3C18-1787-2EF3-3C54A64EE41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869F-BF89-E046-B66F-463A58889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6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ratehub.ca/cpg/meilleurs-taux-de-c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agence-revenu/services/impot/particuliers/sujets/compte-epargne-libre-impot.html" TargetMode="External"/><Relationship Id="rId2" Type="http://schemas.openxmlformats.org/officeDocument/2006/relationships/hyperlink" Target="https://www.canada.ca/fr/agence-revenu/services/formulaires-publications/publications/rc4466/guide-compte-epargne-libre-impot-celi-particulie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operators.ca/en/Resources/plan-ahead/tfsa-vs-rrsp.aspx" TargetMode="External"/><Relationship Id="rId5" Type="http://schemas.openxmlformats.org/officeDocument/2006/relationships/hyperlink" Target="https://www.td.com/ca/en/personal-banking/personal-investing/products/investment-plans/tfsa/" TargetMode="External"/><Relationship Id="rId4" Type="http://schemas.openxmlformats.org/officeDocument/2006/relationships/hyperlink" Target="https://lautorite.qc.ca/grand-public/investissements/regimes-depargne/celi-compte-depargne-libre-dimpo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agence-revenu/services/impot/particuliers/sujets/reer-regimes-connexes/cotiser-a-reer-a-rpac-a/consequences-cotisations-excedentaires-a-votre-reer-rpac.html" TargetMode="External"/><Relationship Id="rId2" Type="http://schemas.openxmlformats.org/officeDocument/2006/relationships/hyperlink" Target="https://www.canada.ca/fr/agence-revenu/services/impot/particuliers/sujets/compte-epargne-libre-impot/cotisation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anada.ca/fr/agence-revenu/services/impot/particuliers/sujets/compte-epargne-libre-impot/effectuer-remplacer-retraits-celi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Pourquoi tu devrais t’intéresser à l’intérêt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CÉLI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À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partir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la 11</a:t>
            </a:r>
            <a:r>
              <a:rPr lang="en-US" altLang="en-US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année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3600" dirty="0"/>
              <a:t>Activité d’exploration</a:t>
            </a:r>
            <a:r>
              <a:rPr lang="en-CA" sz="3600" dirty="0"/>
              <a:t>: </a:t>
            </a:r>
            <a:r>
              <a:rPr lang="en-CA" sz="3600" dirty="0" err="1"/>
              <a:t>CELI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520268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Nous allons voir comment les impôts affectent notre investissement en utilisant une feuille de calcul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/>
              <a:t>Nous </a:t>
            </a:r>
            <a:r>
              <a:rPr lang="en-US" sz="2000" dirty="0" err="1"/>
              <a:t>allons</a:t>
            </a:r>
            <a:r>
              <a:rPr lang="en-US" sz="2000" dirty="0"/>
              <a:t> comparer </a:t>
            </a:r>
            <a:r>
              <a:rPr lang="en-US" sz="2000" dirty="0" err="1"/>
              <a:t>deux</a:t>
            </a:r>
            <a:r>
              <a:rPr lang="en-US" sz="2000" dirty="0"/>
              <a:t> options:</a:t>
            </a:r>
            <a:endParaRPr lang="en-US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Un scénario imposable (sans </a:t>
            </a:r>
            <a:r>
              <a:rPr lang="fr-CA" sz="2000" dirty="0" err="1"/>
              <a:t>CELI</a:t>
            </a:r>
            <a:r>
              <a:rPr lang="fr-CA" sz="2000" dirty="0"/>
              <a:t>) et un scénario non imposable (avec un </a:t>
            </a:r>
            <a:r>
              <a:rPr lang="fr-CA" sz="2000" dirty="0" err="1"/>
              <a:t>CELI</a:t>
            </a:r>
            <a:r>
              <a:rPr lang="fr-CA" sz="2000" dirty="0"/>
              <a:t>).</a:t>
            </a:r>
            <a:endParaRPr lang="en-US" dirty="0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0E2FD7B6-CD55-5EC6-7293-A0F231224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41545"/>
            <a:ext cx="2743200" cy="22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r>
              <a:rPr lang="en-CA" sz="3600" dirty="0"/>
              <a:t>: </a:t>
            </a:r>
            <a:r>
              <a:rPr lang="fr-ML" sz="3600" dirty="0"/>
              <a:t>calculs</a:t>
            </a:r>
            <a:r>
              <a:rPr lang="en-CA" sz="3600" dirty="0"/>
              <a:t> </a:t>
            </a:r>
            <a:r>
              <a:rPr lang="fr-CH" sz="3600" dirty="0"/>
              <a:t>comparatifs</a:t>
            </a:r>
            <a:r>
              <a:rPr lang="fr-CA" sz="3600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C7C84A-FA5E-4ABC-A29F-5B0D30656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37546"/>
            <a:ext cx="4339811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/>
              <a:t>La </a:t>
            </a:r>
            <a:r>
              <a:rPr lang="en-US" sz="1800" dirty="0" err="1"/>
              <a:t>feuille</a:t>
            </a:r>
            <a:r>
              <a:rPr lang="en-US" sz="1800" dirty="0"/>
              <a:t> de </a:t>
            </a:r>
            <a:r>
              <a:rPr lang="en-US" sz="1800" dirty="0" err="1"/>
              <a:t>calcul</a:t>
            </a:r>
            <a:r>
              <a:rPr lang="en-US" sz="1800" dirty="0"/>
              <a:t> sera </a:t>
            </a:r>
            <a:r>
              <a:rPr lang="en-US" sz="1800" dirty="0" err="1"/>
              <a:t>comme</a:t>
            </a:r>
            <a:r>
              <a:rPr lang="en-US" sz="1800" dirty="0"/>
              <a:t> </a:t>
            </a:r>
            <a:r>
              <a:rPr lang="en-US" sz="1800" dirty="0" err="1"/>
              <a:t>ceci</a:t>
            </a:r>
            <a:r>
              <a:rPr lang="en-US" sz="18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B423E-2D24-32D8-C69C-74BD8A138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" t="978"/>
          <a:stretch/>
        </p:blipFill>
        <p:spPr>
          <a:xfrm>
            <a:off x="719634" y="1749053"/>
            <a:ext cx="7702509" cy="48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6872A2-151A-D6ED-A574-4EF57182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8" y="2430111"/>
            <a:ext cx="2262016" cy="3695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35819-BE99-E6AF-1404-75346D4B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9" y="1688221"/>
            <a:ext cx="5130204" cy="652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CELI</a:t>
            </a:r>
            <a:r>
              <a:rPr lang="en-CA" sz="3200" dirty="0"/>
              <a:t>: </a:t>
            </a:r>
            <a:r>
              <a:rPr lang="fr-ML" sz="3200" dirty="0"/>
              <a:t>calculs</a:t>
            </a:r>
            <a:r>
              <a:rPr lang="en-CA" sz="3200" dirty="0"/>
              <a:t> </a:t>
            </a:r>
            <a:r>
              <a:rPr lang="fr-CH" sz="3200" dirty="0"/>
              <a:t>comparatifs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773" y="1237546"/>
            <a:ext cx="3678043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1800" dirty="0"/>
              <a:t>Pas dans un </a:t>
            </a:r>
            <a:r>
              <a:rPr lang="fr-CA" sz="1800" dirty="0" err="1"/>
              <a:t>CELI</a:t>
            </a:r>
            <a:r>
              <a:rPr lang="fr-CA" sz="1800" dirty="0"/>
              <a:t> (imposable)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4F197-B63A-9236-A5B4-3F78C73864CE}"/>
              </a:ext>
            </a:extLst>
          </p:cNvPr>
          <p:cNvSpPr txBox="1"/>
          <p:nvPr/>
        </p:nvSpPr>
        <p:spPr>
          <a:xfrm>
            <a:off x="4674925" y="5328745"/>
            <a:ext cx="322085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dirty="0"/>
              <a:t>Sur la diapositive suivante, vous verrez la différence que les impôts font sur le revenu.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98E06-6AEE-8F42-8E73-910E1C24ADAC}"/>
              </a:ext>
            </a:extLst>
          </p:cNvPr>
          <p:cNvSpPr txBox="1"/>
          <p:nvPr/>
        </p:nvSpPr>
        <p:spPr>
          <a:xfrm>
            <a:off x="3887967" y="4225056"/>
            <a:ext cx="2868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Cette taxe sort de notre poche et diminue notre capacité à augmenter nos revenus</a:t>
            </a:r>
            <a:r>
              <a:rPr lang="en-CA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BCB5B9-8DC6-1324-5798-ACD0E5091CC7}"/>
              </a:ext>
            </a:extLst>
          </p:cNvPr>
          <p:cNvSpPr txBox="1"/>
          <p:nvPr/>
        </p:nvSpPr>
        <p:spPr>
          <a:xfrm>
            <a:off x="6198665" y="1182415"/>
            <a:ext cx="286867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dirty="0"/>
              <a:t>Le taux d'imposition sera probablement le plus bas quand on commence à faire des gains. Imaginez ce qu’on sauvera en impôts à mesure que les gains augmentent!</a:t>
            </a:r>
            <a:endParaRPr lang="fr-FR" dirty="0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39951BDA-EAC9-0F6C-2E66-BCF4F18B3722}"/>
              </a:ext>
            </a:extLst>
          </p:cNvPr>
          <p:cNvSpPr/>
          <p:nvPr/>
        </p:nvSpPr>
        <p:spPr>
          <a:xfrm rot="1504683" flipV="1">
            <a:off x="5013124" y="2630986"/>
            <a:ext cx="1265397" cy="835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084248-4D4E-A10B-1C36-78B33E02BE15}"/>
              </a:ext>
            </a:extLst>
          </p:cNvPr>
          <p:cNvSpPr txBox="1"/>
          <p:nvPr/>
        </p:nvSpPr>
        <p:spPr>
          <a:xfrm>
            <a:off x="6220534" y="2785074"/>
            <a:ext cx="2868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investissements ont des taux de rendement différents: 3 à 5% est généralement ce qu’on obtient sur un investissement sûr.</a:t>
            </a:r>
            <a:endParaRPr lang="en-CA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9F80F6A8-1917-9544-77BD-CEAAA3DC7167}"/>
              </a:ext>
            </a:extLst>
          </p:cNvPr>
          <p:cNvSpPr/>
          <p:nvPr/>
        </p:nvSpPr>
        <p:spPr>
          <a:xfrm>
            <a:off x="5209666" y="1779434"/>
            <a:ext cx="1026925" cy="1059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4409C7-6327-4962-79EA-AF6E29171C75}"/>
              </a:ext>
            </a:extLst>
          </p:cNvPr>
          <p:cNvSpPr/>
          <p:nvPr/>
        </p:nvSpPr>
        <p:spPr>
          <a:xfrm>
            <a:off x="4325038" y="1658110"/>
            <a:ext cx="707366" cy="30777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7D764F-628E-C30D-E49D-3C28F50F4BF4}"/>
              </a:ext>
            </a:extLst>
          </p:cNvPr>
          <p:cNvSpPr/>
          <p:nvPr/>
        </p:nvSpPr>
        <p:spPr>
          <a:xfrm>
            <a:off x="4325038" y="1950350"/>
            <a:ext cx="815476" cy="357401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C76246-9EC6-48C6-4160-882A4DE4FF65}"/>
              </a:ext>
            </a:extLst>
          </p:cNvPr>
          <p:cNvSpPr/>
          <p:nvPr/>
        </p:nvSpPr>
        <p:spPr>
          <a:xfrm>
            <a:off x="933862" y="4208158"/>
            <a:ext cx="707366" cy="30777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F0F04C-FE27-0373-A7EE-2F9A531C532B}"/>
              </a:ext>
            </a:extLst>
          </p:cNvPr>
          <p:cNvSpPr/>
          <p:nvPr/>
        </p:nvSpPr>
        <p:spPr>
          <a:xfrm>
            <a:off x="933862" y="5862927"/>
            <a:ext cx="707366" cy="307777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11D60C08-74AA-0875-9BD2-CE7BE1E9A4E5}"/>
              </a:ext>
            </a:extLst>
          </p:cNvPr>
          <p:cNvSpPr/>
          <p:nvPr/>
        </p:nvSpPr>
        <p:spPr>
          <a:xfrm rot="19988918">
            <a:off x="1586206" y="5294938"/>
            <a:ext cx="2464721" cy="118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25E91F8B-AFB5-2E45-CB56-D11E396AA033}"/>
              </a:ext>
            </a:extLst>
          </p:cNvPr>
          <p:cNvSpPr/>
          <p:nvPr/>
        </p:nvSpPr>
        <p:spPr>
          <a:xfrm rot="411288">
            <a:off x="1717521" y="4470075"/>
            <a:ext cx="2231516" cy="917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EFFCF00-D102-347D-3654-0F42EA571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302" y="6003194"/>
            <a:ext cx="1443319" cy="4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/>
      <p:bldP spid="21" grpId="1"/>
      <p:bldP spid="23" grpId="0" animBg="1"/>
      <p:bldP spid="23" grpId="1" animBg="1"/>
      <p:bldP spid="24" grpId="0"/>
      <p:bldP spid="24" grpId="1"/>
      <p:bldP spid="20" grpId="0" animBg="1"/>
      <p:bldP spid="20" grpId="1" animBg="1"/>
      <p:bldP spid="19" grpId="0" animBg="1"/>
      <p:bldP spid="19" grpId="1" animBg="1"/>
      <p:bldP spid="22" grpId="0" animBg="1"/>
      <p:bldP spid="22" grpId="1" animBg="1"/>
      <p:bldP spid="14" grpId="0" animBg="1"/>
      <p:bldP spid="11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71A263-BB22-41E3-01D8-06DCCDF2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110" y="1335826"/>
            <a:ext cx="2905972" cy="4760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990705"/>
          </a:xfrm>
        </p:spPr>
        <p:txBody>
          <a:bodyPr>
            <a:normAutofit/>
          </a:bodyPr>
          <a:lstStyle/>
          <a:p>
            <a:r>
              <a:rPr lang="en-CA" sz="3600" dirty="0" err="1"/>
              <a:t>CELI</a:t>
            </a:r>
            <a:r>
              <a:rPr lang="en-CA" sz="3600" dirty="0"/>
              <a:t>: </a:t>
            </a:r>
            <a:r>
              <a:rPr lang="fr-ML" sz="3600" dirty="0"/>
              <a:t>calculs</a:t>
            </a:r>
            <a:r>
              <a:rPr lang="en-CA" sz="3600" dirty="0"/>
              <a:t> </a:t>
            </a:r>
            <a:r>
              <a:rPr lang="fr-CH" sz="3600" dirty="0"/>
              <a:t>comparatifs</a:t>
            </a:r>
            <a:endParaRPr lang="en-CA" sz="3600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A43BA5C-70CC-C6CE-EDF7-3C4544D739A4}"/>
              </a:ext>
            </a:extLst>
          </p:cNvPr>
          <p:cNvSpPr/>
          <p:nvPr/>
        </p:nvSpPr>
        <p:spPr>
          <a:xfrm rot="12240000">
            <a:off x="4106760" y="5408267"/>
            <a:ext cx="2231516" cy="917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77C8A-6B7C-C0C6-F4CC-F1C3D653D662}"/>
              </a:ext>
            </a:extLst>
          </p:cNvPr>
          <p:cNvSpPr txBox="1"/>
          <p:nvPr/>
        </p:nvSpPr>
        <p:spPr>
          <a:xfrm>
            <a:off x="1182915" y="4222693"/>
            <a:ext cx="286867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800" dirty="0"/>
              <a:t>Si le taux d'imposition est de 0, voyons combien on gagnera en plus. Pourquoi donc</a:t>
            </a:r>
            <a:r>
              <a:rPr lang="en-CA" sz="1800" dirty="0">
                <a:latin typeface="Arial"/>
                <a:cs typeface="Arial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4EEDD3-EBD5-8FF1-0EB7-806052F390F6}"/>
              </a:ext>
            </a:extLst>
          </p:cNvPr>
          <p:cNvSpPr/>
          <p:nvPr/>
        </p:nvSpPr>
        <p:spPr>
          <a:xfrm>
            <a:off x="6605338" y="3589217"/>
            <a:ext cx="879892" cy="47656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912A6D-48E3-DB30-DE85-43E53794D405}"/>
              </a:ext>
            </a:extLst>
          </p:cNvPr>
          <p:cNvSpPr txBox="1"/>
          <p:nvPr/>
        </p:nvSpPr>
        <p:spPr>
          <a:xfrm>
            <a:off x="1183774" y="2130794"/>
            <a:ext cx="286867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800" dirty="0"/>
              <a:t>Comme nous ne sommes pas imposés sur nos revenus dans un </a:t>
            </a:r>
            <a:r>
              <a:rPr lang="fr-CA" sz="1800" dirty="0" err="1"/>
              <a:t>CELI</a:t>
            </a:r>
            <a:r>
              <a:rPr lang="en-CA" sz="1800" dirty="0">
                <a:latin typeface="Arial"/>
                <a:cs typeface="Arial"/>
              </a:rPr>
              <a:t>, </a:t>
            </a:r>
            <a:r>
              <a:rPr lang="fr-CA" sz="1800" dirty="0">
                <a:latin typeface="Arial"/>
                <a:cs typeface="Arial"/>
              </a:rPr>
              <a:t>n</a:t>
            </a:r>
            <a:r>
              <a:rPr lang="fr-CA" sz="1800" dirty="0"/>
              <a:t>otre argent augmentera de façon exponentielle au fil du temps.</a:t>
            </a:r>
            <a:endParaRPr lang="en-CA" sz="1800" dirty="0">
              <a:latin typeface="Arial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4B78BF-226D-AFC7-5CA7-21E94B13A68F}"/>
              </a:ext>
            </a:extLst>
          </p:cNvPr>
          <p:cNvSpPr/>
          <p:nvPr/>
        </p:nvSpPr>
        <p:spPr>
          <a:xfrm>
            <a:off x="6605338" y="5707358"/>
            <a:ext cx="879892" cy="47656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133A4EA6-4AA5-76A6-3A57-67EDA2327223}"/>
              </a:ext>
            </a:extLst>
          </p:cNvPr>
          <p:cNvSpPr/>
          <p:nvPr/>
        </p:nvSpPr>
        <p:spPr>
          <a:xfrm rot="12120000">
            <a:off x="4090428" y="3285503"/>
            <a:ext cx="2231516" cy="917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5" grpId="0"/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Brève réflexion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90693"/>
            <a:ext cx="8762337" cy="4624770"/>
          </a:xfrm>
        </p:spPr>
        <p:txBody>
          <a:bodyPr>
            <a:normAutofit/>
          </a:bodyPr>
          <a:lstStyle/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CA" sz="2000" dirty="0"/>
              <a:t>Combien d'impôt allez-vous payer si vous n'investissez pas dans un compte </a:t>
            </a:r>
            <a:r>
              <a:rPr lang="fr-CA" sz="2000" dirty="0" err="1"/>
              <a:t>CELI</a:t>
            </a:r>
            <a:r>
              <a:rPr lang="en-US" sz="2000" dirty="0"/>
              <a:t>?</a:t>
            </a:r>
            <a:endParaRPr lang="en-US" dirty="0"/>
          </a:p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CA" sz="2000" dirty="0"/>
              <a:t>Combien d'argent allez-vous gagner en plus (total après impôt) si vous utilisez un </a:t>
            </a:r>
            <a:r>
              <a:rPr lang="fr-CA" sz="2000" dirty="0" err="1"/>
              <a:t>CELI</a:t>
            </a:r>
            <a:r>
              <a:rPr lang="fr-CA" sz="2000" dirty="0"/>
              <a:t> pour vos placements?</a:t>
            </a: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AutoNum type="arabicPeriod"/>
            </a:pPr>
            <a:endParaRPr lang="en-US" sz="2000" dirty="0"/>
          </a:p>
          <a:p>
            <a:pPr marL="342265" lvl="1" indent="0">
              <a:lnSpc>
                <a:spcPts val="2400"/>
              </a:lnSpc>
              <a:buSzPct val="100000"/>
              <a:buNone/>
            </a:pPr>
            <a:r>
              <a:rPr lang="fr-CA" sz="2000" dirty="0"/>
              <a:t>Vous pouvez regarder les exemples des diapos précédentes pour répondre à ces questions.</a:t>
            </a: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Arial"/>
              <a:buAutoNum type="arabicPeriod"/>
            </a:pPr>
            <a:endParaRPr lang="en-US" sz="2000" dirty="0"/>
          </a:p>
          <a:p>
            <a:pPr marL="342265" lvl="1" indent="0">
              <a:lnSpc>
                <a:spcPts val="2400"/>
              </a:lnSpc>
              <a:buSzPct val="100000"/>
              <a:buNone/>
            </a:pPr>
            <a:endParaRPr lang="en-US" sz="2000" dirty="0"/>
          </a:p>
          <a:p>
            <a:pPr marL="628015" lvl="1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342265" lvl="1" indent="0">
              <a:lnSpc>
                <a:spcPts val="2400"/>
              </a:lnSpc>
              <a:buSzPct val="100000"/>
              <a:buNone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Arial"/>
              <a:buAutoNum type="arabicPeriod"/>
            </a:pPr>
            <a:endParaRPr lang="en-US" sz="2000" dirty="0"/>
          </a:p>
          <a:p>
            <a:pPr marL="0" indent="0">
              <a:lnSpc>
                <a:spcPts val="2400"/>
              </a:lnSpc>
              <a:buSzPct val="120000"/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SzPct val="120000"/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5DB0E329-EF94-BB11-4313-EF0FD922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88" y="4720136"/>
            <a:ext cx="1641822" cy="15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En </a:t>
            </a:r>
            <a:r>
              <a:rPr lang="en-CA" sz="3600" dirty="0" err="1"/>
              <a:t>somme</a:t>
            </a:r>
            <a:r>
              <a:rPr lang="en-CA" sz="36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90693"/>
            <a:ext cx="8762337" cy="4624770"/>
          </a:xfrm>
        </p:spPr>
        <p:txBody>
          <a:bodyPr>
            <a:normAutofit/>
          </a:bodyPr>
          <a:lstStyle/>
          <a:p>
            <a:pPr marL="342265" lvl="1" indent="0">
              <a:lnSpc>
                <a:spcPts val="2400"/>
              </a:lnSpc>
              <a:buSzPct val="100000"/>
              <a:buNone/>
            </a:pPr>
            <a:r>
              <a:rPr lang="fr-CA" sz="2000" dirty="0"/>
              <a:t>Si vous débutez et que vous n'avez pas beaucoup d'argent</a:t>
            </a:r>
            <a:r>
              <a:rPr lang="en-US" sz="2000" dirty="0"/>
              <a:t>, </a:t>
            </a:r>
            <a:r>
              <a:rPr lang="fr-CA" sz="2000" dirty="0"/>
              <a:t>il est logique d'utiliser votre </a:t>
            </a:r>
            <a:r>
              <a:rPr lang="fr-CA" sz="2000" dirty="0" err="1"/>
              <a:t>CELI</a:t>
            </a:r>
            <a:r>
              <a:rPr lang="en-US" sz="2000" dirty="0"/>
              <a:t> </a:t>
            </a:r>
            <a:r>
              <a:rPr lang="en-US" sz="2000" dirty="0" err="1"/>
              <a:t>afin</a:t>
            </a:r>
            <a:r>
              <a:rPr lang="en-US" sz="2000" dirty="0"/>
              <a:t> de </a:t>
            </a:r>
            <a:r>
              <a:rPr lang="fr-CA" sz="2000" dirty="0"/>
              <a:t>décupler votre investissement</a:t>
            </a:r>
            <a:r>
              <a:rPr lang="en-US" sz="2000" dirty="0"/>
              <a:t>.</a:t>
            </a:r>
          </a:p>
          <a:p>
            <a:pPr marL="342265" lvl="1" indent="0">
              <a:lnSpc>
                <a:spcPts val="2400"/>
              </a:lnSpc>
              <a:buNone/>
            </a:pPr>
            <a:endParaRPr lang="en-US" sz="2000" dirty="0"/>
          </a:p>
          <a:p>
            <a:pPr marL="342265" lvl="1" indent="0">
              <a:lnSpc>
                <a:spcPts val="2400"/>
              </a:lnSpc>
              <a:buNone/>
            </a:pPr>
            <a:r>
              <a:rPr lang="fr-CA" sz="2000" dirty="0"/>
              <a:t>Au fil du temps, vos revenus augmenteront de façon exponentielle</a:t>
            </a:r>
            <a:r>
              <a:rPr lang="en-US" sz="2000" dirty="0"/>
              <a:t>.</a:t>
            </a:r>
            <a:endParaRPr lang="en-US" dirty="0"/>
          </a:p>
          <a:p>
            <a:pPr marL="342265" lvl="1" indent="0">
              <a:lnSpc>
                <a:spcPts val="2400"/>
              </a:lnSpc>
              <a:buSzPct val="100000"/>
              <a:buNone/>
            </a:pPr>
            <a:endParaRPr lang="en-US" sz="2000" dirty="0"/>
          </a:p>
          <a:p>
            <a:pPr marL="628015" lvl="1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342265" lvl="1" indent="0">
              <a:lnSpc>
                <a:spcPts val="2400"/>
              </a:lnSpc>
              <a:buSzPct val="100000"/>
              <a:buNone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Arial"/>
              <a:buAutoNum type="arabicPeriod"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Arial"/>
              <a:buAutoNum type="arabicPeriod"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dirty="0"/>
          </a:p>
          <a:p>
            <a:pPr marL="799465" lvl="1" indent="-4572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dirty="0"/>
          </a:p>
          <a:p>
            <a:pPr marL="0" indent="0">
              <a:lnSpc>
                <a:spcPts val="2400"/>
              </a:lnSpc>
              <a:buSzPct val="120000"/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SzPct val="120000"/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pic>
        <p:nvPicPr>
          <p:cNvPr id="6" name="Picture 4" descr="Shape, arrow&#10;&#10;Description automatically generated">
            <a:extLst>
              <a:ext uri="{FF2B5EF4-FFF2-40B4-BE49-F238E27FC236}">
                <a16:creationId xmlns:a16="http://schemas.microsoft.com/office/drawing/2014/main" id="{8E570E82-48E5-F3EF-0FA6-D8153CAF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165" y="4020925"/>
            <a:ext cx="2115671" cy="19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r>
              <a:rPr lang="en-CA" sz="3600" dirty="0"/>
              <a:t>: </a:t>
            </a:r>
            <a:r>
              <a:rPr lang="fr-BE" sz="3600" dirty="0"/>
              <a:t>méthode</a:t>
            </a:r>
            <a:r>
              <a:rPr lang="en-CA" sz="3600" dirty="0"/>
              <a:t> de </a:t>
            </a:r>
            <a:r>
              <a:rPr lang="fr-CH" sz="3600" dirty="0"/>
              <a:t>comparaison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549724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Pct val="120000"/>
              <a:buNone/>
            </a:pPr>
            <a:endParaRPr lang="en-US" sz="1800" dirty="0"/>
          </a:p>
          <a:p>
            <a:pPr marL="285750" indent="-285750">
              <a:lnSpc>
                <a:spcPts val="2400"/>
              </a:lnSpc>
              <a:buSzPct val="120000"/>
            </a:pPr>
            <a:r>
              <a:rPr lang="fr-CA" sz="2000" dirty="0"/>
              <a:t>Essayez différents nombres pour les deux calculatrices afin de voir quel rendement vous obtiendrez</a:t>
            </a:r>
            <a:r>
              <a:rPr lang="en-US" sz="2000" dirty="0"/>
              <a:t>. </a:t>
            </a:r>
          </a:p>
          <a:p>
            <a:pPr marL="285750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</a:pPr>
            <a:r>
              <a:rPr lang="fr-CA" sz="2000" dirty="0"/>
              <a:t>Essayez différents taux d'imposition et montants principaux</a:t>
            </a:r>
            <a:r>
              <a:rPr lang="en-US" sz="2000" dirty="0"/>
              <a:t>. </a:t>
            </a:r>
            <a:r>
              <a:rPr lang="fr-CA" sz="2000" dirty="0"/>
              <a:t>Voyez la différence de vos rendements dans un </a:t>
            </a:r>
            <a:r>
              <a:rPr lang="fr-CA" sz="2000" dirty="0" err="1"/>
              <a:t>CELI</a:t>
            </a:r>
            <a:r>
              <a:rPr lang="en-US" sz="2000" dirty="0"/>
              <a:t>.</a:t>
            </a:r>
          </a:p>
          <a:p>
            <a:pPr marL="285750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</a:pPr>
            <a:r>
              <a:rPr lang="fr-CA" sz="2000" dirty="0"/>
              <a:t>Que remarquez-vous si vous utilisez deux calculatrices différentes</a:t>
            </a:r>
            <a:r>
              <a:rPr lang="en-US" sz="2000" dirty="0"/>
              <a:t>? </a:t>
            </a:r>
            <a:r>
              <a:rPr lang="fr-CA" sz="2000" dirty="0"/>
              <a:t>Quelle différence cela fait-il sur vos rendements?</a:t>
            </a: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0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r>
              <a:rPr lang="en-CA" sz="3600" dirty="0"/>
              <a:t> et </a:t>
            </a:r>
            <a:r>
              <a:rPr lang="fr-CA" sz="3600" dirty="0"/>
              <a:t>intérêt</a:t>
            </a:r>
            <a:r>
              <a:rPr lang="en-CA" sz="3600" dirty="0"/>
              <a:t> </a:t>
            </a:r>
            <a:r>
              <a:rPr lang="fr-WINDIES" sz="3600" dirty="0"/>
              <a:t>composé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400"/>
              </a:lnSpc>
              <a:buSzPct val="120000"/>
            </a:pPr>
            <a:r>
              <a:rPr lang="en-US" sz="2000" dirty="0"/>
              <a:t>À </a:t>
            </a:r>
            <a:r>
              <a:rPr lang="en-US" sz="2000" dirty="0" err="1"/>
              <a:t>présent</a:t>
            </a:r>
            <a:r>
              <a:rPr lang="en-US" sz="2000" dirty="0"/>
              <a:t>,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fr-FR" sz="2000" dirty="0"/>
              <a:t>connaissez</a:t>
            </a:r>
            <a:r>
              <a:rPr lang="en-US" sz="2000" dirty="0"/>
              <a:t> </a:t>
            </a:r>
            <a:r>
              <a:rPr lang="fr-CA" sz="2000" dirty="0"/>
              <a:t>le pouvoir cumulatif d'un CELI comme premier compte d'épargne.</a:t>
            </a:r>
            <a:br>
              <a:rPr lang="fr-CA" sz="2000" dirty="0"/>
            </a:b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</a:pPr>
            <a:r>
              <a:rPr lang="fr-CA" sz="2000" dirty="0"/>
              <a:t>Garder les impôts dans votre poche est le meilleur moyen d'accumuler des économies</a:t>
            </a:r>
            <a:r>
              <a:rPr lang="en-US" sz="2000" dirty="0"/>
              <a:t>.</a:t>
            </a:r>
          </a:p>
          <a:p>
            <a:pPr marL="285750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</a:pPr>
            <a:r>
              <a:rPr lang="fr-CA" sz="2000" dirty="0"/>
              <a:t>Examinons maintenant un premier investissement courant, un </a:t>
            </a:r>
            <a:r>
              <a:rPr lang="fr-CA" sz="2000" dirty="0" err="1"/>
              <a:t>CPG</a:t>
            </a:r>
            <a:r>
              <a:rPr lang="fr-CA" sz="2000" dirty="0"/>
              <a:t> (certificat de placement garanti).</a:t>
            </a: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5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r>
              <a:rPr lang="en-CA" sz="3600" dirty="0"/>
              <a:t> et </a:t>
            </a:r>
            <a:r>
              <a:rPr lang="fr-CA" sz="3600" dirty="0"/>
              <a:t>intérêt</a:t>
            </a:r>
            <a:r>
              <a:rPr lang="en-CA" sz="3600" dirty="0"/>
              <a:t> </a:t>
            </a:r>
            <a:r>
              <a:rPr lang="fr-WINDIES" sz="3600" dirty="0"/>
              <a:t>composé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Pct val="120000"/>
              <a:buNone/>
            </a:pPr>
            <a:r>
              <a:rPr lang="fr-CA" sz="2000" dirty="0"/>
              <a:t>Le </a:t>
            </a:r>
            <a:r>
              <a:rPr lang="fr-FR" sz="2000" dirty="0"/>
              <a:t>certificat de placement garanti</a:t>
            </a:r>
            <a:r>
              <a:rPr lang="fr-CA" sz="2000" dirty="0"/>
              <a:t> </a:t>
            </a:r>
            <a:r>
              <a:rPr lang="en-US" sz="2000" dirty="0"/>
              <a:t>en </a:t>
            </a:r>
            <a:r>
              <a:rPr lang="en-US" sz="2000" dirty="0" err="1"/>
              <a:t>bref</a:t>
            </a:r>
            <a:r>
              <a:rPr lang="en-US" sz="2000" dirty="0"/>
              <a:t>:</a:t>
            </a:r>
          </a:p>
          <a:p>
            <a:pPr marL="0" indent="0">
              <a:lnSpc>
                <a:spcPts val="2400"/>
              </a:lnSpc>
              <a:buSzPct val="120000"/>
              <a:buNone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</a:pPr>
            <a:r>
              <a:rPr lang="fr-CA" sz="2000" dirty="0"/>
              <a:t>Le </a:t>
            </a:r>
            <a:r>
              <a:rPr lang="fr-CA" sz="2000" dirty="0" err="1"/>
              <a:t>CPG</a:t>
            </a:r>
            <a:r>
              <a:rPr lang="fr-CA" sz="2000" dirty="0"/>
              <a:t> est un placement soutenu par le gouvernement canadien, c'est-à-dire les contribuables</a:t>
            </a:r>
            <a:r>
              <a:rPr lang="en-US" sz="2000" dirty="0"/>
              <a:t> (</a:t>
            </a:r>
            <a:r>
              <a:rPr lang="en-US" sz="2000" dirty="0" err="1"/>
              <a:t>donc</a:t>
            </a:r>
            <a:r>
              <a:rPr lang="en-US" sz="2000" dirty="0"/>
              <a:t> </a:t>
            </a:r>
            <a:r>
              <a:rPr lang="en-US" sz="2000" dirty="0" err="1"/>
              <a:t>garanti</a:t>
            </a:r>
            <a:r>
              <a:rPr lang="en-US" sz="2000" dirty="0"/>
              <a:t>).</a:t>
            </a:r>
          </a:p>
          <a:p>
            <a:pPr marL="285750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</a:pPr>
            <a:r>
              <a:rPr lang="en-US" sz="2000" dirty="0" err="1"/>
              <a:t>Ceci</a:t>
            </a:r>
            <a:r>
              <a:rPr lang="en-US" sz="2000" dirty="0"/>
              <a:t> en fait un </a:t>
            </a:r>
            <a:r>
              <a:rPr lang="fr-MC" sz="2000" dirty="0"/>
              <a:t>investissement</a:t>
            </a:r>
            <a:r>
              <a:rPr lang="en-US" sz="2000" dirty="0"/>
              <a:t> </a:t>
            </a:r>
            <a:r>
              <a:rPr lang="en-US" sz="2000" dirty="0" err="1"/>
              <a:t>très</a:t>
            </a:r>
            <a:r>
              <a:rPr lang="en-US" sz="2000" dirty="0"/>
              <a:t> </a:t>
            </a:r>
            <a:r>
              <a:rPr lang="en-US" sz="2000" dirty="0" err="1"/>
              <a:t>sûr</a:t>
            </a:r>
            <a:r>
              <a:rPr lang="en-US" sz="2000" dirty="0"/>
              <a:t>. </a:t>
            </a:r>
          </a:p>
          <a:p>
            <a:pPr marL="285750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</a:pPr>
            <a:r>
              <a:rPr lang="fr-CA" sz="2000" dirty="0"/>
              <a:t>Les taux d'intérêt sont généralement plus bas sur ces investissements en raison de leur faible niveau de risque</a:t>
            </a:r>
            <a:r>
              <a:rPr lang="en-US" sz="2000" dirty="0"/>
              <a:t>.</a:t>
            </a:r>
          </a:p>
          <a:p>
            <a:pPr marL="285750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</a:pPr>
            <a:r>
              <a:rPr lang="fr-CA" sz="2000" dirty="0"/>
              <a:t>Le </a:t>
            </a:r>
            <a:r>
              <a:rPr lang="fr-CA" sz="2000" dirty="0" err="1"/>
              <a:t>CPG</a:t>
            </a:r>
            <a:r>
              <a:rPr lang="fr-CA" sz="2000" dirty="0"/>
              <a:t> est offert par pratiquement toutes les institutions réglementées au Canada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5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r>
              <a:rPr lang="en-CA" sz="3600" dirty="0"/>
              <a:t> et </a:t>
            </a:r>
            <a:r>
              <a:rPr lang="fr-CA" sz="3600" dirty="0"/>
              <a:t>intérêt</a:t>
            </a:r>
            <a:r>
              <a:rPr lang="en-CA" sz="3600" dirty="0"/>
              <a:t> </a:t>
            </a:r>
            <a:r>
              <a:rPr lang="fr-WINDIES" sz="3600" dirty="0"/>
              <a:t>composé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Pct val="120000"/>
              <a:buNone/>
            </a:pPr>
            <a:endParaRPr lang="en-US" sz="1800"/>
          </a:p>
          <a:p>
            <a:pPr marL="0" indent="0">
              <a:lnSpc>
                <a:spcPts val="2400"/>
              </a:lnSpc>
              <a:buNone/>
            </a:pPr>
            <a:endParaRPr lang="en-US" sz="1800"/>
          </a:p>
          <a:p>
            <a:pPr marL="0" indent="0">
              <a:lnSpc>
                <a:spcPts val="2400"/>
              </a:lnSpc>
              <a:buNone/>
            </a:pPr>
            <a:endParaRPr lang="en-US" sz="200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7D92E-8DB9-3B0A-93A1-8C4EC9B6637F}"/>
              </a:ext>
            </a:extLst>
          </p:cNvPr>
          <p:cNvSpPr txBox="1"/>
          <p:nvPr/>
        </p:nvSpPr>
        <p:spPr>
          <a:xfrm>
            <a:off x="250776" y="1497221"/>
            <a:ext cx="8819880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ts val="2400"/>
              </a:lnSpc>
              <a:buSzPct val="120000"/>
            </a:pPr>
            <a:r>
              <a:rPr lang="en-US" sz="2000" b="1" dirty="0">
                <a:latin typeface="Arial"/>
                <a:cs typeface="Arial"/>
              </a:rPr>
              <a:t>Les </a:t>
            </a:r>
            <a:r>
              <a:rPr lang="fr-SN" sz="2000" b="1" dirty="0">
                <a:latin typeface="Arial"/>
                <a:cs typeface="Arial"/>
              </a:rPr>
              <a:t>risques</a:t>
            </a:r>
            <a:r>
              <a:rPr lang="en-US" sz="2000" b="1" dirty="0">
                <a:latin typeface="Arial"/>
                <a:cs typeface="Arial"/>
              </a:rPr>
              <a:t> du </a:t>
            </a:r>
            <a:r>
              <a:rPr lang="fr-FR" sz="2000" b="1" dirty="0">
                <a:latin typeface="Arial"/>
                <a:cs typeface="Arial"/>
              </a:rPr>
              <a:t>certificat de placement garanti</a:t>
            </a:r>
          </a:p>
          <a:p>
            <a:pPr marL="285750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cs typeface="Arial"/>
              </a:rPr>
              <a:t>Par </a:t>
            </a:r>
            <a:r>
              <a:rPr lang="en-US" sz="2000" b="1" dirty="0" err="1">
                <a:latin typeface="Arial"/>
                <a:cs typeface="Arial"/>
              </a:rPr>
              <a:t>défaut</a:t>
            </a:r>
            <a:r>
              <a:rPr lang="en-US" sz="2000" b="1" dirty="0">
                <a:latin typeface="Arial"/>
                <a:cs typeface="Arial"/>
              </a:rPr>
              <a:t>. </a:t>
            </a:r>
            <a:r>
              <a:rPr lang="fr-CA" sz="2000" dirty="0"/>
              <a:t>Si le gouvernement ne peut pas payer ses dettes, le dollar va s'effondrer rendant l'argent du </a:t>
            </a:r>
            <a:r>
              <a:rPr lang="fr-CA" sz="2000" dirty="0" err="1"/>
              <a:t>CPG</a:t>
            </a:r>
            <a:r>
              <a:rPr lang="fr-CA" sz="2000" dirty="0"/>
              <a:t> sans valeur.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SzPct val="12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Risque de durée</a:t>
            </a:r>
            <a:r>
              <a:rPr lang="en-US" sz="2000" b="1" dirty="0">
                <a:latin typeface="Arial"/>
                <a:cs typeface="Arial"/>
              </a:rPr>
              <a:t>. </a:t>
            </a:r>
            <a:r>
              <a:rPr lang="fr-CA" sz="2000" dirty="0"/>
              <a:t>Plus longtemps on bloque un </a:t>
            </a:r>
            <a:r>
              <a:rPr lang="fr-CA" sz="2000" dirty="0" err="1"/>
              <a:t>CPG</a:t>
            </a:r>
            <a:r>
              <a:rPr lang="fr-CA" sz="2000" dirty="0"/>
              <a:t>, plus longtemps on n’aura pas accès à notre argent.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lnSpc>
                <a:spcPts val="2400"/>
              </a:lnSpc>
              <a:buSzPct val="12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Risque de taux d'intérêt</a:t>
            </a:r>
            <a:r>
              <a:rPr lang="en-US" sz="2000" b="1" dirty="0">
                <a:latin typeface="Arial"/>
                <a:cs typeface="Arial"/>
              </a:rPr>
              <a:t>. </a:t>
            </a:r>
            <a:r>
              <a:rPr lang="fr-CA" sz="2000" dirty="0"/>
              <a:t>Si on bloque notre argent pendant 5 ans à 4 % et que les taux montent à 8 %, on va rater la hausse des taux d'intérêt.</a:t>
            </a:r>
          </a:p>
          <a:p>
            <a:pPr marL="285750" indent="-285750">
              <a:lnSpc>
                <a:spcPts val="2400"/>
              </a:lnSpc>
              <a:buSzPct val="120000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Coût d'opportunité</a:t>
            </a:r>
            <a:r>
              <a:rPr lang="en-US" sz="2000" b="1" dirty="0">
                <a:latin typeface="Arial"/>
                <a:cs typeface="Arial"/>
              </a:rPr>
              <a:t>. </a:t>
            </a:r>
            <a:r>
              <a:rPr lang="en-US" sz="2000" dirty="0">
                <a:latin typeface="Arial"/>
                <a:cs typeface="Arial"/>
              </a:rPr>
              <a:t>Si </a:t>
            </a:r>
            <a:r>
              <a:rPr lang="en-US" sz="2000" dirty="0" err="1">
                <a:latin typeface="Arial"/>
                <a:cs typeface="Arial"/>
              </a:rPr>
              <a:t>nos</a:t>
            </a:r>
            <a:r>
              <a:rPr lang="fr-CA" sz="2000" dirty="0"/>
              <a:t> fonds sont bloqués dans un </a:t>
            </a:r>
            <a:r>
              <a:rPr lang="fr-CA" sz="2000" dirty="0" err="1"/>
              <a:t>CPG</a:t>
            </a:r>
            <a:r>
              <a:rPr lang="fr-CA" sz="2000" dirty="0"/>
              <a:t>, on pourrait manquer d'autres opportunités plus importantes de gains (ou de pertes).</a:t>
            </a:r>
          </a:p>
          <a:p>
            <a:pPr marL="285750" indent="-285750">
              <a:lnSpc>
                <a:spcPts val="2400"/>
              </a:lnSpc>
              <a:buSzPct val="12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ts val="2400"/>
              </a:lnSpc>
              <a:buSzPct val="120000"/>
              <a:buFont typeface="Arial" panose="020B0604020202020204" pitchFamily="34" charset="0"/>
              <a:buChar char="•"/>
            </a:pPr>
            <a:r>
              <a:rPr lang="fr-CA" sz="2000" dirty="0"/>
              <a:t>Bien que ces risques soient réels, le risque pour votre capital est essentiellement nul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66387-FD73-4DFB-BDB0-8593D12EE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067" y="123825"/>
            <a:ext cx="2158473" cy="15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Autofit/>
          </a:bodyPr>
          <a:lstStyle/>
          <a:p>
            <a:pPr eaLnBrk="1" hangingPunct="1"/>
            <a:r>
              <a:rPr lang="fr-CA" sz="3600">
                <a:solidFill>
                  <a:schemeClr val="bg2"/>
                </a:solidFill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B090C-D7A0-1742-86F3-6D341B66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r>
              <a:rPr lang="en-CA" sz="3600" dirty="0"/>
              <a:t> et </a:t>
            </a:r>
            <a:r>
              <a:rPr lang="fr-CA" sz="3600" dirty="0"/>
              <a:t>intérêt</a:t>
            </a:r>
            <a:r>
              <a:rPr lang="en-CA" sz="3600" dirty="0"/>
              <a:t> </a:t>
            </a:r>
            <a:r>
              <a:rPr lang="fr-WINDIES" sz="3600" dirty="0"/>
              <a:t>composé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5443525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Pct val="120000"/>
              <a:buNone/>
            </a:pPr>
            <a:r>
              <a:rPr lang="en-US" sz="2000" b="1" dirty="0" err="1"/>
              <a:t>Activité</a:t>
            </a:r>
            <a:r>
              <a:rPr lang="en-US" sz="2000" b="1" dirty="0"/>
              <a:t>:</a:t>
            </a:r>
          </a:p>
          <a:p>
            <a:pPr marL="0" indent="0">
              <a:lnSpc>
                <a:spcPts val="2400"/>
              </a:lnSpc>
              <a:buSzPct val="120000"/>
              <a:buNone/>
            </a:pPr>
            <a:r>
              <a:rPr lang="fr-CA" sz="2000" dirty="0"/>
              <a:t>Imaginez que vous avez reçu (ou gagné) 6 000 $</a:t>
            </a:r>
            <a:r>
              <a:rPr lang="en-US" sz="2000" dirty="0"/>
              <a:t>. </a:t>
            </a:r>
          </a:p>
          <a:p>
            <a:pPr marL="285750" indent="-285750">
              <a:lnSpc>
                <a:spcPct val="100000"/>
              </a:lnSpc>
              <a:buSzPct val="120000"/>
            </a:pPr>
            <a:endParaRPr lang="en-US" sz="2000" dirty="0"/>
          </a:p>
          <a:p>
            <a:pPr marL="0" indent="0">
              <a:lnSpc>
                <a:spcPct val="100000"/>
              </a:lnSpc>
              <a:buSzPct val="120000"/>
              <a:buNone/>
            </a:pP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tâche</a:t>
            </a:r>
            <a:r>
              <a:rPr lang="en-US" sz="2000" dirty="0"/>
              <a:t>:</a:t>
            </a:r>
          </a:p>
          <a:p>
            <a:pPr marL="628015" lvl="1" indent="-285750">
              <a:lnSpc>
                <a:spcPct val="100000"/>
              </a:lnSpc>
              <a:buSzPct val="120000"/>
            </a:pPr>
            <a:r>
              <a:rPr lang="fr-CA" sz="2000" dirty="0"/>
              <a:t>Choisissez différents états de </a:t>
            </a:r>
            <a:r>
              <a:rPr lang="fr-CA" sz="2000" dirty="0" err="1"/>
              <a:t>CPG</a:t>
            </a:r>
            <a:r>
              <a:rPr lang="fr-CA" sz="2000" dirty="0"/>
              <a:t> (durées et taux d'intérêt) à investir pour une période de cinq ans</a:t>
            </a:r>
            <a:r>
              <a:rPr lang="en-US" sz="2000" dirty="0"/>
              <a:t>.</a:t>
            </a:r>
          </a:p>
          <a:p>
            <a:pPr marL="628015" lvl="1" indent="-285750">
              <a:lnSpc>
                <a:spcPct val="100000"/>
              </a:lnSpc>
              <a:buSzPct val="120000"/>
            </a:pPr>
            <a:r>
              <a:rPr lang="fr-CA" sz="2000" dirty="0"/>
              <a:t>Calculez les rendements composés d'un compte imposable et d'un CELI (utilisez la calculatrice Excel ou Google </a:t>
            </a:r>
            <a:r>
              <a:rPr lang="fr-CA" sz="2000" dirty="0" err="1"/>
              <a:t>Sheet</a:t>
            </a:r>
            <a:r>
              <a:rPr lang="fr-CA" sz="2000" dirty="0"/>
              <a:t>).</a:t>
            </a:r>
          </a:p>
          <a:p>
            <a:pPr marL="628015" lvl="1" indent="-285750">
              <a:lnSpc>
                <a:spcPct val="100000"/>
              </a:lnSpc>
              <a:buSzPct val="120000"/>
            </a:pPr>
            <a:r>
              <a:rPr lang="fr-CA" sz="2000" dirty="0"/>
              <a:t>Notez combien vous gagnerez dans chacun de ces comptes et quelle est la différence entre le compte imposable et le </a:t>
            </a:r>
            <a:r>
              <a:rPr lang="fr-CA" sz="2000" dirty="0" err="1"/>
              <a:t>CELI</a:t>
            </a:r>
            <a:r>
              <a:rPr lang="en-US" sz="2000" dirty="0"/>
              <a:t>.</a:t>
            </a:r>
          </a:p>
          <a:p>
            <a:pPr marL="628015" lvl="1" indent="-285750">
              <a:lnSpc>
                <a:spcPct val="100000"/>
              </a:lnSpc>
              <a:buSzPct val="120000"/>
            </a:pPr>
            <a:r>
              <a:rPr lang="fr-CA" sz="2000" dirty="0"/>
              <a:t>Expliquez pourquoi vous avez choisi ces durées de </a:t>
            </a:r>
            <a:r>
              <a:rPr lang="fr-CA" sz="2000" dirty="0" err="1"/>
              <a:t>CPG</a:t>
            </a:r>
            <a:r>
              <a:rPr lang="en-US" sz="2000" dirty="0"/>
              <a:t>.</a:t>
            </a:r>
            <a:endParaRPr lang="en-US" sz="18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6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r>
              <a:rPr lang="en-CA" sz="3600" dirty="0"/>
              <a:t> et </a:t>
            </a:r>
            <a:r>
              <a:rPr lang="fr-CA" sz="3600" dirty="0"/>
              <a:t>intérêt</a:t>
            </a:r>
            <a:r>
              <a:rPr lang="en-CA" sz="3600" dirty="0"/>
              <a:t> </a:t>
            </a:r>
            <a:r>
              <a:rPr lang="fr-WINDIES" sz="3600" dirty="0"/>
              <a:t>composé</a:t>
            </a:r>
            <a:endParaRPr lang="en-CA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D85BE0-D7F8-B890-4C4E-4B48983135A5}"/>
              </a:ext>
            </a:extLst>
          </p:cNvPr>
          <p:cNvSpPr/>
          <p:nvPr/>
        </p:nvSpPr>
        <p:spPr>
          <a:xfrm>
            <a:off x="510363" y="5468297"/>
            <a:ext cx="8380010" cy="11238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244009"/>
                <a:ext cx="8638967" cy="554985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ts val="2400"/>
                  </a:lnSpc>
                  <a:buSzPct val="120000"/>
                </a:pPr>
                <a:r>
                  <a:rPr lang="fr-FR" sz="2000" dirty="0"/>
                  <a:t>Ce lien vous indiquera quelques-uns des meilleurs taux de CPG disponibles : </a:t>
                </a:r>
                <a:r>
                  <a:rPr lang="en-US" sz="2000" dirty="0">
                    <a:hlinkClick r:id="rId2"/>
                  </a:rPr>
                  <a:t>Meilleurs tax de CPG au Canada</a:t>
                </a:r>
                <a:endParaRPr lang="en-US" sz="2000" dirty="0"/>
              </a:p>
              <a:p>
                <a:pPr marL="0" indent="0">
                  <a:lnSpc>
                    <a:spcPts val="2400"/>
                  </a:lnSpc>
                  <a:buSzPct val="120000"/>
                  <a:buNone/>
                </a:pPr>
                <a:endParaRPr lang="en-US" sz="2000" dirty="0"/>
              </a:p>
              <a:p>
                <a:pPr marL="342900" indent="-342900">
                  <a:lnSpc>
                    <a:spcPts val="2400"/>
                  </a:lnSpc>
                  <a:buSzPct val="120000"/>
                </a:pPr>
                <a:r>
                  <a:rPr lang="fr-FR" sz="2000" dirty="0"/>
                  <a:t>Le tableur comporte une formule intégrée qui se calcule automatiquement lorsque vous saisissez les montants. La formule de l’intérêt composé est : </a:t>
                </a:r>
              </a:p>
              <a:p>
                <a:pPr marL="342900" indent="-342900">
                  <a:lnSpc>
                    <a:spcPts val="2400"/>
                  </a:lnSpc>
                  <a:buSzPct val="120000"/>
                </a:pPr>
                <a:endParaRPr lang="en-US" sz="2000" dirty="0"/>
              </a:p>
              <a:p>
                <a:pPr marL="342882" lvl="1" indent="0">
                  <a:lnSpc>
                    <a:spcPts val="2400"/>
                  </a:lnSpc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28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CA" sz="2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BR" sz="28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  <a:p>
                <a:pPr marL="342882" lvl="1" indent="0">
                  <a:lnSpc>
                    <a:spcPts val="2400"/>
                  </a:lnSpc>
                  <a:buSzPct val="120000"/>
                  <a:buNone/>
                </a:pPr>
                <a:br>
                  <a:rPr lang="pt-BR" sz="2000" i="1" dirty="0"/>
                </a:br>
                <a:r>
                  <a:rPr lang="pt-BR" sz="2000" i="1" dirty="0"/>
                  <a:t>i = </a:t>
                </a:r>
                <a:r>
                  <a:rPr lang="pt-BR" sz="2000" dirty="0"/>
                  <a:t>taux d’intérêt par période de composition</a:t>
                </a:r>
                <a:endParaRPr lang="pt-BR" sz="2000" i="1" dirty="0"/>
              </a:p>
              <a:p>
                <a:pPr marL="342882" lvl="1" indent="0">
                  <a:lnSpc>
                    <a:spcPts val="2400"/>
                  </a:lnSpc>
                  <a:buSzPct val="120000"/>
                  <a:buNone/>
                </a:pPr>
                <a:r>
                  <a:rPr lang="pt-BR" sz="2000" i="1" dirty="0"/>
                  <a:t>n = </a:t>
                </a:r>
                <a:r>
                  <a:rPr lang="pt-BR" sz="2000" dirty="0"/>
                  <a:t>nombre de périodes de composition</a:t>
                </a:r>
                <a:endParaRPr lang="pt-BR" sz="2000" i="1" dirty="0"/>
              </a:p>
              <a:p>
                <a:pPr marL="342882" lvl="1" indent="0">
                  <a:lnSpc>
                    <a:spcPts val="2400"/>
                  </a:lnSpc>
                  <a:buSzPct val="120000"/>
                  <a:buNone/>
                </a:pPr>
                <a:endParaRPr lang="pt-BR" sz="2000" i="1" dirty="0">
                  <a:solidFill>
                    <a:schemeClr val="accent2"/>
                  </a:solidFill>
                </a:endParaRPr>
              </a:p>
              <a:p>
                <a:pPr marL="342882" lvl="1" indent="0">
                  <a:lnSpc>
                    <a:spcPts val="2400"/>
                  </a:lnSpc>
                  <a:buSzPct val="120000"/>
                  <a:buNone/>
                </a:pPr>
                <a:r>
                  <a:rPr lang="fr-FR" sz="2000" dirty="0">
                    <a:solidFill>
                      <a:schemeClr val="accent1"/>
                    </a:solidFill>
                  </a:rPr>
                  <a:t>Avertissement : Vous pourriez être tenté d'investir la totalité des 6 000 $ dans un CPG de cinq ans, et vous pouvez choisir de le faire. Mais tenez compte des risques que nous avons examinés plus tôt.</a:t>
                </a: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244009"/>
                <a:ext cx="8638967" cy="5549851"/>
              </a:xfrm>
              <a:blipFill>
                <a:blip r:embed="rId3"/>
                <a:stretch>
                  <a:fillRect l="-917" r="-1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72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Questions </a:t>
            </a:r>
            <a:r>
              <a:rPr lang="fr-FR" sz="3600" dirty="0"/>
              <a:t>de réflexion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Pct val="120000"/>
              <a:buNone/>
            </a:pPr>
            <a:endParaRPr lang="en-US" sz="1800"/>
          </a:p>
          <a:p>
            <a:pPr marL="0" indent="0">
              <a:lnSpc>
                <a:spcPts val="2400"/>
              </a:lnSpc>
              <a:buNone/>
            </a:pPr>
            <a:endParaRPr lang="en-US" sz="1800"/>
          </a:p>
          <a:p>
            <a:pPr marL="0" indent="0">
              <a:lnSpc>
                <a:spcPts val="2400"/>
              </a:lnSpc>
              <a:buNone/>
            </a:pPr>
            <a:endParaRPr lang="en-US" sz="2000">
              <a:cs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BC8DA2-9BC5-5C68-0506-4427DD5D1801}"/>
              </a:ext>
            </a:extLst>
          </p:cNvPr>
          <p:cNvSpPr txBox="1">
            <a:spLocks/>
          </p:cNvSpPr>
          <p:nvPr/>
        </p:nvSpPr>
        <p:spPr bwMode="auto">
          <a:xfrm>
            <a:off x="251406" y="1502735"/>
            <a:ext cx="8791367" cy="48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SzPct val="120000"/>
              <a:buNone/>
            </a:pPr>
            <a:r>
              <a:rPr lang="fr-CA" sz="2000" dirty="0"/>
              <a:t>Après avoir terminé l'activité, prenez un moment pour réfléchir</a:t>
            </a:r>
            <a:r>
              <a:rPr lang="en-US" sz="2000" kern="0" dirty="0"/>
              <a:t>.</a:t>
            </a:r>
            <a:br>
              <a:rPr lang="en-US" sz="2000" kern="0" dirty="0"/>
            </a:br>
            <a:endParaRPr lang="en-US" dirty="0"/>
          </a:p>
          <a:p>
            <a:pPr marL="342900" indent="-3429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CA" sz="2000" dirty="0"/>
              <a:t>Quelles durées avez-vous choisies pour bloquer votre argent dans les </a:t>
            </a:r>
            <a:r>
              <a:rPr lang="fr-CA" sz="2000" dirty="0" err="1"/>
              <a:t>CPG</a:t>
            </a:r>
            <a:r>
              <a:rPr lang="fr-CA" sz="2000" dirty="0"/>
              <a:t> ? Pourquoi avez-vous choisi ces durées</a:t>
            </a:r>
            <a:r>
              <a:rPr lang="en-US" sz="2000" kern="0" dirty="0"/>
              <a:t>?</a:t>
            </a:r>
          </a:p>
          <a:p>
            <a:pPr marL="342900" indent="-3429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kern="0" dirty="0"/>
          </a:p>
          <a:p>
            <a:pPr marL="342900" indent="-3429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CA" sz="2000" dirty="0"/>
              <a:t>Qu'avez-vous remarqué quand vous avez calculé les rendements sur 5 ans dans les comptes imposables et le </a:t>
            </a:r>
            <a:r>
              <a:rPr lang="fr-CA" sz="2000" dirty="0" err="1"/>
              <a:t>CELI</a:t>
            </a:r>
            <a:r>
              <a:rPr lang="en-US" sz="2000" kern="0" dirty="0"/>
              <a:t>?</a:t>
            </a:r>
          </a:p>
          <a:p>
            <a:pPr marL="342900" indent="-342900">
              <a:lnSpc>
                <a:spcPts val="2400"/>
              </a:lnSpc>
              <a:buSzPct val="100000"/>
              <a:buFont typeface="+mj-lt"/>
              <a:buAutoNum type="arabicPeriod"/>
            </a:pPr>
            <a:endParaRPr lang="en-US" sz="2000" kern="0" dirty="0"/>
          </a:p>
          <a:p>
            <a:pPr marL="342900" indent="-3429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CA" sz="2000" dirty="0"/>
              <a:t>Comment un CELI comme compte d'épargne aide-t-il à accélérer le processus de composition?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13707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r>
              <a:rPr lang="en-CA" sz="3600" dirty="0"/>
              <a:t> et </a:t>
            </a:r>
            <a:r>
              <a:rPr lang="fr-CA" sz="3600" dirty="0"/>
              <a:t>intérêt</a:t>
            </a:r>
            <a:r>
              <a:rPr lang="en-CA" sz="3600" dirty="0"/>
              <a:t> </a:t>
            </a:r>
            <a:r>
              <a:rPr lang="fr-WINDIES" sz="3600" dirty="0"/>
              <a:t>composé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Pct val="120000"/>
              <a:buNone/>
            </a:pPr>
            <a:endParaRPr lang="en-US" sz="1800"/>
          </a:p>
          <a:p>
            <a:pPr marL="0" indent="0">
              <a:lnSpc>
                <a:spcPts val="2400"/>
              </a:lnSpc>
              <a:buNone/>
            </a:pPr>
            <a:endParaRPr lang="en-US" sz="1800"/>
          </a:p>
          <a:p>
            <a:pPr marL="0" indent="0">
              <a:lnSpc>
                <a:spcPts val="2400"/>
              </a:lnSpc>
              <a:buNone/>
            </a:pPr>
            <a:endParaRPr lang="en-US" sz="2000">
              <a:cs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BC8DA2-9BC5-5C68-0506-4427DD5D1801}"/>
              </a:ext>
            </a:extLst>
          </p:cNvPr>
          <p:cNvSpPr txBox="1">
            <a:spLocks/>
          </p:cNvSpPr>
          <p:nvPr/>
        </p:nvSpPr>
        <p:spPr bwMode="auto">
          <a:xfrm>
            <a:off x="403806" y="1502735"/>
            <a:ext cx="8486567" cy="48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SzPct val="120000"/>
              <a:buNone/>
            </a:pPr>
            <a:r>
              <a:rPr lang="fr-FR" sz="2000" b="1" dirty="0"/>
              <a:t>Envie d'un nouveau défi</a:t>
            </a:r>
            <a:r>
              <a:rPr lang="en-US" sz="2000" b="1" kern="0" dirty="0">
                <a:solidFill>
                  <a:schemeClr val="accent1"/>
                </a:solidFill>
              </a:rPr>
              <a:t>?</a:t>
            </a:r>
          </a:p>
          <a:p>
            <a:pPr marL="342900" indent="-342900">
              <a:lnSpc>
                <a:spcPts val="2400"/>
              </a:lnSpc>
              <a:buSzPct val="120000"/>
            </a:pPr>
            <a:r>
              <a:rPr lang="fr-FR" sz="2000" kern="0" dirty="0"/>
              <a:t>Faites le même exercice</a:t>
            </a:r>
            <a:r>
              <a:rPr lang="en-US" sz="2000" kern="0" dirty="0"/>
              <a:t>, </a:t>
            </a:r>
            <a:r>
              <a:rPr lang="fr-CA" sz="2000" dirty="0"/>
              <a:t>mais cette fois-ci utilisez une combinaison d'actions canadiennes, de </a:t>
            </a:r>
            <a:r>
              <a:rPr lang="fr-CA" sz="2000" dirty="0" err="1"/>
              <a:t>CPG</a:t>
            </a:r>
            <a:r>
              <a:rPr lang="fr-CA" sz="2000" dirty="0"/>
              <a:t> et d'obligations</a:t>
            </a:r>
            <a:r>
              <a:rPr lang="en-US" sz="2000" kern="0" dirty="0"/>
              <a:t>.</a:t>
            </a:r>
          </a:p>
          <a:p>
            <a:pPr marL="342900" indent="-342900">
              <a:lnSpc>
                <a:spcPts val="2400"/>
              </a:lnSpc>
              <a:buSzPct val="120000"/>
            </a:pPr>
            <a:r>
              <a:rPr lang="fr-CA" sz="2000" dirty="0"/>
              <a:t>Si vous choisissez des actions, assurez-vous de sélectionner « dividendes », car les dividendes canadiens ont des incidences fiscales différentes</a:t>
            </a:r>
            <a:r>
              <a:rPr lang="en-US" sz="2000" kern="0" dirty="0"/>
              <a:t>. </a:t>
            </a:r>
            <a:r>
              <a:rPr lang="fr-CA" sz="2000" dirty="0"/>
              <a:t>La calculatrice fera une approximation des impôts. Utilisez le taux de dividende actuel et présumez qu'il va rester le même au fil du temps</a:t>
            </a:r>
            <a:r>
              <a:rPr lang="en-US" sz="2000" kern="0" dirty="0"/>
              <a:t>.</a:t>
            </a:r>
          </a:p>
          <a:p>
            <a:pPr marL="342900" indent="-342900">
              <a:lnSpc>
                <a:spcPts val="2400"/>
              </a:lnSpc>
              <a:buSzPct val="120000"/>
            </a:pPr>
            <a:r>
              <a:rPr lang="fr-CA" sz="2000" dirty="0"/>
              <a:t>Si vous choisissez des obligations, sélectionnez « intérêts »</a:t>
            </a:r>
            <a:r>
              <a:rPr lang="en-US" sz="2000" kern="0" dirty="0"/>
              <a:t>.</a:t>
            </a:r>
          </a:p>
          <a:p>
            <a:pPr marL="342900" indent="-342900">
              <a:lnSpc>
                <a:spcPts val="2400"/>
              </a:lnSpc>
              <a:buSzPct val="120000"/>
            </a:pPr>
            <a:r>
              <a:rPr lang="fr-CA" sz="2000" dirty="0"/>
              <a:t>Ignorez les gains/pertes en capital (augmentations ou baisses de prix)</a:t>
            </a:r>
            <a:r>
              <a:rPr lang="en-US" sz="2000" kern="0" dirty="0"/>
              <a:t>.</a:t>
            </a:r>
          </a:p>
          <a:p>
            <a:pPr marL="342900" indent="-342900">
              <a:lnSpc>
                <a:spcPts val="2400"/>
              </a:lnSpc>
              <a:buSzPct val="120000"/>
            </a:pPr>
            <a:endParaRPr lang="en-US" sz="2000" kern="0" dirty="0"/>
          </a:p>
          <a:p>
            <a:pPr marL="0" indent="0">
              <a:lnSpc>
                <a:spcPts val="2400"/>
              </a:lnSpc>
              <a:buSzPct val="120000"/>
              <a:buNone/>
            </a:pPr>
            <a:r>
              <a:rPr lang="en-US" sz="2000" b="1" kern="0" dirty="0"/>
              <a:t>Question: </a:t>
            </a:r>
            <a:r>
              <a:rPr lang="fr-CA" sz="2000" dirty="0"/>
              <a:t>Si une entreprise augmente son dividende au cours de la période, qu'advient-il du revenu au fur et à mesure qu'il s'accumule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endParaRPr lang="en-US" sz="2400" b="1" kern="0" dirty="0"/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9360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Ressources additionnelles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400"/>
              </a:lnSpc>
              <a:buAutoNum type="arabicPeriod"/>
            </a:pPr>
            <a:r>
              <a:rPr lang="en-US" sz="2000" dirty="0">
                <a:cs typeface="Arial"/>
                <a:hlinkClick r:id="rId2"/>
              </a:rPr>
              <a:t>https://www.canada.ca/fr/agence-revenu/services/formulaires-publications/publications/rc4466/guide-compte-epargne-libre-impot-celi-particuliers.html</a:t>
            </a:r>
            <a:endParaRPr lang="en-US" sz="2000" dirty="0">
              <a:cs typeface="Arial"/>
            </a:endParaRPr>
          </a:p>
          <a:p>
            <a:pPr marL="457200" indent="-457200">
              <a:lnSpc>
                <a:spcPts val="2400"/>
              </a:lnSpc>
              <a:buAutoNum type="arabicPeriod"/>
            </a:pPr>
            <a:r>
              <a:rPr lang="en-US" sz="2000" dirty="0">
                <a:cs typeface="Arial"/>
                <a:hlinkClick r:id="rId3"/>
              </a:rPr>
              <a:t>https://www.canada.ca/fr/agence-revenu/services/impot/particuliers/sujets/compte-epargne-libre-impot.html</a:t>
            </a:r>
            <a:endParaRPr lang="en-US" sz="2000" dirty="0">
              <a:cs typeface="Arial"/>
            </a:endParaRPr>
          </a:p>
          <a:p>
            <a:pPr marL="457200" indent="-457200">
              <a:lnSpc>
                <a:spcPts val="2400"/>
              </a:lnSpc>
              <a:buAutoNum type="arabicPeriod"/>
            </a:pPr>
            <a:r>
              <a:rPr lang="en-US" sz="2000">
                <a:cs typeface="Arial"/>
                <a:hlinkClick r:id="rId4"/>
              </a:rPr>
              <a:t>https://lautorite.qc.ca/grand-public/investissements/regimes-depargne/celi-compte-depargne-libre-dimpot</a:t>
            </a:r>
            <a:endParaRPr lang="en-US" sz="2000">
              <a:cs typeface="Arial"/>
            </a:endParaRPr>
          </a:p>
          <a:p>
            <a:pPr marL="457200" indent="-457200">
              <a:lnSpc>
                <a:spcPts val="2400"/>
              </a:lnSpc>
              <a:buAutoNum type="arabicPeriod"/>
            </a:pPr>
            <a:r>
              <a:rPr lang="en-US" sz="2000">
                <a:cs typeface="Arial"/>
                <a:hlinkClick r:id="rId5"/>
              </a:rPr>
              <a:t>https</a:t>
            </a:r>
            <a:r>
              <a:rPr lang="en-US" sz="2000" dirty="0">
                <a:cs typeface="Arial"/>
                <a:hlinkClick r:id="rId5"/>
              </a:rPr>
              <a:t>://www.td.com/ca/en/personal-banking/personal-investing/products/investment-plans/tfsa/</a:t>
            </a:r>
            <a:endParaRPr lang="en-US" sz="2000" dirty="0"/>
          </a:p>
          <a:p>
            <a:pPr marL="457200" indent="-457200">
              <a:lnSpc>
                <a:spcPts val="2400"/>
              </a:lnSpc>
              <a:buAutoNum type="arabicPeriod"/>
            </a:pPr>
            <a:r>
              <a:rPr lang="en-US" sz="2000" dirty="0">
                <a:cs typeface="Arial"/>
                <a:hlinkClick r:id="rId6"/>
              </a:rPr>
              <a:t>https://www.cooperators.ca/en/Resources/plan-ahead/tfsa-vs-rrsp.aspx</a:t>
            </a:r>
            <a:endParaRPr lang="en-US" sz="2000" dirty="0"/>
          </a:p>
          <a:p>
            <a:pPr marL="457200" indent="-457200">
              <a:lnSpc>
                <a:spcPts val="2400"/>
              </a:lnSpc>
              <a:buAutoNum type="arabicPeriod"/>
            </a:pPr>
            <a:endParaRPr lang="en-US" sz="20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622BC-489E-5D7C-39C5-8BF8C3E5CCF3}"/>
              </a:ext>
            </a:extLst>
          </p:cNvPr>
          <p:cNvSpPr txBox="1"/>
          <p:nvPr/>
        </p:nvSpPr>
        <p:spPr>
          <a:xfrm>
            <a:off x="690454" y="5169111"/>
            <a:ext cx="716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dirty="0"/>
              <a:t>Certaines de ces références proviennent d'institutions financières</a:t>
            </a:r>
            <a:r>
              <a:rPr lang="en-CA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03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Nous </a:t>
            </a:r>
            <a:r>
              <a:rPr lang="fr-CD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allons appliquer vos connaissances sur l’</a:t>
            </a:r>
            <a:r>
              <a:rPr lang="fr-CD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intérêt composé </a:t>
            </a:r>
            <a:r>
              <a:rPr lang="fr-CD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à une situation de la vie réelle: l’investissement.</a:t>
            </a: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BEF4E-56E2-07EC-1B4A-5C97F871E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050" y="3861315"/>
            <a:ext cx="3540638" cy="23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fr-CA" altLang="en-US" sz="32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cette activité…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dirty="0" err="1">
                <a:sym typeface="Arial" panose="020B0604020202020204" pitchFamily="34" charset="0"/>
              </a:rPr>
              <a:t>Vous</a:t>
            </a:r>
            <a:r>
              <a:rPr lang="en-US" altLang="en-US" sz="2000" dirty="0"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sym typeface="Arial" panose="020B0604020202020204" pitchFamily="34" charset="0"/>
              </a:rPr>
              <a:t>apprendrez</a:t>
            </a:r>
            <a:r>
              <a:rPr lang="en-US" altLang="en-US" sz="2000" dirty="0">
                <a:sym typeface="Arial" panose="020B0604020202020204" pitchFamily="34" charset="0"/>
              </a:rPr>
              <a:t>: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err="1">
                <a:sym typeface="Arial" panose="020B0604020202020204" pitchFamily="34" charset="0"/>
              </a:rPr>
              <a:t>Ce</a:t>
            </a:r>
            <a:r>
              <a:rPr lang="en-US" altLang="en-US" sz="2000" dirty="0"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sym typeface="Arial" panose="020B0604020202020204" pitchFamily="34" charset="0"/>
              </a:rPr>
              <a:t>qu’est</a:t>
            </a:r>
            <a:r>
              <a:rPr lang="en-US" altLang="en-US" sz="2000" dirty="0">
                <a:sym typeface="Arial" panose="020B0604020202020204" pitchFamily="34" charset="0"/>
              </a:rPr>
              <a:t> un </a:t>
            </a:r>
            <a:r>
              <a:rPr lang="en-US" altLang="en-US" sz="2000" dirty="0" err="1">
                <a:sym typeface="Arial" panose="020B0604020202020204" pitchFamily="34" charset="0"/>
              </a:rPr>
              <a:t>compte</a:t>
            </a:r>
            <a:r>
              <a:rPr lang="en-US" altLang="en-US" sz="2000" dirty="0">
                <a:sym typeface="Arial" panose="020B0604020202020204" pitchFamily="34" charset="0"/>
              </a:rPr>
              <a:t> CELI.</a:t>
            </a:r>
            <a:endParaRPr lang="en-US" altLang="en-US" sz="2000" dirty="0"/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 dirty="0"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altLang="en-US" sz="2000" dirty="0">
                <a:sym typeface="Arial" panose="020B0604020202020204" pitchFamily="34" charset="0"/>
              </a:rPr>
              <a:t>Quels sont les avantages </a:t>
            </a:r>
            <a:r>
              <a:rPr lang="fr-FR" sz="2000" dirty="0"/>
              <a:t>d'épargner dans un </a:t>
            </a:r>
            <a:r>
              <a:rPr lang="fr-FR" sz="2000" dirty="0" err="1"/>
              <a:t>CELI</a:t>
            </a:r>
            <a:r>
              <a:rPr lang="fr-FR" sz="2000" dirty="0"/>
              <a:t> </a:t>
            </a:r>
            <a:r>
              <a:rPr lang="en-US" sz="2000" dirty="0">
                <a:sym typeface="Arial" panose="020B0604020202020204" pitchFamily="34" charset="0"/>
              </a:rPr>
              <a:t>.</a:t>
            </a:r>
            <a:endParaRPr lang="en-US" altLang="en-US" sz="2000" dirty="0"/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 dirty="0"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Quels sont les avantages de la composition d’un revenu dans un CELI par rapport à</a:t>
            </a:r>
            <a:r>
              <a:rPr lang="fr-FR" sz="2000" dirty="0"/>
              <a:t> un compte imposable</a:t>
            </a:r>
            <a:r>
              <a:rPr lang="fr-CA" sz="2000" dirty="0"/>
              <a:t>.</a:t>
            </a:r>
            <a:endParaRPr lang="en-US" altLang="en-US" sz="2800" dirty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Activité</a:t>
            </a:r>
            <a:r>
              <a:rPr lang="en-CA" sz="3600" dirty="0"/>
              <a:t> </a:t>
            </a:r>
            <a:r>
              <a:rPr lang="fr-CA" sz="3600" dirty="0"/>
              <a:t>« Pensez-y</a:t>
            </a:r>
            <a:r>
              <a:rPr lang="en-CA" sz="3600" dirty="0"/>
              <a:t> </a:t>
            </a:r>
            <a:r>
              <a:rPr lang="en-CA" sz="3600" dirty="0" err="1"/>
              <a:t>bien</a:t>
            </a:r>
            <a:r>
              <a:rPr lang="fr-CA" sz="3600" dirty="0"/>
              <a:t> »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fr-WINDIES" sz="2000" b="1" dirty="0">
                <a:solidFill>
                  <a:schemeClr val="tx1"/>
                </a:solidFill>
              </a:rPr>
              <a:t>Penser-partager-présenter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2500"/>
              </a:lnSpc>
            </a:pPr>
            <a:r>
              <a:rPr lang="fr-FR" sz="2000" dirty="0"/>
              <a:t>Avez-vous déjà entendu parler d'un </a:t>
            </a:r>
            <a:r>
              <a:rPr lang="fr-FR" sz="2000" dirty="0" err="1"/>
              <a:t>CELI</a:t>
            </a:r>
            <a:r>
              <a:rPr lang="en-US" sz="2000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lnSpc>
                <a:spcPts val="2500"/>
              </a:lnSpc>
            </a:pPr>
            <a:r>
              <a:rPr lang="fr-CA" sz="2000" dirty="0"/>
              <a:t>Pouvez-vous dire une chose à ce sujet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lnSpc>
                <a:spcPts val="2500"/>
              </a:lnSpc>
            </a:pPr>
            <a:r>
              <a:rPr lang="fr-CH" sz="2000" dirty="0">
                <a:solidFill>
                  <a:schemeClr val="tx1"/>
                </a:solidFill>
              </a:rPr>
              <a:t>Qu’est-ce qu’un intérêt composé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32357D38-568B-A514-1B44-EEA4F39D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48" y="3234913"/>
            <a:ext cx="1880961" cy="211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257300"/>
            <a:ext cx="8638967" cy="5378383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fr-CA" sz="2000" b="1" dirty="0">
                <a:solidFill>
                  <a:schemeClr val="tx1"/>
                </a:solidFill>
              </a:rPr>
              <a:t>« </a:t>
            </a:r>
            <a:r>
              <a:rPr lang="en-US" sz="2000" b="1" dirty="0">
                <a:solidFill>
                  <a:schemeClr val="tx1"/>
                </a:solidFill>
              </a:rPr>
              <a:t>CELI</a:t>
            </a:r>
            <a:r>
              <a:rPr lang="fr-CA" sz="2000" b="1" dirty="0">
                <a:solidFill>
                  <a:schemeClr val="tx1"/>
                </a:solidFill>
              </a:rPr>
              <a:t> » </a:t>
            </a:r>
            <a:r>
              <a:rPr lang="fr-CA" sz="2000" dirty="0">
                <a:solidFill>
                  <a:schemeClr val="tx1"/>
                </a:solidFill>
              </a:rPr>
              <a:t>veut dire: </a:t>
            </a:r>
            <a:r>
              <a:rPr lang="fr-CA" sz="2000" b="1" dirty="0">
                <a:solidFill>
                  <a:schemeClr val="tx1"/>
                </a:solidFill>
              </a:rPr>
              <a:t>compte d’épargne libre d’impôt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fr-FR" sz="1900" dirty="0"/>
              <a:t>Pour ouvrir un </a:t>
            </a:r>
            <a:r>
              <a:rPr lang="fr-FR" sz="1900" dirty="0" err="1"/>
              <a:t>CELI</a:t>
            </a:r>
            <a:r>
              <a:rPr lang="en-US" sz="1900" dirty="0"/>
              <a:t>, on </a:t>
            </a:r>
            <a:r>
              <a:rPr lang="en-US" sz="1900" dirty="0" err="1"/>
              <a:t>doit</a:t>
            </a:r>
            <a:r>
              <a:rPr lang="en-US" sz="1900" dirty="0"/>
              <a:t> </a:t>
            </a:r>
            <a:r>
              <a:rPr lang="en-US" sz="1900" dirty="0" err="1"/>
              <a:t>être</a:t>
            </a:r>
            <a:r>
              <a:rPr lang="en-US" sz="1900" dirty="0"/>
              <a:t> </a:t>
            </a:r>
            <a:r>
              <a:rPr lang="fr-CA" sz="1900" dirty="0"/>
              <a:t>résident</a:t>
            </a:r>
            <a:r>
              <a:rPr lang="en-US" sz="1900" dirty="0"/>
              <a:t> </a:t>
            </a:r>
            <a:r>
              <a:rPr lang="fr-CA" sz="1900" dirty="0"/>
              <a:t>canadien</a:t>
            </a:r>
            <a:r>
              <a:rPr lang="en-US" sz="1900" dirty="0"/>
              <a:t> </a:t>
            </a:r>
            <a:r>
              <a:rPr lang="fr-CA" sz="1900" dirty="0"/>
              <a:t>avec un numéro d'assurance sociale valide</a:t>
            </a:r>
            <a:r>
              <a:rPr lang="en-US" sz="1900" dirty="0"/>
              <a:t> et </a:t>
            </a:r>
            <a:r>
              <a:rPr lang="en-US" sz="1900" dirty="0" err="1"/>
              <a:t>être</a:t>
            </a:r>
            <a:r>
              <a:rPr lang="en-US" sz="1900" dirty="0"/>
              <a:t> </a:t>
            </a:r>
            <a:r>
              <a:rPr lang="en-US" sz="1900" dirty="0" err="1"/>
              <a:t>âgé</a:t>
            </a:r>
            <a:r>
              <a:rPr lang="en-US" sz="1900" dirty="0"/>
              <a:t> de 18 </a:t>
            </a:r>
            <a:r>
              <a:rPr lang="en-US" sz="1900" dirty="0" err="1"/>
              <a:t>ans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plus. </a:t>
            </a:r>
          </a:p>
          <a:p>
            <a:pPr marL="285750" indent="-28575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endParaRPr lang="en-US" sz="1900" dirty="0"/>
          </a:p>
          <a:p>
            <a:pPr marL="285750" indent="-28575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fr-CA" sz="1900" dirty="0"/>
              <a:t>Le </a:t>
            </a:r>
            <a:r>
              <a:rPr lang="fr-CA" sz="1900" dirty="0" err="1"/>
              <a:t>CELI</a:t>
            </a:r>
            <a:r>
              <a:rPr lang="fr-CA" sz="1900" dirty="0"/>
              <a:t> est le meilleur compte d'épargne/investissement qu’on puisse avoir</a:t>
            </a:r>
            <a:r>
              <a:rPr lang="en-US" sz="1900" dirty="0"/>
              <a:t>. </a:t>
            </a:r>
            <a:r>
              <a:rPr lang="fr-CA" sz="1900" dirty="0"/>
              <a:t>Il nous permet de mettre de l'argent de côté à l'abri de l'impôt tout au long de notre vie</a:t>
            </a:r>
            <a:r>
              <a:rPr lang="en-US" sz="1900" dirty="0"/>
              <a:t>. On </a:t>
            </a:r>
            <a:r>
              <a:rPr lang="en-US" sz="1900" dirty="0" err="1"/>
              <a:t>peut</a:t>
            </a:r>
            <a:r>
              <a:rPr lang="fr-CA" sz="1900" dirty="0"/>
              <a:t> retirer de l'argent du compte sans payer d'impôts supplémentaires.</a:t>
            </a:r>
            <a:endParaRPr lang="en-US" sz="1900" dirty="0"/>
          </a:p>
          <a:p>
            <a:pPr marL="285750" indent="-28575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endParaRPr lang="en-US" sz="1900" dirty="0"/>
          </a:p>
          <a:p>
            <a:pPr marL="285750" indent="-28575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fr-CA" sz="1900" dirty="0"/>
              <a:t>On peut détenir des placements dans un </a:t>
            </a:r>
            <a:r>
              <a:rPr lang="fr-CA" sz="1900" dirty="0" err="1"/>
              <a:t>CELI</a:t>
            </a:r>
            <a:r>
              <a:rPr lang="fr-CA" sz="1900" dirty="0"/>
              <a:t>, y compris des obligations, des actions, des </a:t>
            </a:r>
            <a:r>
              <a:rPr lang="fr-CA" sz="1900" dirty="0" err="1"/>
              <a:t>CPG</a:t>
            </a:r>
            <a:r>
              <a:rPr lang="fr-CA" sz="1900" dirty="0"/>
              <a:t> et des fonds communs de placement</a:t>
            </a:r>
            <a:r>
              <a:rPr lang="en-US" sz="1900" dirty="0"/>
              <a:t>.</a:t>
            </a:r>
            <a:r>
              <a:rPr lang="fr-CA" sz="1900" b="1" dirty="0"/>
              <a:t>Tout revenu qu’on retire de ces investissements est exempt d'impôt!</a:t>
            </a:r>
            <a:endParaRPr lang="en-US" sz="19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endParaRPr lang="en-US" sz="19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fr-CA" sz="1900" dirty="0"/>
              <a:t>Ce qui est considérable, car généralement le gouvernement nous impose quand on gagne des </a:t>
            </a:r>
            <a:r>
              <a:rPr lang="fr-CA" sz="1900" b="1" dirty="0"/>
              <a:t>intérêts</a:t>
            </a:r>
            <a:r>
              <a:rPr lang="fr-CA" sz="1900" dirty="0"/>
              <a:t>, </a:t>
            </a:r>
            <a:r>
              <a:rPr lang="fr-CA" sz="1900" b="1" dirty="0"/>
              <a:t>dividendes</a:t>
            </a:r>
            <a:r>
              <a:rPr lang="fr-CA" sz="1900" dirty="0"/>
              <a:t> ou </a:t>
            </a:r>
            <a:r>
              <a:rPr lang="fr-CA" sz="1900" b="1" dirty="0"/>
              <a:t>gains en capital</a:t>
            </a:r>
            <a:r>
              <a:rPr lang="en-US" sz="1900" dirty="0"/>
              <a:t>. </a:t>
            </a:r>
          </a:p>
          <a:p>
            <a:pPr marL="342265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610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5E82-6668-6917-64D7-806D65DE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err="1"/>
              <a:t>CELI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44B82-6188-8A52-5294-BF72BBA6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825625"/>
            <a:ext cx="8638967" cy="483799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/>
              <a:t>La contribution </a:t>
            </a:r>
            <a:r>
              <a:rPr lang="en-US" sz="2000" dirty="0" err="1"/>
              <a:t>dans</a:t>
            </a:r>
            <a:r>
              <a:rPr lang="en-US" sz="2000" dirty="0"/>
              <a:t> un CELI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fr-CA" sz="2000" dirty="0"/>
              <a:t>limitée</a:t>
            </a:r>
            <a:r>
              <a:rPr lang="en-US" sz="2000" dirty="0"/>
              <a:t>: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s’agit</a:t>
            </a:r>
            <a:r>
              <a:rPr lang="en-US" sz="2000" dirty="0"/>
              <a:t> d’</a:t>
            </a:r>
            <a:r>
              <a:rPr lang="fr-CA" sz="2000" dirty="0"/>
              <a:t>une limite sur le montant d'argent qu’on peut mettre dans le compte</a:t>
            </a:r>
            <a:r>
              <a:rPr lang="en-US" sz="2000" dirty="0"/>
              <a:t>. </a:t>
            </a:r>
            <a:r>
              <a:rPr lang="fr-CA" sz="2000" dirty="0"/>
              <a:t>Le gouvernement du Canada détermine cette limite, appelée </a:t>
            </a:r>
            <a:r>
              <a:rPr lang="fr-CA" sz="2000" b="1" dirty="0"/>
              <a:t>droit de cotisation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/>
              <a:t>Par </a:t>
            </a:r>
            <a:r>
              <a:rPr lang="fr-CA" sz="2000" dirty="0"/>
              <a:t>exemple</a:t>
            </a:r>
            <a:r>
              <a:rPr lang="en-US" sz="2000" dirty="0"/>
              <a:t>: en 2022, on </a:t>
            </a:r>
            <a:r>
              <a:rPr lang="fr-CA" sz="2000" dirty="0"/>
              <a:t>pouvait cotiser </a:t>
            </a:r>
            <a:r>
              <a:rPr lang="en-US" sz="2000" dirty="0"/>
              <a:t>6 000 $ par </a:t>
            </a:r>
            <a:r>
              <a:rPr lang="en-US" sz="2000" dirty="0" err="1"/>
              <a:t>année</a:t>
            </a:r>
            <a:r>
              <a:rPr lang="en-US" sz="2000" dirty="0"/>
              <a:t> dans un CELI.</a:t>
            </a:r>
          </a:p>
          <a:p>
            <a:pPr marL="0" inden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/>
              <a:t>Pour </a:t>
            </a:r>
            <a:r>
              <a:rPr lang="en-US" sz="2000" dirty="0" err="1"/>
              <a:t>trouver</a:t>
            </a:r>
            <a:r>
              <a:rPr lang="en-US" sz="2000" dirty="0"/>
              <a:t> le </a:t>
            </a:r>
            <a:r>
              <a:rPr lang="fr-CA" sz="2000" dirty="0"/>
              <a:t>droit de cotisation, consultez</a:t>
            </a:r>
            <a:r>
              <a:rPr lang="en-US" sz="2000" dirty="0"/>
              <a:t>: </a:t>
            </a:r>
          </a:p>
          <a:p>
            <a:pPr marL="628015" lvl="1" indent="-28575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dirty="0">
                <a:hlinkClick r:id="rId2"/>
              </a:rPr>
              <a:t>Cotisations CELI</a:t>
            </a:r>
            <a:endParaRPr lang="en-US" sz="2000" dirty="0"/>
          </a:p>
          <a:p>
            <a:pPr marL="628015" lvl="1" indent="-28575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,Sans-Serif"/>
              <a:buChar char="•"/>
            </a:pPr>
            <a:r>
              <a:rPr lang="en-US" sz="2000" dirty="0">
                <a:hlinkClick r:id="rId3"/>
              </a:rPr>
              <a:t>Cotisations </a:t>
            </a:r>
            <a:r>
              <a:rPr lang="en-US" sz="2000" dirty="0" err="1">
                <a:hlinkClick r:id="rId3"/>
              </a:rPr>
              <a:t>excédentaires</a:t>
            </a:r>
            <a:r>
              <a:rPr lang="en-US" sz="2000" dirty="0">
                <a:hlinkClick r:id="rId3"/>
              </a:rPr>
              <a:t> et les </a:t>
            </a:r>
            <a:r>
              <a:rPr lang="en-US" sz="2000" dirty="0" err="1">
                <a:hlinkClick r:id="rId3"/>
              </a:rPr>
              <a:t>pénalités</a:t>
            </a:r>
            <a:endParaRPr lang="en-US" sz="2000" dirty="0"/>
          </a:p>
          <a:p>
            <a:pPr marL="342265" indent="-304165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83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Avertissements: </a:t>
            </a:r>
            <a:r>
              <a:rPr lang="fr-FR" sz="3600" dirty="0" err="1"/>
              <a:t>CELI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4"/>
            <a:ext cx="8638967" cy="50027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1800" b="1" dirty="0">
                <a:solidFill>
                  <a:schemeClr val="accent1"/>
                </a:solidFill>
              </a:rPr>
              <a:t>Avertissement</a:t>
            </a:r>
            <a:r>
              <a:rPr lang="en-US" sz="1800" b="1" dirty="0">
                <a:solidFill>
                  <a:schemeClr val="accent1"/>
                </a:solidFill>
              </a:rPr>
              <a:t> #1: </a:t>
            </a:r>
          </a:p>
          <a:p>
            <a:pPr marL="285750" indent="-285750">
              <a:lnSpc>
                <a:spcPts val="2400"/>
              </a:lnSpc>
            </a:pPr>
            <a:r>
              <a:rPr lang="fr-CA" sz="1800" dirty="0"/>
              <a:t>Il ne faut pas trop investir! Une cotisation excessive entraîne de lourdes amendes de la part du gouvernement canadien</a:t>
            </a:r>
            <a:r>
              <a:rPr lang="en-US" sz="18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1800" b="1" dirty="0">
                <a:solidFill>
                  <a:schemeClr val="accent1"/>
                </a:solidFill>
              </a:rPr>
              <a:t>Avertissement</a:t>
            </a:r>
            <a:r>
              <a:rPr lang="en-US" sz="1800" b="1" dirty="0">
                <a:solidFill>
                  <a:schemeClr val="accent1"/>
                </a:solidFill>
              </a:rPr>
              <a:t> #2: </a:t>
            </a:r>
          </a:p>
          <a:p>
            <a:pPr marL="285750" indent="-285750">
              <a:lnSpc>
                <a:spcPts val="2400"/>
              </a:lnSpc>
            </a:pPr>
            <a:r>
              <a:rPr lang="fr-CA" sz="1800" dirty="0"/>
              <a:t>Il ne faut pas ouvrir plus d’un compte </a:t>
            </a:r>
            <a:r>
              <a:rPr lang="fr-CA" sz="1800" dirty="0" err="1"/>
              <a:t>CELI</a:t>
            </a:r>
            <a:r>
              <a:rPr lang="fr-CA" sz="1800" dirty="0"/>
              <a:t> </a:t>
            </a:r>
            <a:r>
              <a:rPr lang="en-US" sz="1800" dirty="0"/>
              <a:t>et </a:t>
            </a:r>
            <a:r>
              <a:rPr lang="fr-CA" sz="1800" dirty="0"/>
              <a:t>ajouter un maximum d’argent dans chaque compte. </a:t>
            </a:r>
          </a:p>
          <a:p>
            <a:pPr marL="285750" indent="-285750">
              <a:lnSpc>
                <a:spcPts val="2400"/>
              </a:lnSpc>
            </a:pPr>
            <a:r>
              <a:rPr lang="fr-CA" sz="1800" dirty="0"/>
              <a:t>Même si on peut ouvrir plusieurs comptes </a:t>
            </a:r>
            <a:r>
              <a:rPr lang="fr-CA" sz="1800" dirty="0" err="1"/>
              <a:t>CELI</a:t>
            </a:r>
            <a:r>
              <a:rPr lang="fr-CA" sz="1800" dirty="0"/>
              <a:t> différents</a:t>
            </a:r>
            <a:r>
              <a:rPr lang="en-US" sz="1800" dirty="0"/>
              <a:t>, </a:t>
            </a:r>
            <a:r>
              <a:rPr lang="fr-CA" sz="1800" dirty="0"/>
              <a:t>le maximum cotisé dans tous les comptes ne peut pas dépasser les </a:t>
            </a:r>
            <a:r>
              <a:rPr lang="fr-CA" sz="1800" b="1" dirty="0"/>
              <a:t>droits de cotisation</a:t>
            </a:r>
            <a:r>
              <a:rPr lang="en-US" sz="18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1800" b="1" dirty="0">
                <a:solidFill>
                  <a:schemeClr val="accent1"/>
                </a:solidFill>
              </a:rPr>
              <a:t>Avertissement</a:t>
            </a:r>
            <a:r>
              <a:rPr lang="en-US" sz="1800" b="1" dirty="0">
                <a:solidFill>
                  <a:schemeClr val="accent1"/>
                </a:solidFill>
              </a:rPr>
              <a:t> #3: </a:t>
            </a:r>
          </a:p>
          <a:p>
            <a:pPr marL="285750" indent="-285750">
              <a:lnSpc>
                <a:spcPts val="2400"/>
              </a:lnSpc>
            </a:pPr>
            <a:r>
              <a:rPr lang="en-US" sz="1800" dirty="0"/>
              <a:t>Si on retire d’un CELI, on </a:t>
            </a:r>
            <a:r>
              <a:rPr lang="fr-CA" sz="1800" dirty="0"/>
              <a:t>peut y ajouter de l’argent </a:t>
            </a:r>
            <a:r>
              <a:rPr lang="fr-CA" sz="1800" i="1" dirty="0"/>
              <a:t>seulement </a:t>
            </a:r>
            <a:r>
              <a:rPr lang="en-US" sz="1800" dirty="0" err="1"/>
              <a:t>s’il</a:t>
            </a:r>
            <a:r>
              <a:rPr lang="en-US" sz="1800" dirty="0"/>
              <a:t> nous </a:t>
            </a:r>
            <a:r>
              <a:rPr lang="fr-CA" sz="1800" dirty="0"/>
              <a:t>reste des droits de cotisation</a:t>
            </a:r>
            <a:r>
              <a:rPr lang="en-US" sz="1800" dirty="0"/>
              <a:t>.</a:t>
            </a:r>
          </a:p>
          <a:p>
            <a:pPr marL="285750" indent="-285750">
              <a:lnSpc>
                <a:spcPts val="2400"/>
              </a:lnSpc>
            </a:pPr>
            <a:r>
              <a:rPr lang="en-US" sz="1800" dirty="0"/>
              <a:t>À </a:t>
            </a:r>
            <a:r>
              <a:rPr lang="fr-CA" sz="1800" dirty="0"/>
              <a:t>titre</a:t>
            </a:r>
            <a:r>
              <a:rPr lang="en-US" sz="1800" dirty="0"/>
              <a:t> d’</a:t>
            </a:r>
            <a:r>
              <a:rPr lang="fr-CA" sz="1800" dirty="0"/>
              <a:t>exemple</a:t>
            </a:r>
            <a:r>
              <a:rPr lang="en-US" sz="1800" dirty="0"/>
              <a:t>, </a:t>
            </a:r>
            <a:r>
              <a:rPr lang="fr-CA" sz="1800" dirty="0"/>
              <a:t>consultez</a:t>
            </a:r>
            <a:r>
              <a:rPr lang="en-US" sz="1800" dirty="0"/>
              <a:t>: </a:t>
            </a:r>
            <a:r>
              <a:rPr lang="en-US" sz="1800" dirty="0">
                <a:hlinkClick r:id="rId2"/>
              </a:rPr>
              <a:t>Effectuer </a:t>
            </a:r>
            <a:r>
              <a:rPr lang="en-US" sz="1800" dirty="0" err="1">
                <a:hlinkClick r:id="rId2"/>
              </a:rPr>
              <a:t>ou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 err="1">
                <a:hlinkClick r:id="rId2"/>
              </a:rPr>
              <a:t>remplacer</a:t>
            </a:r>
            <a:r>
              <a:rPr lang="en-US" sz="1800" dirty="0">
                <a:hlinkClick r:id="rId2"/>
              </a:rPr>
              <a:t> des </a:t>
            </a:r>
            <a:r>
              <a:rPr lang="en-US" sz="1800" dirty="0" err="1">
                <a:hlinkClick r:id="rId2"/>
              </a:rPr>
              <a:t>retraits</a:t>
            </a:r>
            <a:r>
              <a:rPr lang="en-US" sz="1800" dirty="0">
                <a:hlinkClick r:id="rId2"/>
              </a:rPr>
              <a:t> d’un CELI</a:t>
            </a:r>
            <a:endParaRPr lang="en-US" sz="1800" dirty="0"/>
          </a:p>
          <a:p>
            <a:pPr marL="285750" indent="-285750">
              <a:lnSpc>
                <a:spcPts val="2500"/>
              </a:lnSpc>
            </a:pPr>
            <a:endParaRPr lang="en-US" sz="18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  <a:p>
            <a:pPr marL="0" indent="0">
              <a:lnSpc>
                <a:spcPts val="2500"/>
              </a:lnSpc>
              <a:buNone/>
            </a:pPr>
            <a:endParaRPr lang="en-US" sz="2000" dirty="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B8F6FEE6-BCF1-E6CA-EDF3-A354C962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63" y="411334"/>
            <a:ext cx="1468932" cy="12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/>
              <a:t>CELI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5202686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400"/>
              </a:lnSpc>
            </a:pPr>
            <a:endParaRPr lang="en-US" sz="2000" dirty="0"/>
          </a:p>
          <a:p>
            <a:pPr marL="285750" indent="-285750">
              <a:lnSpc>
                <a:spcPts val="2400"/>
              </a:lnSpc>
            </a:pPr>
            <a:r>
              <a:rPr lang="en-US" sz="2000" dirty="0"/>
              <a:t>Si </a:t>
            </a:r>
            <a:r>
              <a:rPr lang="fr-CA" sz="2000" dirty="0"/>
              <a:t>l’on comprend bien ce qu’est </a:t>
            </a:r>
            <a:r>
              <a:rPr lang="en-US" sz="2000" dirty="0"/>
              <a:t>un </a:t>
            </a:r>
            <a:r>
              <a:rPr lang="fr-CA" sz="2000" b="1" dirty="0"/>
              <a:t>droit de cotisation </a:t>
            </a:r>
            <a:r>
              <a:rPr lang="fr-CA" sz="2000" dirty="0"/>
              <a:t>et qu’on n’y excède pas, un </a:t>
            </a:r>
            <a:r>
              <a:rPr lang="fr-CA" sz="2000" dirty="0" err="1"/>
              <a:t>CELI</a:t>
            </a:r>
            <a:r>
              <a:rPr lang="fr-CA" sz="2000" dirty="0"/>
              <a:t> est un outil très utile pour l'épargne et l'investissement</a:t>
            </a:r>
            <a:r>
              <a:rPr lang="en-US" sz="2000" dirty="0"/>
              <a:t>!</a:t>
            </a:r>
            <a:endParaRPr lang="en-US" dirty="0"/>
          </a:p>
          <a:p>
            <a:pPr marL="285750" indent="-285750">
              <a:lnSpc>
                <a:spcPts val="2400"/>
              </a:lnSpc>
            </a:pPr>
            <a:r>
              <a:rPr lang="fr-CA" sz="2000" dirty="0"/>
              <a:t>Avec un </a:t>
            </a:r>
            <a:r>
              <a:rPr lang="fr-CA" sz="2000" dirty="0" err="1"/>
              <a:t>CELI</a:t>
            </a:r>
            <a:r>
              <a:rPr lang="en-US" sz="2000" dirty="0"/>
              <a:t>, on </a:t>
            </a:r>
            <a:r>
              <a:rPr lang="fr-CA" sz="2000" dirty="0"/>
              <a:t>augmente nos investissements exempts d’impôt</a:t>
            </a:r>
            <a:r>
              <a:rPr lang="en-US" sz="2000" dirty="0"/>
              <a:t>. Avec le temps, on aura des </a:t>
            </a:r>
            <a:r>
              <a:rPr lang="fr-CA" sz="2000" b="1" dirty="0"/>
              <a:t>rendements</a:t>
            </a:r>
            <a:r>
              <a:rPr lang="en-US" sz="2000" b="1" dirty="0"/>
              <a:t> </a:t>
            </a:r>
            <a:r>
              <a:rPr lang="fr-FR" sz="2000" dirty="0"/>
              <a:t>beaucoup plus élevés</a:t>
            </a:r>
            <a:r>
              <a:rPr lang="en-US" sz="20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dirty="0"/>
          </a:p>
          <a:p>
            <a:pPr marL="0" indent="0">
              <a:lnSpc>
                <a:spcPts val="2400"/>
              </a:lnSpc>
              <a:buNone/>
            </a:pPr>
            <a:endParaRPr lang="en-US" dirty="0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D5FA28B9-27BB-A2DD-51A9-9F0AE8E9E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376494"/>
            <a:ext cx="2743200" cy="16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8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87D6BF-1C48-4ECD-BAE1-4F9AAC320509}">
  <ds:schemaRefs>
    <ds:schemaRef ds:uri="1bca0e2f-16d9-4d6a-8327-7fd70d55969c"/>
    <ds:schemaRef ds:uri="http://schemas.microsoft.com/office/2006/metadata/properties"/>
    <ds:schemaRef ds:uri="f6493094-0435-4eae-a32c-76983131fc0f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9C40F6-8444-4A31-9563-633135A100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0372E9-67F0-4A83-AF75-3A453DD58123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U4L PowerPoint template 4x3 URL EN v1 (1)</Template>
  <TotalTime>0</TotalTime>
  <Words>1579</Words>
  <Application>Microsoft Office PowerPoint</Application>
  <PresentationFormat>On-screen Show (4:3)</PresentationFormat>
  <Paragraphs>178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Arial,Sans-Serif</vt:lpstr>
      <vt:lpstr>Calibri</vt:lpstr>
      <vt:lpstr>Cambria Math</vt:lpstr>
      <vt:lpstr>Office Theme</vt:lpstr>
      <vt:lpstr>Pourquoi tu devrais t’intéresser à l’intérêt : CÉLI</vt:lpstr>
      <vt:lpstr>Remarque spéciale à l’intention du personnel enseignant</vt:lpstr>
      <vt:lpstr>Introduction</vt:lpstr>
      <vt:lpstr>Dans cette activité…</vt:lpstr>
      <vt:lpstr>Activité « Pensez-y bien »</vt:lpstr>
      <vt:lpstr>CELI</vt:lpstr>
      <vt:lpstr>CELI</vt:lpstr>
      <vt:lpstr>Avertissements: CELI</vt:lpstr>
      <vt:lpstr>CELI</vt:lpstr>
      <vt:lpstr>Activité d’exploration: CELI</vt:lpstr>
      <vt:lpstr>CELI: calculs comparatifs </vt:lpstr>
      <vt:lpstr>CELI: calculs comparatifs</vt:lpstr>
      <vt:lpstr>CELI: calculs comparatifs</vt:lpstr>
      <vt:lpstr>Brève réflexion</vt:lpstr>
      <vt:lpstr>En somme…</vt:lpstr>
      <vt:lpstr>CELI: méthode de comparaison</vt:lpstr>
      <vt:lpstr>CELI et intérêt composé</vt:lpstr>
      <vt:lpstr>CELI et intérêt composé</vt:lpstr>
      <vt:lpstr>CELI et intérêt composé</vt:lpstr>
      <vt:lpstr>CELI et intérêt composé</vt:lpstr>
      <vt:lpstr>CELI et intérêt composé</vt:lpstr>
      <vt:lpstr>Questions de réflexion</vt:lpstr>
      <vt:lpstr>CELI et intérêt composé</vt:lpstr>
      <vt:lpstr>Ressources additionnelles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43</cp:revision>
  <dcterms:created xsi:type="dcterms:W3CDTF">2022-10-13T17:49:18Z</dcterms:created>
  <dcterms:modified xsi:type="dcterms:W3CDTF">2023-04-17T20:53:14Z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MediaServiceImageTags">
    <vt:lpwstr/>
  </property>
</Properties>
</file>