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sldIdLst>
    <p:sldId id="257" r:id="rId5"/>
    <p:sldId id="298" r:id="rId6"/>
    <p:sldId id="296" r:id="rId7"/>
    <p:sldId id="258" r:id="rId8"/>
    <p:sldId id="288" r:id="rId9"/>
    <p:sldId id="289" r:id="rId10"/>
    <p:sldId id="290" r:id="rId11"/>
    <p:sldId id="291" r:id="rId12"/>
    <p:sldId id="292" r:id="rId13"/>
    <p:sldId id="278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kv9NX0wBG0A5yuNcKhyTw==" hashData="YhJ0L/DVFntyqsyzmh1XxUqYYzM9HOvvRzASI89SkxA6HO6fZ7rYPLYFtwB6J/eL/sbf4zpSAwHrB765QuhIM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544"/>
    <a:srgbClr val="004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0A3B8-B7FD-48BF-A81B-66276098AAFA}" v="14" dt="2021-12-17T16:52:49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507" autoAdjust="0"/>
  </p:normalViewPr>
  <p:slideViewPr>
    <p:cSldViewPr snapToGrid="0"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55869-2180-DB49-8E82-6E75D58CBA58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AD8BC-698F-F548-B533-1ED134E6BF4E}" type="pres">
      <dgm:prSet presAssocID="{5E555869-2180-DB49-8E82-6E75D58CBA58}" presName="linearFlow" presStyleCnt="0">
        <dgm:presLayoutVars>
          <dgm:dir/>
          <dgm:resizeHandles val="exact"/>
        </dgm:presLayoutVars>
      </dgm:prSet>
      <dgm:spPr/>
    </dgm:pt>
  </dgm:ptLst>
  <dgm:cxnLst>
    <dgm:cxn modelId="{4BA0ED58-BF41-7B42-A4C1-90E4966C8072}" type="presOf" srcId="{5E555869-2180-DB49-8E82-6E75D58CBA58}" destId="{D7DAD8BC-698F-F548-B533-1ED134E6BF4E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55869-2180-DB49-8E82-6E75D58CBA58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AD8BC-698F-F548-B533-1ED134E6BF4E}" type="pres">
      <dgm:prSet presAssocID="{5E555869-2180-DB49-8E82-6E75D58CBA58}" presName="linearFlow" presStyleCnt="0">
        <dgm:presLayoutVars>
          <dgm:dir/>
          <dgm:resizeHandles val="exact"/>
        </dgm:presLayoutVars>
      </dgm:prSet>
      <dgm:spPr/>
    </dgm:pt>
  </dgm:ptLst>
  <dgm:cxnLst>
    <dgm:cxn modelId="{4BA0ED58-BF41-7B42-A4C1-90E4966C8072}" type="presOf" srcId="{5E555869-2180-DB49-8E82-6E75D58CBA58}" destId="{D7DAD8BC-698F-F548-B533-1ED134E6BF4E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55869-2180-DB49-8E82-6E75D58CBA58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AD8BC-698F-F548-B533-1ED134E6BF4E}" type="pres">
      <dgm:prSet presAssocID="{5E555869-2180-DB49-8E82-6E75D58CBA58}" presName="linearFlow" presStyleCnt="0">
        <dgm:presLayoutVars>
          <dgm:dir/>
          <dgm:resizeHandles val="exact"/>
        </dgm:presLayoutVars>
      </dgm:prSet>
      <dgm:spPr/>
    </dgm:pt>
  </dgm:ptLst>
  <dgm:cxnLst>
    <dgm:cxn modelId="{4BA0ED58-BF41-7B42-A4C1-90E4966C8072}" type="presOf" srcId="{5E555869-2180-DB49-8E82-6E75D58CBA58}" destId="{D7DAD8BC-698F-F548-B533-1ED134E6BF4E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555869-2180-DB49-8E82-6E75D58CBA58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AD8BC-698F-F548-B533-1ED134E6BF4E}" type="pres">
      <dgm:prSet presAssocID="{5E555869-2180-DB49-8E82-6E75D58CBA58}" presName="linearFlow" presStyleCnt="0">
        <dgm:presLayoutVars>
          <dgm:dir/>
          <dgm:resizeHandles val="exact"/>
        </dgm:presLayoutVars>
      </dgm:prSet>
      <dgm:spPr/>
    </dgm:pt>
  </dgm:ptLst>
  <dgm:cxnLst>
    <dgm:cxn modelId="{4BA0ED58-BF41-7B42-A4C1-90E4966C8072}" type="presOf" srcId="{5E555869-2180-DB49-8E82-6E75D58CBA58}" destId="{D7DAD8BC-698F-F548-B533-1ED134E6BF4E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555869-2180-DB49-8E82-6E75D58CBA58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AD8BC-698F-F548-B533-1ED134E6BF4E}" type="pres">
      <dgm:prSet presAssocID="{5E555869-2180-DB49-8E82-6E75D58CBA58}" presName="linearFlow" presStyleCnt="0">
        <dgm:presLayoutVars>
          <dgm:dir/>
          <dgm:resizeHandles val="exact"/>
        </dgm:presLayoutVars>
      </dgm:prSet>
      <dgm:spPr/>
    </dgm:pt>
  </dgm:ptLst>
  <dgm:cxnLst>
    <dgm:cxn modelId="{4BA0ED58-BF41-7B42-A4C1-90E4966C8072}" type="presOf" srcId="{5E555869-2180-DB49-8E82-6E75D58CBA58}" destId="{D7DAD8BC-698F-F548-B533-1ED134E6BF4E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5:52:33.70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5:52:24.81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5:52:25.2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03E4B8F-E39D-415C-9FD1-48324CFEA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329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997122-2720-4A39-86CE-E05558E9E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5"/>
            <a:ext cx="3259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7"/>
            <a:ext cx="8424936" cy="1080119"/>
          </a:xfrm>
        </p:spPr>
        <p:txBody>
          <a:bodyPr/>
          <a:lstStyle>
            <a:lvl1pPr algn="ctr">
              <a:lnSpc>
                <a:spcPct val="85000"/>
              </a:lnSpc>
              <a:defRPr sz="3600">
                <a:solidFill>
                  <a:srgbClr val="003E3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424936" cy="457200"/>
          </a:xfrm>
        </p:spPr>
        <p:txBody>
          <a:bodyPr/>
          <a:lstStyle>
            <a:lvl1pPr marL="0" indent="0" algn="ctr">
              <a:buFontTx/>
              <a:buNone/>
              <a:defRPr sz="2100">
                <a:solidFill>
                  <a:srgbClr val="477E2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29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FC0B54-ED9A-4E13-8A46-BBB9F19D66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EC84E0-E8A2-4A7C-9084-B475B6EAE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70A8-5592-4F1E-9924-BDE11EB0ED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9BD86C0-2772-4189-86E9-098651FA57A6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6" y="1412776"/>
            <a:ext cx="7923981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2A868-16CD-4CF7-B8ED-85A4CFD72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8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799EC-A505-4BE5-8DFA-14BA55F04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4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C06ACB7-5103-4CE3-A320-1ECD112E9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0088AB-2F15-49EA-91AE-98AF43308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CCA2-AA7E-4B68-8941-5D40FBD449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1EA6E0-76D8-414F-8690-39B83060E0D6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6" y="1412776"/>
            <a:ext cx="3816423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99992" y="1412776"/>
            <a:ext cx="3888432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74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column w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E8E6791-D5FC-4B2B-B748-38B3BF267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F5D9F7-8903-4DA0-A733-26C7BFBFCE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036A0B-4DDD-43E2-9B5A-B29E2ECCE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F2AA1A-C8EC-4D2B-A9A5-7A786BEBA968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6" y="1412776"/>
            <a:ext cx="3816423" cy="41498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99994" y="1413684"/>
            <a:ext cx="3888358" cy="4175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7620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DF36F9-56FB-4643-8EAD-98A57CF2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FE9CFE-02B6-43C1-956B-6355F1C18D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9FAB0-E70E-4FFA-A2A9-BBD8D724BD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D6DB6B-13E3-4C07-85CE-B296F542255B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6" y="1484784"/>
            <a:ext cx="7920807" cy="4032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2009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9ECDE7D-AA42-49C7-B705-46C40359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A9595E-D42C-41E1-93C7-51ECB35AD8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F1A14-F7D4-49B8-B169-41463095C9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2117CC-225F-43E4-858F-38FF4E50F699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6" y="1484785"/>
            <a:ext cx="7920807" cy="33843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6" y="5084769"/>
            <a:ext cx="7920037" cy="288453"/>
          </a:xfrm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55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E935-9219-43BD-B1C0-C994441A7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A3E0-56BB-4937-B7CF-80E6F25D3C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BEA60-25F7-4235-8519-8171C889DE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C9E0CC-6315-494F-A250-AE318807BD41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1E4F5-F8D4-48A7-9FEA-B815523A7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451728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D0207-A730-4C47-B9BB-528A1D0B5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56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7BDD8E6-94B4-4324-B352-A493B32A3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B8B2888-6F86-4D23-A78B-4E993287D0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0AE22C-54BA-47F2-B87A-AE69A3357E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424D7C-5C6A-40CD-A93D-FCFE8953F2BA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6" y="5229200"/>
            <a:ext cx="3887663" cy="360040"/>
          </a:xfrm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99995" y="5229200"/>
            <a:ext cx="3887663" cy="360040"/>
          </a:xfrm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45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024B81F-5BB8-4B8E-883D-34BAAFF43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3A2507E-B04E-4B2C-A4D4-E987A1A868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26494-C4D9-4E43-9B35-E3B9ECA58E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5C493DD-CECC-4356-B072-73C4182D6195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6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85732-474B-4DDD-B953-CA5FDDFE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3400"/>
            <a:ext cx="7707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FB72D-B1B0-4943-8AB9-D1F22E9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95400"/>
            <a:ext cx="770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5F9EB-1644-46EB-86D6-DEC607BB9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FF5126-6DDE-4404-9A2D-065253B18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52113-A41C-4BA0-8B97-22C7491C4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9A57548E-CA4B-4924-BBB6-DB64FB4B2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1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892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6pPr>
      <a:lvl7pPr marL="685783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7pPr>
      <a:lvl8pPr marL="1028675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8pPr>
      <a:lvl9pPr marL="1371566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68" indent="-257168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57199" indent="-214308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28" indent="-171446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20" indent="-171446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12" indent="-171446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03" indent="-171446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agent.fr/education/incitations-client/" TargetMode="External"/><Relationship Id="rId2" Type="http://schemas.openxmlformats.org/officeDocument/2006/relationships/hyperlink" Target="https://www.bdc.ca/fr/articles-outils/blogue/creer-programme-fidelisation-clientele-6-etap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yfeelback.com/fr/blog/raisons-de-mettre-en-place-un-programme-de-fidelite#:~:text=Gr%C3%A2ce%20%C3%A0%20un%20programme%20de,augmenter%20votre%20chiffre%20d'affaires." TargetMode="External"/><Relationship Id="rId4" Type="http://schemas.openxmlformats.org/officeDocument/2006/relationships/hyperlink" Target="https://www.wizville.com/blog/5-exemples-de-programmes-de-fidelite-qui-fonctionnen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7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D7C075-C074-4110-8A70-E252F32F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677" y="7881124"/>
            <a:ext cx="6318647" cy="809625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Incitations à l’intention des clients</a:t>
            </a:r>
          </a:p>
        </p:txBody>
      </p:sp>
      <p:cxnSp>
        <p:nvCxnSpPr>
          <p:cNvPr id="13316" name="Straight Connector 3">
            <a:extLst>
              <a:ext uri="{FF2B5EF4-FFF2-40B4-BE49-F238E27FC236}">
                <a16:creationId xmlns:a16="http://schemas.microsoft.com/office/drawing/2014/main" id="{A0C7CF5E-54EB-4692-A20D-FEEBA01D7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4875" y="2846495"/>
            <a:ext cx="74295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DA7C46A-7E9A-4418-9C4D-6601C2496884}"/>
              </a:ext>
            </a:extLst>
          </p:cNvPr>
          <p:cNvSpPr txBox="1">
            <a:spLocks/>
          </p:cNvSpPr>
          <p:nvPr/>
        </p:nvSpPr>
        <p:spPr bwMode="auto">
          <a:xfrm>
            <a:off x="359569" y="1994116"/>
            <a:ext cx="8424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3E38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42892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685783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028675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371566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fr-CA" sz="4000" dirty="0">
                <a:solidFill>
                  <a:srgbClr val="005954"/>
                </a:solidFill>
                <a:latin typeface="Open Sans" panose="020B0606030504020204" pitchFamily="34" charset="0"/>
              </a:rPr>
              <a:t>Récompenses client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81F1BC0-F007-419A-90D0-DFFE8B52A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017268"/>
            <a:ext cx="8424862" cy="457200"/>
          </a:xfrm>
        </p:spPr>
        <p:txBody>
          <a:bodyPr/>
          <a:lstStyle/>
          <a:p>
            <a:pPr eaLnBrk="1" hangingPunct="1"/>
            <a:r>
              <a:rPr lang="fr-CA" sz="2800">
                <a:solidFill>
                  <a:srgbClr val="98BF1E"/>
                </a:solidFill>
                <a:latin typeface="Open Sans"/>
                <a:ea typeface="MS PGothic"/>
              </a:rPr>
              <a:t>À partir de la 8</a:t>
            </a:r>
            <a:r>
              <a:rPr lang="fr-CA" sz="2800" baseline="30000">
                <a:solidFill>
                  <a:srgbClr val="98BF1E"/>
                </a:solidFill>
                <a:latin typeface="Open Sans"/>
                <a:ea typeface="MS PGothic"/>
              </a:rPr>
              <a:t>e</a:t>
            </a:r>
            <a:r>
              <a:rPr lang="fr-CA" sz="2800">
                <a:solidFill>
                  <a:srgbClr val="98BF1E"/>
                </a:solidFill>
                <a:latin typeface="Open Sans"/>
                <a:ea typeface="MS PGothic"/>
              </a:rPr>
              <a:t> année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E0FCD5-D9C2-4CF1-BAD4-8D43C0E6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09" y="399836"/>
            <a:ext cx="7923981" cy="685800"/>
          </a:xfrm>
        </p:spPr>
        <p:txBody>
          <a:bodyPr/>
          <a:lstStyle/>
          <a:p>
            <a:r>
              <a:rPr lang="fr-CA" dirty="0"/>
              <a:t>Trouver des idées pour une entreprise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7B9AB-D2D5-49B9-883F-62D41B18A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6" y="1155601"/>
            <a:ext cx="8066444" cy="4176464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r-CA" sz="2000" dirty="0">
                <a:cs typeface="Didot" panose="02000503000000020003" pitchFamily="2" charset="-79"/>
              </a:rPr>
              <a:t>Demandez aux élèves de discuter des programmes de récompenses qu’elles ou ils mettraient en place pour leur entreprise en petits groupes ou en équipes de deux.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r-CA" sz="2000" dirty="0">
                <a:cs typeface="Didot" panose="02000503000000020003" pitchFamily="2" charset="-79"/>
              </a:rPr>
              <a:t>Encouragez-les à collaborer avec leurs camarades de classe.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r-CA" sz="2000" dirty="0">
                <a:cs typeface="Didot" panose="02000503000000020003" pitchFamily="2" charset="-79"/>
              </a:rPr>
              <a:t>Les élèves peuvent combiner leurs entreprises fictives et créer un programme de récompenses jumelé (p. ex. quand les </a:t>
            </a:r>
            <a:r>
              <a:rPr lang="fr-CA" sz="2000" dirty="0" err="1">
                <a:cs typeface="Didot" panose="02000503000000020003" pitchFamily="2" charset="-79"/>
              </a:rPr>
              <a:t>Raptors</a:t>
            </a:r>
            <a:r>
              <a:rPr lang="fr-CA" sz="2000" dirty="0">
                <a:cs typeface="Didot" panose="02000503000000020003" pitchFamily="2" charset="-79"/>
              </a:rPr>
              <a:t> gagnent, les clients ont droit à une frite gratuite chez McDonald’s).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11B393-2013-7441-B016-8C50523E154B}"/>
              </a:ext>
            </a:extLst>
          </p:cNvPr>
          <p:cNvSpPr/>
          <p:nvPr/>
        </p:nvSpPr>
        <p:spPr>
          <a:xfrm>
            <a:off x="6400541" y="4702803"/>
            <a:ext cx="1524259" cy="139845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8703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B1B1E6-CB92-E844-8A95-4FF3547E0503}"/>
              </a:ext>
            </a:extLst>
          </p:cNvPr>
          <p:cNvSpPr txBox="1"/>
          <p:nvPr/>
        </p:nvSpPr>
        <p:spPr>
          <a:xfrm>
            <a:off x="578147" y="1346760"/>
            <a:ext cx="7835305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dirty="0"/>
              <a:t>Lisez l’article suivant pour découvrir comment mettre sur pied un programme de récompenses.</a:t>
            </a:r>
          </a:p>
          <a:p>
            <a:r>
              <a:rPr lang="fr-CA" dirty="0">
                <a:hlinkClick r:id="rId2"/>
              </a:rPr>
              <a:t>www.bdc.ca/fr/articles-outils/blogue/creer-programme-fidelisation-clientele-6-etapes </a:t>
            </a:r>
          </a:p>
          <a:p>
            <a:endParaRPr lang="fr-CA" dirty="0"/>
          </a:p>
          <a:p>
            <a:r>
              <a:rPr lang="fr-CA" dirty="0">
                <a:ea typeface="+mn-lt"/>
                <a:cs typeface="+mn-lt"/>
                <a:hlinkClick r:id="rId3"/>
              </a:rPr>
              <a:t>Comment utiliser les incitations à la clientèle (+Exemples) (liveagent.fr)</a:t>
            </a:r>
          </a:p>
          <a:p>
            <a:endParaRPr lang="fr-CA" dirty="0">
              <a:cs typeface="Arial"/>
            </a:endParaRPr>
          </a:p>
          <a:p>
            <a:r>
              <a:rPr lang="en-CA" u="sng" dirty="0">
                <a:ea typeface="+mn-lt"/>
                <a:cs typeface="+mn-lt"/>
                <a:hlinkClick r:id="rId4"/>
              </a:rPr>
              <a:t>https://www.wizville.com/blog/5-exemples-de-programmes-de-fidelite-qui-fonctionnent/</a:t>
            </a:r>
            <a:r>
              <a:rPr lang="en-CA" u="sng" dirty="0">
                <a:ea typeface="+mn-lt"/>
                <a:cs typeface="+mn-lt"/>
              </a:rPr>
              <a:t> </a:t>
            </a:r>
          </a:p>
          <a:p>
            <a:endParaRPr lang="en-CA" u="sng" dirty="0">
              <a:ea typeface="+mn-lt"/>
              <a:cs typeface="+mn-lt"/>
            </a:endParaRPr>
          </a:p>
          <a:p>
            <a:r>
              <a:rPr lang="en-CA" dirty="0">
                <a:ea typeface="+mn-lt"/>
                <a:cs typeface="+mn-lt"/>
                <a:hlinkClick r:id="rId5"/>
              </a:rPr>
              <a:t>7 raisons de mettre en place un programme de fidélité (myfeelback.com) </a:t>
            </a:r>
            <a:endParaRPr lang="en-CA" dirty="0">
              <a:ea typeface="+mn-lt"/>
              <a:cs typeface="+mn-lt"/>
            </a:endParaRPr>
          </a:p>
          <a:p>
            <a:endParaRPr lang="en-CA" sz="1600" dirty="0">
              <a:ea typeface="+mn-lt"/>
              <a:cs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44E74-15C6-46A7-B29E-86D78A81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78" y="451410"/>
            <a:ext cx="8353916" cy="685800"/>
          </a:xfrm>
        </p:spPr>
        <p:txBody>
          <a:bodyPr/>
          <a:lstStyle/>
          <a:p>
            <a:r>
              <a:rPr lang="fr-CA" sz="2800" dirty="0"/>
              <a:t>Comment créer un programme de récompenses réussi</a:t>
            </a:r>
          </a:p>
        </p:txBody>
      </p:sp>
    </p:spTree>
    <p:extLst>
      <p:ext uri="{BB962C8B-B14F-4D97-AF65-F5344CB8AC3E}">
        <p14:creationId xmlns:p14="http://schemas.microsoft.com/office/powerpoint/2010/main" val="269920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83936"/>
            <a:ext cx="7923212" cy="685800"/>
          </a:xfrm>
        </p:spPr>
        <p:txBody>
          <a:bodyPr/>
          <a:lstStyle/>
          <a:p>
            <a:pPr eaLnBrk="1" hangingPunct="1"/>
            <a:r>
              <a:rPr lang="fr-CA" dirty="0">
                <a:solidFill>
                  <a:srgbClr val="005954"/>
                </a:solidFill>
                <a:latin typeface="Open Sans"/>
                <a:ea typeface="MS PGothic"/>
              </a:rPr>
              <a:t>Remarque spéciale à l’intention du personnel enseignant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25741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D5BBA8F-C514-4A51-B170-B26BEDF16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80" y="1327486"/>
            <a:ext cx="6070039" cy="48093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F11A7-4CAE-4E7C-A662-DDFC5888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94" y="301645"/>
            <a:ext cx="8676454" cy="952067"/>
          </a:xfrm>
        </p:spPr>
        <p:txBody>
          <a:bodyPr/>
          <a:lstStyle/>
          <a:p>
            <a:r>
              <a:rPr lang="fr-CA" dirty="0">
                <a:solidFill>
                  <a:srgbClr val="005954"/>
                </a:solidFill>
                <a:latin typeface="Open Sans" panose="020B0606030504020204" pitchFamily="34" charset="0"/>
              </a:rPr>
              <a:t>Activité de réflexion</a:t>
            </a:r>
            <a:endParaRPr lang="en-C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C19EC4-3A66-42B2-84DB-565A6E054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94" y="1219200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000" b="1" dirty="0"/>
              <a:t>Penser-préparer-partager</a:t>
            </a:r>
            <a:br>
              <a:rPr lang="en-US" altLang="en-US" sz="2000" b="1" dirty="0"/>
            </a:br>
            <a:endParaRPr lang="en-US" altLang="en-US" sz="2000" b="1" dirty="0"/>
          </a:p>
          <a:p>
            <a:pPr eaLnBrk="1" hangingPunct="1"/>
            <a:r>
              <a:rPr lang="fr-FR" altLang="en-US" dirty="0"/>
              <a:t>Que sont les </a:t>
            </a:r>
            <a:r>
              <a:rPr lang="fr-CA" dirty="0"/>
              <a:t>« programmes de </a:t>
            </a:r>
            <a:r>
              <a:rPr lang="fr-FR" altLang="en-US" dirty="0"/>
              <a:t>récompenses client </a:t>
            </a:r>
            <a:r>
              <a:rPr lang="fr-CA" dirty="0"/>
              <a:t>»</a:t>
            </a:r>
            <a:r>
              <a:rPr lang="fr-FR" altLang="en-US" dirty="0"/>
              <a:t> ou les </a:t>
            </a:r>
            <a:br>
              <a:rPr lang="fr-FR" altLang="en-US" dirty="0"/>
            </a:br>
            <a:r>
              <a:rPr lang="fr-CA" dirty="0"/>
              <a:t>« </a:t>
            </a:r>
            <a:r>
              <a:rPr lang="fr-FR" altLang="en-US" dirty="0"/>
              <a:t>programmes d'incitation des clients </a:t>
            </a:r>
            <a:r>
              <a:rPr lang="fr-CA" dirty="0"/>
              <a:t>»</a:t>
            </a:r>
            <a:r>
              <a:rPr lang="fr-FR" altLang="en-US" dirty="0"/>
              <a:t> ? En avez-vous déjà entendu parler ?</a:t>
            </a:r>
          </a:p>
          <a:p>
            <a:pPr eaLnBrk="1" hangingPunct="1"/>
            <a:r>
              <a:rPr lang="fr-FR" altLang="en-US" dirty="0"/>
              <a:t>Pouvez-vous penser à des exemples d’un programme de récompenses client?</a:t>
            </a:r>
            <a:endParaRPr lang="en-US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B2AE9B-52CC-4E8D-ABF8-5131CF3B5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667" y="3404278"/>
            <a:ext cx="1946292" cy="2185310"/>
          </a:xfrm>
          <a:prstGeom prst="rect">
            <a:avLst/>
          </a:prstGeom>
        </p:spPr>
      </p:pic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58E6C62E-3FFA-4EF9-9B45-FEC477830A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006" y="99071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90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14575" y="-1064509"/>
            <a:ext cx="588645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B7A4B3-8CAC-6C40-8883-C9011671FDF5}"/>
                  </a:ext>
                </a:extLst>
              </p14:cNvPr>
              <p14:cNvContentPartPr/>
              <p14:nvPr/>
            </p14:nvContentPartPr>
            <p14:xfrm>
              <a:off x="919095" y="-1968431"/>
              <a:ext cx="270" cy="27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B7A4B3-8CAC-6C40-8883-C9011671F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345" y="-1975181"/>
                <a:ext cx="13500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7584849-D651-0F48-BC6A-1C64388E3CFA}"/>
              </a:ext>
            </a:extLst>
          </p:cNvPr>
          <p:cNvGrpSpPr/>
          <p:nvPr/>
        </p:nvGrpSpPr>
        <p:grpSpPr>
          <a:xfrm>
            <a:off x="6402255" y="2228990"/>
            <a:ext cx="770850" cy="952830"/>
            <a:chOff x="8536340" y="1828986"/>
            <a:chExt cx="1027800" cy="12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22D8484-B17F-4D4A-809F-50BA1631AAD1}"/>
                    </a:ext>
                  </a:extLst>
                </p14:cNvPr>
                <p14:cNvContentPartPr/>
                <p14:nvPr/>
              </p14:nvContentPartPr>
              <p14:xfrm>
                <a:off x="9563780" y="1828986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22D8484-B17F-4D4A-809F-50BA1631AAD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54780" y="18199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1E7C6B2-68C5-0B4D-A198-D57549A33BDB}"/>
                    </a:ext>
                  </a:extLst>
                </p14:cNvPr>
                <p14:cNvContentPartPr/>
                <p14:nvPr/>
              </p14:nvContentPartPr>
              <p14:xfrm>
                <a:off x="8536340" y="3099066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1E7C6B2-68C5-0B4D-A198-D57549A33BD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27340" y="30900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F7FD3B2C-45B1-E744-B570-2D57E0026209}"/>
              </a:ext>
            </a:extLst>
          </p:cNvPr>
          <p:cNvSpPr/>
          <p:nvPr/>
        </p:nvSpPr>
        <p:spPr>
          <a:xfrm>
            <a:off x="5353881" y="1203316"/>
            <a:ext cx="3082335" cy="1420863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8F1752B-86C8-DB40-AE69-C02E82084609}"/>
              </a:ext>
            </a:extLst>
          </p:cNvPr>
          <p:cNvSpPr txBox="1">
            <a:spLocks/>
          </p:cNvSpPr>
          <p:nvPr/>
        </p:nvSpPr>
        <p:spPr bwMode="auto">
          <a:xfrm>
            <a:off x="556137" y="1570797"/>
            <a:ext cx="5908914" cy="245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257168" indent="-257168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r-CA" sz="2400" kern="0" dirty="0">
                <a:solidFill>
                  <a:schemeClr val="tx1"/>
                </a:solidFill>
                <a:latin typeface="+mn-lt"/>
                <a:cs typeface="Didot" panose="02000503000000020003" pitchFamily="2" charset="-79"/>
              </a:rPr>
              <a:t>Points de récompense </a:t>
            </a:r>
          </a:p>
          <a:p>
            <a:pPr marL="257168" indent="-257168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r-CA" sz="2400" kern="0" dirty="0">
                <a:solidFill>
                  <a:schemeClr val="tx1"/>
                </a:solidFill>
                <a:latin typeface="+mn-lt"/>
                <a:cs typeface="Didot" panose="02000503000000020003" pitchFamily="2" charset="-79"/>
              </a:rPr>
              <a:t>Remises </a:t>
            </a:r>
          </a:p>
          <a:p>
            <a:pPr marL="257168" indent="-257168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r-CA" sz="2400" kern="0" dirty="0">
                <a:solidFill>
                  <a:schemeClr val="tx1"/>
                </a:solidFill>
                <a:latin typeface="+mn-lt"/>
                <a:cs typeface="Didot" panose="02000503000000020003" pitchFamily="2" charset="-79"/>
              </a:rPr>
              <a:t>Cadeaux promotionnels </a:t>
            </a:r>
          </a:p>
          <a:p>
            <a:pPr marL="257168" indent="-257168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r-CA" sz="2400" kern="0" dirty="0">
                <a:solidFill>
                  <a:schemeClr val="tx1"/>
                </a:solidFill>
                <a:latin typeface="+mn-lt"/>
                <a:cs typeface="Didot" panose="02000503000000020003" pitchFamily="2" charset="-79"/>
              </a:rPr>
              <a:t>Promotions exclusifs à des produits </a:t>
            </a:r>
          </a:p>
          <a:p>
            <a:pPr marL="257168" indent="-257168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r-CA" sz="2400" kern="0" dirty="0">
                <a:solidFill>
                  <a:schemeClr val="tx1"/>
                </a:solidFill>
                <a:latin typeface="+mn-lt"/>
                <a:cs typeface="Didot" panose="02000503000000020003" pitchFamily="2" charset="-79"/>
              </a:rPr>
              <a:t>Accès à des lancements de produits 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US" sz="1500" u="sng" kern="0" dirty="0">
              <a:solidFill>
                <a:schemeClr val="tx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BF11A7-4CAE-4E7C-A662-DDFC5888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6" y="267133"/>
            <a:ext cx="8676454" cy="952067"/>
          </a:xfrm>
        </p:spPr>
        <p:txBody>
          <a:bodyPr/>
          <a:lstStyle/>
          <a:p>
            <a:r>
              <a:rPr lang="fr-CA" dirty="0"/>
              <a:t>Qu’est-ce qu’un programme de récompenses client?</a:t>
            </a:r>
          </a:p>
        </p:txBody>
      </p:sp>
      <p:pic>
        <p:nvPicPr>
          <p:cNvPr id="2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BD1641-0348-47F1-8205-42CF193254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793" t="10856" r="15709" b="19157"/>
          <a:stretch/>
        </p:blipFill>
        <p:spPr>
          <a:xfrm>
            <a:off x="4887105" y="3739191"/>
            <a:ext cx="2285730" cy="2265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965BB5-0A13-AC42-96CB-298A24A25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80453"/>
              </p:ext>
            </p:extLst>
          </p:nvPr>
        </p:nvGraphicFramePr>
        <p:xfrm>
          <a:off x="137267" y="443319"/>
          <a:ext cx="9412499" cy="601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3E4FFF7-AEB4-496D-A744-07F70044EC9C}"/>
              </a:ext>
            </a:extLst>
          </p:cNvPr>
          <p:cNvGrpSpPr/>
          <p:nvPr/>
        </p:nvGrpSpPr>
        <p:grpSpPr>
          <a:xfrm>
            <a:off x="3103013" y="2242145"/>
            <a:ext cx="2511769" cy="2346900"/>
            <a:chOff x="3873867" y="1950518"/>
            <a:chExt cx="2460951" cy="246095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A249A55-1145-4E8D-8CA2-46D096A069A1}"/>
                </a:ext>
              </a:extLst>
            </p:cNvPr>
            <p:cNvSpPr/>
            <p:nvPr/>
          </p:nvSpPr>
          <p:spPr>
            <a:xfrm>
              <a:off x="3873867" y="1950518"/>
              <a:ext cx="2460951" cy="246095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4B19B603-2E74-46E8-8DDB-5947B243B970}"/>
                </a:ext>
              </a:extLst>
            </p:cNvPr>
            <p:cNvSpPr txBox="1"/>
            <p:nvPr/>
          </p:nvSpPr>
          <p:spPr>
            <a:xfrm>
              <a:off x="4234265" y="2310916"/>
              <a:ext cx="1740155" cy="1740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algn="ctr" defTabSz="7000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100" dirty="0">
                  <a:solidFill>
                    <a:schemeClr val="tx1"/>
                  </a:solidFill>
                  <a:latin typeface="Didot" panose="02000503000000020003" pitchFamily="2" charset="-79"/>
                  <a:cs typeface="Didot" panose="02000503000000020003" pitchFamily="2" charset="-79"/>
                </a:rPr>
                <a:t>Exemples d’incitations à l’intention des consommateurs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4C340518-5A86-47A2-B0D6-384BA2B3B981}"/>
              </a:ext>
            </a:extLst>
          </p:cNvPr>
          <p:cNvSpPr/>
          <p:nvPr/>
        </p:nvSpPr>
        <p:spPr>
          <a:xfrm>
            <a:off x="5507568" y="696211"/>
            <a:ext cx="1545212" cy="139218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36E30E-9DAD-408E-96FA-1585BC6802F5}"/>
              </a:ext>
            </a:extLst>
          </p:cNvPr>
          <p:cNvSpPr/>
          <p:nvPr/>
        </p:nvSpPr>
        <p:spPr>
          <a:xfrm>
            <a:off x="6123420" y="2635772"/>
            <a:ext cx="1446468" cy="139218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1615D59-B9A0-4E8D-89DF-6AFCBCE14DDD}"/>
              </a:ext>
            </a:extLst>
          </p:cNvPr>
          <p:cNvSpPr/>
          <p:nvPr/>
        </p:nvSpPr>
        <p:spPr>
          <a:xfrm>
            <a:off x="5561773" y="4486021"/>
            <a:ext cx="1446468" cy="1285755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792B08-1981-4DB5-B970-2B55169B86B9}"/>
              </a:ext>
            </a:extLst>
          </p:cNvPr>
          <p:cNvSpPr/>
          <p:nvPr/>
        </p:nvSpPr>
        <p:spPr>
          <a:xfrm>
            <a:off x="1699342" y="443319"/>
            <a:ext cx="1545212" cy="1447889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9F756E-0601-42EA-A47D-4409F9F42D13}"/>
              </a:ext>
            </a:extLst>
          </p:cNvPr>
          <p:cNvSpPr/>
          <p:nvPr/>
        </p:nvSpPr>
        <p:spPr>
          <a:xfrm>
            <a:off x="1695852" y="4617856"/>
            <a:ext cx="1328009" cy="1315922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45AAA0-976C-44B3-99F3-3D3CF74F3CAE}"/>
              </a:ext>
            </a:extLst>
          </p:cNvPr>
          <p:cNvSpPr/>
          <p:nvPr/>
        </p:nvSpPr>
        <p:spPr>
          <a:xfrm>
            <a:off x="1286954" y="2286966"/>
            <a:ext cx="1527118" cy="141734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C773DC-AABF-4328-9D65-95EF1DBFB1C9}"/>
              </a:ext>
            </a:extLst>
          </p:cNvPr>
          <p:cNvCxnSpPr>
            <a:cxnSpLocks/>
            <a:stCxn id="10" idx="7"/>
            <a:endCxn id="12" idx="3"/>
          </p:cNvCxnSpPr>
          <p:nvPr/>
        </p:nvCxnSpPr>
        <p:spPr bwMode="auto">
          <a:xfrm flipV="1">
            <a:off x="5246942" y="1884511"/>
            <a:ext cx="486917" cy="7013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ABE4F9-9C0C-4D94-851A-1EE42165A3EE}"/>
              </a:ext>
            </a:extLst>
          </p:cNvPr>
          <p:cNvCxnSpPr>
            <a:cxnSpLocks/>
          </p:cNvCxnSpPr>
          <p:nvPr/>
        </p:nvCxnSpPr>
        <p:spPr bwMode="auto">
          <a:xfrm flipV="1">
            <a:off x="5588665" y="3331862"/>
            <a:ext cx="685403" cy="11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657B3F-5D11-4089-8F90-4A3618D6980A}"/>
              </a:ext>
            </a:extLst>
          </p:cNvPr>
          <p:cNvCxnSpPr>
            <a:cxnSpLocks/>
          </p:cNvCxnSpPr>
          <p:nvPr/>
        </p:nvCxnSpPr>
        <p:spPr bwMode="auto">
          <a:xfrm flipV="1">
            <a:off x="2866223" y="4338241"/>
            <a:ext cx="497524" cy="3499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21F64C-DFF5-44DF-BC25-8E15CC6BBCC3}"/>
              </a:ext>
            </a:extLst>
          </p:cNvPr>
          <p:cNvCxnSpPr>
            <a:cxnSpLocks/>
          </p:cNvCxnSpPr>
          <p:nvPr/>
        </p:nvCxnSpPr>
        <p:spPr bwMode="auto">
          <a:xfrm>
            <a:off x="5270414" y="4202300"/>
            <a:ext cx="459634" cy="3505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4DCB12-CAB8-45E1-BAE0-B9836E599B2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06483" y="1808954"/>
            <a:ext cx="756351" cy="6098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1044C2-0039-40D8-B5BC-3124BACDC57E}"/>
              </a:ext>
            </a:extLst>
          </p:cNvPr>
          <p:cNvCxnSpPr>
            <a:cxnSpLocks/>
          </p:cNvCxnSpPr>
          <p:nvPr/>
        </p:nvCxnSpPr>
        <p:spPr bwMode="auto">
          <a:xfrm flipH="1">
            <a:off x="2701094" y="3011036"/>
            <a:ext cx="5065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FFD329-1F60-4DF1-B25B-637037387000}"/>
              </a:ext>
            </a:extLst>
          </p:cNvPr>
          <p:cNvSpPr txBox="1"/>
          <p:nvPr/>
        </p:nvSpPr>
        <p:spPr>
          <a:xfrm>
            <a:off x="7220879" y="717398"/>
            <a:ext cx="1666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50">
                <a:cs typeface="Times New Roman" panose="02020603050405020304" pitchFamily="18" charset="0"/>
              </a:rPr>
              <a:t>Programme de récompenses PC Optimum : Obtenez 15 points par dollar dépensé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07A5C6-DC87-4EF3-A68D-38E8186F0514}"/>
              </a:ext>
            </a:extLst>
          </p:cNvPr>
          <p:cNvSpPr txBox="1"/>
          <p:nvPr/>
        </p:nvSpPr>
        <p:spPr>
          <a:xfrm>
            <a:off x="7569888" y="2800818"/>
            <a:ext cx="1574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50">
                <a:cs typeface="Times New Roman" panose="02020603050405020304" pitchFamily="18" charset="0"/>
              </a:rPr>
              <a:t>Programme de récompenses SCÈNE : Transformez vos dollars en films GRATUITS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67268-0DF9-4D37-A604-E0ED95AC9A9F}"/>
              </a:ext>
            </a:extLst>
          </p:cNvPr>
          <p:cNvSpPr txBox="1"/>
          <p:nvPr/>
        </p:nvSpPr>
        <p:spPr>
          <a:xfrm>
            <a:off x="7069127" y="4879602"/>
            <a:ext cx="15968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50">
                <a:cs typeface="Times New Roman" panose="02020603050405020304" pitchFamily="18" charset="0"/>
              </a:rPr>
              <a:t>Tim Hortons « Déroule pour gagner » et points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A6C6D0-A622-4E54-A0E6-8DC8B41DA3E3}"/>
              </a:ext>
            </a:extLst>
          </p:cNvPr>
          <p:cNvSpPr txBox="1"/>
          <p:nvPr/>
        </p:nvSpPr>
        <p:spPr>
          <a:xfrm>
            <a:off x="214144" y="607076"/>
            <a:ext cx="1485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50">
                <a:cs typeface="Times New Roman" panose="02020603050405020304" pitchFamily="18" charset="0"/>
              </a:rPr>
              <a:t>Bath &amp; Body Works : Faites un achat et obtenez un cadeau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66AED5-FE81-491A-AF73-B33A998DCBB3}"/>
              </a:ext>
            </a:extLst>
          </p:cNvPr>
          <p:cNvSpPr txBox="1"/>
          <p:nvPr/>
        </p:nvSpPr>
        <p:spPr>
          <a:xfrm>
            <a:off x="137267" y="2573229"/>
            <a:ext cx="129134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50">
                <a:cs typeface="Times New Roman" panose="02020603050405020304" pitchFamily="18" charset="0"/>
              </a:rPr>
              <a:t>Programme de récompenses de Starbucks : Chaque dollar dépensé = 1 étoile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8C4780-C783-48E9-93A4-980AB14F7C9E}"/>
              </a:ext>
            </a:extLst>
          </p:cNvPr>
          <p:cNvSpPr txBox="1"/>
          <p:nvPr/>
        </p:nvSpPr>
        <p:spPr>
          <a:xfrm>
            <a:off x="227689" y="4660224"/>
            <a:ext cx="1485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50">
                <a:cs typeface="Times New Roman" panose="02020603050405020304" pitchFamily="18" charset="0"/>
              </a:rPr>
              <a:t>Programme Beauty Insider de Sephora : Obtenez 1 point par dollar dépensé </a:t>
            </a:r>
          </a:p>
        </p:txBody>
      </p:sp>
    </p:spTree>
    <p:extLst>
      <p:ext uri="{BB962C8B-B14F-4D97-AF65-F5344CB8AC3E}">
        <p14:creationId xmlns:p14="http://schemas.microsoft.com/office/powerpoint/2010/main" val="146121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98E62-720B-4796-BD93-312A3D6F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25" y="239145"/>
            <a:ext cx="8391850" cy="685800"/>
          </a:xfrm>
        </p:spPr>
        <p:txBody>
          <a:bodyPr/>
          <a:lstStyle/>
          <a:p>
            <a:r>
              <a:rPr lang="fr-CA" dirty="0"/>
              <a:t>Comparaison des programmes de récompenses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965BB5-0A13-AC42-96CB-298A24A25D4D}"/>
              </a:ext>
            </a:extLst>
          </p:cNvPr>
          <p:cNvGraphicFramePr/>
          <p:nvPr/>
        </p:nvGraphicFramePr>
        <p:xfrm>
          <a:off x="1699342" y="2157035"/>
          <a:ext cx="7850424" cy="429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4B575445-AD0C-4F03-8CC5-8637485B2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658560"/>
              </p:ext>
            </p:extLst>
          </p:nvPr>
        </p:nvGraphicFramePr>
        <p:xfrm>
          <a:off x="241183" y="1604394"/>
          <a:ext cx="4335694" cy="434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717">
                  <a:extLst>
                    <a:ext uri="{9D8B030D-6E8A-4147-A177-3AD203B41FA5}">
                      <a16:colId xmlns:a16="http://schemas.microsoft.com/office/drawing/2014/main" val="3413272888"/>
                    </a:ext>
                  </a:extLst>
                </a:gridCol>
                <a:gridCol w="2272977">
                  <a:extLst>
                    <a:ext uri="{9D8B030D-6E8A-4147-A177-3AD203B41FA5}">
                      <a16:colId xmlns:a16="http://schemas.microsoft.com/office/drawing/2014/main" val="3348743228"/>
                    </a:ext>
                  </a:extLst>
                </a:gridCol>
              </a:tblGrid>
              <a:tr h="644903">
                <a:tc>
                  <a:txBody>
                    <a:bodyPr/>
                    <a:lstStyle/>
                    <a:p>
                      <a:pPr marL="0" indent="0" algn="l" rtl="0">
                        <a:buFontTx/>
                        <a:buNone/>
                      </a:pPr>
                      <a:endParaRPr lang="en-US" sz="1500" u="sng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CA" sz="1500" u="sng" dirty="0">
                          <a:solidFill>
                            <a:schemeClr val="tx1"/>
                          </a:solidFill>
                        </a:rPr>
                        <a:t>Avantages 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500" u="sng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CA" sz="1500" u="sng" dirty="0">
                          <a:solidFill>
                            <a:schemeClr val="tx1"/>
                          </a:solidFill>
                        </a:rPr>
                        <a:t>Inconvénients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22980"/>
                  </a:ext>
                </a:extLst>
              </a:tr>
              <a:tr h="3023926"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Obtenez 10 points par visite admissible quand vous utilisez votre carte 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Accès à des offres exclusives chaque semaine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Obtenez une récompense à votre anniversaire 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Accès à des concours et à des jeux 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Les points doivent être utilisés dans les 12 mois 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On obtient des points à chaque achat et non par dollar dépensé.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sz="1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Prime moins importante sur les achats dont la valeur est élevée 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86639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1BB224A-7E64-4D00-B555-5F9A7E1E5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137921"/>
              </p:ext>
            </p:extLst>
          </p:nvPr>
        </p:nvGraphicFramePr>
        <p:xfrm>
          <a:off x="4739779" y="1562449"/>
          <a:ext cx="4168571" cy="449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237">
                  <a:extLst>
                    <a:ext uri="{9D8B030D-6E8A-4147-A177-3AD203B41FA5}">
                      <a16:colId xmlns:a16="http://schemas.microsoft.com/office/drawing/2014/main" val="3413272888"/>
                    </a:ext>
                  </a:extLst>
                </a:gridCol>
                <a:gridCol w="2192334">
                  <a:extLst>
                    <a:ext uri="{9D8B030D-6E8A-4147-A177-3AD203B41FA5}">
                      <a16:colId xmlns:a16="http://schemas.microsoft.com/office/drawing/2014/main" val="3348743228"/>
                    </a:ext>
                  </a:extLst>
                </a:gridCol>
              </a:tblGrid>
              <a:tr h="884793">
                <a:tc>
                  <a:txBody>
                    <a:bodyPr/>
                    <a:lstStyle/>
                    <a:p>
                      <a:pPr marL="0" indent="0" algn="l" rtl="0">
                        <a:buFontTx/>
                        <a:buNone/>
                      </a:pPr>
                      <a:endParaRPr lang="en-US" sz="1500" u="sng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CA" sz="1500" u="sng" dirty="0">
                          <a:solidFill>
                            <a:schemeClr val="tx1"/>
                          </a:solidFill>
                        </a:rPr>
                        <a:t>Avantages 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500" u="sng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CA" sz="1500" u="sng" dirty="0">
                          <a:solidFill>
                            <a:schemeClr val="tx1"/>
                          </a:solidFill>
                        </a:rPr>
                        <a:t>Inconvénients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22980"/>
                  </a:ext>
                </a:extLst>
              </a:tr>
              <a:tr h="3614480"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Achetez 7 boissons chaudes ou frites et obtenez-en une gratuite!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Coupons et promotions hebdomadaires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Les récompenses n’expirent jamais 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Il faut plus de temps pour échanger des points </a:t>
                      </a:r>
                      <a:endParaRPr lang="fr-CA" sz="1400"/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Moins bon rapport qualité-prix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86639"/>
                  </a:ext>
                </a:extLst>
              </a:tr>
            </a:tbl>
          </a:graphicData>
        </a:graphic>
      </p:graphicFrame>
      <p:pic>
        <p:nvPicPr>
          <p:cNvPr id="32" name="Picture 6" descr="McDonald's Logo Design – History, Meaning and Evolution | Turbologo">
            <a:extLst>
              <a:ext uri="{FF2B5EF4-FFF2-40B4-BE49-F238E27FC236}">
                <a16:creationId xmlns:a16="http://schemas.microsoft.com/office/drawing/2014/main" id="{7A448E73-ABCF-487A-B324-6E0A5E967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627" y="785494"/>
            <a:ext cx="1595050" cy="93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Jobs with Tim Hortons">
            <a:extLst>
              <a:ext uri="{FF2B5EF4-FFF2-40B4-BE49-F238E27FC236}">
                <a16:creationId xmlns:a16="http://schemas.microsoft.com/office/drawing/2014/main" id="{39361547-8F22-4BCF-A248-68258AF5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700" y="820583"/>
            <a:ext cx="1794305" cy="8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6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965BB5-0A13-AC42-96CB-298A24A25D4D}"/>
              </a:ext>
            </a:extLst>
          </p:cNvPr>
          <p:cNvGraphicFramePr/>
          <p:nvPr/>
        </p:nvGraphicFramePr>
        <p:xfrm>
          <a:off x="1699342" y="2157035"/>
          <a:ext cx="7850424" cy="429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loud Callout 4">
            <a:extLst>
              <a:ext uri="{FF2B5EF4-FFF2-40B4-BE49-F238E27FC236}">
                <a16:creationId xmlns:a16="http://schemas.microsoft.com/office/drawing/2014/main" id="{786EAEC8-B8DD-4B8E-87E7-2B258278F99F}"/>
              </a:ext>
            </a:extLst>
          </p:cNvPr>
          <p:cNvSpPr/>
          <p:nvPr/>
        </p:nvSpPr>
        <p:spPr bwMode="auto">
          <a:xfrm rot="721451">
            <a:off x="811481" y="303699"/>
            <a:ext cx="8276447" cy="5354507"/>
          </a:xfrm>
          <a:prstGeom prst="cloudCallout">
            <a:avLst/>
          </a:prstGeom>
          <a:solidFill>
            <a:srgbClr val="2E5544">
              <a:alpha val="4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2F4C6-A9AE-4B54-A06E-A1432116CF53}"/>
              </a:ext>
            </a:extLst>
          </p:cNvPr>
          <p:cNvSpPr txBox="1"/>
          <p:nvPr/>
        </p:nvSpPr>
        <p:spPr>
          <a:xfrm>
            <a:off x="1458310" y="1281724"/>
            <a:ext cx="6517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cs typeface="Didot" panose="02000503000000020003" pitchFamily="2" charset="-79"/>
              </a:rPr>
              <a:t>Selon les avantages et les inconvénients présentés ci-dessus, quelle entreprise propose le meilleur programme de récompenses? Pourquoi? </a:t>
            </a:r>
          </a:p>
        </p:txBody>
      </p:sp>
    </p:spTree>
    <p:extLst>
      <p:ext uri="{BB962C8B-B14F-4D97-AF65-F5344CB8AC3E}">
        <p14:creationId xmlns:p14="http://schemas.microsoft.com/office/powerpoint/2010/main" val="192049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965BB5-0A13-AC42-96CB-298A24A25D4D}"/>
              </a:ext>
            </a:extLst>
          </p:cNvPr>
          <p:cNvGraphicFramePr/>
          <p:nvPr/>
        </p:nvGraphicFramePr>
        <p:xfrm>
          <a:off x="1699342" y="2157035"/>
          <a:ext cx="7850424" cy="429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C65126-B4D7-4190-8FC0-E40D2D19EEB9}"/>
              </a:ext>
            </a:extLst>
          </p:cNvPr>
          <p:cNvSpPr txBox="1"/>
          <p:nvPr/>
        </p:nvSpPr>
        <p:spPr>
          <a:xfrm>
            <a:off x="357742" y="1105474"/>
            <a:ext cx="82515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 defTabSz="91435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r-CA" sz="2400" dirty="0">
                <a:solidFill>
                  <a:srgbClr val="000000"/>
                </a:solidFill>
                <a:ea typeface="MS PGothic" panose="020B0600070205080204" pitchFamily="34" charset="-128"/>
                <a:cs typeface="Didot" panose="02000503000000020003" pitchFamily="2" charset="-79"/>
              </a:rPr>
              <a:t>Augmentation des ventes! </a:t>
            </a:r>
          </a:p>
          <a:p>
            <a:pPr marL="342892" indent="-342892" defTabSz="91435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r-CA" sz="2400" dirty="0">
                <a:solidFill>
                  <a:srgbClr val="000000"/>
                </a:solidFill>
                <a:ea typeface="MS PGothic" panose="020B0600070205080204" pitchFamily="34" charset="-128"/>
                <a:cs typeface="Didot" panose="02000503000000020003" pitchFamily="2" charset="-79"/>
              </a:rPr>
              <a:t>Collecte de renseignements sur la clientèle</a:t>
            </a:r>
          </a:p>
          <a:p>
            <a:pPr marL="342892" indent="-342892" defTabSz="91435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r-CA" sz="2400" dirty="0">
                <a:solidFill>
                  <a:srgbClr val="000000"/>
                </a:solidFill>
                <a:ea typeface="MS PGothic" panose="020B0600070205080204" pitchFamily="34" charset="-128"/>
                <a:cs typeface="Didot" panose="02000503000000020003" pitchFamily="2" charset="-79"/>
              </a:rPr>
              <a:t>Déterminer avec précision le public cible :</a:t>
            </a:r>
          </a:p>
          <a:p>
            <a:pPr marL="685783" lvl="1" indent="-342892" defTabSz="9143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00000"/>
                </a:solidFill>
                <a:ea typeface="MS PGothic" panose="020B0600070205080204" pitchFamily="34" charset="-128"/>
                <a:cs typeface="Didot" panose="02000503000000020003" pitchFamily="2" charset="-79"/>
              </a:rPr>
              <a:t>Comment l’économie se porte-t-elle? </a:t>
            </a:r>
          </a:p>
          <a:p>
            <a:pPr marL="685783" lvl="1" indent="-342892" defTabSz="9143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00000"/>
                </a:solidFill>
                <a:ea typeface="MS PGothic" panose="020B0600070205080204" pitchFamily="34" charset="-128"/>
                <a:cs typeface="Didot" panose="02000503000000020003" pitchFamily="2" charset="-79"/>
              </a:rPr>
              <a:t>Où et à quelle fréquence les clients dépensent-ils leur argent?</a:t>
            </a:r>
          </a:p>
          <a:p>
            <a:pPr marL="685783" lvl="1" indent="-342892" defTabSz="9143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00000"/>
                </a:solidFill>
                <a:ea typeface="MS PGothic" panose="020B0600070205080204" pitchFamily="34" charset="-128"/>
                <a:cs typeface="Didot" panose="02000503000000020003" pitchFamily="2" charset="-79"/>
              </a:rPr>
              <a:t>Quelles promotions et récompenses incitent-elles le plus les clients à acheter? </a:t>
            </a:r>
          </a:p>
          <a:p>
            <a:pPr defTabSz="9143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Didot" panose="02000503000000020003" pitchFamily="2" charset="-79"/>
              <a:ea typeface="MS PGothic" panose="020B0600070205080204" pitchFamily="34" charset="-128"/>
              <a:cs typeface="Didot" panose="02000503000000020003" pitchFamily="2" charset="-79"/>
            </a:endParaRPr>
          </a:p>
        </p:txBody>
      </p:sp>
      <p:pic>
        <p:nvPicPr>
          <p:cNvPr id="11" name="Picture 10" descr="Diagram, text, whiteboard&#10;&#10;Description automatically generated">
            <a:extLst>
              <a:ext uri="{FF2B5EF4-FFF2-40B4-BE49-F238E27FC236}">
                <a16:creationId xmlns:a16="http://schemas.microsoft.com/office/drawing/2014/main" id="{8F4B867D-A218-4414-A234-14E5150E0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19" y="4224151"/>
            <a:ext cx="3692681" cy="19687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84EAFF-A029-453E-9E97-1133AD25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2" y="419674"/>
            <a:ext cx="8072158" cy="685800"/>
          </a:xfrm>
        </p:spPr>
        <p:txBody>
          <a:bodyPr/>
          <a:lstStyle/>
          <a:p>
            <a:r>
              <a:rPr lang="fr-CA" dirty="0"/>
              <a:t>Avantages des programmes de récompenses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EC709-929A-487D-A7E8-AB45A9B65699}"/>
              </a:ext>
            </a:extLst>
          </p:cNvPr>
          <p:cNvSpPr txBox="1"/>
          <p:nvPr/>
        </p:nvSpPr>
        <p:spPr>
          <a:xfrm>
            <a:off x="5242334" y="4394957"/>
            <a:ext cx="1421934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VENTES</a:t>
            </a:r>
          </a:p>
        </p:txBody>
      </p:sp>
    </p:spTree>
    <p:extLst>
      <p:ext uri="{BB962C8B-B14F-4D97-AF65-F5344CB8AC3E}">
        <p14:creationId xmlns:p14="http://schemas.microsoft.com/office/powerpoint/2010/main" val="388181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965BB5-0A13-AC42-96CB-298A24A25D4D}"/>
              </a:ext>
            </a:extLst>
          </p:cNvPr>
          <p:cNvGraphicFramePr/>
          <p:nvPr/>
        </p:nvGraphicFramePr>
        <p:xfrm>
          <a:off x="1699342" y="2157035"/>
          <a:ext cx="7850424" cy="429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C3BDB7-9BBF-4D63-A117-A3D4FD05E6E3}"/>
              </a:ext>
            </a:extLst>
          </p:cNvPr>
          <p:cNvSpPr txBox="1"/>
          <p:nvPr/>
        </p:nvSpPr>
        <p:spPr>
          <a:xfrm>
            <a:off x="424938" y="1412776"/>
            <a:ext cx="81745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>
              <a:buFont typeface="Wingdings" pitchFamily="2" charset="2"/>
              <a:buChar char="v"/>
            </a:pPr>
            <a:r>
              <a:rPr lang="fr-CA" sz="2400" dirty="0">
                <a:cs typeface="Didot" panose="02000503000000020003" pitchFamily="2" charset="-79"/>
              </a:rPr>
              <a:t>Favorise la fidélisation de la clientèle. Les clients sont plus susceptibles de revenir.</a:t>
            </a:r>
          </a:p>
          <a:p>
            <a:endParaRPr lang="en-US" altLang="en-US" sz="2400" dirty="0">
              <a:cs typeface="Didot" panose="02000503000000020003" pitchFamily="2" charset="-79"/>
            </a:endParaRPr>
          </a:p>
          <a:p>
            <a:pPr marL="257168" indent="-257168">
              <a:buFont typeface="Wingdings" pitchFamily="2" charset="2"/>
              <a:buChar char="v"/>
            </a:pPr>
            <a:r>
              <a:rPr lang="fr-CA" sz="2400" dirty="0">
                <a:cs typeface="Didot" panose="02000503000000020003" pitchFamily="2" charset="-79"/>
              </a:rPr>
              <a:t>Les clients se sentent appréciés. </a:t>
            </a:r>
          </a:p>
          <a:p>
            <a:endParaRPr lang="en-US" altLang="en-US" sz="2400" dirty="0">
              <a:cs typeface="Didot" panose="02000503000000020003" pitchFamily="2" charset="-79"/>
            </a:endParaRPr>
          </a:p>
          <a:p>
            <a:pPr marL="257168" indent="-257168">
              <a:buFont typeface="Wingdings" pitchFamily="2" charset="2"/>
              <a:buChar char="v"/>
            </a:pPr>
            <a:r>
              <a:rPr lang="fr-CA" sz="2400" dirty="0">
                <a:cs typeface="Didot" panose="02000503000000020003" pitchFamily="2" charset="-79"/>
              </a:rPr>
              <a:t>Incite les clients à acheter, puisqu’ils ont l’impression de gagner de l’argent simplement en magasinant.</a:t>
            </a:r>
          </a:p>
          <a:p>
            <a:pPr defTabSz="9143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Didot" panose="02000503000000020003" pitchFamily="2" charset="-79"/>
              <a:ea typeface="MS PGothic" panose="020B0600070205080204" pitchFamily="34" charset="-128"/>
              <a:cs typeface="Didot" panose="02000503000000020003" pitchFamily="2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1452CE-1ADF-4C00-AB72-7D903791605F}"/>
              </a:ext>
            </a:extLst>
          </p:cNvPr>
          <p:cNvSpPr/>
          <p:nvPr/>
        </p:nvSpPr>
        <p:spPr>
          <a:xfrm>
            <a:off x="3709551" y="4087277"/>
            <a:ext cx="2378676" cy="204882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51939-9AA3-45FA-88DE-ADBA874D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Avantages des programmes de récompenses</a:t>
            </a:r>
          </a:p>
        </p:txBody>
      </p:sp>
    </p:spTree>
    <p:extLst>
      <p:ext uri="{BB962C8B-B14F-4D97-AF65-F5344CB8AC3E}">
        <p14:creationId xmlns:p14="http://schemas.microsoft.com/office/powerpoint/2010/main" val="364129127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bca0e2f-16d9-4d6a-8327-7fd70d55969c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1" ma:contentTypeDescription="Create a new document." ma:contentTypeScope="" ma:versionID="640ffff8c20f7e010ea2200d054a54c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743b969b4f3ac85a24cce56866ed8e25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195A1D-730F-435F-997B-6530DF6ADF87}">
  <ds:schemaRefs>
    <ds:schemaRef ds:uri="1bca0e2f-16d9-4d6a-8327-7fd70d55969c"/>
    <ds:schemaRef ds:uri="f6493094-0435-4eae-a32c-76983131fc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3DCEF5-0B19-4C39-9621-C20A337CEE5A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9E736B3-D89F-4F72-B274-D99687A816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American Typewriter</vt:lpstr>
      <vt:lpstr>Arial</vt:lpstr>
      <vt:lpstr>Didot</vt:lpstr>
      <vt:lpstr>Open Sans</vt:lpstr>
      <vt:lpstr>Wingdings</vt:lpstr>
      <vt:lpstr>Blank Presentation</vt:lpstr>
      <vt:lpstr>Incitations à l’intention des clients</vt:lpstr>
      <vt:lpstr>Remarque spéciale à l’intention du personnel enseignant</vt:lpstr>
      <vt:lpstr>Activité de réflexion</vt:lpstr>
      <vt:lpstr>Qu’est-ce qu’un programme de récompenses client?</vt:lpstr>
      <vt:lpstr>PowerPoint Presentation</vt:lpstr>
      <vt:lpstr>Comparaison des programmes de récompenses</vt:lpstr>
      <vt:lpstr>PowerPoint Presentation</vt:lpstr>
      <vt:lpstr>Avantages des programmes de récompenses</vt:lpstr>
      <vt:lpstr>Avantages des programmes de récompenses</vt:lpstr>
      <vt:lpstr>Trouver des idées pour une entreprise</vt:lpstr>
      <vt:lpstr>Comment créer un programme de récompenses réussi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Incentives</dc:title>
  <dc:creator/>
  <cp:lastModifiedBy/>
  <cp:revision>46</cp:revision>
  <dcterms:created xsi:type="dcterms:W3CDTF">2021-06-28T17:18:05Z</dcterms:created>
  <dcterms:modified xsi:type="dcterms:W3CDTF">2021-12-17T18:26:45Z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0x0101006F7E63EF2496EC4A8317235C224509C7</vt:lpwstr>
  </property>
  <property fmtid="{D5CDD505-2E9C-101B-9397-08002B2CF9AE}" pid="3" name="Order">
    <vt:r8>13400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