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893" r:id="rId5"/>
  </p:sldMasterIdLst>
  <p:notesMasterIdLst>
    <p:notesMasterId r:id="rId26"/>
  </p:notesMasterIdLst>
  <p:handoutMasterIdLst>
    <p:handoutMasterId r:id="rId27"/>
  </p:handoutMasterIdLst>
  <p:sldIdLst>
    <p:sldId id="292" r:id="rId6"/>
    <p:sldId id="273" r:id="rId7"/>
    <p:sldId id="258" r:id="rId8"/>
    <p:sldId id="259" r:id="rId9"/>
    <p:sldId id="327" r:id="rId10"/>
    <p:sldId id="359" r:id="rId11"/>
    <p:sldId id="261" r:id="rId12"/>
    <p:sldId id="262" r:id="rId13"/>
    <p:sldId id="360" r:id="rId14"/>
    <p:sldId id="293" r:id="rId15"/>
    <p:sldId id="332" r:id="rId16"/>
    <p:sldId id="294" r:id="rId17"/>
    <p:sldId id="356" r:id="rId18"/>
    <p:sldId id="287" r:id="rId19"/>
    <p:sldId id="295" r:id="rId20"/>
    <p:sldId id="361" r:id="rId21"/>
    <p:sldId id="328" r:id="rId22"/>
    <p:sldId id="276" r:id="rId23"/>
    <p:sldId id="357" r:id="rId24"/>
    <p:sldId id="288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modifyVerifier cryptProviderType="rsaAES" cryptAlgorithmClass="hash" cryptAlgorithmType="typeAny" cryptAlgorithmSid="14" spinCount="100000" saltData="nd+gBLmT3xzQrz+nM+8nnQ==" hashData="Uib+/7quS4p+lsV61r6oCmg3IIOlfelxtDxwsFq7PIuFbLvoTXS/cYevAZgjIN122/s3tztecJjrCMqYCm8u8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5954"/>
    <a:srgbClr val="003E38"/>
    <a:srgbClr val="CF5B13"/>
    <a:srgbClr val="B75011"/>
    <a:srgbClr val="EA7123"/>
    <a:srgbClr val="5C4A89"/>
    <a:srgbClr val="FDCE3A"/>
    <a:srgbClr val="98BF1E"/>
    <a:srgbClr val="477E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E444AB-917A-42B2-8307-B7F734B8E064}" v="60" dt="2023-03-28T19:14:08.534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58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9495D4-AEC1-44CC-876E-4AF530B265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8FBB7-FDB5-4623-B9FE-64001DA93A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2C2C782-B009-4CCF-A3FF-4524DEEEDA32}" type="datetimeFigureOut">
              <a:rPr lang="en-US"/>
              <a:pPr>
                <a:defRPr/>
              </a:pPr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818AA-55B8-488A-84EB-BD1F897251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C563D-D661-43E1-B327-1C8E387430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AC7960-17DD-4183-9673-25EA59BC59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C0CD097-99D6-44F0-8D58-7C302EFBFA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35DE2AF-BB9B-47E5-91EB-E12202C4A01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A06F05BA-3762-4E31-9B07-23595465C0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4ED3AFCF-F459-436C-9A70-562B6B0082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0FD2C517-4B84-4DE0-BAA4-899F817A97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FECFCB27-DD45-43E5-9C69-9B5D946E57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09075F-1A24-4A34-8121-5E10FB5370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6" name="Shape 21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7502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3BDF90-9B25-453B-83E0-7C6DEAB5F8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477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0483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6" name="Shape 21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fr-CA"/>
              <a:t>Remarque pour les enseignantes et enseignants </a:t>
            </a:r>
            <a:r>
              <a:t>: </a:t>
            </a:r>
            <a:r>
              <a:rPr lang="fr-CA"/>
              <a:t>À cette étape, les élèves peuvent ajuster leur budget initial. Expliquez-leur que s’il leur reste de l’argent gagné (revenu), cela leur permet d’épargner davantage ou d’augmenter leurs dépenses flexibles. Si leurs dépenses dépassent leurs revenus, cela les oblige à réduire le montant épargné ou leurs dépenses flexibles.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51406" y="365129"/>
            <a:ext cx="8638967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251406" y="1825625"/>
            <a:ext cx="8638967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342884" lvl="0" indent="-3047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marL="685766" lvl="1" indent="-2857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marL="1028649" lvl="2" indent="-266687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marL="1371532" lvl="3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marL="1714415" lvl="4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marL="2057297" lvl="5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180" lvl="6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064" lvl="7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5946" lvl="8" indent="-257162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13;p2">
            <a:extLst>
              <a:ext uri="{FF2B5EF4-FFF2-40B4-BE49-F238E27FC236}">
                <a16:creationId xmlns:a16="http://schemas.microsoft.com/office/drawing/2014/main" id="{6C99DF3A-4F53-FFA9-BE93-EAC502B58377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Google Shape;14;p2">
            <a:extLst>
              <a:ext uri="{FF2B5EF4-FFF2-40B4-BE49-F238E27FC236}">
                <a16:creationId xmlns:a16="http://schemas.microsoft.com/office/drawing/2014/main" id="{47B1C58C-862F-15AD-A271-4B3EB25C0E83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Google Shape;15;p2">
            <a:extLst>
              <a:ext uri="{FF2B5EF4-FFF2-40B4-BE49-F238E27FC236}">
                <a16:creationId xmlns:a16="http://schemas.microsoft.com/office/drawing/2014/main" id="{DC375EF9-C07F-91AF-D3B1-144A0535DF8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3DFA-96B8-4B46-BF7D-A03F389B0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0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8;p3">
            <a:extLst>
              <a:ext uri="{FF2B5EF4-FFF2-40B4-BE49-F238E27FC236}">
                <a16:creationId xmlns:a16="http://schemas.microsoft.com/office/drawing/2014/main" id="{0ADB823D-2BA8-AB98-9D60-5DBC0B55264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2" r="1755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1;p3">
            <a:extLst>
              <a:ext uri="{FF2B5EF4-FFF2-40B4-BE49-F238E27FC236}">
                <a16:creationId xmlns:a16="http://schemas.microsoft.com/office/drawing/2014/main" id="{09D53A39-EB8F-CEC2-9137-DB01BE3BD89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5611813"/>
            <a:ext cx="26003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251405" y="1122363"/>
            <a:ext cx="8593914" cy="23876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4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51405" y="3724349"/>
            <a:ext cx="8593914" cy="153345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1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54E697-6D80-4421-D827-44CBDDCECA2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5933440" y="5999219"/>
            <a:ext cx="2911879" cy="32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69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– 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483239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oogle Shape;10;p2">
            <a:extLst>
              <a:ext uri="{FF2B5EF4-FFF2-40B4-BE49-F238E27FC236}">
                <a16:creationId xmlns:a16="http://schemas.microsoft.com/office/drawing/2014/main" id="{05050A78-BCC0-962B-9F54-BC5A7503ACF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5625"/>
            <a:ext cx="9144000" cy="503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Google Shape;11;p2">
            <a:extLst>
              <a:ext uri="{FF2B5EF4-FFF2-40B4-BE49-F238E27FC236}">
                <a16:creationId xmlns:a16="http://schemas.microsoft.com/office/drawing/2014/main" id="{6EFB601F-E4D3-4F95-67AA-C1DDE5009E1E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50825" y="365125"/>
            <a:ext cx="863917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028" name="Google Shape;12;p2">
            <a:extLst>
              <a:ext uri="{FF2B5EF4-FFF2-40B4-BE49-F238E27FC236}">
                <a16:creationId xmlns:a16="http://schemas.microsoft.com/office/drawing/2014/main" id="{5BE0B752-3506-0846-0CD5-07806A66CA3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250825" y="1825625"/>
            <a:ext cx="863917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  <p:sp>
        <p:nvSpPr>
          <p:cNvPr id="13" name="Google Shape;13;p2">
            <a:extLst>
              <a:ext uri="{FF2B5EF4-FFF2-40B4-BE49-F238E27FC236}">
                <a16:creationId xmlns:a16="http://schemas.microsoft.com/office/drawing/2014/main" id="{8AD8C511-E917-E5C9-AB84-8257300C47FD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3927475" y="6356350"/>
            <a:ext cx="12858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kern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">
            <a:extLst>
              <a:ext uri="{FF2B5EF4-FFF2-40B4-BE49-F238E27FC236}">
                <a16:creationId xmlns:a16="http://schemas.microsoft.com/office/drawing/2014/main" id="{48B2B30E-2E04-0A9C-948B-20BCC3DF94D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6286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kern="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2">
            <a:extLst>
              <a:ext uri="{FF2B5EF4-FFF2-40B4-BE49-F238E27FC236}">
                <a16:creationId xmlns:a16="http://schemas.microsoft.com/office/drawing/2014/main" id="{DEDCBDAF-3D0C-0D23-44F1-8EB95B542A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432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50" b="0" i="0" u="none" strike="noStrike" kern="0" cap="none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75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A285CD37-B78A-0540-8384-2A7FB6DF0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Google Shape;16;p2">
            <a:extLst>
              <a:ext uri="{FF2B5EF4-FFF2-40B4-BE49-F238E27FC236}">
                <a16:creationId xmlns:a16="http://schemas.microsoft.com/office/drawing/2014/main" id="{C0A6DCD9-8F9B-FA96-BBB0-04657622B513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397625"/>
            <a:ext cx="3397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894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40660DF5-134D-4D9F-88DF-3A90127A5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1917700"/>
            <a:ext cx="8424862" cy="1079500"/>
          </a:xfrm>
        </p:spPr>
        <p:txBody>
          <a:bodyPr>
            <a:normAutofit fontScale="90000"/>
          </a:bodyPr>
          <a:lstStyle/>
          <a:p>
            <a:r>
              <a:rPr lang="fr-CA" sz="4400" dirty="0"/>
              <a:t>Rééquilibrer un budget personnel </a:t>
            </a:r>
            <a:endParaRPr lang="en-US" dirty="0"/>
          </a:p>
        </p:txBody>
      </p:sp>
      <p:sp>
        <p:nvSpPr>
          <p:cNvPr id="13315" name="Subtitle 2">
            <a:extLst>
              <a:ext uri="{FF2B5EF4-FFF2-40B4-BE49-F238E27FC236}">
                <a16:creationId xmlns:a16="http://schemas.microsoft.com/office/drawing/2014/main" id="{DC45DC25-A8B9-4099-A9DE-7E25C3BC9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3330575"/>
            <a:ext cx="8424862" cy="4572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fr-CA" sz="2600" dirty="0">
                <a:solidFill>
                  <a:schemeClr val="bg1"/>
                </a:solidFill>
              </a:rPr>
              <a:t>À partir de la 9</a:t>
            </a:r>
            <a:r>
              <a:rPr lang="fr-CA" sz="2600" baseline="30000" dirty="0">
                <a:solidFill>
                  <a:schemeClr val="bg1"/>
                </a:solidFill>
              </a:rPr>
              <a:t>e</a:t>
            </a:r>
            <a:r>
              <a:rPr lang="fr-CA" sz="2600" dirty="0">
                <a:solidFill>
                  <a:schemeClr val="bg1"/>
                </a:solidFill>
              </a:rPr>
              <a:t> année</a:t>
            </a:r>
          </a:p>
          <a:p>
            <a:pPr eaLnBrk="1" hangingPunct="1"/>
            <a:endParaRPr lang="en-US" altLang="en-US" dirty="0">
              <a:solidFill>
                <a:srgbClr val="98BF1E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32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10</a:t>
            </a:fld>
            <a:endParaRPr/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63648" y="1340643"/>
            <a:ext cx="8033079" cy="4176714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/>
              <a:t>Tu as reçu un préavis de ton locateur ou ta locatrice concernant une augmentation du loyer, qui prend effet ce mois-ci. Le nouveau loyer s’élève à 900 $ par mois.</a:t>
            </a:r>
          </a:p>
          <a:p>
            <a:pPr marL="0" indent="0">
              <a:lnSpc>
                <a:spcPts val="2400"/>
              </a:lnSpc>
              <a:buSzTx/>
              <a:buNone/>
            </a:pPr>
            <a:endParaRPr lang="fr-CA" sz="2000"/>
          </a:p>
          <a:p>
            <a:pPr>
              <a:lnSpc>
                <a:spcPts val="2400"/>
              </a:lnSpc>
            </a:pPr>
            <a:r>
              <a:rPr lang="fr-CA" sz="2000" b="1">
                <a:solidFill>
                  <a:srgbClr val="EA7123"/>
                </a:solidFill>
              </a:rPr>
              <a:t>Comment vas-tu ajuster ton budget? </a:t>
            </a:r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/>
              <a:t>Consulte les diapositives 11 à 15 pour connaître tes options de dépenses.</a:t>
            </a:r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 b="1"/>
              <a:t>Ajuste ton budget et remplis la colonne « Budget ajusté 1 ».</a:t>
            </a:r>
          </a:p>
          <a:p>
            <a:pPr marL="0" indent="0">
              <a:lnSpc>
                <a:spcPts val="2400"/>
              </a:lnSpc>
              <a:buSzTx/>
              <a:buNone/>
            </a:pPr>
            <a:endParaRPr lang="fr-CA" sz="2000"/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 b="1"/>
              <a:t>Remarque : </a:t>
            </a:r>
            <a:r>
              <a:rPr lang="fr-CA" sz="2000"/>
              <a:t>Tu peux choisir la ou les dépenses que tu vas ajuster. Il n’est pas nécessaire d’ajuster toutes les dépenses indiquées sur les diapositives 11 à 15.</a:t>
            </a:r>
            <a:endParaRPr lang="fr-CA" sz="2000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E26BFAA-BCD8-848B-E503-66C09AEE1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506106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Scénario 1 : Augmentation du loyer</a:t>
            </a:r>
          </a:p>
        </p:txBody>
      </p:sp>
    </p:spTree>
    <p:extLst>
      <p:ext uri="{BB962C8B-B14F-4D97-AF65-F5344CB8AC3E}">
        <p14:creationId xmlns:p14="http://schemas.microsoft.com/office/powerpoint/2010/main" val="248075374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Options de dépenses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7923212" cy="4176713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/>
          </a:p>
          <a:p>
            <a:pPr marL="0" indent="0" eaLnBrk="1" hangingPunct="1">
              <a:buNone/>
            </a:pPr>
            <a:endParaRPr lang="en-US" altLang="en-US"/>
          </a:p>
          <a:p>
            <a:pPr marL="0" indent="0" eaLnBrk="1" hangingPunct="1">
              <a:buNone/>
            </a:pPr>
            <a:endParaRPr lang="en-US" altLang="en-US"/>
          </a:p>
          <a:p>
            <a:pPr marL="0" indent="0" eaLnBrk="1" hangingPunct="1">
              <a:buNone/>
            </a:pPr>
            <a:endParaRPr lang="en-US" altLang="en-US"/>
          </a:p>
          <a:p>
            <a:pPr marL="0" indent="0" eaLnBrk="1" hangingPunct="1">
              <a:buNone/>
            </a:pPr>
            <a:endParaRPr lang="en-US" altLang="en-US"/>
          </a:p>
          <a:p>
            <a:pPr marL="0" indent="0" eaLnBrk="1" hangingPunct="1">
              <a:buNone/>
            </a:pPr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62A5E4-9DED-4616-B5D9-58C2F9CEDB72}"/>
              </a:ext>
            </a:extLst>
          </p:cNvPr>
          <p:cNvSpPr txBox="1"/>
          <p:nvPr/>
        </p:nvSpPr>
        <p:spPr>
          <a:xfrm>
            <a:off x="468312" y="1389892"/>
            <a:ext cx="792321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CA" sz="2000" b="1">
                <a:solidFill>
                  <a:srgbClr val="005954"/>
                </a:solidFill>
              </a:rPr>
              <a:t>Épargne</a:t>
            </a:r>
            <a:endParaRPr lang="fr-CA" sz="2000" b="1">
              <a:solidFill>
                <a:srgbClr val="005954"/>
              </a:solidFill>
              <a:cs typeface="Arial"/>
            </a:endParaRPr>
          </a:p>
          <a:p>
            <a:endParaRPr lang="fr-CA" sz="2000">
              <a:cs typeface="Arial"/>
            </a:endParaRPr>
          </a:p>
          <a:p>
            <a:r>
              <a:rPr lang="fr-CA" sz="2000">
                <a:latin typeface="Arial"/>
                <a:ea typeface="MS PGothic"/>
                <a:cs typeface="Arial"/>
              </a:rPr>
              <a:t>Veux-tu ajuster le montant épargné?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3F6370-04ED-4E87-A737-A093A65F9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096" y="2750246"/>
            <a:ext cx="2808312" cy="287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8721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6CF7A0-E23C-1D64-5321-7A773888165B}"/>
              </a:ext>
            </a:extLst>
          </p:cNvPr>
          <p:cNvSpPr txBox="1">
            <a:spLocks/>
          </p:cNvSpPr>
          <p:nvPr/>
        </p:nvSpPr>
        <p:spPr>
          <a:xfrm>
            <a:off x="468313" y="1412875"/>
            <a:ext cx="7923212" cy="4176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>
            <a:lvl1pPr marL="342900" marR="0" indent="-3429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742950" marR="0" indent="-28575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–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11430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•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16002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–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20574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25146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29718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34290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3886200" marR="0" indent="-228600" algn="l" defTabSz="914400" rtl="0" latinLnBrk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77E27"/>
              </a:buClr>
              <a:buSzPct val="100000"/>
              <a:buFontTx/>
              <a:buChar char="»"/>
              <a:tabLst/>
              <a:defRPr sz="1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indent="0" hangingPunct="1">
              <a:buFontTx/>
              <a:buNone/>
            </a:pPr>
            <a:r>
              <a:rPr lang="fr-CA" altLang="en-US" sz="2000" b="1">
                <a:solidFill>
                  <a:srgbClr val="005954"/>
                </a:solidFill>
              </a:rPr>
              <a:t>Aliments</a:t>
            </a:r>
          </a:p>
          <a:p>
            <a:pPr marL="0" indent="0" hangingPunct="1">
              <a:buFontTx/>
              <a:buNone/>
            </a:pPr>
            <a:r>
              <a:rPr lang="fr-CA" altLang="en-US"/>
              <a:t>Actuellement, ton avatar utilise l’option 1.</a:t>
            </a:r>
            <a:endParaRPr lang="fr-CA" altLang="en-US" sz="1600"/>
          </a:p>
        </p:txBody>
      </p:sp>
      <p:sp>
        <p:nvSpPr>
          <p:cNvPr id="156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308691" y="6256337"/>
            <a:ext cx="301907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12</a:t>
            </a:fld>
            <a:endParaRPr/>
          </a:p>
        </p:txBody>
      </p:sp>
      <p:sp>
        <p:nvSpPr>
          <p:cNvPr id="159" name="Rectangle: Rounded Corners 1"/>
          <p:cNvSpPr/>
          <p:nvPr/>
        </p:nvSpPr>
        <p:spPr>
          <a:xfrm>
            <a:off x="395536" y="2223015"/>
            <a:ext cx="2660925" cy="3780835"/>
          </a:xfrm>
          <a:prstGeom prst="roundRect">
            <a:avLst>
              <a:gd name="adj" fmla="val 16667"/>
            </a:avLst>
          </a:prstGeom>
          <a:solidFill>
            <a:srgbClr val="3DC5C4">
              <a:alpha val="2392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3DC5C4"/>
                </a:solidFill>
              </a:defRPr>
            </a:pPr>
            <a:endParaRPr/>
          </a:p>
        </p:txBody>
      </p:sp>
      <p:sp>
        <p:nvSpPr>
          <p:cNvPr id="160" name="Rectangle: Rounded Corners 7"/>
          <p:cNvSpPr/>
          <p:nvPr/>
        </p:nvSpPr>
        <p:spPr>
          <a:xfrm>
            <a:off x="3241536" y="2221215"/>
            <a:ext cx="2660925" cy="3780834"/>
          </a:xfrm>
          <a:prstGeom prst="roundRect">
            <a:avLst>
              <a:gd name="adj" fmla="val 16667"/>
            </a:avLst>
          </a:prstGeom>
          <a:solidFill>
            <a:srgbClr val="3DC5C4">
              <a:alpha val="2392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3DC5C4"/>
                </a:solidFill>
              </a:defRPr>
            </a:pPr>
            <a:endParaRPr/>
          </a:p>
        </p:txBody>
      </p:sp>
      <p:sp>
        <p:nvSpPr>
          <p:cNvPr id="161" name="Rectangle: Rounded Corners 8"/>
          <p:cNvSpPr/>
          <p:nvPr/>
        </p:nvSpPr>
        <p:spPr>
          <a:xfrm>
            <a:off x="6087540" y="2181922"/>
            <a:ext cx="2660925" cy="3820127"/>
          </a:xfrm>
          <a:prstGeom prst="roundRect">
            <a:avLst>
              <a:gd name="adj" fmla="val 16667"/>
            </a:avLst>
          </a:prstGeom>
          <a:solidFill>
            <a:srgbClr val="3DC5C4">
              <a:alpha val="2392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3DC5C4"/>
                </a:solidFill>
              </a:defRPr>
            </a:pPr>
            <a:endParaRPr/>
          </a:p>
        </p:txBody>
      </p:sp>
      <p:sp>
        <p:nvSpPr>
          <p:cNvPr id="162" name="TextBox 2"/>
          <p:cNvSpPr txBox="1"/>
          <p:nvPr/>
        </p:nvSpPr>
        <p:spPr>
          <a:xfrm>
            <a:off x="395535" y="2284906"/>
            <a:ext cx="2660926" cy="3662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800" b="1"/>
            </a:pPr>
            <a:r>
              <a:rPr lang="fr-CA"/>
              <a:t>Option 1 </a:t>
            </a:r>
          </a:p>
          <a:p>
            <a:pPr algn="ctr">
              <a:defRPr sz="1800" b="1"/>
            </a:pPr>
            <a:endParaRPr lang="fr-CA"/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Acheter des repas au restaurant à l’occasion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Faire l’épicerie et préparer des repas à la maison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Manger des desserts et collations à l’occasion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Utiliser des coupons pour économiser à l’épicerie</a:t>
            </a:r>
          </a:p>
          <a:p>
            <a:pPr>
              <a:defRPr sz="1600"/>
            </a:pPr>
            <a:endParaRPr lang="fr-CA" sz="900"/>
          </a:p>
          <a:p>
            <a:pPr algn="ctr">
              <a:defRPr sz="2000"/>
            </a:pPr>
            <a:r>
              <a:rPr lang="fr-CA"/>
              <a:t>450 $ par mois</a:t>
            </a:r>
          </a:p>
        </p:txBody>
      </p:sp>
      <p:sp>
        <p:nvSpPr>
          <p:cNvPr id="163" name="TextBox 10"/>
          <p:cNvSpPr txBox="1"/>
          <p:nvPr/>
        </p:nvSpPr>
        <p:spPr>
          <a:xfrm>
            <a:off x="3241535" y="2299445"/>
            <a:ext cx="2660924" cy="3554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800" b="1"/>
            </a:pPr>
            <a:r>
              <a:rPr lang="fr-CA" dirty="0"/>
              <a:t>Option 2</a:t>
            </a:r>
          </a:p>
          <a:p>
            <a:pPr>
              <a:defRPr sz="1600"/>
            </a:pPr>
            <a:endParaRPr lang="fr-CA" dirty="0"/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 sz="1550" dirty="0"/>
              <a:t>Acheter des repas au restaurant une fois par mois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 sz="1550" dirty="0"/>
              <a:t>À l’épicerie, acheter surtout des produits frais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 sz="1550" dirty="0"/>
              <a:t>Manger des desserts et collations à l’occasion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 sz="1550" dirty="0"/>
              <a:t>Utiliser des coupons pour économiser à l’épicerie</a:t>
            </a:r>
          </a:p>
          <a:p>
            <a:pPr>
              <a:defRPr sz="2000"/>
            </a:pPr>
            <a:endParaRPr lang="fr-CA" sz="1050" dirty="0"/>
          </a:p>
          <a:p>
            <a:pPr>
              <a:defRPr sz="2000"/>
            </a:pPr>
            <a:endParaRPr lang="fr-CA" sz="1050" dirty="0"/>
          </a:p>
          <a:p>
            <a:pPr>
              <a:defRPr sz="2000"/>
            </a:pPr>
            <a:endParaRPr lang="fr-CA" sz="1050" dirty="0"/>
          </a:p>
          <a:p>
            <a:pPr algn="ctr">
              <a:defRPr sz="2000"/>
            </a:pPr>
            <a:r>
              <a:rPr lang="fr-CA" dirty="0"/>
              <a:t>380 $ par mois</a:t>
            </a:r>
          </a:p>
        </p:txBody>
      </p:sp>
      <p:sp>
        <p:nvSpPr>
          <p:cNvPr id="164" name="TextBox 11"/>
          <p:cNvSpPr txBox="1"/>
          <p:nvPr/>
        </p:nvSpPr>
        <p:spPr>
          <a:xfrm>
            <a:off x="6087540" y="2284906"/>
            <a:ext cx="2660924" cy="3554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800" b="1"/>
            </a:pPr>
            <a:r>
              <a:rPr lang="fr-CA"/>
              <a:t>Option 3 </a:t>
            </a:r>
          </a:p>
          <a:p>
            <a:pPr algn="ctr">
              <a:defRPr sz="1800" b="1"/>
            </a:pPr>
            <a:endParaRPr lang="fr-CA"/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Ne pas manger au restaurant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 sz="1600"/>
              <a:t>À l’épicerie, acheter surtout des produits frais, mais pas toujours de meilleure qualité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Acheter selon ses besoins, pas ses envies</a:t>
            </a:r>
          </a:p>
          <a:p>
            <a:pPr marL="342900" indent="-342900">
              <a:buSzPct val="100000"/>
              <a:buFont typeface="Arial"/>
              <a:buChar char="•"/>
              <a:defRPr sz="1600"/>
            </a:pPr>
            <a:r>
              <a:rPr lang="fr-CA"/>
              <a:t>Acheter seulement des produits en vente</a:t>
            </a:r>
          </a:p>
          <a:p>
            <a:pPr>
              <a:defRPr sz="1800"/>
            </a:pPr>
            <a:endParaRPr lang="fr-CA" sz="900"/>
          </a:p>
          <a:p>
            <a:pPr algn="ctr">
              <a:defRPr sz="2000"/>
            </a:pPr>
            <a:r>
              <a:rPr lang="fr-CA"/>
              <a:t>300 $ par mois</a:t>
            </a:r>
          </a:p>
        </p:txBody>
      </p:sp>
      <p:pic>
        <p:nvPicPr>
          <p:cNvPr id="165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6625" y="217761"/>
            <a:ext cx="1512170" cy="1408282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0375E3D-ED87-6523-D070-86218849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5338127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Options de dépenses</a:t>
            </a:r>
          </a:p>
        </p:txBody>
      </p:sp>
    </p:spTree>
    <p:extLst>
      <p:ext uri="{BB962C8B-B14F-4D97-AF65-F5344CB8AC3E}">
        <p14:creationId xmlns:p14="http://schemas.microsoft.com/office/powerpoint/2010/main" val="415186631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Options de dépenses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7923212" cy="41767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2000" b="1">
                <a:solidFill>
                  <a:srgbClr val="005954"/>
                </a:solidFill>
              </a:rPr>
              <a:t>Loisirs</a:t>
            </a:r>
          </a:p>
          <a:p>
            <a:pPr marL="0" indent="0">
              <a:buNone/>
            </a:pPr>
            <a:r>
              <a:rPr lang="fr-CA" altLang="en-US" sz="2000"/>
              <a:t>Actuellement, ton avatar utilise l’option 1.</a:t>
            </a:r>
          </a:p>
          <a:p>
            <a:pPr marL="0" indent="0" eaLnBrk="1" hangingPunct="1">
              <a:buNone/>
            </a:pPr>
            <a:endParaRPr lang="fr-CA" alt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371552A-A32C-495A-9F68-6BC397F02C46}"/>
              </a:ext>
            </a:extLst>
          </p:cNvPr>
          <p:cNvSpPr/>
          <p:nvPr/>
        </p:nvSpPr>
        <p:spPr bwMode="auto">
          <a:xfrm>
            <a:off x="395536" y="2253838"/>
            <a:ext cx="2660923" cy="3764190"/>
          </a:xfrm>
          <a:prstGeom prst="roundRect">
            <a:avLst/>
          </a:prstGeom>
          <a:solidFill>
            <a:srgbClr val="005954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632E15-E695-4EB0-980C-6B5D5806EA28}"/>
              </a:ext>
            </a:extLst>
          </p:cNvPr>
          <p:cNvSpPr/>
          <p:nvPr/>
        </p:nvSpPr>
        <p:spPr bwMode="auto">
          <a:xfrm>
            <a:off x="3241536" y="2253835"/>
            <a:ext cx="2660923" cy="3764189"/>
          </a:xfrm>
          <a:prstGeom prst="roundRect">
            <a:avLst/>
          </a:prstGeom>
          <a:solidFill>
            <a:srgbClr val="005954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41F1E50-9216-4EDD-8B18-B9F956770A89}"/>
              </a:ext>
            </a:extLst>
          </p:cNvPr>
          <p:cNvSpPr/>
          <p:nvPr/>
        </p:nvSpPr>
        <p:spPr bwMode="auto">
          <a:xfrm>
            <a:off x="6087541" y="2253836"/>
            <a:ext cx="2660923" cy="3764188"/>
          </a:xfrm>
          <a:prstGeom prst="roundRect">
            <a:avLst/>
          </a:prstGeom>
          <a:solidFill>
            <a:srgbClr val="005954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C677F0-08A1-4C55-A3BA-A246DAE93FE2}"/>
              </a:ext>
            </a:extLst>
          </p:cNvPr>
          <p:cNvSpPr txBox="1"/>
          <p:nvPr/>
        </p:nvSpPr>
        <p:spPr>
          <a:xfrm>
            <a:off x="395536" y="2440757"/>
            <a:ext cx="2660922" cy="34317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CA" sz="1800" b="1">
                <a:latin typeface="Arial"/>
                <a:ea typeface="MS PGothic"/>
                <a:cs typeface="Arial"/>
              </a:rPr>
              <a:t>Option 1 </a:t>
            </a:r>
            <a:endParaRPr lang="en-US"/>
          </a:p>
          <a:p>
            <a:endParaRPr lang="fr-CA" sz="1600">
              <a:latin typeface="Arial"/>
              <a:ea typeface="MS PGothic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>
                <a:latin typeface="Arial"/>
                <a:ea typeface="MS PGothic"/>
                <a:cs typeface="Arial"/>
              </a:rPr>
              <a:t>3 services de diffusion en continu par mois (films, vidéos, musique,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>
                <a:latin typeface="Arial"/>
                <a:ea typeface="MS PGothic"/>
                <a:cs typeface="Arial"/>
              </a:rPr>
              <a:t>2 applications de jeux ou jeux vidéos par mois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>
                <a:latin typeface="Arial"/>
                <a:ea typeface="MS PGothic"/>
                <a:cs typeface="Arial"/>
              </a:rPr>
              <a:t>Nouvel équipement récréatif (matériel artistique, casque, équipement d’entraînement, etc.)</a:t>
            </a:r>
            <a:br>
              <a:rPr lang="fr-CA" sz="1400"/>
            </a:br>
            <a:r>
              <a:rPr lang="fr-CA" sz="900">
                <a:latin typeface="Arial"/>
                <a:ea typeface="MS PGothic"/>
                <a:cs typeface="Arial"/>
              </a:rPr>
              <a:t> </a:t>
            </a:r>
            <a:endParaRPr lang="fr-CA" sz="16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A" sz="1400"/>
          </a:p>
          <a:p>
            <a:pPr algn="ctr"/>
            <a:r>
              <a:rPr lang="fr-CA" sz="2000"/>
              <a:t>60 $ par mois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F768D9-C80A-4DAC-939E-D94EAA47B7CF}"/>
              </a:ext>
            </a:extLst>
          </p:cNvPr>
          <p:cNvSpPr txBox="1"/>
          <p:nvPr/>
        </p:nvSpPr>
        <p:spPr>
          <a:xfrm>
            <a:off x="3241537" y="2440757"/>
            <a:ext cx="2660922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800" b="1" dirty="0"/>
              <a:t>Option 2 </a:t>
            </a:r>
          </a:p>
          <a:p>
            <a:endParaRPr lang="fr-CA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 dirty="0"/>
              <a:t>2 services de diffusion en continu par mois (films, vidéos, musique,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 dirty="0"/>
              <a:t>1 application de jeux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 dirty="0"/>
              <a:t>Acheter de l’équipement récréatif en vente</a:t>
            </a:r>
          </a:p>
          <a:p>
            <a:r>
              <a:rPr lang="fr-CA" sz="900" dirty="0"/>
              <a:t> </a:t>
            </a:r>
            <a:r>
              <a:rPr lang="fr-CA" sz="1100" dirty="0"/>
              <a:t> </a:t>
            </a:r>
            <a:br>
              <a:rPr lang="fr-CA" sz="2000" dirty="0"/>
            </a:br>
            <a:r>
              <a:rPr lang="fr-CA" sz="900" dirty="0"/>
              <a:t> </a:t>
            </a:r>
          </a:p>
          <a:p>
            <a:endParaRPr lang="fr-CA" sz="900" dirty="0"/>
          </a:p>
          <a:p>
            <a:endParaRPr lang="fr-CA" sz="400" dirty="0"/>
          </a:p>
          <a:p>
            <a:pPr algn="ctr"/>
            <a:r>
              <a:rPr lang="fr-CA" sz="2000" dirty="0"/>
              <a:t>35 $ par mois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F33DE3-20E8-4D85-A3C3-8D7EE53B94F2}"/>
              </a:ext>
            </a:extLst>
          </p:cNvPr>
          <p:cNvSpPr txBox="1"/>
          <p:nvPr/>
        </p:nvSpPr>
        <p:spPr>
          <a:xfrm>
            <a:off x="6099150" y="2409985"/>
            <a:ext cx="2660922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/>
              <a:t>Option 3 </a:t>
            </a:r>
          </a:p>
          <a:p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/>
              <a:t>1 </a:t>
            </a:r>
            <a:r>
              <a:rPr lang="fr-CA" sz="1400"/>
              <a:t>service de diffusion en continu par mois (films, vidéos, musique, etc.)</a:t>
            </a:r>
            <a:endParaRPr lang="en-US" sz="1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Acheter de l’équipement récréatif en vente ou sur des plateformes d’échange</a:t>
            </a:r>
            <a:endParaRPr lang="en-US" sz="1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Attente de plusieurs mois avant d’avoir tout le matériel</a:t>
            </a:r>
            <a:endParaRPr lang="fr-CA" sz="1600"/>
          </a:p>
          <a:p>
            <a:pPr algn="ctr"/>
            <a:endParaRPr lang="en-US" sz="1100"/>
          </a:p>
          <a:p>
            <a:pPr algn="ctr"/>
            <a:endParaRPr lang="en-US" sz="1100"/>
          </a:p>
          <a:p>
            <a:pPr algn="ctr"/>
            <a:endParaRPr lang="en-US" sz="1100"/>
          </a:p>
          <a:p>
            <a:pPr algn="ctr"/>
            <a:r>
              <a:rPr lang="fr-CA" sz="2000"/>
              <a:t>20 $ par mois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8EC928-F807-49D8-97B6-892442AA2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344" y="112332"/>
            <a:ext cx="1293318" cy="130054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4ABD0FE-A4D7-9648-E918-B39C202BDD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185674">
            <a:off x="5495868" y="724303"/>
            <a:ext cx="1525511" cy="12419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9F9492-4E1A-4D50-A5B6-5EBCB35925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6963" y="299000"/>
            <a:ext cx="771381" cy="138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846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  <a:latin typeface="Open Sans"/>
              </a:rPr>
              <a:t>Options de dépenses</a:t>
            </a:r>
            <a:endParaRPr lang="en-US" altLang="en-US" sz="3600">
              <a:solidFill>
                <a:schemeClr val="bg2"/>
              </a:solidFill>
              <a:latin typeface="Open Sans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7923212" cy="41767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000" b="1">
                <a:solidFill>
                  <a:srgbClr val="005954"/>
                </a:solidFill>
              </a:rPr>
              <a:t>Internet et </a:t>
            </a:r>
            <a:r>
              <a:rPr lang="fr-CA" altLang="en-US" sz="2000" b="1">
                <a:solidFill>
                  <a:srgbClr val="005954"/>
                </a:solidFill>
              </a:rPr>
              <a:t>câble</a:t>
            </a:r>
          </a:p>
          <a:p>
            <a:pPr marL="0" indent="0" eaLnBrk="1" hangingPunct="1">
              <a:buNone/>
            </a:pPr>
            <a:r>
              <a:rPr lang="fr-CA" altLang="en-US" sz="2000"/>
              <a:t>Actuellement, ton avatar utilise l’option 1.</a:t>
            </a:r>
            <a:endParaRPr lang="en-US" altLang="en-US" sz="200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371552A-A32C-495A-9F68-6BC397F02C46}"/>
              </a:ext>
            </a:extLst>
          </p:cNvPr>
          <p:cNvSpPr/>
          <p:nvPr/>
        </p:nvSpPr>
        <p:spPr bwMode="auto">
          <a:xfrm>
            <a:off x="470917" y="2336748"/>
            <a:ext cx="2660923" cy="3324500"/>
          </a:xfrm>
          <a:prstGeom prst="roundRect">
            <a:avLst/>
          </a:prstGeom>
          <a:solidFill>
            <a:srgbClr val="EA7123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632E15-E695-4EB0-980C-6B5D5806EA28}"/>
              </a:ext>
            </a:extLst>
          </p:cNvPr>
          <p:cNvSpPr/>
          <p:nvPr/>
        </p:nvSpPr>
        <p:spPr bwMode="auto">
          <a:xfrm>
            <a:off x="3279229" y="2376039"/>
            <a:ext cx="2660923" cy="3285209"/>
          </a:xfrm>
          <a:prstGeom prst="roundRect">
            <a:avLst/>
          </a:prstGeom>
          <a:solidFill>
            <a:srgbClr val="EA7123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C677F0-08A1-4C55-A3BA-A246DAE93FE2}"/>
              </a:ext>
            </a:extLst>
          </p:cNvPr>
          <p:cNvSpPr txBox="1"/>
          <p:nvPr/>
        </p:nvSpPr>
        <p:spPr>
          <a:xfrm>
            <a:off x="470917" y="2523667"/>
            <a:ext cx="266092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/>
              <a:t>Option 1 </a:t>
            </a:r>
          </a:p>
          <a:p>
            <a:endParaRPr 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Internet haute vitesse 5G illimité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Connexion Internet fiable en tout temps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Service de câble de base, plus 20 canaux de télévision</a:t>
            </a:r>
          </a:p>
          <a:p>
            <a:endParaRPr lang="fr-CA" sz="2000"/>
          </a:p>
          <a:p>
            <a:pPr algn="ctr"/>
            <a:r>
              <a:rPr lang="fr-CA" sz="2000"/>
              <a:t>120 $ par mois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F768D9-C80A-4DAC-939E-D94EAA47B7CF}"/>
              </a:ext>
            </a:extLst>
          </p:cNvPr>
          <p:cNvSpPr txBox="1"/>
          <p:nvPr/>
        </p:nvSpPr>
        <p:spPr>
          <a:xfrm>
            <a:off x="3279230" y="2523667"/>
            <a:ext cx="266092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800" b="1"/>
              <a:t>Option 2 </a:t>
            </a:r>
          </a:p>
          <a:p>
            <a:endParaRPr lang="fr-CA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Internet 4G illimité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Connexion Internet souvent fiable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Pas de service de câble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Netflix et Crave</a:t>
            </a:r>
            <a:endParaRPr lang="fr-CA" sz="2000"/>
          </a:p>
          <a:p>
            <a:r>
              <a:rPr lang="fr-CA" sz="2000"/>
              <a:t> </a:t>
            </a:r>
            <a:r>
              <a:rPr lang="fr-CA" sz="1200"/>
              <a:t>   </a:t>
            </a:r>
            <a:br>
              <a:rPr lang="fr-CA" sz="1200"/>
            </a:br>
            <a:r>
              <a:rPr lang="fr-CA" sz="900"/>
              <a:t> </a:t>
            </a:r>
            <a:r>
              <a:rPr lang="fr-CA" sz="1050"/>
              <a:t> </a:t>
            </a:r>
            <a:r>
              <a:rPr lang="fr-CA" sz="1100"/>
              <a:t> </a:t>
            </a:r>
            <a:r>
              <a:rPr lang="fr-CA" sz="1200"/>
              <a:t>  </a:t>
            </a:r>
            <a:endParaRPr lang="fr-CA" sz="1800"/>
          </a:p>
          <a:p>
            <a:pPr algn="ctr"/>
            <a:r>
              <a:rPr lang="fr-CA" sz="2000"/>
              <a:t>90 $ par mois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593033-6424-4FDC-BC58-5B730FD617B9}"/>
              </a:ext>
            </a:extLst>
          </p:cNvPr>
          <p:cNvSpPr/>
          <p:nvPr/>
        </p:nvSpPr>
        <p:spPr bwMode="auto">
          <a:xfrm>
            <a:off x="6087541" y="2376039"/>
            <a:ext cx="2660923" cy="3285209"/>
          </a:xfrm>
          <a:prstGeom prst="roundRect">
            <a:avLst/>
          </a:prstGeom>
          <a:solidFill>
            <a:srgbClr val="EA7123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4BC75C-0ED4-4845-AD84-D1B43F201DBE}"/>
              </a:ext>
            </a:extLst>
          </p:cNvPr>
          <p:cNvSpPr txBox="1"/>
          <p:nvPr/>
        </p:nvSpPr>
        <p:spPr>
          <a:xfrm>
            <a:off x="6087542" y="2523667"/>
            <a:ext cx="266092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800" b="1"/>
              <a:t>Option 3 </a:t>
            </a:r>
          </a:p>
          <a:p>
            <a:endParaRPr lang="fr-CA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Internet 3G illimité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Connexion Internet instable pendant les heures de pointe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Pas de service de câble, pas de service de diffusion en continu</a:t>
            </a:r>
            <a:r>
              <a:rPr lang="fr-CA" sz="1200"/>
              <a:t>   </a:t>
            </a:r>
          </a:p>
          <a:p>
            <a:endParaRPr lang="fr-CA" sz="1400"/>
          </a:p>
          <a:p>
            <a:pPr algn="ctr"/>
            <a:r>
              <a:rPr lang="fr-CA" sz="2000"/>
              <a:t>60 $ par mois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9FB714-17A4-430A-9CBE-5EB5586FC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9678" y="301348"/>
            <a:ext cx="2106869" cy="16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31956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fr-CA" altLang="en-US" sz="3600">
                <a:solidFill>
                  <a:srgbClr val="005954"/>
                </a:solidFill>
                <a:latin typeface="Open Sans"/>
              </a:rPr>
              <a:t>Options de dépenses</a:t>
            </a:r>
            <a:endParaRPr lang="en-US" altLang="en-US" sz="3600">
              <a:solidFill>
                <a:srgbClr val="005954"/>
              </a:solidFill>
              <a:latin typeface="Open Sans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7923212" cy="41767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CA" altLang="en-US" sz="2000" b="1">
                <a:solidFill>
                  <a:srgbClr val="005954"/>
                </a:solidFill>
              </a:rPr>
              <a:t>Forfait cellulaire</a:t>
            </a:r>
          </a:p>
          <a:p>
            <a:pPr marL="0" indent="0" eaLnBrk="1" hangingPunct="1">
              <a:buNone/>
            </a:pPr>
            <a:r>
              <a:rPr lang="fr-CA" altLang="en-US" sz="2000"/>
              <a:t>Actuellement, ton avatar utilise l’option 1.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371552A-A32C-495A-9F68-6BC397F02C46}"/>
              </a:ext>
            </a:extLst>
          </p:cNvPr>
          <p:cNvSpPr/>
          <p:nvPr/>
        </p:nvSpPr>
        <p:spPr bwMode="auto">
          <a:xfrm>
            <a:off x="395536" y="2264740"/>
            <a:ext cx="2660923" cy="3324500"/>
          </a:xfrm>
          <a:prstGeom prst="roundRect">
            <a:avLst/>
          </a:prstGeom>
          <a:solidFill>
            <a:srgbClr val="FDCE3A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632E15-E695-4EB0-980C-6B5D5806EA28}"/>
              </a:ext>
            </a:extLst>
          </p:cNvPr>
          <p:cNvSpPr/>
          <p:nvPr/>
        </p:nvSpPr>
        <p:spPr bwMode="auto">
          <a:xfrm>
            <a:off x="3203848" y="2304031"/>
            <a:ext cx="2660923" cy="3285209"/>
          </a:xfrm>
          <a:prstGeom prst="roundRect">
            <a:avLst/>
          </a:prstGeom>
          <a:solidFill>
            <a:srgbClr val="FDCE3A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C677F0-08A1-4C55-A3BA-A246DAE93FE2}"/>
              </a:ext>
            </a:extLst>
          </p:cNvPr>
          <p:cNvSpPr txBox="1"/>
          <p:nvPr/>
        </p:nvSpPr>
        <p:spPr>
          <a:xfrm>
            <a:off x="395536" y="2451659"/>
            <a:ext cx="26609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800" b="1"/>
              <a:t>Option 1 </a:t>
            </a:r>
          </a:p>
          <a:p>
            <a:endParaRPr lang="fr-CA" sz="1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Données : 10 Go par mois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Appels et textos illimités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Afficheur et messagerie vocale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600"/>
              <a:t>Connexion stable</a:t>
            </a:r>
          </a:p>
          <a:p>
            <a:endParaRPr lang="fr-CA" sz="1400"/>
          </a:p>
          <a:p>
            <a:endParaRPr lang="fr-CA" sz="1400"/>
          </a:p>
          <a:p>
            <a:pPr algn="ctr"/>
            <a:r>
              <a:rPr lang="fr-CA" sz="2000"/>
              <a:t>60 $ par mois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F768D9-C80A-4DAC-939E-D94EAA47B7CF}"/>
              </a:ext>
            </a:extLst>
          </p:cNvPr>
          <p:cNvSpPr txBox="1"/>
          <p:nvPr/>
        </p:nvSpPr>
        <p:spPr>
          <a:xfrm>
            <a:off x="3203849" y="2451659"/>
            <a:ext cx="26609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/>
              <a:t>Option 2 </a:t>
            </a:r>
          </a:p>
          <a:p>
            <a:endParaRPr lang="en-US" sz="1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500"/>
              <a:t>Données : 2,5 Go par mois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500"/>
              <a:t>Appels et textos illimités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500"/>
              <a:t>Ni afficheur ni messagerie vocale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500"/>
              <a:t>Connexion acceptable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500"/>
              <a:t>Forfait de paiement à l’utilisation</a:t>
            </a:r>
            <a:br>
              <a:rPr lang="en-US" sz="1400"/>
            </a:br>
            <a:r>
              <a:rPr lang="en-US" sz="1200"/>
              <a:t> </a:t>
            </a:r>
          </a:p>
          <a:p>
            <a:endParaRPr lang="en-US" sz="1000"/>
          </a:p>
          <a:p>
            <a:pPr algn="ctr"/>
            <a:r>
              <a:rPr lang="fr-CA" sz="2000"/>
              <a:t>35 $ par mois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C2E49C9-3E1B-4169-B6F5-DD03A83FB2CF}"/>
              </a:ext>
            </a:extLst>
          </p:cNvPr>
          <p:cNvSpPr/>
          <p:nvPr/>
        </p:nvSpPr>
        <p:spPr bwMode="auto">
          <a:xfrm>
            <a:off x="6043597" y="2271793"/>
            <a:ext cx="2660923" cy="3285209"/>
          </a:xfrm>
          <a:prstGeom prst="roundRect">
            <a:avLst/>
          </a:prstGeom>
          <a:solidFill>
            <a:srgbClr val="FDCE3A">
              <a:alpha val="2392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rgbClr val="3DC5C4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DE325D-C163-45AE-9A49-F96D863FBBB9}"/>
              </a:ext>
            </a:extLst>
          </p:cNvPr>
          <p:cNvSpPr txBox="1"/>
          <p:nvPr/>
        </p:nvSpPr>
        <p:spPr>
          <a:xfrm>
            <a:off x="6030249" y="2359326"/>
            <a:ext cx="266092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/>
              <a:t>Option 3 </a:t>
            </a:r>
          </a:p>
          <a:p>
            <a:endParaRPr lang="en-US" sz="1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Données : 500 </a:t>
            </a:r>
            <a:r>
              <a:rPr lang="fr-CA" sz="1400" b="1"/>
              <a:t>Mo</a:t>
            </a:r>
            <a:r>
              <a:rPr lang="fr-CA" sz="1400"/>
              <a:t> par mois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100 minutes d’appels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Textos illimités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Ni afficheur ni messagerie vocale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Connexion parfois instable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1400"/>
              <a:t>Forfait de paiement à l’utilisation</a:t>
            </a:r>
          </a:p>
          <a:p>
            <a:endParaRPr lang="fr-CA" sz="2000"/>
          </a:p>
          <a:p>
            <a:pPr algn="ctr"/>
            <a:r>
              <a:rPr lang="fr-CA" sz="2000"/>
              <a:t>25 $ par mois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72E795-DE59-48D1-85FA-9E817174E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279" y="249913"/>
            <a:ext cx="1719901" cy="173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287927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319496" y="6036881"/>
            <a:ext cx="291102" cy="30777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A"/>
              <a:t>16</a:t>
            </a: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35E8E5-48CC-E622-394A-C2F3AD657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563" y="704854"/>
            <a:ext cx="6054711" cy="5783894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067B2F33-1D23-3CD6-D26D-FE663380B63F}"/>
              </a:ext>
            </a:extLst>
          </p:cNvPr>
          <p:cNvSpPr/>
          <p:nvPr/>
        </p:nvSpPr>
        <p:spPr>
          <a:xfrm>
            <a:off x="5179966" y="1970717"/>
            <a:ext cx="1177113" cy="194885"/>
          </a:xfrm>
          <a:prstGeom prst="rect">
            <a:avLst/>
          </a:prstGeom>
          <a:solidFill>
            <a:srgbClr val="3DC5C4">
              <a:alpha val="4588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96BB411-8B57-D128-FDF6-3C1EA48C8570}"/>
              </a:ext>
            </a:extLst>
          </p:cNvPr>
          <p:cNvSpPr/>
          <p:nvPr/>
        </p:nvSpPr>
        <p:spPr>
          <a:xfrm>
            <a:off x="5392796" y="6009964"/>
            <a:ext cx="1098985" cy="282974"/>
          </a:xfrm>
          <a:prstGeom prst="rect">
            <a:avLst/>
          </a:prstGeom>
          <a:solidFill>
            <a:srgbClr val="3DC5C4">
              <a:alpha val="4588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208" name="Graphic 5" descr="Graphic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15570" flipH="1">
            <a:off x="3804671" y="1922826"/>
            <a:ext cx="849117" cy="849117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TextBox 6"/>
          <p:cNvSpPr txBox="1"/>
          <p:nvPr/>
        </p:nvSpPr>
        <p:spPr>
          <a:xfrm>
            <a:off x="464543" y="1548587"/>
            <a:ext cx="3680356" cy="6463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1"/>
            </a:lvl1pPr>
          </a:lstStyle>
          <a:p>
            <a:r>
              <a:rPr lang="fr-CA"/>
              <a:t>Ton « Budget ajusté 1 » est-il égal au « Revenu total »?</a:t>
            </a:r>
          </a:p>
        </p:txBody>
      </p:sp>
      <p:sp>
        <p:nvSpPr>
          <p:cNvPr id="211" name="TextBox 8"/>
          <p:cNvSpPr txBox="1"/>
          <p:nvPr/>
        </p:nvSpPr>
        <p:spPr>
          <a:xfrm>
            <a:off x="1454546" y="2550606"/>
            <a:ext cx="2859018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1800" b="1">
                <a:solidFill>
                  <a:srgbClr val="005954"/>
                </a:solidFill>
              </a:defRPr>
            </a:pPr>
            <a:r>
              <a:rPr lang="fr-CA" sz="1600" dirty="0"/>
              <a:t>Truc de pro :</a:t>
            </a:r>
          </a:p>
          <a:p>
            <a:pPr>
              <a:defRPr sz="1800">
                <a:solidFill>
                  <a:srgbClr val="005954"/>
                </a:solidFill>
              </a:defRPr>
            </a:pPr>
            <a:r>
              <a:rPr lang="fr-CA" sz="1600" dirty="0"/>
              <a:t>Tu ne devrais pas dépenser plus que tu gagnes.</a:t>
            </a:r>
          </a:p>
        </p:txBody>
      </p:sp>
      <p:sp>
        <p:nvSpPr>
          <p:cNvPr id="212" name="TextBox 13"/>
          <p:cNvSpPr txBox="1"/>
          <p:nvPr/>
        </p:nvSpPr>
        <p:spPr>
          <a:xfrm>
            <a:off x="371260" y="3750176"/>
            <a:ext cx="3633812" cy="2308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>
              <a:defRPr sz="1600"/>
            </a:pPr>
            <a:r>
              <a:rPr lang="fr-CA" sz="1800" dirty="0"/>
              <a:t>Si tes dépenses prévues </a:t>
            </a:r>
            <a:r>
              <a:rPr lang="fr-CA" sz="1800" b="1" dirty="0"/>
              <a:t>sont supérieures</a:t>
            </a:r>
            <a:r>
              <a:rPr lang="fr-CA" sz="1800" dirty="0"/>
              <a:t> </a:t>
            </a:r>
            <a:r>
              <a:rPr lang="fr-CA" sz="1800" b="1" dirty="0"/>
              <a:t>à</a:t>
            </a:r>
            <a:r>
              <a:rPr lang="fr-CA" sz="1800" dirty="0"/>
              <a:t> tes revenus, quelles dépenses peux-tu réduire?</a:t>
            </a:r>
          </a:p>
          <a:p>
            <a:pPr>
              <a:defRPr sz="1600"/>
            </a:pPr>
            <a:endParaRPr lang="fr-CA" sz="1800" dirty="0"/>
          </a:p>
          <a:p>
            <a:pPr>
              <a:defRPr sz="1600"/>
            </a:pPr>
            <a:r>
              <a:rPr lang="fr-CA" sz="1800" dirty="0"/>
              <a:t>Si tes dépenses prévues </a:t>
            </a:r>
            <a:r>
              <a:rPr lang="fr-CA" sz="1800" b="1" dirty="0"/>
              <a:t>sont inférieures à</a:t>
            </a:r>
            <a:r>
              <a:rPr lang="fr-CA" sz="1800" dirty="0"/>
              <a:t> tes revenus, comment veux-tu dépenser l’argent restant?</a:t>
            </a:r>
          </a:p>
        </p:txBody>
      </p:sp>
      <p:pic>
        <p:nvPicPr>
          <p:cNvPr id="213" name="Picture 14" descr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713" y="2419839"/>
            <a:ext cx="1201043" cy="1063309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8769A48F-6437-4AC3-AC45-6C43D159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703" y="456528"/>
            <a:ext cx="7259136" cy="685800"/>
          </a:xfrm>
        </p:spPr>
        <p:txBody>
          <a:bodyPr/>
          <a:lstStyle/>
          <a:p>
            <a:pPr eaLnBrk="1" hangingPunct="1"/>
            <a:r>
              <a:rPr lang="fr-CA" altLang="en-US" sz="3600" dirty="0">
                <a:solidFill>
                  <a:schemeClr val="bg2"/>
                </a:solidFill>
              </a:rPr>
              <a:t>Équilibre ton budget</a:t>
            </a:r>
            <a:endParaRPr lang="en-US" altLang="en-US" sz="3600" dirty="0">
              <a:solidFill>
                <a:schemeClr val="bg2"/>
              </a:solidFill>
            </a:endParaRPr>
          </a:p>
        </p:txBody>
      </p:sp>
      <p:pic>
        <p:nvPicPr>
          <p:cNvPr id="209" name="Graphic 10" descr="Graphic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029507" flipH="1" flipV="1">
            <a:off x="3470343" y="5454467"/>
            <a:ext cx="1018328" cy="101832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 advAuto="0"/>
      <p:bldP spid="212" grpId="0" animBg="1" advAuto="0"/>
      <p:bldP spid="213" grpId="0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7BC579-0DDC-4AD2-B75A-DC85A614E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035" y="3140968"/>
            <a:ext cx="1921938" cy="292768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9DC18E6-8AF2-1DD4-3F44-A6FDFB640905}"/>
              </a:ext>
            </a:extLst>
          </p:cNvPr>
          <p:cNvSpPr/>
          <p:nvPr/>
        </p:nvSpPr>
        <p:spPr>
          <a:xfrm>
            <a:off x="2014168" y="1275165"/>
            <a:ext cx="5115664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CA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Roboto" panose="02000000000000000000" pitchFamily="2" charset="0"/>
              </a:rPr>
              <a:t>Monter</a:t>
            </a:r>
            <a:r>
              <a:rPr lang="en-CA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Roboto" panose="02000000000000000000" pitchFamily="2" charset="0"/>
              </a:rPr>
              <a:t> de </a:t>
            </a:r>
            <a:r>
              <a:rPr lang="en-CA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Roboto" panose="02000000000000000000" pitchFamily="2" charset="0"/>
              </a:rPr>
              <a:t>niveau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884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308691" y="6256337"/>
            <a:ext cx="301907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18</a:t>
            </a:fld>
            <a:endParaRPr/>
          </a:p>
        </p:txBody>
      </p:sp>
      <p:sp>
        <p:nvSpPr>
          <p:cNvPr id="27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68313" y="1412875"/>
            <a:ext cx="7923211" cy="4176713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lnSpc>
                <a:spcPts val="2600"/>
              </a:lnSpc>
              <a:buSzTx/>
              <a:buNone/>
            </a:pPr>
            <a:r>
              <a:rPr lang="fr-CA" sz="2000" dirty="0"/>
              <a:t>L’employeur de ton avatar a réduit ses heures de travail. Au lieu de 25 heures par semaine, l’avatar travaillera seulement 20 heures. Son nouveau revenu s’élève à 1 240 $ par mois. Ton avatar continuera de vendre ses produits artisanaux, ce qui lui rapporte 100 $ par mois. </a:t>
            </a:r>
          </a:p>
          <a:p>
            <a:pPr marL="0" indent="0">
              <a:lnSpc>
                <a:spcPts val="2600"/>
              </a:lnSpc>
              <a:buSzTx/>
              <a:buNone/>
            </a:pPr>
            <a:endParaRPr lang="fr-CA" sz="2000" dirty="0"/>
          </a:p>
          <a:p>
            <a:pPr marL="0" indent="0">
              <a:lnSpc>
                <a:spcPts val="2600"/>
              </a:lnSpc>
              <a:buSzTx/>
              <a:buNone/>
            </a:pPr>
            <a:r>
              <a:rPr lang="fr-CA" sz="2000" dirty="0"/>
              <a:t>Inscris tes nouveaux revenus :</a:t>
            </a:r>
          </a:p>
          <a:p>
            <a:pPr marL="342900" indent="-34290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fr-CA" sz="2000" dirty="0"/>
              <a:t>Nouveau revenu 1 </a:t>
            </a:r>
          </a:p>
          <a:p>
            <a:pPr marL="342900" indent="-34290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fr-CA" sz="2000" dirty="0"/>
              <a:t>Nouveau revenu 2 </a:t>
            </a:r>
          </a:p>
          <a:p>
            <a:pPr marL="342900" indent="-34290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fr-CA" sz="2000" dirty="0"/>
              <a:t>Calcule ton « Nouveau revenu total »</a:t>
            </a:r>
          </a:p>
          <a:p>
            <a:pPr marL="0" indent="0">
              <a:lnSpc>
                <a:spcPts val="2100"/>
              </a:lnSpc>
              <a:buSzTx/>
              <a:buNone/>
            </a:pPr>
            <a:endParaRPr lang="fr-CA" dirty="0"/>
          </a:p>
        </p:txBody>
      </p:sp>
      <p:sp>
        <p:nvSpPr>
          <p:cNvPr id="275" name="TextBox 2"/>
          <p:cNvSpPr txBox="1"/>
          <p:nvPr/>
        </p:nvSpPr>
        <p:spPr>
          <a:xfrm>
            <a:off x="6998255" y="4037014"/>
            <a:ext cx="1908213" cy="1015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rPr lang="fr-CA"/>
              <a:t>Ton avatar réfléchit :</a:t>
            </a:r>
            <a:endParaRPr/>
          </a:p>
          <a:p>
            <a:pPr>
              <a:defRPr sz="1200">
                <a:solidFill>
                  <a:srgbClr val="FFFFFF"/>
                </a:solidFill>
              </a:defRPr>
            </a:pPr>
            <a:r>
              <a:rPr lang="fr-CA"/>
              <a:t>Je devrai peut-être payer moins de frais de transport si je vais moins souvent au travail?</a:t>
            </a:r>
            <a:endParaRPr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19146A8-8D99-13A6-0413-AC5626E8F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038911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Scénario 2 : Baisse de revenus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19</a:t>
            </a:fld>
            <a:endParaRPr/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63648" y="1340643"/>
            <a:ext cx="8033079" cy="417671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ts val="2400"/>
              </a:lnSpc>
            </a:pPr>
            <a:r>
              <a:rPr lang="fr-CA" sz="2000"/>
              <a:t>Compte tenu de la baisse de tes revenus, comment vas-tu ajuster ton budget? </a:t>
            </a:r>
          </a:p>
          <a:p>
            <a:pPr marL="0" indent="0">
              <a:lnSpc>
                <a:spcPts val="2400"/>
              </a:lnSpc>
              <a:buSzTx/>
              <a:buNone/>
            </a:pPr>
            <a:endParaRPr lang="fr-CA" sz="2000"/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/>
              <a:t>Relis les options de dépenses sur les diapositives 11 à 15.</a:t>
            </a:r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 b="1"/>
              <a:t>Ajuste ton budget et remplis la colonne « Budget ajusté 2 ».</a:t>
            </a:r>
          </a:p>
          <a:p>
            <a:pPr marL="0" indent="0">
              <a:lnSpc>
                <a:spcPts val="2400"/>
              </a:lnSpc>
              <a:buSzTx/>
              <a:buNone/>
            </a:pPr>
            <a:endParaRPr lang="fr-CA" sz="2000"/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/>
              <a:t>Remarque : Ton loyer demeure inchangé à 900 $ par mois.</a:t>
            </a:r>
          </a:p>
          <a:p>
            <a:pPr marL="0" indent="0">
              <a:lnSpc>
                <a:spcPts val="2400"/>
              </a:lnSpc>
              <a:buSzTx/>
              <a:buNone/>
            </a:pPr>
            <a:endParaRPr lang="fr-CA" sz="2000"/>
          </a:p>
          <a:p>
            <a:pPr>
              <a:lnSpc>
                <a:spcPts val="2400"/>
              </a:lnSpc>
            </a:pPr>
            <a:r>
              <a:rPr lang="fr-CA" sz="2000"/>
              <a:t>N’oublie pas d’équilibrer ton budget. </a:t>
            </a:r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 b="1"/>
              <a:t>Ton « Budget ajusté 2 » est-il égal à ton « Revenu total »?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E26BFAA-BCD8-848B-E503-66C09AEE1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Budget ajusté 2</a:t>
            </a:r>
          </a:p>
        </p:txBody>
      </p:sp>
    </p:spTree>
    <p:extLst>
      <p:ext uri="{BB962C8B-B14F-4D97-AF65-F5344CB8AC3E}">
        <p14:creationId xmlns:p14="http://schemas.microsoft.com/office/powerpoint/2010/main" val="250820864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>
            <a:noAutofit/>
          </a:bodyPr>
          <a:lstStyle/>
          <a:p>
            <a:pPr eaLnBrk="1" hangingPunct="1"/>
            <a:r>
              <a:rPr lang="fr-CA" sz="3600">
                <a:solidFill>
                  <a:schemeClr val="bg2"/>
                </a:solidFill>
                <a:ea typeface="MS PGothic"/>
              </a:rPr>
              <a:t>Remarque spéciale à l’intention du personnel enseignant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CE09169-3831-4481-AC7D-22AA60E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412875"/>
            <a:ext cx="7923212" cy="4176713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AB090C-D7A0-1742-86F3-6D341B66C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439" y="1630682"/>
            <a:ext cx="5761122" cy="477304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308691" y="6256337"/>
            <a:ext cx="301907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20</a:t>
            </a:fld>
            <a:endParaRPr/>
          </a:p>
        </p:txBody>
      </p:sp>
      <p:sp>
        <p:nvSpPr>
          <p:cNvPr id="36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68313" y="1746503"/>
            <a:ext cx="8142285" cy="5019009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457200" indent="-457200">
              <a:lnSpc>
                <a:spcPts val="2700"/>
              </a:lnSpc>
              <a:buAutoNum type="arabicPeriod"/>
            </a:pPr>
            <a:r>
              <a:rPr lang="fr-CA" sz="2000" dirty="0"/>
              <a:t>Était-ce facile d’ajuster ton budget? Pourquoi ou pourquoi pas?</a:t>
            </a:r>
          </a:p>
          <a:p>
            <a:pPr marL="457200" indent="-457200">
              <a:lnSpc>
                <a:spcPts val="2700"/>
              </a:lnSpc>
              <a:buAutoNum type="arabicPeriod"/>
            </a:pPr>
            <a:r>
              <a:rPr lang="fr-CA" sz="2000" dirty="0"/>
              <a:t>Choisis une des dépenses ajustées. Parmi les options offertes, pourquoi as-tu choisi d’ajuster cette dépense?</a:t>
            </a:r>
          </a:p>
          <a:p>
            <a:pPr marL="457200" indent="-457200">
              <a:lnSpc>
                <a:spcPts val="2700"/>
              </a:lnSpc>
              <a:buAutoNum type="arabicPeriod"/>
            </a:pPr>
            <a:r>
              <a:rPr lang="fr-CA" sz="2000" dirty="0"/>
              <a:t>En cas d’imprévu, est-il facile de faire des compromis sur notre style de vie, p. ex. choisir une connexion Internet plus lente ou un forfait cellulaire avec moins de données?</a:t>
            </a:r>
          </a:p>
          <a:p>
            <a:pPr marL="457200" indent="-457200">
              <a:lnSpc>
                <a:spcPts val="2700"/>
              </a:lnSpc>
              <a:buAutoNum type="arabicPeriod"/>
            </a:pPr>
            <a:r>
              <a:rPr lang="fr-CA" sz="2000" dirty="0"/>
              <a:t>Penses-tu que ton avatar pourrait utiliser son épargne pour combler le manque financier imprévu? Si oui, s’agirait-il d’une solution à court ou à long terme?</a:t>
            </a:r>
          </a:p>
          <a:p>
            <a:pPr marL="457200" indent="-457200">
              <a:lnSpc>
                <a:spcPts val="2700"/>
              </a:lnSpc>
              <a:buAutoNum type="arabicPeriod"/>
            </a:pPr>
            <a:r>
              <a:rPr lang="fr-CA" sz="2000" dirty="0"/>
              <a:t>Comment pouvons-nous nous préparer à des imprévus financiers dans nos vies? Donne quelques exemples.</a:t>
            </a:r>
          </a:p>
        </p:txBody>
      </p:sp>
      <p:pic>
        <p:nvPicPr>
          <p:cNvPr id="371" name="Picture 4" descr="Picture 4"/>
          <p:cNvPicPr>
            <a:picLocks noChangeAspect="1"/>
          </p:cNvPicPr>
          <p:nvPr/>
        </p:nvPicPr>
        <p:blipFill>
          <a:blip r:embed="rId2"/>
          <a:srcRect r="1816" b="433"/>
          <a:stretch>
            <a:fillRect/>
          </a:stretch>
        </p:blipFill>
        <p:spPr>
          <a:xfrm>
            <a:off x="7051952" y="242842"/>
            <a:ext cx="1339573" cy="1320547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8419797-286D-A444-7BF1-22EA11B4E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92888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 dirty="0">
                <a:solidFill>
                  <a:schemeClr val="bg2"/>
                </a:solidFill>
              </a:rPr>
              <a:t>Questions de réflexion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68313" y="2732926"/>
            <a:ext cx="8018141" cy="2856662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pPr>
            <a:r>
              <a:rPr lang="fr-CA" dirty="0"/>
              <a:t>À connaître les frais de subsistance et les factures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pPr>
            <a:r>
              <a:rPr lang="fr-CA" dirty="0"/>
              <a:t>À ajuster un budget en fonction d’imprévus financiers</a:t>
            </a:r>
          </a:p>
          <a:p>
            <a:pPr marL="342900" indent="-34290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/>
            </a:pPr>
            <a:r>
              <a:rPr lang="fr-CA" dirty="0"/>
              <a:t>À tenir compte de différents éléments pour établir un budget individuel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7C37E6B-8ABD-9D33-F1BF-23564CBB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97" y="1847314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 dirty="0">
                <a:solidFill>
                  <a:schemeClr val="bg2"/>
                </a:solidFill>
              </a:rPr>
              <a:t>Les élèves apprendront…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11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68313" y="1412875"/>
            <a:ext cx="7923211" cy="2259118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lnSpc>
                <a:spcPts val="2400"/>
              </a:lnSpc>
              <a:buSzTx/>
              <a:buNone/>
              <a:defRPr b="1"/>
            </a:pPr>
            <a:r>
              <a:rPr lang="fr-CA" sz="2000"/>
              <a:t>Réfléchir-discuter-partager</a:t>
            </a:r>
          </a:p>
          <a:p>
            <a:pPr marL="0" indent="0">
              <a:lnSpc>
                <a:spcPts val="2400"/>
              </a:lnSpc>
              <a:buSzTx/>
              <a:buNone/>
            </a:pPr>
            <a:endParaRPr lang="fr-CA" sz="2000" b="1"/>
          </a:p>
          <a:p>
            <a:pPr marL="0" indent="0">
              <a:lnSpc>
                <a:spcPts val="2400"/>
              </a:lnSpc>
              <a:buSzTx/>
              <a:buNone/>
            </a:pPr>
            <a:r>
              <a:rPr lang="fr-CA" sz="2000"/>
              <a:t>Comment pouvons-nous réagir à des changements imprévus à notre situation financière?</a:t>
            </a:r>
          </a:p>
        </p:txBody>
      </p:sp>
      <p:pic>
        <p:nvPicPr>
          <p:cNvPr id="117" name="Content Placeholder 4" descr="Content Placeholder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3853" y="3671993"/>
            <a:ext cx="1564261" cy="175636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D3341FC-8A65-4B4D-33EE-62995B071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Exercice de réflexion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7D29F-277C-2845-2DAE-D856766C93C5}"/>
              </a:ext>
            </a:extLst>
          </p:cNvPr>
          <p:cNvSpPr txBox="1">
            <a:spLocks/>
          </p:cNvSpPr>
          <p:nvPr/>
        </p:nvSpPr>
        <p:spPr bwMode="auto">
          <a:xfrm>
            <a:off x="507358" y="3152251"/>
            <a:ext cx="5986724" cy="4998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ts val="2400"/>
              </a:lnSpc>
              <a:defRPr b="1"/>
            </a:pPr>
            <a:r>
              <a:rPr lang="fr-CA" sz="2000" kern="0" dirty="0"/>
              <a:t>Exemples :</a:t>
            </a:r>
            <a:endParaRPr lang="en-US" dirty="0"/>
          </a:p>
          <a:p>
            <a:pPr marL="342900" indent="-342900">
              <a:lnSpc>
                <a:spcPts val="2400"/>
              </a:lnSpc>
              <a:buFont typeface="Arial"/>
              <a:buChar char="•"/>
            </a:pPr>
            <a:r>
              <a:rPr lang="fr-CA" sz="2000" kern="0" dirty="0">
                <a:ea typeface="+mn-lt"/>
                <a:cs typeface="+mn-lt"/>
              </a:rPr>
              <a:t>Ton horaire de travail change et tu travailles moins d’heures qu’avant.</a:t>
            </a:r>
          </a:p>
          <a:p>
            <a:pPr marL="342900" indent="-342900">
              <a:lnSpc>
                <a:spcPts val="2400"/>
              </a:lnSpc>
              <a:buFont typeface="Arial"/>
              <a:buChar char="•"/>
            </a:pPr>
            <a:r>
              <a:rPr lang="fr-CA" sz="2000" kern="0" dirty="0">
                <a:ea typeface="+mn-lt"/>
                <a:cs typeface="+mn-lt"/>
              </a:rPr>
              <a:t>Ton entreprise va bien! Tu as fait plus d’argent que prévu.</a:t>
            </a:r>
            <a:endParaRPr lang="fr-CA" kern="0" dirty="0"/>
          </a:p>
          <a:p>
            <a:pPr marL="342900" indent="-342900">
              <a:lnSpc>
                <a:spcPts val="2400"/>
              </a:lnSpc>
              <a:buFont typeface="Arial"/>
              <a:buChar char="•"/>
            </a:pPr>
            <a:r>
              <a:rPr lang="fr-CA" sz="2000" kern="0" dirty="0"/>
              <a:t>Tu veux acheter un billet d’avion pour voyager.</a:t>
            </a:r>
          </a:p>
          <a:p>
            <a:pPr marL="342900" indent="-342900">
              <a:lnSpc>
                <a:spcPts val="2400"/>
              </a:lnSpc>
              <a:buFont typeface="Arial"/>
              <a:buChar char="•"/>
            </a:pPr>
            <a:r>
              <a:rPr lang="fr-CA" sz="2000" kern="0" dirty="0"/>
              <a:t>Tu dois payer des frais médicaux en raison d’une blessure.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442AAB-F966-BCE6-ADA1-5305BFFEBFCC}"/>
              </a:ext>
            </a:extLst>
          </p:cNvPr>
          <p:cNvSpPr/>
          <p:nvPr/>
        </p:nvSpPr>
        <p:spPr>
          <a:xfrm>
            <a:off x="2014168" y="975226"/>
            <a:ext cx="5115664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CA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Roboto" panose="02000000000000000000" pitchFamily="2" charset="0"/>
              </a:rPr>
              <a:t>C</a:t>
            </a:r>
            <a:r>
              <a:rPr lang="en-CA" sz="6000" b="1" i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Roboto" panose="02000000000000000000" pitchFamily="2" charset="0"/>
              </a:rPr>
              <a:t>ommençons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783C5FE-8754-411D-A256-91CBDC3083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93" t="2656" r="2014"/>
          <a:stretch/>
        </p:blipFill>
        <p:spPr>
          <a:xfrm>
            <a:off x="5034338" y="2425607"/>
            <a:ext cx="2959671" cy="328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879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75ABC45-703E-4857-B751-96F66A99F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Choisis un avatar…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A485BD-58E2-4712-AD53-77378DE2C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809" y="1581438"/>
            <a:ext cx="1260142" cy="19195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DAC65E-D351-4F66-8ED9-BFA0AFE81E37}"/>
              </a:ext>
            </a:extLst>
          </p:cNvPr>
          <p:cNvSpPr txBox="1"/>
          <p:nvPr/>
        </p:nvSpPr>
        <p:spPr>
          <a:xfrm>
            <a:off x="899592" y="120349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Tanisha</a:t>
            </a:r>
            <a:endParaRPr lang="en-CA" sz="20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5BE437-1CE0-4AD2-9F8A-E11AA5804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509429"/>
            <a:ext cx="1924816" cy="191957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389BA77-4F45-458E-8313-B7E6FB4B9577}"/>
              </a:ext>
            </a:extLst>
          </p:cNvPr>
          <p:cNvSpPr txBox="1"/>
          <p:nvPr/>
        </p:nvSpPr>
        <p:spPr>
          <a:xfrm>
            <a:off x="4698447" y="1171560"/>
            <a:ext cx="1726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DeShawn</a:t>
            </a:r>
            <a:endParaRPr lang="en-CA" sz="20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97812-116D-4DF5-9EBB-2250FDABB2C1}"/>
              </a:ext>
            </a:extLst>
          </p:cNvPr>
          <p:cNvSpPr txBox="1"/>
          <p:nvPr/>
        </p:nvSpPr>
        <p:spPr>
          <a:xfrm>
            <a:off x="2402336" y="1685751"/>
            <a:ext cx="2037149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CA" sz="1300" b="1"/>
              <a:t>Âge : </a:t>
            </a:r>
            <a:r>
              <a:rPr lang="fr-CA" sz="1300"/>
              <a:t>17 ans, fréquente l’école secondaire</a:t>
            </a:r>
          </a:p>
          <a:p>
            <a:r>
              <a:rPr lang="fr-CA" sz="1300" b="1"/>
              <a:t>Passe-temps : </a:t>
            </a:r>
            <a:r>
              <a:rPr lang="fr-CA" sz="1300"/>
              <a:t>regarder</a:t>
            </a:r>
            <a:r>
              <a:rPr lang="fr-CA" sz="1300" b="1"/>
              <a:t> </a:t>
            </a:r>
            <a:r>
              <a:rPr lang="fr-CA" sz="1300"/>
              <a:t>des vidéos de chats sur YouTube, faire de la planche à neige, boire du café</a:t>
            </a:r>
          </a:p>
          <a:p>
            <a:r>
              <a:rPr lang="fr-CA" sz="1300" b="1"/>
              <a:t>Objectifs de vie : </a:t>
            </a:r>
            <a:r>
              <a:rPr lang="fr-CA" sz="1300"/>
              <a:t>découvrir le monde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600F14-5607-4366-A357-D684FF3B8A15}"/>
              </a:ext>
            </a:extLst>
          </p:cNvPr>
          <p:cNvSpPr txBox="1"/>
          <p:nvPr/>
        </p:nvSpPr>
        <p:spPr>
          <a:xfrm>
            <a:off x="6338156" y="1705446"/>
            <a:ext cx="19649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300" b="1"/>
              <a:t>Âge :</a:t>
            </a:r>
            <a:r>
              <a:rPr lang="fr-CA" sz="1300"/>
              <a:t> 17, fréquente l’école secondaire</a:t>
            </a:r>
          </a:p>
          <a:p>
            <a:r>
              <a:rPr lang="fr-CA" sz="1300" b="1"/>
              <a:t>Passe-temps : </a:t>
            </a:r>
            <a:r>
              <a:rPr lang="fr-CA" sz="1300"/>
              <a:t>lecture, jouer au soccer, jouer la guitare, faire de la musique</a:t>
            </a:r>
          </a:p>
          <a:p>
            <a:r>
              <a:rPr lang="fr-CA" sz="1300" b="1"/>
              <a:t>Objectifs de vie : </a:t>
            </a:r>
            <a:r>
              <a:rPr lang="fr-CA" sz="1300"/>
              <a:t>lancer sa propre entreprise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D5236E-2874-4B06-8301-3CB0DF55E7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0773"/>
          <a:stretch/>
        </p:blipFill>
        <p:spPr>
          <a:xfrm>
            <a:off x="467544" y="4084518"/>
            <a:ext cx="1964899" cy="18928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FF4A07B-BEC8-469B-97C3-EBA0BBBE08ED}"/>
              </a:ext>
            </a:extLst>
          </p:cNvPr>
          <p:cNvSpPr txBox="1"/>
          <p:nvPr/>
        </p:nvSpPr>
        <p:spPr>
          <a:xfrm>
            <a:off x="1043608" y="368440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Brie</a:t>
            </a:r>
            <a:endParaRPr lang="en-CA" sz="20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8684AB-6CF2-4A98-A8E7-31AE41BDC4A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043" r="3241"/>
          <a:stretch/>
        </p:blipFill>
        <p:spPr>
          <a:xfrm>
            <a:off x="4572000" y="4084518"/>
            <a:ext cx="1766156" cy="210159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0CCD03E-EEA8-43C9-A931-FD27FEFF9320}"/>
              </a:ext>
            </a:extLst>
          </p:cNvPr>
          <p:cNvSpPr txBox="1"/>
          <p:nvPr/>
        </p:nvSpPr>
        <p:spPr>
          <a:xfrm>
            <a:off x="4906233" y="3684408"/>
            <a:ext cx="10976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Toshi</a:t>
            </a:r>
            <a:endParaRPr lang="en-CA" sz="20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E56220-5D24-4190-B0F0-999722543297}"/>
              </a:ext>
            </a:extLst>
          </p:cNvPr>
          <p:cNvSpPr txBox="1"/>
          <p:nvPr/>
        </p:nvSpPr>
        <p:spPr>
          <a:xfrm>
            <a:off x="2519772" y="4045128"/>
            <a:ext cx="1964899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CA" sz="1300" b="1"/>
              <a:t>Âge : </a:t>
            </a:r>
            <a:r>
              <a:rPr lang="fr-CA" sz="1300"/>
              <a:t>18, fréquente l’école secondaire</a:t>
            </a:r>
          </a:p>
          <a:p>
            <a:r>
              <a:rPr lang="fr-CA" sz="1300" b="1"/>
              <a:t>Passe-temps : </a:t>
            </a:r>
            <a:r>
              <a:rPr lang="fr-CA" sz="1300"/>
              <a:t>faire de la cuisine, le surf, peindre à l’aquarelle</a:t>
            </a:r>
          </a:p>
          <a:p>
            <a:r>
              <a:rPr lang="fr-CA" sz="1300" b="1"/>
              <a:t>Objectifs de vie : </a:t>
            </a:r>
            <a:r>
              <a:rPr lang="fr-CA" sz="1300"/>
              <a:t>devenir plongeuse autonome certifiée, faire de la recherche sur les océans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E85527-96B9-4597-8B7C-1B1DCE73C797}"/>
              </a:ext>
            </a:extLst>
          </p:cNvPr>
          <p:cNvSpPr txBox="1"/>
          <p:nvPr/>
        </p:nvSpPr>
        <p:spPr>
          <a:xfrm>
            <a:off x="6461488" y="4084518"/>
            <a:ext cx="1964899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300" b="1"/>
              <a:t>Âge : </a:t>
            </a:r>
            <a:r>
              <a:rPr lang="fr-CA" sz="1300"/>
              <a:t>18, fréquente l’école secondaire</a:t>
            </a:r>
          </a:p>
          <a:p>
            <a:r>
              <a:rPr lang="fr-CA" sz="1300" b="1"/>
              <a:t>Passe-temps : </a:t>
            </a:r>
            <a:r>
              <a:rPr lang="fr-CA" sz="1300"/>
              <a:t>jouer au basketball, musique rock, les comédies </a:t>
            </a:r>
            <a:r>
              <a:rPr lang="fr-CA" sz="1300" i="1"/>
              <a:t>stand-up</a:t>
            </a:r>
          </a:p>
          <a:p>
            <a:r>
              <a:rPr lang="fr-CA" sz="1300" b="1"/>
              <a:t>Objectifs de vie : </a:t>
            </a:r>
            <a:r>
              <a:rPr lang="fr-CA" sz="1300"/>
              <a:t>devenir entraîneur sportif</a:t>
            </a:r>
          </a:p>
        </p:txBody>
      </p:sp>
    </p:spTree>
    <p:extLst>
      <p:ext uri="{BB962C8B-B14F-4D97-AF65-F5344CB8AC3E}">
        <p14:creationId xmlns:p14="http://schemas.microsoft.com/office/powerpoint/2010/main" val="110970538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7</a:t>
            </a:fld>
            <a:endParaRPr/>
          </a:p>
        </p:txBody>
      </p:sp>
      <p:sp>
        <p:nvSpPr>
          <p:cNvPr id="12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68313" y="1412875"/>
            <a:ext cx="7923211" cy="4176713"/>
          </a:xfrm>
          <a:prstGeom prst="rect">
            <a:avLst/>
          </a:prstGeom>
        </p:spPr>
        <p:txBody>
          <a:bodyPr lIns="45718" tIns="45718" rIns="45718" bIns="45718" anchor="t">
            <a:normAutofit/>
          </a:bodyPr>
          <a:lstStyle/>
          <a:p>
            <a:pPr marL="0" indent="0">
              <a:lnSpc>
                <a:spcPts val="2600"/>
              </a:lnSpc>
              <a:buSzTx/>
              <a:buNone/>
            </a:pPr>
            <a:r>
              <a:rPr lang="fr-CA" sz="2000" dirty="0"/>
              <a:t>Ce mois-ci, ton avatar s’est trouvé un emploi à temps partiel au salaire minimum dans une épicerie. Le salaire horaire est de 15,50 $. Ton avatar travaille 25 heures par semaine et gagne 1 550 $ par mois. De plus, ton avatar vend de l’artisanat fait à la main, ce qui lui rapporte 100 $ de plus par mois. Ce sont ses </a:t>
            </a:r>
            <a:r>
              <a:rPr lang="fr-CA" sz="2000" b="1" dirty="0"/>
              <a:t>revenus</a:t>
            </a:r>
            <a:r>
              <a:rPr lang="fr-CA" sz="2000" dirty="0"/>
              <a:t> ou </a:t>
            </a:r>
            <a:r>
              <a:rPr lang="fr-CA" sz="2000" b="1" dirty="0"/>
              <a:t>gains</a:t>
            </a:r>
            <a:r>
              <a:rPr lang="fr-CA" sz="2000" dirty="0"/>
              <a:t>.</a:t>
            </a:r>
          </a:p>
          <a:p>
            <a:pPr marL="0" indent="0">
              <a:lnSpc>
                <a:spcPts val="2600"/>
              </a:lnSpc>
              <a:buSzTx/>
              <a:buNone/>
            </a:pPr>
            <a:endParaRPr lang="fr-CA" sz="2000" dirty="0"/>
          </a:p>
          <a:p>
            <a:pPr marL="0" indent="0">
              <a:lnSpc>
                <a:spcPts val="2600"/>
              </a:lnSpc>
              <a:buSzTx/>
              <a:buNone/>
            </a:pPr>
            <a:r>
              <a:rPr lang="fr-CA" sz="2000" dirty="0"/>
              <a:t>Sur la fiche « Budget mensuel », inscris les éléments suivants :</a:t>
            </a:r>
          </a:p>
          <a:p>
            <a:pPr marL="342900" indent="-34290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fr-CA" sz="2000" dirty="0"/>
              <a:t>Revenu 1 </a:t>
            </a:r>
          </a:p>
          <a:p>
            <a:pPr marL="342900" indent="-34290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fr-CA" sz="2000" dirty="0"/>
              <a:t>Revenu 2 </a:t>
            </a:r>
          </a:p>
          <a:p>
            <a:pPr marL="342900" indent="-342900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fr-CA" sz="2000" dirty="0"/>
              <a:t>Calcule le « Revenu total »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5266A7-E3FA-3E8C-544D-846181583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33400"/>
            <a:ext cx="7923212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  <a:latin typeface="+mj-lt"/>
              </a:rPr>
              <a:t>Établir un budget mensuel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407575" y="6256337"/>
            <a:ext cx="203023" cy="28882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8</a:t>
            </a:fld>
            <a:endParaRPr/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369870" y="1304818"/>
            <a:ext cx="8342615" cy="437679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00"/>
              </a:spcBef>
              <a:buSzTx/>
              <a:buNone/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rPr lang="fr-CA" sz="1800" dirty="0">
                <a:latin typeface="+mj-lt"/>
              </a:rPr>
              <a:t>Budget</a:t>
            </a:r>
          </a:p>
          <a:p>
            <a:pPr marL="0" indent="0">
              <a:buSzTx/>
              <a:buNone/>
            </a:pPr>
            <a:r>
              <a:rPr lang="fr-CA" sz="1800" dirty="0"/>
              <a:t>Un plan pour savoir comment tu veux utiliser ton argent.</a:t>
            </a:r>
            <a:br>
              <a:rPr lang="fr-CA" sz="1800" dirty="0"/>
            </a:br>
            <a:endParaRPr lang="fr-CA" sz="1800" dirty="0"/>
          </a:p>
          <a:p>
            <a:pPr marL="0" indent="0">
              <a:buSzTx/>
              <a:buNone/>
            </a:pPr>
            <a:r>
              <a:rPr lang="fr-CA" sz="1800" dirty="0"/>
              <a:t>Ton avatar connaît certaines dépenses mensuelles. Leurs montants prévus sont indiqués ci-dessus. </a:t>
            </a:r>
            <a:r>
              <a:rPr lang="fr-CA" sz="1800" b="1" dirty="0"/>
              <a:t>Remplis la colonne « Budget initial » et calcule le total.</a:t>
            </a:r>
          </a:p>
        </p:txBody>
      </p:sp>
      <p:graphicFrame>
        <p:nvGraphicFramePr>
          <p:cNvPr id="131" name="Table 2"/>
          <p:cNvGraphicFramePr/>
          <p:nvPr>
            <p:extLst>
              <p:ext uri="{D42A27DB-BD31-4B8C-83A1-F6EECF244321}">
                <p14:modId xmlns:p14="http://schemas.microsoft.com/office/powerpoint/2010/main" val="739121205"/>
              </p:ext>
            </p:extLst>
          </p:nvPr>
        </p:nvGraphicFramePr>
        <p:xfrm>
          <a:off x="1956407" y="2903316"/>
          <a:ext cx="4824537" cy="37033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13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fr-CA" b="1" noProof="0"/>
                        <a:t>Dépenses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fr-CA" b="1" noProof="0" dirty="0"/>
                        <a:t>Budget initial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Loyer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700 $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Services publics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45 $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Aliments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 dirty="0"/>
                        <a:t>450 $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Vêtements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40 $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Loisirs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60 $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Internet et câble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120 $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Forfait cellulaire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60 $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/>
                        <a:t>Transport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/>
                        <a:t>50 $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848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fr-CA" noProof="0" dirty="0"/>
                        <a:t>Épargne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 defTabSz="457200">
                        <a:defRPr sz="1800"/>
                      </a:pPr>
                      <a:r>
                        <a:rPr lang="fr-CA" noProof="0" dirty="0"/>
                        <a:t>125 $</a:t>
                      </a: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4E26BFAA-BCD8-848B-E503-66C09AEE1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17" y="533400"/>
            <a:ext cx="6312631" cy="685800"/>
          </a:xfrm>
        </p:spPr>
        <p:txBody>
          <a:bodyPr/>
          <a:lstStyle/>
          <a:p>
            <a:pPr eaLnBrk="1" hangingPunct="1"/>
            <a:r>
              <a:rPr lang="fr-CA" altLang="en-US" sz="3600" dirty="0">
                <a:solidFill>
                  <a:schemeClr val="bg2"/>
                </a:solidFill>
              </a:rPr>
              <a:t>Établir un budget mensuel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traight Connector 2"/>
          <p:cNvSpPr/>
          <p:nvPr/>
        </p:nvSpPr>
        <p:spPr>
          <a:xfrm>
            <a:off x="542925" y="1125537"/>
            <a:ext cx="7848600" cy="1"/>
          </a:xfrm>
          <a:prstGeom prst="line">
            <a:avLst/>
          </a:prstGeom>
          <a:ln w="38100">
            <a:solidFill>
              <a:srgbClr val="FDCE3A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03" name="Slide Number Placeholder 5"/>
          <p:cNvSpPr txBox="1">
            <a:spLocks noGrp="1"/>
          </p:cNvSpPr>
          <p:nvPr>
            <p:ph type="sldNum" sz="quarter" idx="4294967295"/>
          </p:nvPr>
        </p:nvSpPr>
        <p:spPr>
          <a:xfrm>
            <a:off x="8319496" y="6256337"/>
            <a:ext cx="291102" cy="30777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A"/>
              <a:t>16</a:t>
            </a:r>
            <a:endParaRPr/>
          </a:p>
        </p:txBody>
      </p:sp>
      <p:sp>
        <p:nvSpPr>
          <p:cNvPr id="210" name="TextBox 6"/>
          <p:cNvSpPr txBox="1"/>
          <p:nvPr/>
        </p:nvSpPr>
        <p:spPr>
          <a:xfrm>
            <a:off x="464543" y="1768043"/>
            <a:ext cx="3680356" cy="923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800" b="1"/>
            </a:lvl1pPr>
          </a:lstStyle>
          <a:p>
            <a:r>
              <a:rPr lang="fr-CA"/>
              <a:t>Le « Total » du « Budget initial » doit être égal au « Revenu total ».</a:t>
            </a:r>
          </a:p>
        </p:txBody>
      </p:sp>
      <p:sp>
        <p:nvSpPr>
          <p:cNvPr id="211" name="TextBox 8"/>
          <p:cNvSpPr txBox="1"/>
          <p:nvPr/>
        </p:nvSpPr>
        <p:spPr>
          <a:xfrm>
            <a:off x="1520595" y="3606008"/>
            <a:ext cx="3017380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800" b="1">
                <a:solidFill>
                  <a:srgbClr val="005954"/>
                </a:solidFill>
              </a:defRPr>
            </a:pPr>
            <a:r>
              <a:rPr lang="fr-CA"/>
              <a:t>Truc de pro :</a:t>
            </a:r>
          </a:p>
          <a:p>
            <a:pPr>
              <a:defRPr sz="1800">
                <a:solidFill>
                  <a:srgbClr val="005954"/>
                </a:solidFill>
              </a:defRPr>
            </a:pPr>
            <a:r>
              <a:rPr lang="fr-CA"/>
              <a:t>Cela veut dire que tu ne dépenses pas plus que tu gagnes.</a:t>
            </a:r>
          </a:p>
        </p:txBody>
      </p:sp>
      <p:pic>
        <p:nvPicPr>
          <p:cNvPr id="213" name="Picture 14" descr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762" y="3475241"/>
            <a:ext cx="1201043" cy="1063309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8769A48F-6437-4AC3-AC45-6C43D159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533400"/>
            <a:ext cx="7923981" cy="685800"/>
          </a:xfrm>
        </p:spPr>
        <p:txBody>
          <a:bodyPr/>
          <a:lstStyle/>
          <a:p>
            <a:pPr eaLnBrk="1" hangingPunct="1"/>
            <a:r>
              <a:rPr lang="fr-CA" altLang="en-US" sz="3600">
                <a:solidFill>
                  <a:schemeClr val="bg2"/>
                </a:solidFill>
              </a:rPr>
              <a:t>Équilibre ton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376B70-A800-11FC-9DE8-209E30108B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7225" y="780216"/>
            <a:ext cx="6054711" cy="5783894"/>
          </a:xfrm>
          <a:prstGeom prst="rect">
            <a:avLst/>
          </a:prstGeom>
        </p:spPr>
      </p:pic>
      <p:sp>
        <p:nvSpPr>
          <p:cNvPr id="7" name="Rectangle 7">
            <a:extLst>
              <a:ext uri="{FF2B5EF4-FFF2-40B4-BE49-F238E27FC236}">
                <a16:creationId xmlns:a16="http://schemas.microsoft.com/office/drawing/2014/main" id="{CC0432EB-0564-2B7C-C1E4-936CB3B9859C}"/>
              </a:ext>
            </a:extLst>
          </p:cNvPr>
          <p:cNvSpPr/>
          <p:nvPr/>
        </p:nvSpPr>
        <p:spPr>
          <a:xfrm>
            <a:off x="5359700" y="2051086"/>
            <a:ext cx="1167849" cy="194886"/>
          </a:xfrm>
          <a:prstGeom prst="rect">
            <a:avLst/>
          </a:prstGeom>
          <a:solidFill>
            <a:srgbClr val="3DC5C4">
              <a:alpha val="4588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083FC79-CC89-4558-ECBA-9838F20A1EDF}"/>
              </a:ext>
            </a:extLst>
          </p:cNvPr>
          <p:cNvSpPr/>
          <p:nvPr/>
        </p:nvSpPr>
        <p:spPr>
          <a:xfrm>
            <a:off x="5619296" y="6102451"/>
            <a:ext cx="908253" cy="222150"/>
          </a:xfrm>
          <a:prstGeom prst="rect">
            <a:avLst/>
          </a:prstGeom>
          <a:solidFill>
            <a:srgbClr val="3DC5C4">
              <a:alpha val="45882"/>
            </a:srgbClr>
          </a:solidFill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209" name="Graphic 10" descr="Graphic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9029507" flipH="1" flipV="1">
            <a:off x="3600765" y="5466157"/>
            <a:ext cx="1018328" cy="101832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Graphic 5" descr="Graphic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15570" flipH="1">
            <a:off x="3967962" y="1975335"/>
            <a:ext cx="849117" cy="84911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70649718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United for Literacy">
      <a:dk1>
        <a:srgbClr val="000000"/>
      </a:dk1>
      <a:lt1>
        <a:srgbClr val="FFFFFF"/>
      </a:lt1>
      <a:dk2>
        <a:srgbClr val="093254"/>
      </a:dk2>
      <a:lt2>
        <a:srgbClr val="FFFFFF"/>
      </a:lt2>
      <a:accent1>
        <a:srgbClr val="005659"/>
      </a:accent1>
      <a:accent2>
        <a:srgbClr val="093254"/>
      </a:accent2>
      <a:accent3>
        <a:srgbClr val="3FA947"/>
      </a:accent3>
      <a:accent4>
        <a:srgbClr val="00734F"/>
      </a:accent4>
      <a:accent5>
        <a:srgbClr val="92C82E"/>
      </a:accent5>
      <a:accent6>
        <a:srgbClr val="F36C20"/>
      </a:accent6>
      <a:hlink>
        <a:srgbClr val="00BFDF"/>
      </a:hlink>
      <a:folHlink>
        <a:srgbClr val="7330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FBC8EA80-A3DA-E54B-88C8-85CC3B551E85}" vid="{D8FACF28-C2FD-DE47-9339-3293D044943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7E63EF2496EC4A8317235C224509C7" ma:contentTypeVersion="15" ma:contentTypeDescription="Create a new document." ma:contentTypeScope="" ma:versionID="2567e716e479f0fe1fad83c07d0475b4">
  <xsd:schema xmlns:xsd="http://www.w3.org/2001/XMLSchema" xmlns:xs="http://www.w3.org/2001/XMLSchema" xmlns:p="http://schemas.microsoft.com/office/2006/metadata/properties" xmlns:ns2="f6493094-0435-4eae-a32c-76983131fc0f" xmlns:ns3="1bca0e2f-16d9-4d6a-8327-7fd70d55969c" targetNamespace="http://schemas.microsoft.com/office/2006/metadata/properties" ma:root="true" ma:fieldsID="012dbca595c35fff498512ea9a6f57f6" ns2:_="" ns3:_="">
    <xsd:import namespace="f6493094-0435-4eae-a32c-76983131fc0f"/>
    <xsd:import namespace="1bca0e2f-16d9-4d6a-8327-7fd70d5596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93094-0435-4eae-a32c-76983131fc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24ab7d2-68ae-4300-a5cd-dbcd0e7db7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a0e2f-16d9-4d6a-8327-7fd70d55969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ae85c5a-a45e-43e1-b40a-0ff7d4a9c2a1}" ma:internalName="TaxCatchAll" ma:showField="CatchAllData" ma:web="1bca0e2f-16d9-4d6a-8327-7fd70d5596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493094-0435-4eae-a32c-76983131fc0f">
      <Terms xmlns="http://schemas.microsoft.com/office/infopath/2007/PartnerControls"/>
    </lcf76f155ced4ddcb4097134ff3c332f>
    <TaxCatchAll xmlns="1bca0e2f-16d9-4d6a-8327-7fd70d55969c" xsi:nil="true"/>
    <SharedWithUsers xmlns="1bca0e2f-16d9-4d6a-8327-7fd70d55969c">
      <UserInfo>
        <DisplayName>Ellie Chan</DisplayName>
        <AccountId>12</AccountId>
        <AccountType/>
      </UserInfo>
      <UserInfo>
        <DisplayName>Teal Booth</DisplayName>
        <AccountId>126</AccountId>
        <AccountType/>
      </UserInfo>
      <UserInfo>
        <DisplayName>Jason Lam</DisplayName>
        <AccountId>178</AccountId>
        <AccountType/>
      </UserInfo>
    </SharedWithUs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5E0CEC-0EDD-4AF9-A2EB-8FE71F2303DA}">
  <ds:schemaRefs>
    <ds:schemaRef ds:uri="1bca0e2f-16d9-4d6a-8327-7fd70d55969c"/>
    <ds:schemaRef ds:uri="f6493094-0435-4eae-a32c-76983131fc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12A6851-F7E1-42FB-812A-E3A1277D29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6BAB852A-0F1E-43AF-86DD-CDEB92FA258D}">
  <ds:schemaRefs>
    <ds:schemaRef ds:uri="1bca0e2f-16d9-4d6a-8327-7fd70d55969c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f6493094-0435-4eae-a32c-76983131fc0f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34A581EC-43B8-4740-9F2D-8D1D7BA3A3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1447</Words>
  <Application>Microsoft Office PowerPoint</Application>
  <PresentationFormat>On-screen Show (4:3)</PresentationFormat>
  <Paragraphs>244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Open Sans</vt:lpstr>
      <vt:lpstr>Roboto</vt:lpstr>
      <vt:lpstr>Office Theme</vt:lpstr>
      <vt:lpstr>Rééquilibrer un budget personnel </vt:lpstr>
      <vt:lpstr>Remarque spéciale à l’intention du personnel enseignant</vt:lpstr>
      <vt:lpstr>Les élèves apprendront…</vt:lpstr>
      <vt:lpstr>Exercice de réflexion</vt:lpstr>
      <vt:lpstr>PowerPoint Presentation</vt:lpstr>
      <vt:lpstr>Choisis un avatar…</vt:lpstr>
      <vt:lpstr>Établir un budget mensuel</vt:lpstr>
      <vt:lpstr>Établir un budget mensuel</vt:lpstr>
      <vt:lpstr>Équilibre ton budget</vt:lpstr>
      <vt:lpstr>Scénario 1 : Augmentation du loyer</vt:lpstr>
      <vt:lpstr>Options de dépenses</vt:lpstr>
      <vt:lpstr>Options de dépenses</vt:lpstr>
      <vt:lpstr>Options de dépenses</vt:lpstr>
      <vt:lpstr>Options de dépenses</vt:lpstr>
      <vt:lpstr>Options de dépenses</vt:lpstr>
      <vt:lpstr>Équilibre ton budget</vt:lpstr>
      <vt:lpstr>PowerPoint Presentation</vt:lpstr>
      <vt:lpstr>Scénario 2 : Baisse de revenus</vt:lpstr>
      <vt:lpstr>Budget ajusté 2</vt:lpstr>
      <vt:lpstr>Questions de réflexion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Frontier College Literacy. Learning for Life</dc:title>
  <dc:creator/>
  <cp:lastModifiedBy/>
  <cp:revision>1</cp:revision>
  <dcterms:created xsi:type="dcterms:W3CDTF">2011-06-06T13:23:04Z</dcterms:created>
  <dcterms:modified xsi:type="dcterms:W3CDTF">2023-03-29T15:09:45Z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Meredith Roberts</vt:lpwstr>
  </property>
  <property fmtid="{D5CDD505-2E9C-101B-9397-08002B2CF9AE}" pid="3" name="Order">
    <vt:lpwstr>935400.000000000</vt:lpwstr>
  </property>
  <property fmtid="{D5CDD505-2E9C-101B-9397-08002B2CF9AE}" pid="4" name="display_urn:schemas-microsoft-com:office:office#Author">
    <vt:lpwstr>Meredith Roberts</vt:lpwstr>
  </property>
  <property fmtid="{D5CDD505-2E9C-101B-9397-08002B2CF9AE}" pid="5" name="ContentTypeId">
    <vt:lpwstr>0x0101006F7E63EF2496EC4A8317235C224509C7</vt:lpwstr>
  </property>
  <property fmtid="{D5CDD505-2E9C-101B-9397-08002B2CF9AE}" pid="6" name="MediaServiceImageTags">
    <vt:lpwstr/>
  </property>
</Properties>
</file>