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 autoCompressPictures="0">
  <p:sldMasterIdLst>
    <p:sldMasterId id="2147483893" r:id="rId5"/>
  </p:sldMasterIdLst>
  <p:notesMasterIdLst>
    <p:notesMasterId r:id="rId13"/>
  </p:notesMasterIdLst>
  <p:handoutMasterIdLst>
    <p:handoutMasterId r:id="rId14"/>
  </p:handoutMasterIdLst>
  <p:sldIdLst>
    <p:sldId id="302" r:id="rId6"/>
    <p:sldId id="303" r:id="rId7"/>
    <p:sldId id="298" r:id="rId8"/>
    <p:sldId id="297" r:id="rId9"/>
    <p:sldId id="299" r:id="rId10"/>
    <p:sldId id="300" r:id="rId11"/>
    <p:sldId id="301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modifyVerifier cryptProviderType="rsaAES" cryptAlgorithmClass="hash" cryptAlgorithmType="typeAny" cryptAlgorithmSid="14" spinCount="100000" saltData="1kwSlGW4sBxwYsQv8wfJ2Q==" hashData="1UTyxqVtbf4N/w2f+TygwGp70JulaTKkVFv9/cZNrXSV92fArBhduvyLrlryZNibbK0EMgMSJYXUGP2g3Xsn9w=="/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5954"/>
    <a:srgbClr val="003E38"/>
    <a:srgbClr val="CF5B13"/>
    <a:srgbClr val="B75011"/>
    <a:srgbClr val="EA7123"/>
    <a:srgbClr val="5C4A89"/>
    <a:srgbClr val="FDCE3A"/>
    <a:srgbClr val="98BF1E"/>
    <a:srgbClr val="477E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5D8BE2C-77B6-46C8-B8ED-4D9C4BBD2C90}" v="4" dt="2023-03-27T19:41:39.308"/>
    <p1510:client id="{357FC5F9-518D-44FE-84F9-ADFEB29B4E83}" v="40" dt="2023-03-23T21:01:23.395"/>
    <p1510:client id="{C22A07D6-BCC8-40BE-899C-E8A0BD552A64}" v="2" dt="2023-03-23T16:25:49.9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596" autoAdjust="0"/>
    <p:restoredTop sz="94660"/>
  </p:normalViewPr>
  <p:slideViewPr>
    <p:cSldViewPr snapToGrid="0">
      <p:cViewPr varScale="1">
        <p:scale>
          <a:sx n="62" d="100"/>
          <a:sy n="62" d="100"/>
        </p:scale>
        <p:origin x="304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D9495D4-AEC1-44CC-876E-4AF530B2653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28FBB7-FDB5-4623-B9FE-64001DA93A4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2C2C782-B009-4CCF-A3FF-4524DEEEDA32}" type="datetimeFigureOut">
              <a:rPr lang="en-US"/>
              <a:pPr>
                <a:defRPr/>
              </a:pPr>
              <a:t>3/29/2023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2818AA-55B8-488A-84EB-BD1F8972513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BC563D-D661-43E1-B327-1C8E3874307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2AC7960-17DD-4183-9673-25EA59BC591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0C0CD097-99D6-44F0-8D58-7C302EFBFAC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F35DE2AF-BB9B-47E5-91EB-E12202C4A01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>
            <a:extLst>
              <a:ext uri="{FF2B5EF4-FFF2-40B4-BE49-F238E27FC236}">
                <a16:creationId xmlns:a16="http://schemas.microsoft.com/office/drawing/2014/main" id="{A06F05BA-3762-4E31-9B07-23595465C0C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4ED3AFCF-F459-436C-9A70-562B6B0082F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198" name="Rectangle 6">
            <a:extLst>
              <a:ext uri="{FF2B5EF4-FFF2-40B4-BE49-F238E27FC236}">
                <a16:creationId xmlns:a16="http://schemas.microsoft.com/office/drawing/2014/main" id="{0FD2C517-4B84-4DE0-BAA4-899F817A977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>
            <a:extLst>
              <a:ext uri="{FF2B5EF4-FFF2-40B4-BE49-F238E27FC236}">
                <a16:creationId xmlns:a16="http://schemas.microsoft.com/office/drawing/2014/main" id="{FECFCB27-DD45-43E5-9C69-9B5D946E57E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909075F-1A24-4A34-8121-5E10FB53706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ＭＳ Ｐゴシック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ＭＳ Ｐゴシック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ＭＳ Ｐゴシック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 txBox="1">
            <a:spLocks noGrp="1"/>
          </p:cNvSpPr>
          <p:nvPr>
            <p:ph type="title"/>
          </p:nvPr>
        </p:nvSpPr>
        <p:spPr>
          <a:xfrm>
            <a:off x="251406" y="365129"/>
            <a:ext cx="8638967" cy="1325563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  <a:defRPr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body" idx="1"/>
          </p:nvPr>
        </p:nvSpPr>
        <p:spPr>
          <a:xfrm>
            <a:off x="251406" y="1825625"/>
            <a:ext cx="8638967" cy="4351338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342884" lvl="0" indent="-3047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b="0" i="0">
                <a:latin typeface="Arial"/>
                <a:ea typeface="Arial"/>
                <a:cs typeface="Arial"/>
                <a:sym typeface="Arial"/>
              </a:defRPr>
            </a:lvl1pPr>
            <a:lvl2pPr marL="685766" lvl="1" indent="-2857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b="0" i="0">
                <a:latin typeface="Arial"/>
                <a:ea typeface="Arial"/>
                <a:cs typeface="Arial"/>
                <a:sym typeface="Arial"/>
              </a:defRPr>
            </a:lvl2pPr>
            <a:lvl3pPr marL="1028649" lvl="2" indent="-266687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b="0" i="0">
                <a:latin typeface="Arial"/>
                <a:ea typeface="Arial"/>
                <a:cs typeface="Arial"/>
                <a:sym typeface="Arial"/>
              </a:defRPr>
            </a:lvl3pPr>
            <a:lvl4pPr marL="1371532" lvl="3" indent="-257162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b="0" i="0">
                <a:latin typeface="Arial"/>
                <a:ea typeface="Arial"/>
                <a:cs typeface="Arial"/>
                <a:sym typeface="Arial"/>
              </a:defRPr>
            </a:lvl4pPr>
            <a:lvl5pPr marL="1714415" lvl="4" indent="-257162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b="0" i="0">
                <a:latin typeface="Arial"/>
                <a:ea typeface="Arial"/>
                <a:cs typeface="Arial"/>
                <a:sym typeface="Arial"/>
              </a:defRPr>
            </a:lvl5pPr>
            <a:lvl6pPr marL="2057297" lvl="5" indent="-257162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180" lvl="6" indent="-257162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064" lvl="7" indent="-257162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5946" lvl="8" indent="-257162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Google Shape;13;p2">
            <a:extLst>
              <a:ext uri="{FF2B5EF4-FFF2-40B4-BE49-F238E27FC236}">
                <a16:creationId xmlns:a16="http://schemas.microsoft.com/office/drawing/2014/main" id="{6C99DF3A-4F53-FFA9-BE93-EAC502B58377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Google Shape;14;p2">
            <a:extLst>
              <a:ext uri="{FF2B5EF4-FFF2-40B4-BE49-F238E27FC236}">
                <a16:creationId xmlns:a16="http://schemas.microsoft.com/office/drawing/2014/main" id="{47B1C58C-862F-15AD-A271-4B3EB25C0E83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Google Shape;15;p2">
            <a:extLst>
              <a:ext uri="{FF2B5EF4-FFF2-40B4-BE49-F238E27FC236}">
                <a16:creationId xmlns:a16="http://schemas.microsoft.com/office/drawing/2014/main" id="{DC375EF9-C07F-91AF-D3B1-144A0535DF83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F13DFA-96B8-4B46-BF7D-A03F389B0C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400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18;p3">
            <a:extLst>
              <a:ext uri="{FF2B5EF4-FFF2-40B4-BE49-F238E27FC236}">
                <a16:creationId xmlns:a16="http://schemas.microsoft.com/office/drawing/2014/main" id="{0ADB823D-2BA8-AB98-9D60-5DBC0B552648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42" r="17558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Google Shape;21;p3">
            <a:extLst>
              <a:ext uri="{FF2B5EF4-FFF2-40B4-BE49-F238E27FC236}">
                <a16:creationId xmlns:a16="http://schemas.microsoft.com/office/drawing/2014/main" id="{09D53A39-EB8F-CEC2-9137-DB01BE3BD89A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8" y="5611813"/>
            <a:ext cx="260032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Google Shape;19;p3"/>
          <p:cNvSpPr txBox="1">
            <a:spLocks noGrp="1"/>
          </p:cNvSpPr>
          <p:nvPr>
            <p:ph type="ctrTitle"/>
          </p:nvPr>
        </p:nvSpPr>
        <p:spPr>
          <a:xfrm>
            <a:off x="251405" y="1122363"/>
            <a:ext cx="8593914" cy="2387600"/>
          </a:xfrm>
          <a:prstGeom prst="rect">
            <a:avLst/>
          </a:prstGeom>
          <a:noFill/>
          <a:ln>
            <a:noFill/>
          </a:ln>
        </p:spPr>
        <p:txBody>
          <a:bodyPr spcFirstLastPara="1" anchor="b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45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ubTitle" idx="1"/>
          </p:nvPr>
        </p:nvSpPr>
        <p:spPr>
          <a:xfrm>
            <a:off x="251405" y="3724349"/>
            <a:ext cx="8593914" cy="1533455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lv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100" b="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654E697-6D80-4421-D827-44CBDDCECA2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5933440" y="5999219"/>
            <a:ext cx="2911879" cy="32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4696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– single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25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6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1726537210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Google Shape;10;p2">
            <a:extLst>
              <a:ext uri="{FF2B5EF4-FFF2-40B4-BE49-F238E27FC236}">
                <a16:creationId xmlns:a16="http://schemas.microsoft.com/office/drawing/2014/main" id="{05050A78-BCC0-962B-9F54-BC5A7503ACF5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25625"/>
            <a:ext cx="9144000" cy="503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Google Shape;11;p2">
            <a:extLst>
              <a:ext uri="{FF2B5EF4-FFF2-40B4-BE49-F238E27FC236}">
                <a16:creationId xmlns:a16="http://schemas.microsoft.com/office/drawing/2014/main" id="{6EFB601F-E4D3-4F95-67AA-C1DDE5009E1E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 bwMode="auto">
          <a:xfrm>
            <a:off x="250825" y="365125"/>
            <a:ext cx="8639175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altLang="en-US">
              <a:sym typeface="Arial" panose="020B0604020202020204" pitchFamily="34" charset="0"/>
            </a:endParaRPr>
          </a:p>
        </p:txBody>
      </p:sp>
      <p:sp>
        <p:nvSpPr>
          <p:cNvPr id="1028" name="Google Shape;12;p2">
            <a:extLst>
              <a:ext uri="{FF2B5EF4-FFF2-40B4-BE49-F238E27FC236}">
                <a16:creationId xmlns:a16="http://schemas.microsoft.com/office/drawing/2014/main" id="{5BE0B752-3506-0846-0CD5-07806A66CA3C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250825" y="1825625"/>
            <a:ext cx="8639175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>
              <a:sym typeface="Arial" panose="020B0604020202020204" pitchFamily="34" charset="0"/>
            </a:endParaRPr>
          </a:p>
        </p:txBody>
      </p:sp>
      <p:sp>
        <p:nvSpPr>
          <p:cNvPr id="13" name="Google Shape;13;p2">
            <a:extLst>
              <a:ext uri="{FF2B5EF4-FFF2-40B4-BE49-F238E27FC236}">
                <a16:creationId xmlns:a16="http://schemas.microsoft.com/office/drawing/2014/main" id="{8AD8C511-E917-E5C9-AB84-8257300C47FD}"/>
              </a:ext>
            </a:extLst>
          </p:cNvPr>
          <p:cNvSpPr txBox="1">
            <a:spLocks noGrp="1"/>
          </p:cNvSpPr>
          <p:nvPr>
            <p:ph type="dt" idx="10"/>
          </p:nvPr>
        </p:nvSpPr>
        <p:spPr>
          <a:xfrm>
            <a:off x="3927475" y="6356350"/>
            <a:ext cx="12858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50" b="0" i="0" u="none" strike="noStrike" kern="0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14" name="Google Shape;14;p2">
            <a:extLst>
              <a:ext uri="{FF2B5EF4-FFF2-40B4-BE49-F238E27FC236}">
                <a16:creationId xmlns:a16="http://schemas.microsoft.com/office/drawing/2014/main" id="{48B2B30E-2E04-0A9C-948B-20BCC3DF94D1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6286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50" b="0" i="0" u="none" strike="noStrike" kern="0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15" name="Google Shape;15;p2">
            <a:extLst>
              <a:ext uri="{FF2B5EF4-FFF2-40B4-BE49-F238E27FC236}">
                <a16:creationId xmlns:a16="http://schemas.microsoft.com/office/drawing/2014/main" id="{DEDCBDAF-3D0C-0D23-44F1-8EB95B542AF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432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750" b="0" i="0" u="none" strike="noStrike" kern="0" cap="none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75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75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75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75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75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75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75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75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defRPr/>
            </a:pPr>
            <a:fld id="{A285CD37-B78A-0540-8384-2A7FB6DF0F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2" name="Google Shape;16;p2">
            <a:extLst>
              <a:ext uri="{FF2B5EF4-FFF2-40B4-BE49-F238E27FC236}">
                <a16:creationId xmlns:a16="http://schemas.microsoft.com/office/drawing/2014/main" id="{C0A6DCD9-8F9B-FA96-BBB0-04657622B513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6397625"/>
            <a:ext cx="339725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60" r:id="rId1"/>
    <p:sldLayoutId id="2147483665" r:id="rId2"/>
    <p:sldLayoutId id="2147483894" r:id="rId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0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1pPr>
      <a:lvl2pPr lvl="1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0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2pPr>
      <a:lvl3pPr lvl="2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0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3pPr>
      <a:lvl4pPr lvl="3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0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4pPr>
      <a:lvl5pPr lvl="4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0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0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1pPr>
      <a:lvl2pPr lvl="1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0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2pPr>
      <a:lvl3pPr lvl="2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0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3pPr>
      <a:lvl4pPr lvl="3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0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4pPr>
      <a:lvl5pPr lvl="4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0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40660DF5-134D-4D9F-88DF-3A90127A5F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5288" y="2060575"/>
            <a:ext cx="8424862" cy="1079500"/>
          </a:xfrm>
        </p:spPr>
        <p:txBody>
          <a:bodyPr spcFirstLastPara="1" vert="horz" wrap="square" lIns="91425" tIns="45700" rIns="91425" bIns="45700" numCol="1" anchor="b" anchorCtr="0" compatLnSpc="1">
            <a:prstTxWarp prst="textNoShape">
              <a:avLst/>
            </a:prstTxWarp>
            <a:noAutofit/>
          </a:bodyPr>
          <a:lstStyle/>
          <a:p>
            <a:pPr eaLnBrk="1" hangingPunct="1"/>
            <a:r>
              <a:rPr lang="fr-CA" sz="4000" dirty="0">
                <a:solidFill>
                  <a:schemeClr val="tx2"/>
                </a:solidFill>
              </a:rPr>
              <a:t>Rééquilibrer</a:t>
            </a:r>
            <a:r>
              <a:rPr lang="fr-CA" sz="4000" dirty="0">
                <a:solidFill>
                  <a:srgbClr val="005954"/>
                </a:solidFill>
                <a:ea typeface="MS PGothic"/>
              </a:rPr>
              <a:t> </a:t>
            </a:r>
            <a:r>
              <a:rPr lang="fr-CA" sz="4000" dirty="0">
                <a:solidFill>
                  <a:schemeClr val="tx2"/>
                </a:solidFill>
              </a:rPr>
              <a:t>le budget d’une entreprise</a:t>
            </a:r>
          </a:p>
        </p:txBody>
      </p:sp>
      <p:sp>
        <p:nvSpPr>
          <p:cNvPr id="13315" name="Subtitle 2">
            <a:extLst>
              <a:ext uri="{FF2B5EF4-FFF2-40B4-BE49-F238E27FC236}">
                <a16:creationId xmlns:a16="http://schemas.microsoft.com/office/drawing/2014/main" id="{DC45DC25-A8B9-4099-A9DE-7E25C3BC96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5288" y="3238915"/>
            <a:ext cx="8424862" cy="457200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fr-CA" sz="2400" dirty="0">
                <a:solidFill>
                  <a:schemeClr val="bg1"/>
                </a:solidFill>
                <a:ea typeface="MS PGothic"/>
              </a:rPr>
              <a:t>À partir de la 9</a:t>
            </a:r>
            <a:r>
              <a:rPr lang="fr-CA" sz="2400" baseline="30000" dirty="0">
                <a:solidFill>
                  <a:schemeClr val="bg1"/>
                </a:solidFill>
                <a:ea typeface="MS PGothic"/>
              </a:rPr>
              <a:t>e</a:t>
            </a:r>
            <a:r>
              <a:rPr lang="fr-CA" sz="2400" dirty="0">
                <a:solidFill>
                  <a:schemeClr val="bg1"/>
                </a:solidFill>
                <a:ea typeface="MS PGothic"/>
              </a:rPr>
              <a:t> année</a:t>
            </a:r>
          </a:p>
        </p:txBody>
      </p:sp>
    </p:spTree>
    <p:extLst>
      <p:ext uri="{BB962C8B-B14F-4D97-AF65-F5344CB8AC3E}">
        <p14:creationId xmlns:p14="http://schemas.microsoft.com/office/powerpoint/2010/main" val="2662481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C75ABC45-703E-4857-B751-96F66A99F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fr-CA" sz="3600" dirty="0"/>
              <a:t>Remarque spéciale à l’intention du personnel enseignant</a:t>
            </a:r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DCE09169-3831-4481-AC7D-22AA60ECE9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655EF33-FF06-C845-BE31-B40121095A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1439" y="1630682"/>
            <a:ext cx="5761122" cy="477304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 Placeholder 5"/>
          <p:cNvSpPr txBox="1">
            <a:spLocks noGrp="1"/>
          </p:cNvSpPr>
          <p:nvPr>
            <p:ph type="sldNum" sz="quarter" idx="4294967295"/>
          </p:nvPr>
        </p:nvSpPr>
        <p:spPr>
          <a:xfrm>
            <a:off x="8407575" y="6256337"/>
            <a:ext cx="203023" cy="28882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3</a:t>
            </a:fld>
            <a:endParaRPr/>
          </a:p>
        </p:txBody>
      </p:sp>
      <p:sp>
        <p:nvSpPr>
          <p:cNvPr id="111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68313" y="2788920"/>
            <a:ext cx="8337359" cy="2800668"/>
          </a:xfrm>
          <a:prstGeom prst="rect">
            <a:avLst/>
          </a:prstGeom>
        </p:spPr>
        <p:txBody>
          <a:bodyPr/>
          <a:lstStyle/>
          <a:p>
            <a:pPr marL="342900" indent="-342900">
              <a:lnSpc>
                <a:spcPts val="24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000"/>
            </a:pPr>
            <a:r>
              <a:rPr lang="fr-CA" dirty="0"/>
              <a:t>Les catégories qu’on trouve habituellement dans un budget d’entreprise</a:t>
            </a:r>
          </a:p>
          <a:p>
            <a:pPr marL="342900" indent="-342900">
              <a:lnSpc>
                <a:spcPts val="24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000"/>
            </a:pPr>
            <a:r>
              <a:rPr lang="fr-CA" dirty="0"/>
              <a:t>Comment rééquilibrer un budget lorsque des changements imprévus se produisent</a:t>
            </a:r>
          </a:p>
          <a:p>
            <a:pPr marL="342900" indent="-342900">
              <a:lnSpc>
                <a:spcPts val="24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000"/>
            </a:pPr>
            <a:r>
              <a:rPr lang="fr-CA" dirty="0"/>
              <a:t>Comment calculer les revenus, les dépenses et les profits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7C37E6B-8ABD-9D33-F1BF-23564CBB7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651" y="1456944"/>
            <a:ext cx="7923212" cy="685800"/>
          </a:xfrm>
        </p:spPr>
        <p:txBody>
          <a:bodyPr>
            <a:noAutofit/>
          </a:bodyPr>
          <a:lstStyle/>
          <a:p>
            <a:pPr eaLnBrk="1" hangingPunct="1"/>
            <a:r>
              <a:rPr lang="fr-CA" sz="3600" dirty="0">
                <a:solidFill>
                  <a:schemeClr val="dk2"/>
                </a:solidFill>
              </a:rPr>
              <a:t>Dans cette leçon, les élèves apprendront ce qui suit...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 Placeholder 5"/>
          <p:cNvSpPr txBox="1">
            <a:spLocks noGrp="1"/>
          </p:cNvSpPr>
          <p:nvPr>
            <p:ph type="sldNum" sz="quarter" idx="4294967295"/>
          </p:nvPr>
        </p:nvSpPr>
        <p:spPr>
          <a:xfrm>
            <a:off x="8407575" y="6256337"/>
            <a:ext cx="203023" cy="28882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4</a:t>
            </a:fld>
            <a:endParaRPr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1" name="Content Placeholder 2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292609" y="1219200"/>
                <a:ext cx="8549640" cy="5325959"/>
              </a:xfrm>
              <a:prstGeom prst="rect">
                <a:avLst/>
              </a:prstGeom>
            </p:spPr>
            <p:txBody>
              <a:bodyPr>
                <a:noAutofit/>
              </a:bodyPr>
              <a:lstStyle/>
              <a:p>
                <a:pPr marL="0" indent="0">
                  <a:lnSpc>
                    <a:spcPts val="2000"/>
                  </a:lnSpc>
                  <a:spcBef>
                    <a:spcPts val="600"/>
                  </a:spcBef>
                  <a:buNone/>
                  <a:defRPr sz="2000"/>
                </a:pPr>
                <a:r>
                  <a:rPr lang="fr-CA" sz="1800" b="1" dirty="0"/>
                  <a:t>Revenus :</a:t>
                </a:r>
                <a:r>
                  <a:rPr lang="fr-CA" sz="1800" dirty="0"/>
                  <a:t> Tout l’argent qu'une entreprise gagne en vendant des produits (biens et services).  </a:t>
                </a:r>
              </a:p>
              <a:p>
                <a:pPr marL="0" indent="0">
                  <a:lnSpc>
                    <a:spcPts val="2000"/>
                  </a:lnSpc>
                  <a:spcBef>
                    <a:spcPts val="600"/>
                  </a:spcBef>
                  <a:buNone/>
                  <a:defRPr sz="2000"/>
                </a:pPr>
                <a:endParaRPr lang="en-CA" sz="1800" dirty="0"/>
              </a:p>
              <a:p>
                <a:pPr marL="0" indent="0">
                  <a:lnSpc>
                    <a:spcPts val="2000"/>
                  </a:lnSpc>
                  <a:spcBef>
                    <a:spcPts val="600"/>
                  </a:spcBef>
                  <a:buNone/>
                  <a:defRPr sz="2000"/>
                </a:pPr>
                <a:r>
                  <a:rPr lang="fr-CA" sz="1800" b="1" dirty="0"/>
                  <a:t>Dépenses : </a:t>
                </a:r>
                <a:r>
                  <a:rPr lang="fr-CA" sz="1800" dirty="0"/>
                  <a:t>Tout l’argent qu’il faut dépenser pour exploiter une entreprise.</a:t>
                </a:r>
              </a:p>
              <a:p>
                <a:pPr marL="0" indent="0">
                  <a:lnSpc>
                    <a:spcPts val="2000"/>
                  </a:lnSpc>
                  <a:spcBef>
                    <a:spcPts val="600"/>
                  </a:spcBef>
                  <a:buNone/>
                  <a:defRPr sz="2000"/>
                </a:pPr>
                <a:endParaRPr lang="en-CA" sz="1800" dirty="0"/>
              </a:p>
              <a:p>
                <a:pPr marL="0" indent="0">
                  <a:lnSpc>
                    <a:spcPts val="2000"/>
                  </a:lnSpc>
                  <a:spcBef>
                    <a:spcPts val="600"/>
                  </a:spcBef>
                  <a:buNone/>
                  <a:defRPr sz="2000"/>
                </a:pPr>
                <a:r>
                  <a:rPr lang="fr-CA" sz="1800" b="1" dirty="0"/>
                  <a:t>Coûts fixes : </a:t>
                </a:r>
                <a:r>
                  <a:rPr lang="fr-CA" sz="1800" dirty="0"/>
                  <a:t>Les dépenses qui ne changent pas d'une période à l’autre. Les dépenses qui ne changent pas lorsque les ventes augmentent ou diminuent. </a:t>
                </a:r>
                <a:br>
                  <a:rPr lang="fr-CA" sz="1800" dirty="0"/>
                </a:br>
                <a:r>
                  <a:rPr lang="fr-CA" sz="1800" i="1" dirty="0"/>
                  <a:t>(Exemple : frais mensuels pour un site Web d’entreprise)</a:t>
                </a:r>
              </a:p>
              <a:p>
                <a:pPr marL="0" indent="0">
                  <a:lnSpc>
                    <a:spcPts val="2000"/>
                  </a:lnSpc>
                  <a:spcBef>
                    <a:spcPts val="600"/>
                  </a:spcBef>
                  <a:buNone/>
                  <a:defRPr sz="2000"/>
                </a:pPr>
                <a:endParaRPr lang="en-CA" sz="1800" dirty="0"/>
              </a:p>
              <a:p>
                <a:pPr marL="0" indent="0">
                  <a:lnSpc>
                    <a:spcPts val="2000"/>
                  </a:lnSpc>
                  <a:spcBef>
                    <a:spcPts val="600"/>
                  </a:spcBef>
                  <a:buNone/>
                  <a:defRPr sz="2000"/>
                </a:pPr>
                <a:r>
                  <a:rPr lang="fr-CA" sz="1800" b="1" dirty="0"/>
                  <a:t>Coûts variables : </a:t>
                </a:r>
                <a:r>
                  <a:rPr lang="fr-CA" sz="1800" dirty="0"/>
                  <a:t>Les dépenses qui changent d’une période à l’autre. Les dépenses qui changent lorsque les ventes augmentent ou diminuent. </a:t>
                </a:r>
                <a:br>
                  <a:rPr lang="fr-CA" sz="1800" dirty="0"/>
                </a:br>
                <a:r>
                  <a:rPr lang="fr-CA" sz="1800" i="1" dirty="0"/>
                  <a:t>(Exemple : augmentation ou diminution des frais de livraison en fonction de la taille et de la quantité des commandes.)</a:t>
                </a:r>
              </a:p>
              <a:p>
                <a:pPr marL="0" indent="0">
                  <a:lnSpc>
                    <a:spcPts val="2000"/>
                  </a:lnSpc>
                  <a:spcBef>
                    <a:spcPts val="600"/>
                  </a:spcBef>
                  <a:buNone/>
                  <a:defRPr sz="2000"/>
                </a:pPr>
                <a:endParaRPr lang="en-CA" sz="1800" dirty="0"/>
              </a:p>
              <a:p>
                <a:pPr marL="0" indent="0">
                  <a:lnSpc>
                    <a:spcPts val="2000"/>
                  </a:lnSpc>
                  <a:spcBef>
                    <a:spcPts val="600"/>
                  </a:spcBef>
                  <a:buNone/>
                  <a:defRPr sz="2000"/>
                </a:pPr>
                <a:r>
                  <a:rPr lang="fr-CA" sz="1800" b="1" dirty="0"/>
                  <a:t>Profit : </a:t>
                </a:r>
                <a:r>
                  <a:rPr lang="fr-CA" sz="1800" dirty="0"/>
                  <a:t>Le montant d’argent que le propriétaire de l’entreprise garde après avoir payé toutes les dépenses.</a:t>
                </a:r>
              </a:p>
              <a:p>
                <a:pPr marL="0" indent="0">
                  <a:lnSpc>
                    <a:spcPts val="2000"/>
                  </a:lnSpc>
                  <a:spcBef>
                    <a:spcPts val="600"/>
                  </a:spcBef>
                  <a:buNone/>
                  <a:defRPr sz="20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CA" sz="1800" b="0" i="1" smtClean="0">
                          <a:latin typeface="Cambria Math" panose="02040503050406030204" pitchFamily="18" charset="0"/>
                        </a:rPr>
                        <m:t>𝑟𝑜𝑓𝑖𝑡</m:t>
                      </m:r>
                      <m:r>
                        <a:rPr lang="en-CA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CA" sz="1800" b="0" i="1" smtClean="0">
                          <a:latin typeface="Cambria Math" panose="02040503050406030204" pitchFamily="18" charset="0"/>
                        </a:rPr>
                        <m:t>𝑅𝑒𝑣𝑒𝑛𝑢𝑠</m:t>
                      </m:r>
                      <m:r>
                        <a:rPr lang="en-CA" sz="1800" b="0" i="1" smtClean="0">
                          <a:latin typeface="Cambria Math" panose="02040503050406030204" pitchFamily="18" charset="0"/>
                        </a:rPr>
                        <m:t> −</m:t>
                      </m:r>
                      <m:r>
                        <a:rPr lang="fr-CA" sz="1800" b="0" i="1" smtClean="0">
                          <a:latin typeface="Cambria Math"/>
                        </a:rPr>
                        <m:t>𝐷</m:t>
                      </m:r>
                      <m:r>
                        <a:rPr lang="fr-CA" sz="1800" b="0" i="1" smtClean="0">
                          <a:latin typeface="Cambria Math"/>
                        </a:rPr>
                        <m:t>é</m:t>
                      </m:r>
                      <m:r>
                        <a:rPr lang="fr-CA" sz="1800" b="0" i="1" smtClean="0">
                          <a:latin typeface="Cambria Math"/>
                        </a:rPr>
                        <m:t>𝑝𝑒𝑛𝑠𝑒𝑠</m:t>
                      </m:r>
                    </m:oMath>
                  </m:oMathPara>
                </a14:m>
                <a:endParaRPr lang="fr-CA" sz="1800" dirty="0"/>
              </a:p>
              <a:p>
                <a:pPr marL="0" indent="0">
                  <a:lnSpc>
                    <a:spcPts val="2200"/>
                  </a:lnSpc>
                  <a:spcBef>
                    <a:spcPts val="600"/>
                  </a:spcBef>
                  <a:buNone/>
                  <a:defRPr sz="2000"/>
                </a:pPr>
                <a:endParaRPr lang="en-CA" sz="1800" dirty="0"/>
              </a:p>
            </p:txBody>
          </p:sp>
        </mc:Choice>
        <mc:Fallback xmlns="">
          <p:sp>
            <p:nvSpPr>
              <p:cNvPr id="111" name="Conten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92609" y="1219200"/>
                <a:ext cx="8549640" cy="5325959"/>
              </a:xfrm>
              <a:prstGeom prst="rect">
                <a:avLst/>
              </a:prstGeom>
              <a:blipFill>
                <a:blip r:embed="rId2"/>
                <a:stretch>
                  <a:fillRect l="-641" t="-1030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itle 1">
            <a:extLst>
              <a:ext uri="{FF2B5EF4-FFF2-40B4-BE49-F238E27FC236}">
                <a16:creationId xmlns:a16="http://schemas.microsoft.com/office/drawing/2014/main" id="{77C37E6B-8ABD-9D33-F1BF-23564CBB7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609" y="509985"/>
            <a:ext cx="7923212" cy="685800"/>
          </a:xfrm>
        </p:spPr>
        <p:txBody>
          <a:bodyPr/>
          <a:lstStyle/>
          <a:p>
            <a:r>
              <a:rPr lang="fr-CA" sz="3600" dirty="0">
                <a:solidFill>
                  <a:schemeClr val="dk2"/>
                </a:solidFill>
              </a:rPr>
              <a:t>Vocabulaire spécialisé</a:t>
            </a:r>
          </a:p>
        </p:txBody>
      </p:sp>
      <p:pic>
        <p:nvPicPr>
          <p:cNvPr id="6" name="Picture 3" descr="Icon&#10;&#10;Description automatically generated">
            <a:extLst>
              <a:ext uri="{FF2B5EF4-FFF2-40B4-BE49-F238E27FC236}">
                <a16:creationId xmlns:a16="http://schemas.microsoft.com/office/drawing/2014/main" id="{122A7560-58A9-680D-9C77-D0859A68A3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2337" y="73344"/>
            <a:ext cx="1393843" cy="1099025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 Placeholder 5"/>
          <p:cNvSpPr txBox="1">
            <a:spLocks noGrp="1"/>
          </p:cNvSpPr>
          <p:nvPr>
            <p:ph type="sldNum" sz="quarter" idx="4294967295"/>
          </p:nvPr>
        </p:nvSpPr>
        <p:spPr>
          <a:xfrm>
            <a:off x="8407575" y="6256337"/>
            <a:ext cx="203023" cy="28882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5</a:t>
            </a:fld>
            <a:endParaRPr/>
          </a:p>
        </p:txBody>
      </p:sp>
      <p:sp>
        <p:nvSpPr>
          <p:cNvPr id="111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356616" y="1229033"/>
            <a:ext cx="8439911" cy="48384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lnSpc>
                <a:spcPts val="2400"/>
              </a:lnSpc>
              <a:spcBef>
                <a:spcPts val="600"/>
              </a:spcBef>
              <a:buNone/>
              <a:defRPr sz="2000"/>
            </a:pPr>
            <a:r>
              <a:rPr lang="fr-CA" sz="2000" b="1" dirty="0">
                <a:latin typeface="Arial" panose="020B0604020202020204" pitchFamily="34" charset="0"/>
                <a:cs typeface="Arial" panose="020B0604020202020204" pitchFamily="34" charset="0"/>
              </a:rPr>
              <a:t>Coûts fixes</a:t>
            </a:r>
          </a:p>
          <a:p>
            <a:pPr>
              <a:lnSpc>
                <a:spcPts val="2400"/>
              </a:lnSpc>
              <a:spcBef>
                <a:spcPts val="600"/>
              </a:spcBef>
              <a:defRPr sz="2000"/>
            </a:pPr>
            <a:r>
              <a:rPr lang="fr-CA" sz="2000" dirty="0">
                <a:latin typeface="Arial" panose="020B0604020202020204" pitchFamily="34" charset="0"/>
                <a:cs typeface="Arial" panose="020B0604020202020204" pitchFamily="34" charset="0"/>
              </a:rPr>
              <a:t>Le site Web commercial de </a:t>
            </a:r>
            <a:r>
              <a:rPr lang="fr-CA" sz="2000" b="1" dirty="0">
                <a:latin typeface="Arial" panose="020B0604020202020204" pitchFamily="34" charset="0"/>
                <a:cs typeface="Arial" panose="020B0604020202020204" pitchFamily="34" charset="0"/>
              </a:rPr>
              <a:t>qualité supérieure</a:t>
            </a:r>
            <a:r>
              <a:rPr lang="fr-CA" sz="2000" dirty="0">
                <a:latin typeface="Arial" panose="020B0604020202020204" pitchFamily="34" charset="0"/>
                <a:cs typeface="Arial" panose="020B0604020202020204" pitchFamily="34" charset="0"/>
              </a:rPr>
              <a:t> comprend : </a:t>
            </a:r>
          </a:p>
          <a:p>
            <a:pPr lvl="1">
              <a:lnSpc>
                <a:spcPts val="2400"/>
              </a:lnSpc>
              <a:spcBef>
                <a:spcPts val="600"/>
              </a:spcBef>
              <a:buFont typeface="Wingdings" panose="05000000000000000000" pitchFamily="2" charset="2"/>
              <a:buChar char="Ø"/>
              <a:defRPr sz="2000"/>
            </a:pPr>
            <a:r>
              <a:rPr lang="fr-CA" sz="2000" dirty="0">
                <a:latin typeface="Arial" panose="020B0604020202020204" pitchFamily="34" charset="0"/>
                <a:cs typeface="Arial" panose="020B0604020202020204" pitchFamily="34" charset="0"/>
              </a:rPr>
              <a:t>des fonctions dont tu te sers : des thèmes de qualité supérieure, ton propre nom de domaine, l’hébergement du site et un compte de courriel d’entreprise. (Frais de base = 32 $/mois)</a:t>
            </a:r>
          </a:p>
          <a:p>
            <a:pPr lvl="1">
              <a:lnSpc>
                <a:spcPts val="2400"/>
              </a:lnSpc>
              <a:spcBef>
                <a:spcPts val="600"/>
              </a:spcBef>
              <a:buFont typeface="Wingdings" panose="05000000000000000000" pitchFamily="2" charset="2"/>
              <a:buChar char="Ø"/>
              <a:defRPr sz="2000"/>
            </a:pPr>
            <a:r>
              <a:rPr lang="fr-CA" sz="2000" dirty="0">
                <a:latin typeface="Arial" panose="020B0604020202020204" pitchFamily="34" charset="0"/>
                <a:cs typeface="Arial" panose="020B0604020202020204" pitchFamily="34" charset="0"/>
              </a:rPr>
              <a:t>des fonctions dont tu ne te sers pas : magasin en ligne, paiement en ligne, différentes options de paiement, soutien technique 24 heures sur 24, 7 jours sur 7. (Extras = 28 $/mois)</a:t>
            </a:r>
          </a:p>
          <a:p>
            <a:pPr>
              <a:lnSpc>
                <a:spcPts val="2400"/>
              </a:lnSpc>
              <a:spcBef>
                <a:spcPts val="600"/>
              </a:spcBef>
              <a:defRPr sz="2000"/>
            </a:pPr>
            <a:r>
              <a:rPr lang="fr-CA" sz="2000" dirty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fr-CA" sz="2000" b="1" dirty="0">
                <a:latin typeface="Arial" panose="020B0604020202020204" pitchFamily="34" charset="0"/>
                <a:cs typeface="Arial" panose="020B0604020202020204" pitchFamily="34" charset="0"/>
              </a:rPr>
              <a:t>publicité</a:t>
            </a:r>
            <a:r>
              <a:rPr lang="fr-CA" sz="2000" dirty="0">
                <a:latin typeface="Arial" panose="020B0604020202020204" pitchFamily="34" charset="0"/>
                <a:cs typeface="Arial" panose="020B0604020202020204" pitchFamily="34" charset="0"/>
              </a:rPr>
              <a:t> comprend les cartes de visite (20 $/mois) et les annonces en ligne (60 $/mois).</a:t>
            </a:r>
          </a:p>
          <a:p>
            <a:pPr>
              <a:lnSpc>
                <a:spcPts val="2400"/>
              </a:lnSpc>
              <a:spcBef>
                <a:spcPts val="600"/>
              </a:spcBef>
              <a:defRPr sz="2000"/>
            </a:pPr>
            <a:r>
              <a:rPr lang="fr-CA" sz="2000" dirty="0">
                <a:latin typeface="Arial" panose="020B0604020202020204" pitchFamily="34" charset="0"/>
                <a:cs typeface="Arial" panose="020B0604020202020204" pitchFamily="34" charset="0"/>
              </a:rPr>
              <a:t>Le </a:t>
            </a:r>
            <a:r>
              <a:rPr lang="fr-CA" sz="2000" b="1" dirty="0">
                <a:latin typeface="Arial" panose="020B0604020202020204" pitchFamily="34" charset="0"/>
                <a:cs typeface="Arial" panose="020B0604020202020204" pitchFamily="34" charset="0"/>
              </a:rPr>
              <a:t>matériel pour promener les chiens </a:t>
            </a:r>
            <a:r>
              <a:rPr lang="fr-CA" sz="2000" dirty="0">
                <a:latin typeface="Arial" panose="020B0604020202020204" pitchFamily="34" charset="0"/>
                <a:cs typeface="Arial" panose="020B0604020202020204" pitchFamily="34" charset="0"/>
              </a:rPr>
              <a:t>comprend quatre laisses, quatre mousquetons, un harnais et un abreuvoir. Tu remplaces le matériel une fois par année. (Coût total de 240 $ réparti sur 12 mois = 20 $/mois)</a:t>
            </a:r>
          </a:p>
          <a:p>
            <a:pPr>
              <a:lnSpc>
                <a:spcPts val="2400"/>
              </a:lnSpc>
              <a:spcBef>
                <a:spcPts val="600"/>
              </a:spcBef>
              <a:defRPr sz="2000"/>
            </a:pPr>
            <a:endParaRPr lang="en-CA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7C37E6B-8ABD-9D33-F1BF-23564CBB7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6616" y="447603"/>
            <a:ext cx="7923212" cy="685800"/>
          </a:xfrm>
        </p:spPr>
        <p:txBody>
          <a:bodyPr>
            <a:normAutofit/>
          </a:bodyPr>
          <a:lstStyle/>
          <a:p>
            <a:r>
              <a:rPr lang="fr-CA" sz="3600" dirty="0">
                <a:solidFill>
                  <a:schemeClr val="dk2"/>
                </a:solidFill>
              </a:rPr>
              <a:t>Quelques précisions sur les dépenses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1F70579-6C87-3AD2-EA5B-6BCE9750C4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0127" y="5703172"/>
            <a:ext cx="1362233" cy="715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9723474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 Placeholder 5"/>
          <p:cNvSpPr txBox="1">
            <a:spLocks noGrp="1"/>
          </p:cNvSpPr>
          <p:nvPr>
            <p:ph type="sldNum" sz="quarter" idx="4294967295"/>
          </p:nvPr>
        </p:nvSpPr>
        <p:spPr>
          <a:xfrm>
            <a:off x="8407575" y="6256337"/>
            <a:ext cx="203023" cy="28882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6</a:t>
            </a:fld>
            <a:endParaRPr/>
          </a:p>
        </p:txBody>
      </p:sp>
      <p:sp>
        <p:nvSpPr>
          <p:cNvPr id="111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356616" y="1636776"/>
            <a:ext cx="8253981" cy="382875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lnSpc>
                <a:spcPts val="2400"/>
              </a:lnSpc>
              <a:spcBef>
                <a:spcPts val="600"/>
              </a:spcBef>
              <a:buNone/>
              <a:defRPr sz="2000"/>
            </a:pPr>
            <a:r>
              <a:rPr lang="fr-CA" sz="2000" b="1" dirty="0"/>
              <a:t>Coûts fixes</a:t>
            </a:r>
          </a:p>
          <a:p>
            <a:pPr>
              <a:lnSpc>
                <a:spcPts val="2400"/>
              </a:lnSpc>
              <a:spcBef>
                <a:spcPts val="600"/>
              </a:spcBef>
              <a:defRPr sz="2000"/>
            </a:pPr>
            <a:r>
              <a:rPr lang="fr-CA" sz="2000" dirty="0">
                <a:latin typeface="Arial" panose="020B0604020202020204" pitchFamily="34" charset="0"/>
                <a:cs typeface="Arial" panose="020B0604020202020204" pitchFamily="34" charset="0"/>
              </a:rPr>
              <a:t>Les </a:t>
            </a:r>
            <a:r>
              <a:rPr lang="fr-CA" sz="2000" b="1" dirty="0">
                <a:latin typeface="Arial" panose="020B0604020202020204" pitchFamily="34" charset="0"/>
                <a:cs typeface="Arial" panose="020B0604020202020204" pitchFamily="34" charset="0"/>
              </a:rPr>
              <a:t>vêtements adaptés à la météo </a:t>
            </a:r>
            <a:r>
              <a:rPr lang="fr-CA" sz="2000" dirty="0">
                <a:latin typeface="Arial" panose="020B0604020202020204" pitchFamily="34" charset="0"/>
                <a:cs typeface="Arial" panose="020B0604020202020204" pitchFamily="34" charset="0"/>
              </a:rPr>
              <a:t>comprennent de bonnes chaussures de marche, un coupe-vent imperméable, des vêtements qui sèchent rapidement, un chapeau à l’épreuve des UV et des lunettes de soleil. Tu remplaces tes vêtements tous les deux ans. (Coût total de 792 $ réparti sur 24 mois = 33 $/mois)</a:t>
            </a:r>
          </a:p>
          <a:p>
            <a:pPr>
              <a:lnSpc>
                <a:spcPts val="2400"/>
              </a:lnSpc>
              <a:spcBef>
                <a:spcPts val="600"/>
              </a:spcBef>
              <a:defRPr sz="2000"/>
            </a:pPr>
            <a:r>
              <a:rPr lang="fr-CA" sz="2000" dirty="0">
                <a:latin typeface="Arial" panose="020B0604020202020204" pitchFamily="34" charset="0"/>
                <a:cs typeface="Arial" panose="020B0604020202020204" pitchFamily="34" charset="0"/>
              </a:rPr>
              <a:t>L’</a:t>
            </a:r>
            <a:r>
              <a:rPr lang="fr-CA" sz="2000" b="1" dirty="0">
                <a:latin typeface="Arial" panose="020B0604020202020204" pitchFamily="34" charset="0"/>
                <a:cs typeface="Arial" panose="020B0604020202020204" pitchFamily="34" charset="0"/>
              </a:rPr>
              <a:t>assurance commerciale </a:t>
            </a:r>
            <a:r>
              <a:rPr lang="fr-CA" sz="2000" dirty="0">
                <a:latin typeface="Arial" panose="020B0604020202020204" pitchFamily="34" charset="0"/>
                <a:cs typeface="Arial" panose="020B0604020202020204" pitchFamily="34" charset="0"/>
              </a:rPr>
              <a:t>te protège en tant que propriétaire de l’entreprise et protège tes clients. Coût total de 204 $ réparti sur 12 mois = 17 $/mois)</a:t>
            </a:r>
          </a:p>
          <a:p>
            <a:pPr>
              <a:lnSpc>
                <a:spcPts val="2400"/>
              </a:lnSpc>
              <a:spcBef>
                <a:spcPts val="600"/>
              </a:spcBef>
              <a:defRPr sz="2000"/>
            </a:pPr>
            <a:endParaRPr lang="en-CA" sz="18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38865E8-19C8-555B-20BE-05A07BAAB3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74759" y="4982190"/>
            <a:ext cx="1673129" cy="878744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74210C89-7649-DAE8-34F7-6E45AF5F9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6616" y="447603"/>
            <a:ext cx="7923212" cy="685800"/>
          </a:xfrm>
        </p:spPr>
        <p:txBody>
          <a:bodyPr>
            <a:normAutofit/>
          </a:bodyPr>
          <a:lstStyle/>
          <a:p>
            <a:r>
              <a:rPr lang="fr-CA" sz="3600" dirty="0">
                <a:solidFill>
                  <a:schemeClr val="dk2"/>
                </a:solidFill>
              </a:rPr>
              <a:t>Quelques précisions sur les dépenses</a:t>
            </a:r>
          </a:p>
        </p:txBody>
      </p:sp>
    </p:spTree>
    <p:extLst>
      <p:ext uri="{BB962C8B-B14F-4D97-AF65-F5344CB8AC3E}">
        <p14:creationId xmlns:p14="http://schemas.microsoft.com/office/powerpoint/2010/main" val="3655959515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 Placeholder 5"/>
          <p:cNvSpPr txBox="1">
            <a:spLocks noGrp="1"/>
          </p:cNvSpPr>
          <p:nvPr>
            <p:ph type="sldNum" sz="quarter" idx="4294967295"/>
          </p:nvPr>
        </p:nvSpPr>
        <p:spPr>
          <a:xfrm>
            <a:off x="8407575" y="6256337"/>
            <a:ext cx="203023" cy="28882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7</a:t>
            </a:fld>
            <a:endParaRPr/>
          </a:p>
        </p:txBody>
      </p:sp>
      <p:sp>
        <p:nvSpPr>
          <p:cNvPr id="111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20624" y="1481328"/>
            <a:ext cx="8189973" cy="3924419"/>
          </a:xfrm>
          <a:prstGeom prst="rect">
            <a:avLst/>
          </a:prstGeom>
        </p:spPr>
        <p:txBody>
          <a:bodyPr lIns="45719" tIns="45720" rIns="45719" bIns="45720" anchor="t">
            <a:noAutofit/>
          </a:bodyPr>
          <a:lstStyle/>
          <a:p>
            <a:pPr marL="0" indent="0">
              <a:lnSpc>
                <a:spcPts val="2400"/>
              </a:lnSpc>
              <a:spcBef>
                <a:spcPts val="600"/>
              </a:spcBef>
              <a:buNone/>
              <a:defRPr sz="2000"/>
            </a:pPr>
            <a:r>
              <a:rPr lang="fr-CA" sz="2000" b="1" dirty="0"/>
              <a:t>Coûts variables</a:t>
            </a:r>
          </a:p>
          <a:p>
            <a:pPr>
              <a:lnSpc>
                <a:spcPts val="2400"/>
              </a:lnSpc>
              <a:spcBef>
                <a:spcPts val="600"/>
              </a:spcBef>
              <a:defRPr sz="2000"/>
            </a:pPr>
            <a:r>
              <a:rPr lang="fr-CA" sz="2000" b="1" dirty="0">
                <a:latin typeface="Arial" panose="020B0604020202020204" pitchFamily="34" charset="0"/>
                <a:cs typeface="Arial" panose="020B0604020202020204" pitchFamily="34" charset="0"/>
              </a:rPr>
              <a:t>Friandises pour chiens : </a:t>
            </a:r>
            <a:r>
              <a:rPr lang="fr-CA" sz="2000" dirty="0">
                <a:latin typeface="Arial" panose="020B0604020202020204" pitchFamily="34" charset="0"/>
                <a:cs typeface="Arial" panose="020B0604020202020204" pitchFamily="34" charset="0"/>
              </a:rPr>
              <a:t>À chaque promenade, tu donnes une friandise aux chiens pour récompenser leur bon comportement! En moyenne, les friandises te coûtent 1 $ par chien, par promenade.</a:t>
            </a:r>
          </a:p>
          <a:p>
            <a:pPr>
              <a:lnSpc>
                <a:spcPts val="2400"/>
              </a:lnSpc>
              <a:spcBef>
                <a:spcPts val="600"/>
              </a:spcBef>
              <a:defRPr sz="2000"/>
            </a:pPr>
            <a:r>
              <a:rPr lang="fr-CA" sz="2000" b="1" dirty="0">
                <a:latin typeface="Arial"/>
                <a:cs typeface="Arial"/>
              </a:rPr>
              <a:t>Sacs de ramassage : </a:t>
            </a:r>
            <a:r>
              <a:rPr lang="fr-CA" sz="2000" dirty="0">
                <a:latin typeface="Arial"/>
                <a:cs typeface="Arial"/>
              </a:rPr>
              <a:t>Tu les achètes en grande quantité. Ils te reviennent à 0,0625 $ l’unité. En règle générale, il te faut un sac par chien, par promenade.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453AA32-45D3-BAF2-4C47-DD2AA5A016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2228" y="4274232"/>
            <a:ext cx="3219543" cy="1685320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82E96CF9-9ACC-466A-583B-1745CED3D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6616" y="447603"/>
            <a:ext cx="7923212" cy="685800"/>
          </a:xfrm>
        </p:spPr>
        <p:txBody>
          <a:bodyPr>
            <a:normAutofit/>
          </a:bodyPr>
          <a:lstStyle/>
          <a:p>
            <a:r>
              <a:rPr lang="fr-CA" sz="3600" dirty="0">
                <a:solidFill>
                  <a:schemeClr val="dk2"/>
                </a:solidFill>
              </a:rPr>
              <a:t>Quelques précisions sur les dépenses</a:t>
            </a:r>
          </a:p>
        </p:txBody>
      </p:sp>
    </p:spTree>
    <p:extLst>
      <p:ext uri="{BB962C8B-B14F-4D97-AF65-F5344CB8AC3E}">
        <p14:creationId xmlns:p14="http://schemas.microsoft.com/office/powerpoint/2010/main" val="2035333180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United for Literacy">
      <a:dk1>
        <a:srgbClr val="000000"/>
      </a:dk1>
      <a:lt1>
        <a:srgbClr val="FFFFFF"/>
      </a:lt1>
      <a:dk2>
        <a:srgbClr val="093254"/>
      </a:dk2>
      <a:lt2>
        <a:srgbClr val="FFFFFF"/>
      </a:lt2>
      <a:accent1>
        <a:srgbClr val="005659"/>
      </a:accent1>
      <a:accent2>
        <a:srgbClr val="093254"/>
      </a:accent2>
      <a:accent3>
        <a:srgbClr val="3FA947"/>
      </a:accent3>
      <a:accent4>
        <a:srgbClr val="00734F"/>
      </a:accent4>
      <a:accent5>
        <a:srgbClr val="92C82E"/>
      </a:accent5>
      <a:accent6>
        <a:srgbClr val="F36C20"/>
      </a:accent6>
      <a:hlink>
        <a:srgbClr val="00BFDF"/>
      </a:hlink>
      <a:folHlink>
        <a:srgbClr val="73308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" id="{FBC8EA80-A3DA-E54B-88C8-85CC3B551E85}" vid="{D8FACF28-C2FD-DE47-9339-3293D0449437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6493094-0435-4eae-a32c-76983131fc0f">
      <Terms xmlns="http://schemas.microsoft.com/office/infopath/2007/PartnerControls"/>
    </lcf76f155ced4ddcb4097134ff3c332f>
    <TaxCatchAll xmlns="1bca0e2f-16d9-4d6a-8327-7fd70d55969c" xsi:nil="true"/>
    <SharedWithUsers xmlns="1bca0e2f-16d9-4d6a-8327-7fd70d55969c">
      <UserInfo>
        <DisplayName>Ellie Chan</DisplayName>
        <AccountId>12</AccountId>
        <AccountType/>
      </UserInfo>
      <UserInfo>
        <DisplayName>Teal Booth</DisplayName>
        <AccountId>126</AccountId>
        <AccountType/>
      </UserInfo>
      <UserInfo>
        <DisplayName>Jason Lam</DisplayName>
        <AccountId>178</AccountId>
        <AccountType/>
      </UserInfo>
    </SharedWithUsers>
  </documentManagement>
</p:properties>
</file>

<file path=customXml/item3.xml><?xml version="1.0" encoding="utf-8"?>
<LongProperties xmlns="http://schemas.microsoft.com/office/2006/metadata/longProperties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7E63EF2496EC4A8317235C224509C7" ma:contentTypeVersion="15" ma:contentTypeDescription="Create a new document." ma:contentTypeScope="" ma:versionID="2567e716e479f0fe1fad83c07d0475b4">
  <xsd:schema xmlns:xsd="http://www.w3.org/2001/XMLSchema" xmlns:xs="http://www.w3.org/2001/XMLSchema" xmlns:p="http://schemas.microsoft.com/office/2006/metadata/properties" xmlns:ns2="f6493094-0435-4eae-a32c-76983131fc0f" xmlns:ns3="1bca0e2f-16d9-4d6a-8327-7fd70d55969c" targetNamespace="http://schemas.microsoft.com/office/2006/metadata/properties" ma:root="true" ma:fieldsID="012dbca595c35fff498512ea9a6f57f6" ns2:_="" ns3:_="">
    <xsd:import namespace="f6493094-0435-4eae-a32c-76983131fc0f"/>
    <xsd:import namespace="1bca0e2f-16d9-4d6a-8327-7fd70d55969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493094-0435-4eae-a32c-76983131fc0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524ab7d2-68ae-4300-a5cd-dbcd0e7db7b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ca0e2f-16d9-4d6a-8327-7fd70d55969c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8ae85c5a-a45e-43e1-b40a-0ff7d4a9c2a1}" ma:internalName="TaxCatchAll" ma:showField="CatchAllData" ma:web="1bca0e2f-16d9-4d6a-8327-7fd70d55969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4A581EC-43B8-4740-9F2D-8D1D7BA3A37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BAB852A-0F1E-43AF-86DD-CDEB92FA258D}">
  <ds:schemaRefs>
    <ds:schemaRef ds:uri="1bca0e2f-16d9-4d6a-8327-7fd70d55969c"/>
    <ds:schemaRef ds:uri="f6493094-0435-4eae-a32c-76983131fc0f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12A6851-F7E1-42FB-812A-E3A1277D2969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0F5E0CEC-0EDD-4AF9-A2EB-8FE71F2303DA}">
  <ds:schemaRefs>
    <ds:schemaRef ds:uri="1bca0e2f-16d9-4d6a-8327-7fd70d55969c"/>
    <ds:schemaRef ds:uri="f6493094-0435-4eae-a32c-76983131fc0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535</Words>
  <Application>Microsoft Office PowerPoint</Application>
  <PresentationFormat>On-screen Show (4:3)</PresentationFormat>
  <Paragraphs>38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Cambria Math</vt:lpstr>
      <vt:lpstr>Wingdings</vt:lpstr>
      <vt:lpstr>Office Theme</vt:lpstr>
      <vt:lpstr>Rééquilibrer le budget d’une entreprise</vt:lpstr>
      <vt:lpstr>Remarque spéciale à l’intention du personnel enseignant</vt:lpstr>
      <vt:lpstr>Dans cette leçon, les élèves apprendront ce qui suit...</vt:lpstr>
      <vt:lpstr>Vocabulaire spécialisé</vt:lpstr>
      <vt:lpstr>Quelques précisions sur les dépenses</vt:lpstr>
      <vt:lpstr>Quelques précisions sur les dépenses</vt:lpstr>
      <vt:lpstr>Quelques précisions sur les dépenses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Frontier College Literacy. Learning for Life</dc:title>
  <dc:creator/>
  <cp:lastModifiedBy/>
  <cp:revision>8</cp:revision>
  <dcterms:created xsi:type="dcterms:W3CDTF">2011-06-06T13:23:04Z</dcterms:created>
  <dcterms:modified xsi:type="dcterms:W3CDTF">2023-03-29T15:07:10Z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isplay_urn:schemas-microsoft-com:office:office#Editor">
    <vt:lpwstr>Meredith Roberts</vt:lpwstr>
  </property>
  <property fmtid="{D5CDD505-2E9C-101B-9397-08002B2CF9AE}" pid="3" name="Order">
    <vt:lpwstr>935400.000000000</vt:lpwstr>
  </property>
  <property fmtid="{D5CDD505-2E9C-101B-9397-08002B2CF9AE}" pid="4" name="display_urn:schemas-microsoft-com:office:office#Author">
    <vt:lpwstr>Meredith Roberts</vt:lpwstr>
  </property>
  <property fmtid="{D5CDD505-2E9C-101B-9397-08002B2CF9AE}" pid="5" name="ContentTypeId">
    <vt:lpwstr>0x0101006F7E63EF2496EC4A8317235C224509C7</vt:lpwstr>
  </property>
  <property fmtid="{D5CDD505-2E9C-101B-9397-08002B2CF9AE}" pid="6" name="MediaServiceImageTags">
    <vt:lpwstr/>
  </property>
</Properties>
</file>