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5"/>
  </p:sldMasterIdLst>
  <p:notesMasterIdLst>
    <p:notesMasterId r:id="rId30"/>
  </p:notesMasterIdLst>
  <p:handoutMasterIdLst>
    <p:handoutMasterId r:id="rId31"/>
  </p:handoutMasterIdLst>
  <p:sldIdLst>
    <p:sldId id="257" r:id="rId6"/>
    <p:sldId id="298" r:id="rId7"/>
    <p:sldId id="291" r:id="rId8"/>
    <p:sldId id="274" r:id="rId9"/>
    <p:sldId id="270" r:id="rId10"/>
    <p:sldId id="271" r:id="rId11"/>
    <p:sldId id="286" r:id="rId12"/>
    <p:sldId id="272" r:id="rId13"/>
    <p:sldId id="277" r:id="rId14"/>
    <p:sldId id="278" r:id="rId15"/>
    <p:sldId id="279" r:id="rId16"/>
    <p:sldId id="273" r:id="rId17"/>
    <p:sldId id="280" r:id="rId18"/>
    <p:sldId id="281" r:id="rId19"/>
    <p:sldId id="283" r:id="rId20"/>
    <p:sldId id="282" r:id="rId21"/>
    <p:sldId id="284" r:id="rId22"/>
    <p:sldId id="285" r:id="rId23"/>
    <p:sldId id="276" r:id="rId24"/>
    <p:sldId id="288" r:id="rId25"/>
    <p:sldId id="287" r:id="rId26"/>
    <p:sldId id="290" r:id="rId27"/>
    <p:sldId id="275" r:id="rId28"/>
    <p:sldId id="289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modifyVerifier cryptProviderType="rsaAES" cryptAlgorithmClass="hash" cryptAlgorithmType="typeAny" cryptAlgorithmSid="14" spinCount="100000" saltData="ztwgZ2T0eIJxT1s1n/mITQ==" hashData="7y0X4Q5FRuil63aIW2XKCZsb4SKlZq5iQs4FU9FQCjmXRCmKeAJVWWcWmFcRU/4+/0p176kS+CmrrL/iVyP6U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DCE3A"/>
    <a:srgbClr val="005954"/>
    <a:srgbClr val="98BF1E"/>
    <a:srgbClr val="477E27"/>
    <a:srgbClr val="5C4A89"/>
    <a:srgbClr val="003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C70186-FD69-41F0-881C-FECEF8BA72E0}" v="35" dt="2021-12-06T21:04:19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26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414F85-49FD-4247-ACE8-E049A0C5F2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309B3-691A-4C3F-A1FC-7C75CAC17D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55B08C4-2137-426E-89AF-990054B89F97}" type="datetimeFigureOut">
              <a:rPr lang="en-US"/>
              <a:pPr>
                <a:defRPr/>
              </a:pPr>
              <a:t>12/17/2021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967E08-AB9C-4946-B463-C7C15C454B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33C49-D3B6-41CD-ACA7-2751554E60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D754E0-4609-40BC-8D04-2D92DEB0D3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E607ACF-F20A-45E6-BE88-04859A2C48C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A5922B9-0351-4B2E-918D-F938727B459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1B7A27C5-B96E-44C1-A972-E8719DE099C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608B9D4D-63B1-4786-A249-2039B040E26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54D96DC8-2FB0-467E-85B0-22D66BE9F21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15060F9C-4BA0-4F7E-B9DC-7FE1BBBF87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3BDF90-9B25-453B-83E0-7C6DEAB5F8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883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503E4B8F-E39D-415C-9FD1-48324CFEA9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33338"/>
            <a:ext cx="9232900" cy="692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47997122-2720-4A39-86CE-E05558E9E1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60350"/>
            <a:ext cx="325913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988841"/>
            <a:ext cx="8424936" cy="1080119"/>
          </a:xfrm>
        </p:spPr>
        <p:txBody>
          <a:bodyPr/>
          <a:lstStyle>
            <a:lvl1pPr algn="ctr">
              <a:lnSpc>
                <a:spcPct val="85000"/>
              </a:lnSpc>
              <a:defRPr sz="4800">
                <a:solidFill>
                  <a:srgbClr val="003E38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068960"/>
            <a:ext cx="8424936" cy="4572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477E27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6001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– 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1FC0B54-ED9A-4E13-8A46-BBB9F19D66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FFEC84E0-E8A2-4A7C-9084-B475B6EAE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970A8-5592-4F1E-9924-BDE11EB0ED9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79BD86C0-2772-4189-86E9-098651FA57A6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7923981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42A868-16CD-4CF7-B8ED-85A4CFD725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451725" y="6103938"/>
            <a:ext cx="1006475" cy="349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0799EC-A505-4BE5-8DFA-14BA55F042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31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doub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7C06ACB7-5103-4CE3-A320-1ECD112E9B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EE0088AB-2F15-49EA-91AE-98AF43308D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11CCA2-AA7E-4B68-8941-5D40FBD449F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D1EA6E0-76D8-414F-8690-39B83060E0D6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3816423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499992" y="1412776"/>
            <a:ext cx="3888432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845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uble column w/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2E8E6791-D5FC-4B2B-B748-38B3BF267F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9F5D9F7-8903-4DA0-A733-26C7BFBFCE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2036A0B-4DDD-43E2-9B5A-B29E2ECCE00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DF2AA1A-C8EC-4D2B-A9A5-7A786BEBA968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3816423" cy="414982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499993" y="1413680"/>
            <a:ext cx="3888358" cy="417590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44611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19DF36F9-56FB-4643-8EAD-98A57CF203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77FE9CFE-02B6-43C1-956B-6355F1C18D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29FAB0-E70E-4FFA-A2A9-BBD8D724BD6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1ED6DB6B-13E3-4C07-85CE-B296F542255B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4" y="1484784"/>
            <a:ext cx="7920807" cy="403244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62234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9ECDE7D-AA42-49C7-B705-46C403598D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E1A9595E-D42C-41E1-93C7-51ECB35AD8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DF1A14-F7D4-49B8-B169-41463095C9A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112117CC-225F-43E4-858F-38FF4E50F699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4" y="1484785"/>
            <a:ext cx="7920807" cy="33843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8313" y="5084763"/>
            <a:ext cx="7920037" cy="288453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32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ub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E3E935-9219-43BD-B1C0-C994441A72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4FA3E0-56BB-4937-B7CF-80E6F25D3C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7BEA60-25F7-4235-8519-8171C889DE8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4C9E0CC-6315-494F-A250-AE318807BD41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5" y="1484784"/>
            <a:ext cx="3888432" cy="403244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499992" y="1484784"/>
            <a:ext cx="3888432" cy="403244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D41E4F5-F8D4-48A7-9FEA-B815523A79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7451725" y="6103938"/>
            <a:ext cx="1006475" cy="349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DD0207-A730-4C47-B9BB-528A1D0B57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30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uble pic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47BDD8E6-94B4-4324-B352-A493B32A3C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3B8B2888-6F86-4D23-A78B-4E993287D0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90AE22C-54BA-47F2-B87A-AE69A3357E8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2424D7C-5C6A-40CD-A93D-FCFE8953F2BA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5" y="1484784"/>
            <a:ext cx="3888432" cy="367240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499992" y="1484784"/>
            <a:ext cx="3888432" cy="367240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68313" y="5229200"/>
            <a:ext cx="3887663" cy="360040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499992" y="5229200"/>
            <a:ext cx="3887663" cy="360040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465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A024B81F-5BB8-4B8E-883D-34BAAFF436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83A2507E-B04E-4B2C-A4D4-E987A1A868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E26494-C4D9-4E43-9B35-E3B9ECA58EC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55C493DD-CECC-4356-B072-73C4182D6195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0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5885732-474B-4DDD-B953-CA5FDDFE3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533400"/>
            <a:ext cx="77073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18FB72D-B1B0-4943-8AB9-D1F22E9C5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295400"/>
            <a:ext cx="770731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605F9EB-1644-46EB-86D6-DEC607BB9E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4FF5126-6DDE-4404-9A2D-065253B180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7752113-A41C-4BA0-8B97-22C7491C40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57548E-CA4B-4924-BBB6-DB64FB4B21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XmT182I0r8&amp;t=35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XmT182I0r8?start=35&amp;feature=oembed" TargetMode="Externa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pDJTJqavyk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pDJTJqavyk?feature=oembed" TargetMode="Externa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8D7C075-C074-4110-8A70-E252F32F0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2071330"/>
            <a:ext cx="8424862" cy="1079500"/>
          </a:xfrm>
        </p:spPr>
        <p:txBody>
          <a:bodyPr/>
          <a:lstStyle/>
          <a:p>
            <a:pPr eaLnBrk="1" hangingPunct="1"/>
            <a:r>
              <a:rPr lang="fr-CA" sz="3600" dirty="0">
                <a:solidFill>
                  <a:srgbClr val="005954"/>
                </a:solidFill>
                <a:latin typeface="Open Sans" panose="020B0606030504020204" pitchFamily="34" charset="0"/>
              </a:rPr>
              <a:t>Budgétisation : Où est mon argent?</a:t>
            </a:r>
          </a:p>
        </p:txBody>
      </p:sp>
      <p:sp>
        <p:nvSpPr>
          <p:cNvPr id="13315" name="Subtitle 2">
            <a:extLst>
              <a:ext uri="{FF2B5EF4-FFF2-40B4-BE49-F238E27FC236}">
                <a16:creationId xmlns:a16="http://schemas.microsoft.com/office/drawing/2014/main" id="{47F8F22D-8145-40F0-A28E-026AFAD1A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288" y="3068638"/>
            <a:ext cx="8424862" cy="4572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98BF1E"/>
                </a:solidFill>
                <a:latin typeface="Open Sans"/>
                <a:ea typeface="MS PGothic"/>
              </a:rPr>
              <a:t>À partir de la 5</a:t>
            </a:r>
            <a:r>
              <a:rPr lang="fr-CA" baseline="30000">
                <a:solidFill>
                  <a:srgbClr val="98BF1E"/>
                </a:solidFill>
                <a:latin typeface="Open Sans"/>
                <a:ea typeface="MS PGothic"/>
              </a:rPr>
              <a:t>e</a:t>
            </a:r>
            <a:r>
              <a:rPr lang="fr-CA">
                <a:solidFill>
                  <a:srgbClr val="98BF1E"/>
                </a:solidFill>
                <a:latin typeface="Open Sans"/>
                <a:ea typeface="MS PGothic"/>
              </a:rPr>
              <a:t> année</a:t>
            </a:r>
          </a:p>
        </p:txBody>
      </p:sp>
      <p:cxnSp>
        <p:nvCxnSpPr>
          <p:cNvPr id="13316" name="Straight Connector 3">
            <a:extLst>
              <a:ext uri="{FF2B5EF4-FFF2-40B4-BE49-F238E27FC236}">
                <a16:creationId xmlns:a16="http://schemas.microsoft.com/office/drawing/2014/main" id="{A0C7CF5E-54EB-4692-A20D-FEEBA01D7A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27088" y="2924175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C89AC6-FABA-4876-A81B-73372632C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051" y="2785895"/>
            <a:ext cx="6950348" cy="2443330"/>
          </a:xfrm>
          <a:prstGeom prst="rect">
            <a:avLst/>
          </a:prstGeom>
        </p:spPr>
      </p:pic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Mon budget hebdomadaire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CA" sz="2800" b="1">
                <a:latin typeface="Calibri" panose="020F0502020204030204" pitchFamily="34" charset="0"/>
                <a:cs typeface="Calibri" panose="020F0502020204030204" pitchFamily="34" charset="0"/>
              </a:rPr>
              <a:t>Budget</a:t>
            </a:r>
          </a:p>
          <a:p>
            <a:pPr marL="0" indent="0" eaLnBrk="1" hangingPunct="1">
              <a:buNone/>
            </a:pPr>
            <a:r>
              <a:rPr lang="fr-CA"/>
              <a:t>Combien </a:t>
            </a:r>
            <a:r>
              <a:rPr lang="fr-CA" b="1" i="1"/>
              <a:t>penses-tu</a:t>
            </a:r>
            <a:r>
              <a:rPr lang="fr-CA"/>
              <a:t> que tu vas dépenser sur…</a:t>
            </a:r>
          </a:p>
          <a:p>
            <a:pPr marL="0" indent="0" eaLnBrk="1" hangingPunct="1">
              <a:buNone/>
            </a:pPr>
            <a:endParaRPr lang="en-US" altLang="en-US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C9CD976-9334-417B-8D22-F51750B99A69}"/>
              </a:ext>
            </a:extLst>
          </p:cNvPr>
          <p:cNvSpPr txBox="1"/>
          <p:nvPr/>
        </p:nvSpPr>
        <p:spPr>
          <a:xfrm flipH="1">
            <a:off x="3783778" y="3935004"/>
            <a:ext cx="129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/>
              <a:t>3,49 $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C90584-C709-4FF2-9939-D09DBBB71CF5}"/>
              </a:ext>
            </a:extLst>
          </p:cNvPr>
          <p:cNvSpPr txBox="1"/>
          <p:nvPr/>
        </p:nvSpPr>
        <p:spPr>
          <a:xfrm flipH="1">
            <a:off x="1097300" y="3935004"/>
            <a:ext cx="228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/>
              <a:t>Netflix</a:t>
            </a:r>
          </a:p>
        </p:txBody>
      </p:sp>
    </p:spTree>
    <p:extLst>
      <p:ext uri="{BB962C8B-B14F-4D97-AF65-F5344CB8AC3E}">
        <p14:creationId xmlns:p14="http://schemas.microsoft.com/office/powerpoint/2010/main" val="66571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Mon budget hebdomadaire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CA" sz="2800" b="1">
                <a:latin typeface="Calibri" panose="020F0502020204030204" pitchFamily="34" charset="0"/>
                <a:cs typeface="Calibri" panose="020F0502020204030204" pitchFamily="34" charset="0"/>
              </a:rPr>
              <a:t>Budget</a:t>
            </a:r>
          </a:p>
          <a:p>
            <a:pPr marL="0" indent="0" eaLnBrk="1" hangingPunct="1">
              <a:buNone/>
            </a:pPr>
            <a:r>
              <a:rPr lang="fr-CA"/>
              <a:t>Combien </a:t>
            </a:r>
            <a:r>
              <a:rPr lang="fr-CA" b="1" i="1"/>
              <a:t>penses-tu</a:t>
            </a:r>
            <a:r>
              <a:rPr lang="fr-CA"/>
              <a:t> que tu vas dépenser sur…</a:t>
            </a:r>
          </a:p>
          <a:p>
            <a:pPr marL="0" indent="0" eaLnBrk="1" hangingPunct="1">
              <a:buNone/>
            </a:pPr>
            <a:endParaRPr lang="en-US" altLang="en-US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B41C972-50AB-44FE-B747-FCF503299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578" y="2892106"/>
            <a:ext cx="6734843" cy="230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21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Qu’est-ce qu’un don?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CA" dirty="0">
                <a:hlinkClick r:id="rId3"/>
              </a:rPr>
              <a:t>https://www.youtube.com/watch?v=UXmT182I0r8&amp;t=35s</a:t>
            </a:r>
            <a:endParaRPr lang="fr-CA" dirty="0"/>
          </a:p>
          <a:p>
            <a:pPr marL="0" indent="0" eaLnBrk="1" hangingPunct="1">
              <a:buNone/>
            </a:pPr>
            <a:endParaRPr lang="en-US" altLang="en-US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Online Media 1" title="Partenariat | L’École de la philanthropie et Les Petits Citoyens">
            <a:hlinkClick r:id="" action="ppaction://media"/>
            <a:extLst>
              <a:ext uri="{FF2B5EF4-FFF2-40B4-BE49-F238E27FC236}">
                <a16:creationId xmlns:a16="http://schemas.microsoft.com/office/drawing/2014/main" id="{54CC9D3E-6DDA-47A9-BD4C-9F7EB101D9E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42925" y="1717677"/>
            <a:ext cx="7923212" cy="447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4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88084E3-C868-4468-963F-5A58142D7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03" y="2888454"/>
            <a:ext cx="6734843" cy="2308544"/>
          </a:xfrm>
          <a:prstGeom prst="rect">
            <a:avLst/>
          </a:prstGeom>
        </p:spPr>
      </p:pic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Mon budget hebdomadaire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CA" sz="2800" b="1" dirty="0">
                <a:latin typeface="Calibri" panose="020F0502020204030204" pitchFamily="34" charset="0"/>
                <a:cs typeface="Calibri" panose="020F0502020204030204" pitchFamily="34" charset="0"/>
              </a:rPr>
              <a:t>Budget</a:t>
            </a:r>
          </a:p>
          <a:p>
            <a:pPr marL="0" indent="0" eaLnBrk="1" hangingPunct="1">
              <a:buNone/>
            </a:pPr>
            <a:r>
              <a:rPr lang="fr-CA" dirty="0"/>
              <a:t>Combien </a:t>
            </a:r>
            <a:r>
              <a:rPr lang="fr-CA" b="1" i="1" dirty="0"/>
              <a:t>penses-tu</a:t>
            </a:r>
            <a:r>
              <a:rPr lang="fr-CA" dirty="0"/>
              <a:t> que tu vas dépenser sur…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C9CD976-9334-417B-8D22-F51750B99A69}"/>
              </a:ext>
            </a:extLst>
          </p:cNvPr>
          <p:cNvSpPr txBox="1"/>
          <p:nvPr/>
        </p:nvSpPr>
        <p:spPr>
          <a:xfrm flipH="1">
            <a:off x="3968712" y="3935004"/>
            <a:ext cx="129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2,50 $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C90584-C709-4FF2-9939-D09DBBB71CF5}"/>
              </a:ext>
            </a:extLst>
          </p:cNvPr>
          <p:cNvSpPr txBox="1"/>
          <p:nvPr/>
        </p:nvSpPr>
        <p:spPr>
          <a:xfrm flipH="1">
            <a:off x="1099803" y="3929605"/>
            <a:ext cx="2500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Vente de pâtisseries à l’école</a:t>
            </a:r>
          </a:p>
        </p:txBody>
      </p:sp>
    </p:spTree>
    <p:extLst>
      <p:ext uri="{BB962C8B-B14F-4D97-AF65-F5344CB8AC3E}">
        <p14:creationId xmlns:p14="http://schemas.microsoft.com/office/powerpoint/2010/main" val="350703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Mon budget hebdomadaire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CA" sz="2800" b="1">
                <a:latin typeface="Calibri" panose="020F0502020204030204" pitchFamily="34" charset="0"/>
                <a:cs typeface="Calibri" panose="020F0502020204030204" pitchFamily="34" charset="0"/>
              </a:rPr>
              <a:t>Budget</a:t>
            </a:r>
          </a:p>
          <a:p>
            <a:pPr marL="0" indent="0" eaLnBrk="1" hangingPunct="1">
              <a:buNone/>
            </a:pPr>
            <a:r>
              <a:rPr lang="fr-CA"/>
              <a:t>Combien </a:t>
            </a:r>
            <a:r>
              <a:rPr lang="fr-CA" b="1" i="1"/>
              <a:t>penses-tu</a:t>
            </a:r>
            <a:r>
              <a:rPr lang="fr-CA"/>
              <a:t> épargner?</a:t>
            </a:r>
          </a:p>
          <a:p>
            <a:pPr marL="0" indent="0" eaLnBrk="1" hangingPunct="1">
              <a:buNone/>
            </a:pPr>
            <a:endParaRPr lang="en-US" altLang="en-US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4E009C4-BDC2-40FD-B5D2-92FDD18BF0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80"/>
          <a:stretch/>
        </p:blipFill>
        <p:spPr>
          <a:xfrm>
            <a:off x="876843" y="2667000"/>
            <a:ext cx="7106152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94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Qu’est-ce que ça veut dire, « épargner »?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hlinkClick r:id="rId3"/>
              </a:rPr>
              <a:t>https://www.youtube.com/watch?v=WpDJTJqavyk</a:t>
            </a: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389307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Online Media 1" title="Epargner pour quoi faire ?">
            <a:hlinkClick r:id="" action="ppaction://media"/>
            <a:extLst>
              <a:ext uri="{FF2B5EF4-FFF2-40B4-BE49-F238E27FC236}">
                <a16:creationId xmlns:a16="http://schemas.microsoft.com/office/drawing/2014/main" id="{C4664AFC-2B9E-4FC2-A492-321F6C3FCBA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08050" y="1741551"/>
            <a:ext cx="7555257" cy="426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4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0CE067F-7B6F-4EC5-B941-3B0B1CA942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80"/>
          <a:stretch/>
        </p:blipFill>
        <p:spPr>
          <a:xfrm>
            <a:off x="1018924" y="2819400"/>
            <a:ext cx="7106152" cy="2466975"/>
          </a:xfrm>
          <a:prstGeom prst="rect">
            <a:avLst/>
          </a:prstGeom>
        </p:spPr>
      </p:pic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Mon budget hebdomadaire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CA" sz="2800" b="1">
                <a:latin typeface="Calibri" panose="020F0502020204030204" pitchFamily="34" charset="0"/>
                <a:cs typeface="Calibri" panose="020F0502020204030204" pitchFamily="34" charset="0"/>
              </a:rPr>
              <a:t>Budget</a:t>
            </a:r>
          </a:p>
          <a:p>
            <a:pPr marL="0" indent="0" eaLnBrk="1" hangingPunct="1">
              <a:buNone/>
            </a:pPr>
            <a:r>
              <a:rPr lang="fr-CA"/>
              <a:t>Combien </a:t>
            </a:r>
            <a:r>
              <a:rPr lang="fr-CA" b="1" i="1"/>
              <a:t>penses-tu</a:t>
            </a:r>
            <a:r>
              <a:rPr lang="fr-CA"/>
              <a:t> épargner?</a:t>
            </a:r>
          </a:p>
          <a:p>
            <a:pPr marL="0" indent="0" eaLnBrk="1" hangingPunct="1">
              <a:buNone/>
            </a:pPr>
            <a:endParaRPr lang="en-US" altLang="en-US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C9CD976-9334-417B-8D22-F51750B99A69}"/>
              </a:ext>
            </a:extLst>
          </p:cNvPr>
          <p:cNvSpPr txBox="1"/>
          <p:nvPr/>
        </p:nvSpPr>
        <p:spPr>
          <a:xfrm flipH="1">
            <a:off x="3937888" y="3955552"/>
            <a:ext cx="129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/>
              <a:t>5,00 $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C90584-C709-4FF2-9939-D09DBBB71CF5}"/>
              </a:ext>
            </a:extLst>
          </p:cNvPr>
          <p:cNvSpPr txBox="1"/>
          <p:nvPr/>
        </p:nvSpPr>
        <p:spPr>
          <a:xfrm flipH="1">
            <a:off x="1123916" y="3924731"/>
            <a:ext cx="2282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/>
              <a:t>Jeu vidéo : Animal Crossing</a:t>
            </a:r>
          </a:p>
          <a:p>
            <a:r>
              <a:rPr lang="fr-CA" sz="1600" b="1"/>
              <a:t>Prix 80,00 $</a:t>
            </a:r>
          </a:p>
        </p:txBody>
      </p:sp>
    </p:spTree>
    <p:extLst>
      <p:ext uri="{BB962C8B-B14F-4D97-AF65-F5344CB8AC3E}">
        <p14:creationId xmlns:p14="http://schemas.microsoft.com/office/powerpoint/2010/main" val="305097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Mon budget hebdomadaire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19" y="1340643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/>
          </a:p>
          <a:p>
            <a:pPr marL="0" indent="0" eaLnBrk="1" hangingPunct="1">
              <a:buNone/>
            </a:pPr>
            <a:r>
              <a:rPr lang="fr-CA"/>
              <a:t>Il faut maintenant additionner les éléments de la colonne « Budget ».</a:t>
            </a:r>
          </a:p>
          <a:p>
            <a:pPr marL="0" indent="0" eaLnBrk="1" hangingPunct="1">
              <a:buNone/>
            </a:pPr>
            <a:endParaRPr lang="en-US" altLang="en-US"/>
          </a:p>
          <a:p>
            <a:pPr marL="0" indent="0" eaLnBrk="1" hangingPunct="1">
              <a:buNone/>
            </a:pPr>
            <a:endParaRPr lang="en-US" altLang="en-US"/>
          </a:p>
          <a:p>
            <a:pPr marL="0" indent="0" eaLnBrk="1" hangingPunct="1">
              <a:buNone/>
            </a:pPr>
            <a:endParaRPr lang="en-US" altLang="en-US"/>
          </a:p>
          <a:p>
            <a:pPr marL="0" indent="0" eaLnBrk="1" hangingPunct="1">
              <a:buNone/>
            </a:pPr>
            <a:endParaRPr lang="en-US" altLang="en-US"/>
          </a:p>
          <a:p>
            <a:pPr marL="0" indent="0" eaLnBrk="1" hangingPunct="1">
              <a:buNone/>
            </a:pPr>
            <a:endParaRPr lang="en-US" altLang="en-US"/>
          </a:p>
          <a:p>
            <a:pPr marL="0" indent="0" eaLnBrk="1" hangingPunct="1">
              <a:buNone/>
            </a:pPr>
            <a:endParaRPr lang="en-US" altLang="en-US"/>
          </a:p>
          <a:p>
            <a:pPr marL="0" indent="0" eaLnBrk="1" hangingPunct="1">
              <a:buNone/>
            </a:pPr>
            <a:r>
              <a:rPr lang="fr-CA"/>
              <a:t>Ton budget total est-il supérieur à ton allocation hebdomadaire? </a:t>
            </a:r>
            <a:r>
              <a:rPr lang="fr-CA" b="1"/>
              <a:t>Tu ne peux pas dépenser plus d’argent que tu en as!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1A5A2F5-189D-4890-85E8-716EAD69B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29" y="2447788"/>
            <a:ext cx="6830378" cy="97168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39C8394-FE17-4EA2-9993-AA3873DB4107}"/>
              </a:ext>
            </a:extLst>
          </p:cNvPr>
          <p:cNvSpPr/>
          <p:nvPr/>
        </p:nvSpPr>
        <p:spPr bwMode="auto">
          <a:xfrm>
            <a:off x="3460096" y="2964994"/>
            <a:ext cx="1939645" cy="529390"/>
          </a:xfrm>
          <a:custGeom>
            <a:avLst/>
            <a:gdLst>
              <a:gd name="connsiteX0" fmla="*/ 0 w 1939645"/>
              <a:gd name="connsiteY0" fmla="*/ 264695 h 529390"/>
              <a:gd name="connsiteX1" fmla="*/ 969823 w 1939645"/>
              <a:gd name="connsiteY1" fmla="*/ 0 h 529390"/>
              <a:gd name="connsiteX2" fmla="*/ 1939646 w 1939645"/>
              <a:gd name="connsiteY2" fmla="*/ 264695 h 529390"/>
              <a:gd name="connsiteX3" fmla="*/ 969823 w 1939645"/>
              <a:gd name="connsiteY3" fmla="*/ 529390 h 529390"/>
              <a:gd name="connsiteX4" fmla="*/ 0 w 1939645"/>
              <a:gd name="connsiteY4" fmla="*/ 264695 h 52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645" h="529390" extrusionOk="0">
                <a:moveTo>
                  <a:pt x="0" y="264695"/>
                </a:moveTo>
                <a:cubicBezTo>
                  <a:pt x="2067" y="110407"/>
                  <a:pt x="379729" y="23928"/>
                  <a:pt x="969823" y="0"/>
                </a:cubicBezTo>
                <a:cubicBezTo>
                  <a:pt x="1523921" y="4743"/>
                  <a:pt x="1912527" y="128262"/>
                  <a:pt x="1939646" y="264695"/>
                </a:cubicBezTo>
                <a:cubicBezTo>
                  <a:pt x="1960299" y="405542"/>
                  <a:pt x="1504029" y="535756"/>
                  <a:pt x="969823" y="529390"/>
                </a:cubicBezTo>
                <a:cubicBezTo>
                  <a:pt x="432703" y="527203"/>
                  <a:pt x="26251" y="411935"/>
                  <a:pt x="0" y="264695"/>
                </a:cubicBez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19622391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9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À la fin de la semaine…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19" y="1340643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CA"/>
              <a:t>À la fin de la semaine, écris combien tu as </a:t>
            </a:r>
            <a:r>
              <a:rPr lang="fr-CA" b="1" i="1"/>
              <a:t>réellement</a:t>
            </a:r>
            <a:r>
              <a:rPr lang="fr-CA"/>
              <a:t> dépensé.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309153B-015D-45D3-B04E-42B021BECD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47"/>
          <a:stretch/>
        </p:blipFill>
        <p:spPr>
          <a:xfrm>
            <a:off x="2980928" y="1708680"/>
            <a:ext cx="3507581" cy="50466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7EF107-57F5-4F39-9FBD-B7E1C0AC9525}"/>
              </a:ext>
            </a:extLst>
          </p:cNvPr>
          <p:cNvSpPr/>
          <p:nvPr/>
        </p:nvSpPr>
        <p:spPr bwMode="auto">
          <a:xfrm>
            <a:off x="5334000" y="2179111"/>
            <a:ext cx="1164431" cy="4576231"/>
          </a:xfrm>
          <a:prstGeom prst="rect">
            <a:avLst/>
          </a:prstGeom>
          <a:solidFill>
            <a:srgbClr val="FFFF00">
              <a:alpha val="23922"/>
            </a:srgbClr>
          </a:solidFill>
          <a:ln>
            <a:noFill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8AC320-CFC1-45AD-AFB5-CB7FB75C086C}"/>
              </a:ext>
            </a:extLst>
          </p:cNvPr>
          <p:cNvSpPr txBox="1"/>
          <p:nvPr/>
        </p:nvSpPr>
        <p:spPr>
          <a:xfrm>
            <a:off x="2971006" y="1697038"/>
            <a:ext cx="381000" cy="2667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DF79C0-FDED-443D-9F3F-4E694890B4CD}"/>
              </a:ext>
            </a:extLst>
          </p:cNvPr>
          <p:cNvSpPr txBox="1"/>
          <p:nvPr/>
        </p:nvSpPr>
        <p:spPr>
          <a:xfrm>
            <a:off x="6195146" y="1708680"/>
            <a:ext cx="381000" cy="2667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2768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5423BE6-E664-4C3D-BC0E-5EF5906E8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48" y="2491488"/>
            <a:ext cx="6862495" cy="2377147"/>
          </a:xfrm>
          <a:prstGeom prst="rect">
            <a:avLst/>
          </a:prstGeom>
        </p:spPr>
      </p:pic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À la fin de la semaine…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CA"/>
              <a:t>Combien ai-je </a:t>
            </a:r>
            <a:r>
              <a:rPr lang="fr-CA" b="1" i="1"/>
              <a:t>réellement</a:t>
            </a:r>
            <a:r>
              <a:rPr lang="fr-CA"/>
              <a:t> dépensé? </a:t>
            </a:r>
            <a:br>
              <a:rPr lang="fr-CA"/>
            </a:br>
            <a:r>
              <a:rPr lang="fr-CA"/>
              <a:t>Compare ce montant à celui de la colonne « Budget ». Fais cela pour toutes les catégories.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67E0220-E275-4DE8-BFBF-D94AA61746BB}"/>
              </a:ext>
            </a:extLst>
          </p:cNvPr>
          <p:cNvSpPr txBox="1"/>
          <p:nvPr/>
        </p:nvSpPr>
        <p:spPr>
          <a:xfrm flipH="1">
            <a:off x="1081048" y="3588495"/>
            <a:ext cx="228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/>
              <a:t>Poulet frit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009A3-E94B-4EC3-9CD7-5E805C8602BE}"/>
              </a:ext>
            </a:extLst>
          </p:cNvPr>
          <p:cNvSpPr txBox="1"/>
          <p:nvPr/>
        </p:nvSpPr>
        <p:spPr>
          <a:xfrm flipH="1">
            <a:off x="3900291" y="3588494"/>
            <a:ext cx="1059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/>
              <a:t>8,00 $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86FB98-D157-4973-BEF9-D5234AB92A1A}"/>
              </a:ext>
            </a:extLst>
          </p:cNvPr>
          <p:cNvSpPr txBox="1"/>
          <p:nvPr/>
        </p:nvSpPr>
        <p:spPr>
          <a:xfrm flipH="1">
            <a:off x="6189336" y="3588495"/>
            <a:ext cx="124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/>
              <a:t>10,00 $</a:t>
            </a:r>
          </a:p>
        </p:txBody>
      </p:sp>
    </p:spTree>
    <p:extLst>
      <p:ext uri="{BB962C8B-B14F-4D97-AF65-F5344CB8AC3E}">
        <p14:creationId xmlns:p14="http://schemas.microsoft.com/office/powerpoint/2010/main" val="344052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83936"/>
            <a:ext cx="7923212" cy="685800"/>
          </a:xfrm>
        </p:spPr>
        <p:txBody>
          <a:bodyPr/>
          <a:lstStyle/>
          <a:p>
            <a:pPr eaLnBrk="1" hangingPunct="1"/>
            <a:r>
              <a:rPr lang="fr-CA" dirty="0">
                <a:solidFill>
                  <a:srgbClr val="005954"/>
                </a:solidFill>
                <a:latin typeface="Open Sans"/>
                <a:ea typeface="MS PGothic"/>
              </a:rPr>
              <a:t>Remarque spéciale à l’intention du personnel enseignant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25741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D5BBA8F-C514-4A51-B170-B26BEDF16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980" y="1327486"/>
            <a:ext cx="6070039" cy="480933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19" y="1340643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fr-CA" dirty="0"/>
              <a:t>Additionne tous les éléments de la colonne « Dépenses » comme tu l’as fait pour la colonne « Budget ».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D4488C-B612-4B92-8C25-5CEDBF20A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29" y="2186188"/>
            <a:ext cx="6830378" cy="971686"/>
          </a:xfrm>
          <a:prstGeom prst="rect">
            <a:avLst/>
          </a:prstGeom>
        </p:spPr>
      </p:pic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À la fin de la semaine…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B39C8394-FE17-4EA2-9993-AA3873DB4107}"/>
              </a:ext>
            </a:extLst>
          </p:cNvPr>
          <p:cNvSpPr/>
          <p:nvPr/>
        </p:nvSpPr>
        <p:spPr bwMode="auto">
          <a:xfrm>
            <a:off x="5539447" y="2672031"/>
            <a:ext cx="1939645" cy="529390"/>
          </a:xfrm>
          <a:custGeom>
            <a:avLst/>
            <a:gdLst>
              <a:gd name="connsiteX0" fmla="*/ 0 w 1939645"/>
              <a:gd name="connsiteY0" fmla="*/ 264695 h 529390"/>
              <a:gd name="connsiteX1" fmla="*/ 969823 w 1939645"/>
              <a:gd name="connsiteY1" fmla="*/ 0 h 529390"/>
              <a:gd name="connsiteX2" fmla="*/ 1939646 w 1939645"/>
              <a:gd name="connsiteY2" fmla="*/ 264695 h 529390"/>
              <a:gd name="connsiteX3" fmla="*/ 969823 w 1939645"/>
              <a:gd name="connsiteY3" fmla="*/ 529390 h 529390"/>
              <a:gd name="connsiteX4" fmla="*/ 0 w 1939645"/>
              <a:gd name="connsiteY4" fmla="*/ 264695 h 52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645" h="529390" extrusionOk="0">
                <a:moveTo>
                  <a:pt x="0" y="264695"/>
                </a:moveTo>
                <a:cubicBezTo>
                  <a:pt x="2067" y="110407"/>
                  <a:pt x="379729" y="23928"/>
                  <a:pt x="969823" y="0"/>
                </a:cubicBezTo>
                <a:cubicBezTo>
                  <a:pt x="1523921" y="4743"/>
                  <a:pt x="1912527" y="128262"/>
                  <a:pt x="1939646" y="264695"/>
                </a:cubicBezTo>
                <a:cubicBezTo>
                  <a:pt x="1960299" y="405542"/>
                  <a:pt x="1504029" y="535756"/>
                  <a:pt x="969823" y="529390"/>
                </a:cubicBezTo>
                <a:cubicBezTo>
                  <a:pt x="432703" y="527203"/>
                  <a:pt x="26251" y="411935"/>
                  <a:pt x="0" y="264695"/>
                </a:cubicBez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19622391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50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70AE24A9-2ACE-47E7-92EC-AA9A2CC91C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42"/>
          <a:stretch/>
        </p:blipFill>
        <p:spPr>
          <a:xfrm>
            <a:off x="2934491" y="5058558"/>
            <a:ext cx="3370268" cy="1724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C743E6-2AAC-45EC-9633-D011B9AEB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212" y="205288"/>
            <a:ext cx="3106789" cy="4863643"/>
          </a:xfrm>
          <a:prstGeom prst="rect">
            <a:avLst/>
          </a:prstGeom>
        </p:spPr>
      </p:pic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0238"/>
            <a:ext cx="7923212" cy="685800"/>
          </a:xfrm>
        </p:spPr>
        <p:txBody>
          <a:bodyPr/>
          <a:lstStyle/>
          <a:p>
            <a:pPr eaLnBrk="1" hangingPunct="1"/>
            <a:r>
              <a:rPr lang="fr-CA" sz="2400">
                <a:solidFill>
                  <a:srgbClr val="005954"/>
                </a:solidFill>
                <a:latin typeface="Open Sans" panose="020B0606030504020204" pitchFamily="34" charset="0"/>
              </a:rPr>
              <a:t>Par exemple...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01A1CC-2145-4E84-BE43-33C655A09088}"/>
              </a:ext>
            </a:extLst>
          </p:cNvPr>
          <p:cNvSpPr txBox="1"/>
          <p:nvPr/>
        </p:nvSpPr>
        <p:spPr>
          <a:xfrm flipH="1">
            <a:off x="3044832" y="1183664"/>
            <a:ext cx="1176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/>
              <a:t>Poulet frit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252C5C-4A69-45D1-BFE6-D456A781241A}"/>
              </a:ext>
            </a:extLst>
          </p:cNvPr>
          <p:cNvSpPr txBox="1"/>
          <p:nvPr/>
        </p:nvSpPr>
        <p:spPr>
          <a:xfrm flipH="1">
            <a:off x="4300139" y="1183663"/>
            <a:ext cx="651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/>
              <a:t>8,00 $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1F53FB-1DE2-4E06-864C-9F9704B0F001}"/>
              </a:ext>
            </a:extLst>
          </p:cNvPr>
          <p:cNvSpPr txBox="1"/>
          <p:nvPr/>
        </p:nvSpPr>
        <p:spPr>
          <a:xfrm flipH="1">
            <a:off x="5378082" y="1183662"/>
            <a:ext cx="734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/>
              <a:t>10,00 $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302908-C341-4AFF-A448-B8E2B6689EAE}"/>
              </a:ext>
            </a:extLst>
          </p:cNvPr>
          <p:cNvSpPr txBox="1"/>
          <p:nvPr/>
        </p:nvSpPr>
        <p:spPr>
          <a:xfrm flipH="1">
            <a:off x="4248092" y="425418"/>
            <a:ext cx="734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/>
              <a:t> 30,00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E5D147-711A-4B91-9048-F3860CCECFC2}"/>
              </a:ext>
            </a:extLst>
          </p:cNvPr>
          <p:cNvSpPr txBox="1"/>
          <p:nvPr/>
        </p:nvSpPr>
        <p:spPr>
          <a:xfrm flipH="1">
            <a:off x="3044832" y="2276145"/>
            <a:ext cx="1176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/>
              <a:t>T-shirt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13DA42-9BD0-44B3-9DFA-CD24DDDFCB10}"/>
              </a:ext>
            </a:extLst>
          </p:cNvPr>
          <p:cNvSpPr txBox="1"/>
          <p:nvPr/>
        </p:nvSpPr>
        <p:spPr>
          <a:xfrm flipH="1">
            <a:off x="4248092" y="2285363"/>
            <a:ext cx="775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/>
              <a:t>11,00 $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F6745F-5ABC-487E-8CB5-9D99A0ABE617}"/>
              </a:ext>
            </a:extLst>
          </p:cNvPr>
          <p:cNvSpPr txBox="1"/>
          <p:nvPr/>
        </p:nvSpPr>
        <p:spPr>
          <a:xfrm flipH="1">
            <a:off x="5406193" y="2276145"/>
            <a:ext cx="775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/>
              <a:t>0,00 $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583C16-A2A1-4400-A527-9D0F1331DB66}"/>
              </a:ext>
            </a:extLst>
          </p:cNvPr>
          <p:cNvSpPr txBox="1"/>
          <p:nvPr/>
        </p:nvSpPr>
        <p:spPr>
          <a:xfrm flipH="1">
            <a:off x="3071186" y="3368626"/>
            <a:ext cx="1176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/>
              <a:t>Netflix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DC8B36-477C-43CA-B7F7-AB92950B8B4A}"/>
              </a:ext>
            </a:extLst>
          </p:cNvPr>
          <p:cNvSpPr txBox="1"/>
          <p:nvPr/>
        </p:nvSpPr>
        <p:spPr>
          <a:xfrm flipH="1">
            <a:off x="4248092" y="3375278"/>
            <a:ext cx="775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/>
              <a:t>3,49 $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C05B86-1A71-4C25-8F5E-53544AF2FB1B}"/>
              </a:ext>
            </a:extLst>
          </p:cNvPr>
          <p:cNvSpPr txBox="1"/>
          <p:nvPr/>
        </p:nvSpPr>
        <p:spPr>
          <a:xfrm flipH="1">
            <a:off x="5357751" y="3375278"/>
            <a:ext cx="775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/>
              <a:t>3,49 $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93DD5-69A2-4B37-973F-40E987EE4731}"/>
              </a:ext>
            </a:extLst>
          </p:cNvPr>
          <p:cNvSpPr txBox="1"/>
          <p:nvPr/>
        </p:nvSpPr>
        <p:spPr>
          <a:xfrm flipH="1">
            <a:off x="3044832" y="4433093"/>
            <a:ext cx="1176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/>
              <a:t>Vente de pâtisseries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3B38B1-979C-426C-80A1-4C204834611E}"/>
              </a:ext>
            </a:extLst>
          </p:cNvPr>
          <p:cNvSpPr txBox="1"/>
          <p:nvPr/>
        </p:nvSpPr>
        <p:spPr>
          <a:xfrm flipH="1">
            <a:off x="4238156" y="4429220"/>
            <a:ext cx="775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/>
              <a:t>2,50 $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C86E02-E10D-40B0-A1B7-5C5AA707CE0C}"/>
              </a:ext>
            </a:extLst>
          </p:cNvPr>
          <p:cNvSpPr txBox="1"/>
          <p:nvPr/>
        </p:nvSpPr>
        <p:spPr>
          <a:xfrm flipH="1">
            <a:off x="5348614" y="4429219"/>
            <a:ext cx="775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/>
              <a:t>2,50 $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3695D2-C210-4FD4-9C71-C289FE31C3E8}"/>
              </a:ext>
            </a:extLst>
          </p:cNvPr>
          <p:cNvSpPr txBox="1"/>
          <p:nvPr/>
        </p:nvSpPr>
        <p:spPr>
          <a:xfrm flipH="1">
            <a:off x="2957684" y="5547277"/>
            <a:ext cx="1311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/>
              <a:t>Pour le jeu vidéo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A414E9-B88C-4B82-BD89-66855E1CC8BA}"/>
              </a:ext>
            </a:extLst>
          </p:cNvPr>
          <p:cNvSpPr txBox="1"/>
          <p:nvPr/>
        </p:nvSpPr>
        <p:spPr>
          <a:xfrm flipH="1">
            <a:off x="4387834" y="5550177"/>
            <a:ext cx="775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/>
              <a:t>5,00 $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A4B16F-3BC8-4D62-AB8D-DD1F7A24C563}"/>
              </a:ext>
            </a:extLst>
          </p:cNvPr>
          <p:cNvSpPr txBox="1"/>
          <p:nvPr/>
        </p:nvSpPr>
        <p:spPr>
          <a:xfrm flipH="1">
            <a:off x="5440939" y="5550176"/>
            <a:ext cx="775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/>
              <a:t>5,00 $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05A230-C80F-4A4F-8E22-BE4F6072D389}"/>
              </a:ext>
            </a:extLst>
          </p:cNvPr>
          <p:cNvSpPr txBox="1"/>
          <p:nvPr/>
        </p:nvSpPr>
        <p:spPr>
          <a:xfrm flipH="1">
            <a:off x="4366727" y="6512364"/>
            <a:ext cx="775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/>
              <a:t>29,99 $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598A02-38FE-4894-86C9-D08C933879B9}"/>
              </a:ext>
            </a:extLst>
          </p:cNvPr>
          <p:cNvSpPr txBox="1"/>
          <p:nvPr/>
        </p:nvSpPr>
        <p:spPr>
          <a:xfrm flipH="1">
            <a:off x="5440939" y="6512364"/>
            <a:ext cx="775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/>
              <a:t>20,99 $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2F5EBA-E1D5-4839-9521-8431817CD2B7}"/>
              </a:ext>
            </a:extLst>
          </p:cNvPr>
          <p:cNvSpPr txBox="1"/>
          <p:nvPr/>
        </p:nvSpPr>
        <p:spPr>
          <a:xfrm>
            <a:off x="6777187" y="2562362"/>
            <a:ext cx="2049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/>
              <a:t>J’ai dépensé 9,00 $ de moins que prévu!</a:t>
            </a:r>
            <a:br>
              <a:rPr lang="fr-CA" sz="1400"/>
            </a:br>
            <a:r>
              <a:rPr lang="fr-CA" sz="1400"/>
              <a:t> </a:t>
            </a:r>
          </a:p>
          <a:p>
            <a:endParaRPr lang="en-US" sz="1400"/>
          </a:p>
          <a:p>
            <a:endParaRPr lang="en-US" sz="1400"/>
          </a:p>
          <a:p>
            <a:endParaRPr lang="en-US" sz="1400"/>
          </a:p>
          <a:p>
            <a:endParaRPr lang="en-US" sz="1400"/>
          </a:p>
          <a:p>
            <a:endParaRPr lang="en-US" sz="1400"/>
          </a:p>
          <a:p>
            <a:r>
              <a:rPr lang="fr-CA" sz="1400" b="1"/>
              <a:t>Que vais-je faire avec ces 9,00 $?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FCDBE24-AE5F-4C5F-A04E-9A51F1E56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356" y="3215024"/>
            <a:ext cx="826152" cy="861201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47C3ECA2-DD8B-4D7F-8C4E-C37662CC1AC5}"/>
              </a:ext>
            </a:extLst>
          </p:cNvPr>
          <p:cNvSpPr/>
          <p:nvPr/>
        </p:nvSpPr>
        <p:spPr bwMode="auto">
          <a:xfrm>
            <a:off x="4173616" y="6308421"/>
            <a:ext cx="1019232" cy="466610"/>
          </a:xfrm>
          <a:custGeom>
            <a:avLst/>
            <a:gdLst>
              <a:gd name="connsiteX0" fmla="*/ 0 w 1019232"/>
              <a:gd name="connsiteY0" fmla="*/ 233305 h 466610"/>
              <a:gd name="connsiteX1" fmla="*/ 509616 w 1019232"/>
              <a:gd name="connsiteY1" fmla="*/ 0 h 466610"/>
              <a:gd name="connsiteX2" fmla="*/ 1019232 w 1019232"/>
              <a:gd name="connsiteY2" fmla="*/ 233305 h 466610"/>
              <a:gd name="connsiteX3" fmla="*/ 509616 w 1019232"/>
              <a:gd name="connsiteY3" fmla="*/ 466610 h 466610"/>
              <a:gd name="connsiteX4" fmla="*/ 0 w 1019232"/>
              <a:gd name="connsiteY4" fmla="*/ 233305 h 46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232" h="466610" extrusionOk="0">
                <a:moveTo>
                  <a:pt x="0" y="233305"/>
                </a:moveTo>
                <a:cubicBezTo>
                  <a:pt x="10534" y="63163"/>
                  <a:pt x="191946" y="15908"/>
                  <a:pt x="509616" y="0"/>
                </a:cubicBezTo>
                <a:cubicBezTo>
                  <a:pt x="811463" y="5234"/>
                  <a:pt x="996477" y="112639"/>
                  <a:pt x="1019232" y="233305"/>
                </a:cubicBezTo>
                <a:cubicBezTo>
                  <a:pt x="1047795" y="354771"/>
                  <a:pt x="781686" y="508911"/>
                  <a:pt x="509616" y="466610"/>
                </a:cubicBezTo>
                <a:cubicBezTo>
                  <a:pt x="223126" y="459274"/>
                  <a:pt x="16797" y="362830"/>
                  <a:pt x="0" y="233305"/>
                </a:cubicBez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19622391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D8656CD-CF7C-4A35-A8E9-0A5ADC925816}"/>
              </a:ext>
            </a:extLst>
          </p:cNvPr>
          <p:cNvSpPr/>
          <p:nvPr/>
        </p:nvSpPr>
        <p:spPr bwMode="auto">
          <a:xfrm>
            <a:off x="5283275" y="6327762"/>
            <a:ext cx="1019232" cy="466610"/>
          </a:xfrm>
          <a:custGeom>
            <a:avLst/>
            <a:gdLst>
              <a:gd name="connsiteX0" fmla="*/ 0 w 1019232"/>
              <a:gd name="connsiteY0" fmla="*/ 233305 h 466610"/>
              <a:gd name="connsiteX1" fmla="*/ 509616 w 1019232"/>
              <a:gd name="connsiteY1" fmla="*/ 0 h 466610"/>
              <a:gd name="connsiteX2" fmla="*/ 1019232 w 1019232"/>
              <a:gd name="connsiteY2" fmla="*/ 233305 h 466610"/>
              <a:gd name="connsiteX3" fmla="*/ 509616 w 1019232"/>
              <a:gd name="connsiteY3" fmla="*/ 466610 h 466610"/>
              <a:gd name="connsiteX4" fmla="*/ 0 w 1019232"/>
              <a:gd name="connsiteY4" fmla="*/ 233305 h 46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232" h="466610" extrusionOk="0">
                <a:moveTo>
                  <a:pt x="0" y="233305"/>
                </a:moveTo>
                <a:cubicBezTo>
                  <a:pt x="10534" y="63163"/>
                  <a:pt x="191946" y="15908"/>
                  <a:pt x="509616" y="0"/>
                </a:cubicBezTo>
                <a:cubicBezTo>
                  <a:pt x="811463" y="5234"/>
                  <a:pt x="996477" y="112639"/>
                  <a:pt x="1019232" y="233305"/>
                </a:cubicBezTo>
                <a:cubicBezTo>
                  <a:pt x="1047795" y="354771"/>
                  <a:pt x="781686" y="508911"/>
                  <a:pt x="509616" y="466610"/>
                </a:cubicBezTo>
                <a:cubicBezTo>
                  <a:pt x="223126" y="459274"/>
                  <a:pt x="16797" y="362830"/>
                  <a:pt x="0" y="233305"/>
                </a:cubicBez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19622391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A65791-675B-4269-BDB1-EEA2859DD2AC}"/>
              </a:ext>
            </a:extLst>
          </p:cNvPr>
          <p:cNvSpPr txBox="1"/>
          <p:nvPr/>
        </p:nvSpPr>
        <p:spPr>
          <a:xfrm>
            <a:off x="5655331" y="90764"/>
            <a:ext cx="70891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sz="600" dirty="0"/>
          </a:p>
        </p:txBody>
      </p:sp>
    </p:spTree>
    <p:extLst>
      <p:ext uri="{BB962C8B-B14F-4D97-AF65-F5344CB8AC3E}">
        <p14:creationId xmlns:p14="http://schemas.microsoft.com/office/powerpoint/2010/main" val="273135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5" grpId="0" animBg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78419910-C688-461E-8697-934DBD70E9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42"/>
          <a:stretch/>
        </p:blipFill>
        <p:spPr>
          <a:xfrm>
            <a:off x="2934491" y="5058558"/>
            <a:ext cx="3370268" cy="172403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5DC1DFD-2436-4DC1-8908-25D3AA6CF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212" y="205288"/>
            <a:ext cx="3106789" cy="4863643"/>
          </a:xfrm>
          <a:prstGeom prst="rect">
            <a:avLst/>
          </a:prstGeom>
        </p:spPr>
      </p:pic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0238"/>
            <a:ext cx="7923212" cy="685800"/>
          </a:xfrm>
        </p:spPr>
        <p:txBody>
          <a:bodyPr/>
          <a:lstStyle/>
          <a:p>
            <a:pPr eaLnBrk="1" hangingPunct="1"/>
            <a:r>
              <a:rPr lang="fr-CA" sz="2400">
                <a:solidFill>
                  <a:srgbClr val="005954"/>
                </a:solidFill>
                <a:latin typeface="Open Sans"/>
                <a:ea typeface="MS PGothic"/>
              </a:rPr>
              <a:t>Dépensier...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01A1CC-2145-4E84-BE43-33C655A09088}"/>
              </a:ext>
            </a:extLst>
          </p:cNvPr>
          <p:cNvSpPr txBox="1"/>
          <p:nvPr/>
        </p:nvSpPr>
        <p:spPr>
          <a:xfrm flipH="1">
            <a:off x="3044832" y="1183664"/>
            <a:ext cx="1176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/>
              <a:t>Poulet frit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252C5C-4A69-45D1-BFE6-D456A781241A}"/>
              </a:ext>
            </a:extLst>
          </p:cNvPr>
          <p:cNvSpPr txBox="1"/>
          <p:nvPr/>
        </p:nvSpPr>
        <p:spPr>
          <a:xfrm flipH="1">
            <a:off x="4300139" y="1183663"/>
            <a:ext cx="651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/>
              <a:t>8,00 $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1F53FB-1DE2-4E06-864C-9F9704B0F001}"/>
              </a:ext>
            </a:extLst>
          </p:cNvPr>
          <p:cNvSpPr txBox="1"/>
          <p:nvPr/>
        </p:nvSpPr>
        <p:spPr>
          <a:xfrm flipH="1">
            <a:off x="5301882" y="1183662"/>
            <a:ext cx="734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>
                <a:solidFill>
                  <a:srgbClr val="C00000"/>
                </a:solidFill>
              </a:rPr>
              <a:t>10,00 $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302908-C341-4AFF-A448-B8E2B6689EAE}"/>
              </a:ext>
            </a:extLst>
          </p:cNvPr>
          <p:cNvSpPr txBox="1"/>
          <p:nvPr/>
        </p:nvSpPr>
        <p:spPr>
          <a:xfrm flipH="1">
            <a:off x="4216836" y="428546"/>
            <a:ext cx="734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/>
              <a:t> 30,00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E5D147-711A-4B91-9048-F3860CCECFC2}"/>
              </a:ext>
            </a:extLst>
          </p:cNvPr>
          <p:cNvSpPr txBox="1"/>
          <p:nvPr/>
        </p:nvSpPr>
        <p:spPr>
          <a:xfrm flipH="1">
            <a:off x="3044832" y="2276145"/>
            <a:ext cx="1176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/>
              <a:t>T-shirt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13DA42-9BD0-44B3-9DFA-CD24DDDFCB10}"/>
              </a:ext>
            </a:extLst>
          </p:cNvPr>
          <p:cNvSpPr txBox="1"/>
          <p:nvPr/>
        </p:nvSpPr>
        <p:spPr>
          <a:xfrm flipH="1">
            <a:off x="4248092" y="2285363"/>
            <a:ext cx="775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/>
              <a:t>11,00 $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F6745F-5ABC-487E-8CB5-9D99A0ABE617}"/>
              </a:ext>
            </a:extLst>
          </p:cNvPr>
          <p:cNvSpPr txBox="1"/>
          <p:nvPr/>
        </p:nvSpPr>
        <p:spPr>
          <a:xfrm flipH="1">
            <a:off x="5310943" y="2276145"/>
            <a:ext cx="77503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1200">
                <a:solidFill>
                  <a:srgbClr val="C00000"/>
                </a:solidFill>
                <a:latin typeface="Arial"/>
                <a:ea typeface="MS PGothic"/>
              </a:rPr>
              <a:t>15,00 $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583C16-A2A1-4400-A527-9D0F1331DB66}"/>
              </a:ext>
            </a:extLst>
          </p:cNvPr>
          <p:cNvSpPr txBox="1"/>
          <p:nvPr/>
        </p:nvSpPr>
        <p:spPr>
          <a:xfrm flipH="1">
            <a:off x="3071186" y="3368626"/>
            <a:ext cx="1176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/>
              <a:t>Netflix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DC8B36-477C-43CA-B7F7-AB92950B8B4A}"/>
              </a:ext>
            </a:extLst>
          </p:cNvPr>
          <p:cNvSpPr txBox="1"/>
          <p:nvPr/>
        </p:nvSpPr>
        <p:spPr>
          <a:xfrm flipH="1">
            <a:off x="4248092" y="3375278"/>
            <a:ext cx="775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/>
              <a:t>3,49 $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C05B86-1A71-4C25-8F5E-53544AF2FB1B}"/>
              </a:ext>
            </a:extLst>
          </p:cNvPr>
          <p:cNvSpPr txBox="1"/>
          <p:nvPr/>
        </p:nvSpPr>
        <p:spPr>
          <a:xfrm flipH="1">
            <a:off x="5357751" y="3375278"/>
            <a:ext cx="775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/>
              <a:t>3,49 $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93DD5-69A2-4B37-973F-40E987EE4731}"/>
              </a:ext>
            </a:extLst>
          </p:cNvPr>
          <p:cNvSpPr txBox="1"/>
          <p:nvPr/>
        </p:nvSpPr>
        <p:spPr>
          <a:xfrm flipH="1">
            <a:off x="3044832" y="4433093"/>
            <a:ext cx="1176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/>
              <a:t>Vente de pâtisseries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3B38B1-979C-426C-80A1-4C204834611E}"/>
              </a:ext>
            </a:extLst>
          </p:cNvPr>
          <p:cNvSpPr txBox="1"/>
          <p:nvPr/>
        </p:nvSpPr>
        <p:spPr>
          <a:xfrm flipH="1">
            <a:off x="4238156" y="4429220"/>
            <a:ext cx="775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/>
              <a:t>2,50 $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C86E02-E10D-40B0-A1B7-5C5AA707CE0C}"/>
              </a:ext>
            </a:extLst>
          </p:cNvPr>
          <p:cNvSpPr txBox="1"/>
          <p:nvPr/>
        </p:nvSpPr>
        <p:spPr>
          <a:xfrm flipH="1">
            <a:off x="5348614" y="4429219"/>
            <a:ext cx="775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/>
              <a:t>2,50 $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3695D2-C210-4FD4-9C71-C289FE31C3E8}"/>
              </a:ext>
            </a:extLst>
          </p:cNvPr>
          <p:cNvSpPr txBox="1"/>
          <p:nvPr/>
        </p:nvSpPr>
        <p:spPr>
          <a:xfrm flipH="1">
            <a:off x="2936413" y="5557822"/>
            <a:ext cx="1311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/>
              <a:t>Pour le jeu vidéo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A414E9-B88C-4B82-BD89-66855E1CC8BA}"/>
              </a:ext>
            </a:extLst>
          </p:cNvPr>
          <p:cNvSpPr txBox="1"/>
          <p:nvPr/>
        </p:nvSpPr>
        <p:spPr>
          <a:xfrm flipH="1">
            <a:off x="4340209" y="5550177"/>
            <a:ext cx="775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/>
              <a:t>5,00 $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A4B16F-3BC8-4D62-AB8D-DD1F7A24C563}"/>
              </a:ext>
            </a:extLst>
          </p:cNvPr>
          <p:cNvSpPr txBox="1"/>
          <p:nvPr/>
        </p:nvSpPr>
        <p:spPr>
          <a:xfrm flipH="1">
            <a:off x="5393314" y="5550176"/>
            <a:ext cx="77503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1200">
                <a:latin typeface="Arial"/>
                <a:ea typeface="MS PGothic"/>
              </a:rPr>
              <a:t>5,00 $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05A230-C80F-4A4F-8E22-BE4F6072D389}"/>
              </a:ext>
            </a:extLst>
          </p:cNvPr>
          <p:cNvSpPr txBox="1"/>
          <p:nvPr/>
        </p:nvSpPr>
        <p:spPr>
          <a:xfrm flipH="1">
            <a:off x="4319102" y="6512364"/>
            <a:ext cx="775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/>
              <a:t>29,99 $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598A02-38FE-4894-86C9-D08C933879B9}"/>
              </a:ext>
            </a:extLst>
          </p:cNvPr>
          <p:cNvSpPr txBox="1"/>
          <p:nvPr/>
        </p:nvSpPr>
        <p:spPr>
          <a:xfrm flipH="1">
            <a:off x="5355214" y="6512364"/>
            <a:ext cx="88933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1200" b="1">
                <a:solidFill>
                  <a:srgbClr val="C00000"/>
                </a:solidFill>
                <a:latin typeface="Arial"/>
                <a:ea typeface="MS PGothic"/>
              </a:rPr>
              <a:t>40,98 $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2F5EBA-E1D5-4839-9521-8431817CD2B7}"/>
              </a:ext>
            </a:extLst>
          </p:cNvPr>
          <p:cNvSpPr txBox="1"/>
          <p:nvPr/>
        </p:nvSpPr>
        <p:spPr>
          <a:xfrm>
            <a:off x="6504899" y="2128783"/>
            <a:ext cx="22889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/>
              <a:t>Combien d’argent me reste-t-il à la fin de la semaine?</a:t>
            </a:r>
            <a:br>
              <a:rPr lang="fr-CA" sz="1600"/>
            </a:br>
            <a:r>
              <a:rPr lang="fr-CA" sz="1600"/>
              <a:t>On m’avait donné 30 $</a:t>
            </a:r>
          </a:p>
          <a:p>
            <a:r>
              <a:rPr lang="fr-CA" sz="1600"/>
              <a:t>J’ai dépensé 40,98 $</a:t>
            </a:r>
          </a:p>
          <a:p>
            <a:endParaRPr lang="en-US" sz="1600" dirty="0"/>
          </a:p>
          <a:p>
            <a:r>
              <a:rPr lang="fr-CA" sz="1600"/>
              <a:t>Il me reste </a:t>
            </a:r>
            <a:r>
              <a:rPr lang="fr-CA" sz="1600" b="1">
                <a:solidFill>
                  <a:srgbClr val="C00000"/>
                </a:solidFill>
              </a:rPr>
              <a:t>−10,98 $</a:t>
            </a:r>
            <a:r>
              <a:rPr lang="fr-CA" sz="1600" b="1"/>
              <a:t>.</a:t>
            </a:r>
          </a:p>
          <a:p>
            <a:r>
              <a:rPr lang="fr-CA" sz="1600"/>
              <a:t>Je suis dans le </a:t>
            </a:r>
            <a:r>
              <a:rPr lang="fr-CA" sz="1600" b="1">
                <a:solidFill>
                  <a:srgbClr val="C00000"/>
                </a:solidFill>
              </a:rPr>
              <a:t>rouge</a:t>
            </a:r>
            <a:r>
              <a:rPr lang="fr-CA" sz="1600"/>
              <a:t>. J’ai dépensé de l’argent que je n’ai pas.</a:t>
            </a:r>
          </a:p>
          <a:p>
            <a:endParaRPr lang="en-US" sz="1600" b="1" dirty="0">
              <a:solidFill>
                <a:srgbClr val="C00000"/>
              </a:solidFill>
            </a:endParaRPr>
          </a:p>
          <a:p>
            <a:r>
              <a:rPr lang="fr-CA" sz="1600" b="1">
                <a:solidFill>
                  <a:srgbClr val="C00000"/>
                </a:solidFill>
              </a:rPr>
              <a:t>Je suis maintenant endetté.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30D790-B207-437A-A563-B74066878B71}"/>
              </a:ext>
            </a:extLst>
          </p:cNvPr>
          <p:cNvSpPr txBox="1"/>
          <p:nvPr/>
        </p:nvSpPr>
        <p:spPr>
          <a:xfrm flipH="1">
            <a:off x="3044832" y="2447595"/>
            <a:ext cx="1176906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1200">
                <a:latin typeface="Arial"/>
                <a:ea typeface="MS PGothic"/>
              </a:rPr>
              <a:t>Chaussettes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EE2C1A-5C31-494F-99C2-2842CE012F25}"/>
              </a:ext>
            </a:extLst>
          </p:cNvPr>
          <p:cNvSpPr txBox="1"/>
          <p:nvPr/>
        </p:nvSpPr>
        <p:spPr>
          <a:xfrm flipH="1">
            <a:off x="4248092" y="2469513"/>
            <a:ext cx="77503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1200">
                <a:solidFill>
                  <a:srgbClr val="C00000"/>
                </a:solidFill>
                <a:latin typeface="Arial"/>
                <a:ea typeface="MS PGothic"/>
              </a:rPr>
              <a:t>0,00 $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6F0413-4CD6-4843-9F44-965992D44BDD}"/>
              </a:ext>
            </a:extLst>
          </p:cNvPr>
          <p:cNvSpPr txBox="1"/>
          <p:nvPr/>
        </p:nvSpPr>
        <p:spPr>
          <a:xfrm flipH="1">
            <a:off x="5281551" y="2469513"/>
            <a:ext cx="77503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sz="1200">
                <a:solidFill>
                  <a:srgbClr val="C00000"/>
                </a:solidFill>
                <a:latin typeface="Arial"/>
                <a:ea typeface="MS PGothic"/>
              </a:rPr>
              <a:t>4,99 $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BE0E4F1-9EC6-4AFD-BF58-31BFACB9531C}"/>
              </a:ext>
            </a:extLst>
          </p:cNvPr>
          <p:cNvSpPr txBox="1"/>
          <p:nvPr/>
        </p:nvSpPr>
        <p:spPr>
          <a:xfrm>
            <a:off x="5688431" y="19404"/>
            <a:ext cx="708917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sz="5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5B6BBE-329A-41BD-91D1-138B2B16AC9F}"/>
              </a:ext>
            </a:extLst>
          </p:cNvPr>
          <p:cNvSpPr txBox="1"/>
          <p:nvPr/>
        </p:nvSpPr>
        <p:spPr>
          <a:xfrm>
            <a:off x="5655331" y="90764"/>
            <a:ext cx="70891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sz="600" dirty="0"/>
          </a:p>
        </p:txBody>
      </p:sp>
    </p:spTree>
    <p:extLst>
      <p:ext uri="{BB962C8B-B14F-4D97-AF65-F5344CB8AC3E}">
        <p14:creationId xmlns:p14="http://schemas.microsoft.com/office/powerpoint/2010/main" val="31058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5" grpId="0"/>
      <p:bldP spid="6" grpId="0"/>
      <p:bldP spid="2" grpId="0"/>
      <p:bldP spid="7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 dirty="0">
                <a:solidFill>
                  <a:srgbClr val="005954"/>
                </a:solidFill>
                <a:latin typeface="Open Sans" panose="020B0606030504020204" pitchFamily="34" charset="0"/>
              </a:rPr>
              <a:t>Questions de réflexion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CA" b="1">
                <a:ea typeface="MS PGothic"/>
              </a:rPr>
              <a:t>En équipe de deux ou en groupe, répondez aux questions suivantes :</a:t>
            </a:r>
          </a:p>
          <a:p>
            <a:pPr eaLnBrk="1" hangingPunct="1">
              <a:buFont typeface="+mj-lt"/>
              <a:buAutoNum type="arabicPeriod"/>
            </a:pPr>
            <a:r>
              <a:rPr lang="fr-CA"/>
              <a:t>Quelles sont tes dépenses réelles par rapport à tes dépenses prévues?</a:t>
            </a:r>
          </a:p>
          <a:p>
            <a:pPr eaLnBrk="1" hangingPunct="1">
              <a:buFont typeface="+mj-lt"/>
              <a:buAutoNum type="arabicPeriod"/>
            </a:pPr>
            <a:r>
              <a:rPr lang="fr-CA"/>
              <a:t>Quels facteurs ont joué sur tes dépenses?</a:t>
            </a:r>
          </a:p>
          <a:p>
            <a:pPr eaLnBrk="1" hangingPunct="1">
              <a:buFont typeface="+mj-lt"/>
              <a:buAutoNum type="arabicPeriod"/>
            </a:pPr>
            <a:r>
              <a:rPr lang="fr-CA"/>
              <a:t>Vas-tu changer quelque chose la semaine prochaine?</a:t>
            </a:r>
          </a:p>
          <a:p>
            <a:pPr eaLnBrk="1" hangingPunct="1">
              <a:buFont typeface="+mj-lt"/>
              <a:buAutoNum type="arabicPeriod"/>
            </a:pPr>
            <a:r>
              <a:rPr lang="fr-CA"/>
              <a:t>Combien de dollars épargnes-tu </a:t>
            </a:r>
            <a:r>
              <a:rPr lang="fr-CA" u="sng">
                <a:ea typeface="MS PGothic"/>
              </a:rPr>
              <a:t>par semaine</a:t>
            </a:r>
            <a:r>
              <a:rPr lang="fr-CA"/>
              <a:t>?</a:t>
            </a:r>
          </a:p>
          <a:p>
            <a:pPr eaLnBrk="1" hangingPunct="1">
              <a:buFont typeface="+mj-lt"/>
              <a:buAutoNum type="arabicPeriod"/>
            </a:pPr>
            <a:r>
              <a:rPr lang="fr-CA"/>
              <a:t>Combien de dollars épargnes-tu </a:t>
            </a:r>
            <a:r>
              <a:rPr lang="fr-CA" u="sng">
                <a:ea typeface="MS PGothic"/>
              </a:rPr>
              <a:t>par mois</a:t>
            </a:r>
            <a:r>
              <a:rPr lang="fr-CA"/>
              <a:t>?</a:t>
            </a:r>
          </a:p>
          <a:p>
            <a:pPr eaLnBrk="1" hangingPunct="1">
              <a:buFont typeface="+mj-lt"/>
              <a:buAutoNum type="arabicPeriod"/>
            </a:pPr>
            <a:r>
              <a:rPr lang="fr-CA"/>
              <a:t>Que peux-tu faire avec l’argent qu’il te reste? Dresse une liste de ce que tu n’achèterais pas aujourd’hui afin de mettre de l’argent de côté et d’acheter quelque chose d’autre plus tard.</a:t>
            </a:r>
          </a:p>
          <a:p>
            <a:pPr eaLnBrk="1" hangingPunct="1"/>
            <a:endParaRPr lang="en-US" altLang="en-US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708C3C8-06DD-4E8D-962B-A0D26E3C5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650" y="4265370"/>
            <a:ext cx="1629002" cy="167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2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Activité de clôture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endParaRPr/>
          </a:p>
          <a:p>
            <a:pPr marL="457200" indent="-457200" eaLnBrk="1" hangingPunct="1">
              <a:buAutoNum type="arabicPeriod"/>
            </a:pPr>
            <a:r>
              <a:rPr lang="fr-CA" sz="2000"/>
              <a:t>Dis-moi quelque chose que tu as appris aujourd’hui.</a:t>
            </a:r>
          </a:p>
          <a:p>
            <a:pPr marL="457200" indent="-457200" eaLnBrk="1" hangingPunct="1">
              <a:buAutoNum type="arabicPeriod"/>
            </a:pPr>
            <a:r>
              <a:rPr lang="fr-CA" sz="2000"/>
              <a:t>La semaine prochaine, quand tu prépareras ton budget, feras-tu quelque chose différemment?</a:t>
            </a:r>
          </a:p>
          <a:p>
            <a:pPr marL="0" indent="0" eaLnBrk="1" hangingPunct="1">
              <a:buNone/>
            </a:pPr>
            <a:endParaRPr lang="en-US" altLang="en-US" sz="2000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E1AD333-D471-4F1F-9987-65BA1EE8E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038" y="3087177"/>
            <a:ext cx="4149923" cy="277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62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Le programme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eaLnBrk="1" hangingPunct="1"/>
            <a:r>
              <a:rPr lang="fr-CA"/>
              <a:t>Activité de réflexion : Penser-préparer-partager</a:t>
            </a:r>
          </a:p>
          <a:p>
            <a:pPr eaLnBrk="1" hangingPunct="1"/>
            <a:r>
              <a:rPr lang="fr-CA"/>
              <a:t>Mon budget hebdomadaire</a:t>
            </a:r>
          </a:p>
          <a:p>
            <a:pPr eaLnBrk="1" hangingPunct="1"/>
            <a:r>
              <a:rPr lang="fr-CA"/>
              <a:t>Questions de réflexion pour les élèves</a:t>
            </a:r>
          </a:p>
          <a:p>
            <a:pPr eaLnBrk="1" hangingPunct="1"/>
            <a:r>
              <a:rPr lang="fr-CA"/>
              <a:t>Activité de clôture </a:t>
            </a:r>
          </a:p>
          <a:p>
            <a:pPr eaLnBrk="1" hangingPunct="1"/>
            <a:endParaRPr lang="en-US" altLang="en-US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88882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Activité de réflexion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CA" sz="2000" b="1"/>
              <a:t>Penser-préparer-partager</a:t>
            </a:r>
            <a:br>
              <a:rPr lang="fr-CA" sz="2000" b="1"/>
            </a:br>
            <a:endParaRPr lang="fr-CA" sz="2000" b="1"/>
          </a:p>
          <a:p>
            <a:pPr eaLnBrk="1" hangingPunct="1"/>
            <a:r>
              <a:rPr lang="fr-CA"/>
              <a:t>As-tu déjà entendu parler de « budget »? De quoi s’agit-il?</a:t>
            </a:r>
          </a:p>
          <a:p>
            <a:pPr eaLnBrk="1" hangingPunct="1"/>
            <a:r>
              <a:rPr lang="fr-CA"/>
              <a:t>Penses-tu qu’il est important de budgéter nos dépenses? Pourquoi?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4F46506-5BED-434D-BC5C-7E1442A9F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667" y="3404278"/>
            <a:ext cx="1946292" cy="218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99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Mon budget hebdomadaire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fr-CA" sz="2400">
                <a:ea typeface="MS PGothic"/>
              </a:rPr>
              <a:t>Combien d’argent te donne-t-on </a:t>
            </a:r>
            <a:r>
              <a:rPr lang="fr-CA" sz="2400" b="1">
                <a:ea typeface="MS PGothic"/>
              </a:rPr>
              <a:t>par semaine</a:t>
            </a:r>
            <a:r>
              <a:rPr lang="fr-CA" sz="2400">
                <a:ea typeface="MS PGothic"/>
              </a:rPr>
              <a:t>? 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8718D3D-979D-4487-BD26-3E7694CE2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972" y="2398054"/>
            <a:ext cx="5322056" cy="20618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12AA6A-D55D-428C-8310-F5175BA8F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945" y="3795453"/>
            <a:ext cx="951580" cy="1955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41F5B0-38D1-4DCC-8807-D6B6366E3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5" y="4523546"/>
            <a:ext cx="1012714" cy="12597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46F02B-3A69-44A4-9482-260B010FF53D}"/>
              </a:ext>
            </a:extLst>
          </p:cNvPr>
          <p:cNvSpPr txBox="1"/>
          <p:nvPr/>
        </p:nvSpPr>
        <p:spPr>
          <a:xfrm>
            <a:off x="2483768" y="2924944"/>
            <a:ext cx="3960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EC6266-080D-49D5-B820-9C813A969D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038"/>
          <a:stretch/>
        </p:blipFill>
        <p:spPr>
          <a:xfrm rot="192314">
            <a:off x="5745271" y="1761483"/>
            <a:ext cx="1572908" cy="21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29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Mon budget hebdomadaire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CA" sz="3200" b="1">
                <a:latin typeface="Calibri" panose="020F0502020204030204" pitchFamily="34" charset="0"/>
                <a:cs typeface="Calibri" panose="020F0502020204030204" pitchFamily="34" charset="0"/>
              </a:rPr>
              <a:t>Budget </a:t>
            </a:r>
          </a:p>
          <a:p>
            <a:pPr marL="0" indent="0" eaLnBrk="1" hangingPunct="1">
              <a:buNone/>
            </a:pPr>
            <a:r>
              <a:rPr lang="fr-CA"/>
              <a:t>Combien </a:t>
            </a:r>
            <a:r>
              <a:rPr lang="fr-CA" b="1" i="1"/>
              <a:t>penses-tu</a:t>
            </a:r>
            <a:r>
              <a:rPr lang="fr-CA"/>
              <a:t> dépenser? Il s’agit d’un plan dans lequel tu prévois comment tu vas dépenser ton argent.</a:t>
            </a:r>
          </a:p>
          <a:p>
            <a:pPr marL="0" indent="0" eaLnBrk="1" hangingPunct="1">
              <a:buNone/>
            </a:pPr>
            <a:endParaRPr lang="en-US" altLang="en-US"/>
          </a:p>
          <a:p>
            <a:pPr marL="0" indent="0" eaLnBrk="1" hangingPunct="1">
              <a:buNone/>
            </a:pPr>
            <a:r>
              <a:rPr lang="fr-CA" sz="3200" b="1">
                <a:latin typeface="Calibri" panose="020F0502020204030204" pitchFamily="34" charset="0"/>
                <a:cs typeface="Calibri" panose="020F0502020204030204" pitchFamily="34" charset="0"/>
              </a:rPr>
              <a:t>Réel</a:t>
            </a:r>
          </a:p>
          <a:p>
            <a:pPr marL="0" indent="0" eaLnBrk="1" hangingPunct="1">
              <a:buNone/>
            </a:pPr>
            <a:r>
              <a:rPr lang="fr-CA"/>
              <a:t>Combien as-tu </a:t>
            </a:r>
            <a:r>
              <a:rPr lang="fr-CA" b="1" i="1"/>
              <a:t>vraiment</a:t>
            </a:r>
            <a:r>
              <a:rPr lang="fr-CA"/>
              <a:t> dépensé?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43407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2C7D7F-151D-4DF5-A50C-800B29F565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4"/>
          <a:stretch/>
        </p:blipFill>
        <p:spPr>
          <a:xfrm>
            <a:off x="2650165" y="1644330"/>
            <a:ext cx="3843669" cy="5165361"/>
          </a:xfrm>
          <a:prstGeom prst="rect">
            <a:avLst/>
          </a:prstGeom>
        </p:spPr>
      </p:pic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Au début de la semaine…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19" y="1340643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CA"/>
              <a:t>Au début de la semaine, combien </a:t>
            </a:r>
            <a:r>
              <a:rPr lang="fr-CA" b="1" i="1"/>
              <a:t>penses-tu</a:t>
            </a:r>
            <a:r>
              <a:rPr lang="fr-CA"/>
              <a:t> que tu dépenses sur...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E7EF107-57F5-4F39-9FBD-B7E1C0AC9525}"/>
              </a:ext>
            </a:extLst>
          </p:cNvPr>
          <p:cNvSpPr/>
          <p:nvPr/>
        </p:nvSpPr>
        <p:spPr bwMode="auto">
          <a:xfrm>
            <a:off x="2650165" y="1878013"/>
            <a:ext cx="2587660" cy="4891527"/>
          </a:xfrm>
          <a:prstGeom prst="rect">
            <a:avLst/>
          </a:prstGeom>
          <a:solidFill>
            <a:srgbClr val="FFFF00">
              <a:alpha val="23922"/>
            </a:srgbClr>
          </a:solidFill>
          <a:ln>
            <a:noFill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14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09394C-5813-4794-8BC1-EFB2829B1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680" y="2824863"/>
            <a:ext cx="6862495" cy="2377147"/>
          </a:xfrm>
          <a:prstGeom prst="rect">
            <a:avLst/>
          </a:prstGeom>
        </p:spPr>
      </p:pic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Mon budget hebdomadaire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CA" sz="2800" b="1">
                <a:latin typeface="Calibri" panose="020F0502020204030204" pitchFamily="34" charset="0"/>
                <a:cs typeface="Calibri" panose="020F0502020204030204" pitchFamily="34" charset="0"/>
              </a:rPr>
              <a:t>Budget</a:t>
            </a:r>
          </a:p>
          <a:p>
            <a:pPr marL="0" indent="0" eaLnBrk="1" hangingPunct="1">
              <a:buNone/>
            </a:pPr>
            <a:r>
              <a:rPr lang="fr-CA"/>
              <a:t>Combien </a:t>
            </a:r>
            <a:r>
              <a:rPr lang="fr-CA" b="1" i="1"/>
              <a:t>penses-tu</a:t>
            </a:r>
            <a:r>
              <a:rPr lang="fr-CA"/>
              <a:t> que tu vas dépenser sur…</a:t>
            </a:r>
          </a:p>
          <a:p>
            <a:pPr marL="0" indent="0" eaLnBrk="1" hangingPunct="1">
              <a:buNone/>
            </a:pPr>
            <a:endParaRPr lang="en-US" altLang="en-US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60612CD-BDE7-4526-B486-B7BF9262DFCB}"/>
              </a:ext>
            </a:extLst>
          </p:cNvPr>
          <p:cNvSpPr txBox="1"/>
          <p:nvPr/>
        </p:nvSpPr>
        <p:spPr>
          <a:xfrm flipH="1">
            <a:off x="1097300" y="3935004"/>
            <a:ext cx="228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/>
              <a:t>Poulet frit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9CD976-9334-417B-8D22-F51750B99A69}"/>
              </a:ext>
            </a:extLst>
          </p:cNvPr>
          <p:cNvSpPr txBox="1"/>
          <p:nvPr/>
        </p:nvSpPr>
        <p:spPr>
          <a:xfrm flipH="1">
            <a:off x="3885894" y="3935005"/>
            <a:ext cx="1059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/>
              <a:t>8,00 $</a:t>
            </a:r>
          </a:p>
        </p:txBody>
      </p:sp>
    </p:spTree>
    <p:extLst>
      <p:ext uri="{BB962C8B-B14F-4D97-AF65-F5344CB8AC3E}">
        <p14:creationId xmlns:p14="http://schemas.microsoft.com/office/powerpoint/2010/main" val="149322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11278C-FA3D-406F-B27D-8E7179D5C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58" y="2809875"/>
            <a:ext cx="7004163" cy="2430217"/>
          </a:xfrm>
          <a:prstGeom prst="rect">
            <a:avLst/>
          </a:prstGeom>
        </p:spPr>
      </p:pic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Mon budget hebdomadaire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CA" sz="2800" b="1">
                <a:latin typeface="Calibri" panose="020F0502020204030204" pitchFamily="34" charset="0"/>
                <a:cs typeface="Calibri" panose="020F0502020204030204" pitchFamily="34" charset="0"/>
              </a:rPr>
              <a:t>Budget</a:t>
            </a:r>
          </a:p>
          <a:p>
            <a:pPr marL="0" indent="0" eaLnBrk="1" hangingPunct="1">
              <a:buNone/>
            </a:pPr>
            <a:r>
              <a:rPr lang="fr-CA"/>
              <a:t>Combien </a:t>
            </a:r>
            <a:r>
              <a:rPr lang="fr-CA" b="1" i="1"/>
              <a:t>penses-tu</a:t>
            </a:r>
            <a:r>
              <a:rPr lang="fr-CA"/>
              <a:t> que tu vas dépenser sur…</a:t>
            </a:r>
          </a:p>
          <a:p>
            <a:pPr marL="0" indent="0" eaLnBrk="1" hangingPunct="1">
              <a:buNone/>
            </a:pPr>
            <a:endParaRPr lang="en-US" altLang="en-US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60612CD-BDE7-4526-B486-B7BF9262DFCB}"/>
              </a:ext>
            </a:extLst>
          </p:cNvPr>
          <p:cNvSpPr txBox="1"/>
          <p:nvPr/>
        </p:nvSpPr>
        <p:spPr>
          <a:xfrm flipH="1">
            <a:off x="1097300" y="3935004"/>
            <a:ext cx="228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/>
              <a:t>T-shirt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9CD976-9334-417B-8D22-F51750B99A69}"/>
              </a:ext>
            </a:extLst>
          </p:cNvPr>
          <p:cNvSpPr txBox="1"/>
          <p:nvPr/>
        </p:nvSpPr>
        <p:spPr>
          <a:xfrm flipH="1">
            <a:off x="3783778" y="3935004"/>
            <a:ext cx="129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/>
              <a:t>11,00 $</a:t>
            </a:r>
          </a:p>
        </p:txBody>
      </p:sp>
    </p:spTree>
    <p:extLst>
      <p:ext uri="{BB962C8B-B14F-4D97-AF65-F5344CB8AC3E}">
        <p14:creationId xmlns:p14="http://schemas.microsoft.com/office/powerpoint/2010/main" val="344945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7E63EF2496EC4A8317235C224509C7" ma:contentTypeVersion="11" ma:contentTypeDescription="Create a new document." ma:contentTypeScope="" ma:versionID="640ffff8c20f7e010ea2200d054a54c4">
  <xsd:schema xmlns:xsd="http://www.w3.org/2001/XMLSchema" xmlns:xs="http://www.w3.org/2001/XMLSchema" xmlns:p="http://schemas.microsoft.com/office/2006/metadata/properties" xmlns:ns2="f6493094-0435-4eae-a32c-76983131fc0f" xmlns:ns3="1bca0e2f-16d9-4d6a-8327-7fd70d55969c" targetNamespace="http://schemas.microsoft.com/office/2006/metadata/properties" ma:root="true" ma:fieldsID="743b969b4f3ac85a24cce56866ed8e25" ns2:_="" ns3:_="">
    <xsd:import namespace="f6493094-0435-4eae-a32c-76983131fc0f"/>
    <xsd:import namespace="1bca0e2f-16d9-4d6a-8327-7fd70d5596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93094-0435-4eae-a32c-76983131fc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a0e2f-16d9-4d6a-8327-7fd70d55969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EC04FF-452A-4EF9-BB36-440871A87355}">
  <ds:schemaRefs>
    <ds:schemaRef ds:uri="1bca0e2f-16d9-4d6a-8327-7fd70d55969c"/>
    <ds:schemaRef ds:uri="f6493094-0435-4eae-a32c-76983131fc0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B1ABF76-BADC-4C69-B0E6-CD9F8E4572A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6C6590A-747E-4865-82DA-B15F42952E12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43A5EA38-37C1-4151-A73D-857D7B0043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661</Words>
  <Application>Microsoft Office PowerPoint</Application>
  <PresentationFormat>On-screen Show (4:3)</PresentationFormat>
  <Paragraphs>147</Paragraphs>
  <Slides>24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Open Sans</vt:lpstr>
      <vt:lpstr>Blank Presentation</vt:lpstr>
      <vt:lpstr>Budgétisation : Où est mon argent?</vt:lpstr>
      <vt:lpstr>Remarque spéciale à l’intention du personnel enseignant</vt:lpstr>
      <vt:lpstr>Le programme</vt:lpstr>
      <vt:lpstr>Activité de réflexion</vt:lpstr>
      <vt:lpstr>Mon budget hebdomadaire</vt:lpstr>
      <vt:lpstr>Mon budget hebdomadaire</vt:lpstr>
      <vt:lpstr>Au début de la semaine…</vt:lpstr>
      <vt:lpstr>Mon budget hebdomadaire</vt:lpstr>
      <vt:lpstr>Mon budget hebdomadaire</vt:lpstr>
      <vt:lpstr>Mon budget hebdomadaire</vt:lpstr>
      <vt:lpstr>Mon budget hebdomadaire</vt:lpstr>
      <vt:lpstr>Qu’est-ce qu’un don?</vt:lpstr>
      <vt:lpstr>Mon budget hebdomadaire</vt:lpstr>
      <vt:lpstr>Mon budget hebdomadaire</vt:lpstr>
      <vt:lpstr>Qu’est-ce que ça veut dire, « épargner »?</vt:lpstr>
      <vt:lpstr>Mon budget hebdomadaire</vt:lpstr>
      <vt:lpstr>Mon budget hebdomadaire</vt:lpstr>
      <vt:lpstr>À la fin de la semaine…</vt:lpstr>
      <vt:lpstr>À la fin de la semaine…</vt:lpstr>
      <vt:lpstr>À la fin de la semaine…</vt:lpstr>
      <vt:lpstr>Par exemple...</vt:lpstr>
      <vt:lpstr>Dépensier...</vt:lpstr>
      <vt:lpstr>Questions de réflexion</vt:lpstr>
      <vt:lpstr>Activité de clôture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Frontier College Literacy. Learning for Life</dc:title>
  <dc:creator/>
  <cp:lastModifiedBy/>
  <cp:revision>6</cp:revision>
  <dcterms:created xsi:type="dcterms:W3CDTF">2011-06-06T13:23:04Z</dcterms:created>
  <dcterms:modified xsi:type="dcterms:W3CDTF">2021-12-17T16:17:07Z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Shannon Stevens</vt:lpwstr>
  </property>
  <property fmtid="{D5CDD505-2E9C-101B-9397-08002B2CF9AE}" pid="3" name="Order">
    <vt:r8>935800</vt:r8>
  </property>
  <property fmtid="{D5CDD505-2E9C-101B-9397-08002B2CF9AE}" pid="4" name="display_urn:schemas-microsoft-com:office:office#Author">
    <vt:lpwstr>Shannon Stevens</vt:lpwstr>
  </property>
  <property fmtid="{D5CDD505-2E9C-101B-9397-08002B2CF9AE}" pid="5" name="ContentTypeId">
    <vt:lpwstr>0x0101006F7E63EF2496EC4A8317235C224509C7</vt:lpwstr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ExtendedDescription">
    <vt:lpwstr/>
  </property>
  <property fmtid="{D5CDD505-2E9C-101B-9397-08002B2CF9AE}" pid="9" name="TemplateUrl">
    <vt:lpwstr/>
  </property>
  <property fmtid="{D5CDD505-2E9C-101B-9397-08002B2CF9AE}" pid="10" name="ComplianceAssetId">
    <vt:lpwstr/>
  </property>
</Properties>
</file>