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4"/>
  </p:sldMasterIdLst>
  <p:notesMasterIdLst>
    <p:notesMasterId r:id="rId25"/>
  </p:notesMasterIdLst>
  <p:sldIdLst>
    <p:sldId id="257" r:id="rId5"/>
    <p:sldId id="305" r:id="rId6"/>
    <p:sldId id="300" r:id="rId7"/>
    <p:sldId id="301" r:id="rId8"/>
    <p:sldId id="293" r:id="rId9"/>
    <p:sldId id="302" r:id="rId10"/>
    <p:sldId id="294" r:id="rId11"/>
    <p:sldId id="286" r:id="rId12"/>
    <p:sldId id="285" r:id="rId13"/>
    <p:sldId id="287" r:id="rId14"/>
    <p:sldId id="306" r:id="rId15"/>
    <p:sldId id="289" r:id="rId16"/>
    <p:sldId id="288" r:id="rId17"/>
    <p:sldId id="290" r:id="rId18"/>
    <p:sldId id="295" r:id="rId19"/>
    <p:sldId id="296" r:id="rId20"/>
    <p:sldId id="298" r:id="rId21"/>
    <p:sldId id="299" r:id="rId22"/>
    <p:sldId id="297" r:id="rId23"/>
    <p:sldId id="303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modifyVerifier cryptProviderType="rsaAES" cryptAlgorithmClass="hash" cryptAlgorithmType="typeAny" cryptAlgorithmSid="14" spinCount="100000" saltData="2sMfTH7aNQgzxmafLCaWag==" hashData="d0FdOnGDdvTGum+tnB3ucIM/Ssv8QRAxhF602XMitGPbugWQyyN24gazCHlyWwnMqLMS+y8Qen76o6o64lzca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28B"/>
    <a:srgbClr val="000000"/>
    <a:srgbClr val="3D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35935-56C5-4B33-BEB1-146395E0A736}" v="37" dt="2023-04-13T19:23:18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327"/>
  </p:normalViewPr>
  <p:slideViewPr>
    <p:cSldViewPr snapToGrid="0" snapToObjects="1" showGuides="1">
      <p:cViewPr varScale="1">
        <p:scale>
          <a:sx n="67" d="100"/>
          <a:sy n="67" d="100"/>
        </p:scale>
        <p:origin x="124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3;n">
            <a:extLst>
              <a:ext uri="{FF2B5EF4-FFF2-40B4-BE49-F238E27FC236}">
                <a16:creationId xmlns:a16="http://schemas.microsoft.com/office/drawing/2014/main" id="{B74386CB-802F-3306-D160-539A97A38E90}"/>
              </a:ext>
            </a:extLst>
          </p:cNvPr>
          <p:cNvSpPr txBox="1">
            <a:spLocks noGrp="1" noChangeArrowheads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3" name="Google Shape;4;n">
            <a:extLst>
              <a:ext uri="{FF2B5EF4-FFF2-40B4-BE49-F238E27FC236}">
                <a16:creationId xmlns:a16="http://schemas.microsoft.com/office/drawing/2014/main" id="{FB7C9540-0A9B-5762-C49D-F2B9BFA2FC7D}"/>
              </a:ext>
            </a:extLst>
          </p:cNvPr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4" name="Google Shape;5;n">
            <a:extLst>
              <a:ext uri="{FF2B5EF4-FFF2-40B4-BE49-F238E27FC236}">
                <a16:creationId xmlns:a16="http://schemas.microsoft.com/office/drawing/2014/main" id="{C4C847F3-66B3-73FF-D53C-F5CC4CE3959B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371600" y="1143000"/>
            <a:ext cx="4114800" cy="30861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Google Shape;6;n">
            <a:extLst>
              <a:ext uri="{FF2B5EF4-FFF2-40B4-BE49-F238E27FC236}">
                <a16:creationId xmlns:a16="http://schemas.microsoft.com/office/drawing/2014/main" id="{47B5F684-7992-D9C4-13E0-A404DBBAB1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5126" name="Google Shape;7;n">
            <a:extLst>
              <a:ext uri="{FF2B5EF4-FFF2-40B4-BE49-F238E27FC236}">
                <a16:creationId xmlns:a16="http://schemas.microsoft.com/office/drawing/2014/main" id="{5FF23117-1D7A-D503-F5BC-5B14D90EAFBC}"/>
              </a:ext>
            </a:extLst>
          </p:cNvPr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7" name="Google Shape;8;n">
            <a:extLst>
              <a:ext uri="{FF2B5EF4-FFF2-40B4-BE49-F238E27FC236}">
                <a16:creationId xmlns:a16="http://schemas.microsoft.com/office/drawing/2014/main" id="{3AC28878-FCB4-91F1-C602-27F014B5B4D7}"/>
              </a:ext>
            </a:extLst>
          </p:cNvPr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fld id="{141D2969-8D0D-6A40-88F6-BFE0C17D41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40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;p5">
            <a:extLst>
              <a:ext uri="{FF2B5EF4-FFF2-40B4-BE49-F238E27FC236}">
                <a16:creationId xmlns:a16="http://schemas.microsoft.com/office/drawing/2014/main" id="{147EB0C2-E376-BFB7-4209-9D9AB84C0A2A}"/>
              </a:ext>
            </a:extLst>
          </p:cNvPr>
          <p:cNvSpPr/>
          <p:nvPr/>
        </p:nvSpPr>
        <p:spPr>
          <a:xfrm>
            <a:off x="250825" y="6315075"/>
            <a:ext cx="377825" cy="447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lIns="68569" tIns="34275" rIns="68569" bIns="3427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350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35;p5">
            <a:extLst>
              <a:ext uri="{FF2B5EF4-FFF2-40B4-BE49-F238E27FC236}">
                <a16:creationId xmlns:a16="http://schemas.microsoft.com/office/drawing/2014/main" id="{6714EE7F-1089-B0F9-74E1-949F806CFF1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402388"/>
            <a:ext cx="3286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51406" y="576266"/>
            <a:ext cx="8638967" cy="2852737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51406" y="3651214"/>
            <a:ext cx="8638967" cy="150018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171442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649" lvl="2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532" lvl="3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415" lvl="4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297" lvl="5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180" lvl="6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064" lvl="7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5946" lvl="8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Google Shape;32;p5">
            <a:extLst>
              <a:ext uri="{FF2B5EF4-FFF2-40B4-BE49-F238E27FC236}">
                <a16:creationId xmlns:a16="http://schemas.microsoft.com/office/drawing/2014/main" id="{76432660-6E11-DB33-BE9C-741DBFC46B5C}"/>
              </a:ext>
            </a:extLst>
          </p:cNvPr>
          <p:cNvSpPr txBox="1">
            <a:spLocks noGrp="1"/>
          </p:cNvSpPr>
          <p:nvPr>
            <p:ph type="ftr" idx="10"/>
          </p:nvPr>
        </p:nvSpPr>
        <p:spPr/>
        <p:txBody>
          <a:bodyPr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33;p5">
            <a:extLst>
              <a:ext uri="{FF2B5EF4-FFF2-40B4-BE49-F238E27FC236}">
                <a16:creationId xmlns:a16="http://schemas.microsoft.com/office/drawing/2014/main" id="{2C372CD4-23A2-0D7A-923E-E4B10D2734B7}"/>
              </a:ext>
            </a:extLst>
          </p:cNvPr>
          <p:cNvSpPr txBox="1">
            <a:spLocks noGrp="1"/>
          </p:cNvSpPr>
          <p:nvPr>
            <p:ph type="sldNum" idx="11"/>
          </p:nvPr>
        </p:nvSpPr>
        <p:spPr/>
        <p:txBody>
          <a:bodyPr/>
          <a:lstStyle>
            <a:lvl1pPr marL="0" lvl="0" indent="0" algn="r">
              <a:spcBef>
                <a:spcPts val="0"/>
              </a:spcBef>
              <a:buNone/>
              <a:defRPr smtClean="0"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fld id="{0877BA65-FAC8-3E48-A4AE-838EE3AD5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Google Shape;34;p5">
            <a:extLst>
              <a:ext uri="{FF2B5EF4-FFF2-40B4-BE49-F238E27FC236}">
                <a16:creationId xmlns:a16="http://schemas.microsoft.com/office/drawing/2014/main" id="{517C3E89-57D4-9A54-3AB6-1913BB72DCB9}"/>
              </a:ext>
            </a:extLst>
          </p:cNvPr>
          <p:cNvSpPr txBox="1">
            <a:spLocks noGrp="1"/>
          </p:cNvSpPr>
          <p:nvPr>
            <p:ph type="dt" idx="12"/>
          </p:nvPr>
        </p:nvSpPr>
        <p:spPr/>
        <p:txBody>
          <a:bodyPr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7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329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51404" y="1825625"/>
            <a:ext cx="4263446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629152" y="1825625"/>
            <a:ext cx="4261221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Google Shape;13;p2">
            <a:extLst>
              <a:ext uri="{FF2B5EF4-FFF2-40B4-BE49-F238E27FC236}">
                <a16:creationId xmlns:a16="http://schemas.microsoft.com/office/drawing/2014/main" id="{3349555E-4282-49BF-6F3F-2CB7898D4BA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4;p2">
            <a:extLst>
              <a:ext uri="{FF2B5EF4-FFF2-40B4-BE49-F238E27FC236}">
                <a16:creationId xmlns:a16="http://schemas.microsoft.com/office/drawing/2014/main" id="{E0EAF839-6127-B074-04E9-BA412815EDB6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Google Shape;15;p2">
            <a:extLst>
              <a:ext uri="{FF2B5EF4-FFF2-40B4-BE49-F238E27FC236}">
                <a16:creationId xmlns:a16="http://schemas.microsoft.com/office/drawing/2014/main" id="{A426EA51-A98F-BF55-27B5-890F9C7132A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8E2CE-23DC-E54B-8912-813F53AF0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9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Google Shape;13;p2">
            <a:extLst>
              <a:ext uri="{FF2B5EF4-FFF2-40B4-BE49-F238E27FC236}">
                <a16:creationId xmlns:a16="http://schemas.microsoft.com/office/drawing/2014/main" id="{B2E1F83A-749D-2F04-2BD9-76BDFC06142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14;p2">
            <a:extLst>
              <a:ext uri="{FF2B5EF4-FFF2-40B4-BE49-F238E27FC236}">
                <a16:creationId xmlns:a16="http://schemas.microsoft.com/office/drawing/2014/main" id="{5AA40ECC-C564-53BD-261B-7B4E6AB6210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5;p2">
            <a:extLst>
              <a:ext uri="{FF2B5EF4-FFF2-40B4-BE49-F238E27FC236}">
                <a16:creationId xmlns:a16="http://schemas.microsoft.com/office/drawing/2014/main" id="{8879F9DB-92AC-6482-E8FD-98B6EF48887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075FB-C882-194A-BBC0-D76E231F5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7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;p2">
            <a:extLst>
              <a:ext uri="{FF2B5EF4-FFF2-40B4-BE49-F238E27FC236}">
                <a16:creationId xmlns:a16="http://schemas.microsoft.com/office/drawing/2014/main" id="{7976B7EB-4A61-D7F3-9DCC-A1EFA7C00DFC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14;p2">
            <a:extLst>
              <a:ext uri="{FF2B5EF4-FFF2-40B4-BE49-F238E27FC236}">
                <a16:creationId xmlns:a16="http://schemas.microsoft.com/office/drawing/2014/main" id="{E71E64A3-66C8-8BCC-9A56-E6E31C280A6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15;p2">
            <a:extLst>
              <a:ext uri="{FF2B5EF4-FFF2-40B4-BE49-F238E27FC236}">
                <a16:creationId xmlns:a16="http://schemas.microsoft.com/office/drawing/2014/main" id="{5A11AB16-E821-B61A-25E3-C112E4570D4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67FF5-14D7-F746-BE91-127C2B5D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7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;p9">
            <a:extLst>
              <a:ext uri="{FF2B5EF4-FFF2-40B4-BE49-F238E27FC236}">
                <a16:creationId xmlns:a16="http://schemas.microsoft.com/office/drawing/2014/main" id="{28C2BA5D-A408-B917-A9FA-A4C8D757FF4D}"/>
              </a:ext>
            </a:extLst>
          </p:cNvPr>
          <p:cNvSpPr/>
          <p:nvPr/>
        </p:nvSpPr>
        <p:spPr>
          <a:xfrm>
            <a:off x="0" y="4841875"/>
            <a:ext cx="9144000" cy="20161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lIns="68569" tIns="34275" rIns="68569" bIns="3427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350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92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51407" y="365125"/>
            <a:ext cx="3327614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2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"/>
          <p:cNvSpPr>
            <a:spLocks noGrp="1"/>
          </p:cNvSpPr>
          <p:nvPr>
            <p:ph type="pic" idx="2"/>
          </p:nvPr>
        </p:nvSpPr>
        <p:spPr>
          <a:xfrm>
            <a:off x="3927915" y="365130"/>
            <a:ext cx="4962456" cy="5685189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251407" y="2202510"/>
            <a:ext cx="3327614" cy="384780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171442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649" lvl="2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532" lvl="3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415" lvl="4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297" lvl="5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180" lvl="6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064" lvl="7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5946" lvl="8" indent="-17144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Google Shape;13;p2">
            <a:extLst>
              <a:ext uri="{FF2B5EF4-FFF2-40B4-BE49-F238E27FC236}">
                <a16:creationId xmlns:a16="http://schemas.microsoft.com/office/drawing/2014/main" id="{CFBC95EF-7ED6-DFA4-20F3-80352B48238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4;p2">
            <a:extLst>
              <a:ext uri="{FF2B5EF4-FFF2-40B4-BE49-F238E27FC236}">
                <a16:creationId xmlns:a16="http://schemas.microsoft.com/office/drawing/2014/main" id="{22A760E0-5975-1B0F-4174-2C13F092F5E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Google Shape;15;p2">
            <a:extLst>
              <a:ext uri="{FF2B5EF4-FFF2-40B4-BE49-F238E27FC236}">
                <a16:creationId xmlns:a16="http://schemas.microsoft.com/office/drawing/2014/main" id="{82BC3D7D-3C18-1787-2EF3-3C54A64EE41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5869F-BF89-E046-B66F-463A58889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0" r:id="rId2"/>
    <p:sldLayoutId id="2147483666" r:id="rId3"/>
    <p:sldLayoutId id="2147483661" r:id="rId4"/>
    <p:sldLayoutId id="2147483662" r:id="rId5"/>
    <p:sldLayoutId id="2147483663" r:id="rId6"/>
    <p:sldLayoutId id="2147483667" r:id="rId7"/>
    <p:sldLayoutId id="214748366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19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itools-ioutils.fcac-acfc.gc.ca/CCPC-CPCC/CCPC-CPCC-fra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hardbacon.ca/fr/calculatrice/calculatrice-interets-compos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Pourquoi tu devrais t’intéresser à l’intérêt : cartes de crédit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partir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la 11</a:t>
            </a:r>
            <a:r>
              <a:rPr lang="en-US" altLang="en-US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3A9841B-437D-D920-CF13-2A4C930B6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69" y="2027579"/>
            <a:ext cx="5973543" cy="368066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Graphic 8" descr="Arrow Up with solid fill">
            <a:extLst>
              <a:ext uri="{FF2B5EF4-FFF2-40B4-BE49-F238E27FC236}">
                <a16:creationId xmlns:a16="http://schemas.microsoft.com/office/drawing/2014/main" id="{749B3F48-2DC6-C5D8-C782-25133597B7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092032">
            <a:off x="5060261" y="1683283"/>
            <a:ext cx="889989" cy="88998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25DE1DC-B356-BB01-14D4-3E7369CBC9F8}"/>
              </a:ext>
            </a:extLst>
          </p:cNvPr>
          <p:cNvGrpSpPr/>
          <p:nvPr/>
        </p:nvGrpSpPr>
        <p:grpSpPr>
          <a:xfrm>
            <a:off x="5911058" y="1148693"/>
            <a:ext cx="3153808" cy="1464047"/>
            <a:chOff x="3270044" y="2370113"/>
            <a:chExt cx="3153808" cy="146404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C034627-B64D-19DA-19C4-205F785FBCD7}"/>
                </a:ext>
              </a:extLst>
            </p:cNvPr>
            <p:cNvSpPr/>
            <p:nvPr/>
          </p:nvSpPr>
          <p:spPr>
            <a:xfrm>
              <a:off x="3270044" y="2370113"/>
              <a:ext cx="3153808" cy="1464047"/>
            </a:xfrm>
            <a:prstGeom prst="roundRect">
              <a:avLst/>
            </a:prstGeom>
            <a:solidFill>
              <a:srgbClr val="85D28B">
                <a:alpha val="50196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1E1A72-EDEC-43E1-C418-978E878222BC}"/>
                </a:ext>
              </a:extLst>
            </p:cNvPr>
            <p:cNvSpPr txBox="1"/>
            <p:nvPr/>
          </p:nvSpPr>
          <p:spPr>
            <a:xfrm>
              <a:off x="3427274" y="2483693"/>
              <a:ext cx="29309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dirty="0"/>
                <a:t>Entrez le montant du </a:t>
              </a:r>
              <a:r>
                <a:rPr lang="en-CA" sz="1200" b="1" dirty="0"/>
                <a:t>capital</a:t>
              </a:r>
              <a:r>
                <a:rPr lang="en-CA" sz="1200" dirty="0"/>
                <a:t>. </a:t>
              </a:r>
            </a:p>
            <a:p>
              <a:r>
                <a:rPr lang="en-CA" sz="1200" i="1" dirty="0" err="1"/>
                <a:t>Pensez</a:t>
              </a:r>
              <a:r>
                <a:rPr lang="en-CA" sz="1200" i="1" dirty="0"/>
                <a:t> : </a:t>
              </a:r>
              <a:r>
                <a:rPr lang="fr-FR" sz="1200" i="1" dirty="0"/>
                <a:t>Avez-vous un solde créditeur</a:t>
              </a:r>
              <a:r>
                <a:rPr lang="en-CA" sz="1200" i="1" dirty="0"/>
                <a:t>? </a:t>
              </a:r>
              <a:r>
                <a:rPr lang="en-CA" sz="1200" i="1" dirty="0" err="1"/>
                <a:t>Ou</a:t>
              </a:r>
              <a:r>
                <a:rPr lang="en-CA" sz="1200" i="1" dirty="0"/>
                <a:t>…</a:t>
              </a:r>
              <a:r>
                <a:rPr lang="en-CA" sz="1200" i="1" dirty="0" err="1"/>
                <a:t>avez-vous</a:t>
              </a:r>
              <a:r>
                <a:rPr lang="en-CA" sz="1200" i="1" dirty="0"/>
                <a:t> fait un </a:t>
              </a:r>
              <a:r>
                <a:rPr lang="fr-CA" sz="1200" i="1" dirty="0"/>
                <a:t>achat récemment</a:t>
              </a:r>
              <a:r>
                <a:rPr lang="en-CA" sz="1200" i="1" dirty="0"/>
                <a:t>? </a:t>
              </a:r>
              <a:r>
                <a:rPr lang="fr-CA" sz="1200" i="1" dirty="0"/>
                <a:t>Y a-t-il un article que vous voulez acheter</a:t>
              </a:r>
              <a:r>
                <a:rPr lang="en-CA" sz="1200" i="1" dirty="0"/>
                <a:t>?</a:t>
              </a:r>
              <a:r>
                <a:rPr lang="fr-CA" sz="1200" dirty="0"/>
                <a:t> Cela peut être votre montant du capital</a:t>
              </a:r>
              <a:r>
                <a:rPr lang="en-CA" sz="1200" dirty="0"/>
                <a:t>.</a:t>
              </a:r>
              <a:endParaRPr lang="en-CA" sz="1200" i="1" dirty="0"/>
            </a:p>
          </p:txBody>
        </p:sp>
      </p:grpSp>
      <p:pic>
        <p:nvPicPr>
          <p:cNvPr id="7" name="Graphic 6" descr="Arrow Up with solid fill">
            <a:extLst>
              <a:ext uri="{FF2B5EF4-FFF2-40B4-BE49-F238E27FC236}">
                <a16:creationId xmlns:a16="http://schemas.microsoft.com/office/drawing/2014/main" id="{40A633D6-C1FD-8011-0E0B-E0C612F36E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241926">
            <a:off x="5144588" y="3179210"/>
            <a:ext cx="889989" cy="889989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52E4A5C-1EA8-8D6D-80FD-D22438826C3B}"/>
              </a:ext>
            </a:extLst>
          </p:cNvPr>
          <p:cNvGrpSpPr/>
          <p:nvPr/>
        </p:nvGrpSpPr>
        <p:grpSpPr>
          <a:xfrm>
            <a:off x="6095205" y="3320429"/>
            <a:ext cx="3833976" cy="392797"/>
            <a:chOff x="2318104" y="2524895"/>
            <a:chExt cx="3833976" cy="392797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1D32ECB-6FD8-F782-E9AF-94C6E7AB022F}"/>
                </a:ext>
              </a:extLst>
            </p:cNvPr>
            <p:cNvSpPr/>
            <p:nvPr/>
          </p:nvSpPr>
          <p:spPr>
            <a:xfrm>
              <a:off x="2318104" y="2524895"/>
              <a:ext cx="1287073" cy="39279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36DE091-5C1C-ED22-01C5-B6556AAB7981}"/>
                </a:ext>
              </a:extLst>
            </p:cNvPr>
            <p:cNvSpPr txBox="1"/>
            <p:nvPr/>
          </p:nvSpPr>
          <p:spPr>
            <a:xfrm>
              <a:off x="2356928" y="2571648"/>
              <a:ext cx="3795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200" dirty="0"/>
                <a:t>Entrez </a:t>
              </a:r>
              <a:r>
                <a:rPr lang="en-CA" sz="1200" b="0" i="0" dirty="0">
                  <a:solidFill>
                    <a:srgbClr val="040C28"/>
                  </a:solidFill>
                  <a:effectLst/>
                  <a:latin typeface="Google Sans"/>
                </a:rPr>
                <a:t>« </a:t>
              </a:r>
              <a:r>
                <a:rPr lang="en-CA" sz="1200" dirty="0">
                  <a:solidFill>
                    <a:srgbClr val="040C28"/>
                  </a:solidFill>
                  <a:latin typeface="+mj-lt"/>
                </a:rPr>
                <a:t>0</a:t>
              </a:r>
              <a:r>
                <a:rPr lang="en-CA" sz="1200" dirty="0">
                  <a:solidFill>
                    <a:srgbClr val="040C28"/>
                  </a:solidFill>
                  <a:latin typeface="Google Sans"/>
                </a:rPr>
                <a:t> </a:t>
              </a:r>
              <a:r>
                <a:rPr lang="en-CA" sz="1200" b="0" i="0" dirty="0">
                  <a:solidFill>
                    <a:srgbClr val="040C28"/>
                  </a:solidFill>
                  <a:effectLst/>
                  <a:latin typeface="Google Sans"/>
                </a:rPr>
                <a:t>»</a:t>
              </a:r>
              <a:r>
                <a:rPr lang="en-CA" sz="1200" dirty="0"/>
                <a:t>.</a:t>
              </a:r>
              <a:endParaRPr lang="en-CA" sz="1200" i="1" dirty="0"/>
            </a:p>
          </p:txBody>
        </p:sp>
      </p:grpSp>
      <p:pic>
        <p:nvPicPr>
          <p:cNvPr id="15" name="Graphic 14" descr="Arrow Up with solid fill">
            <a:extLst>
              <a:ext uri="{FF2B5EF4-FFF2-40B4-BE49-F238E27FC236}">
                <a16:creationId xmlns:a16="http://schemas.microsoft.com/office/drawing/2014/main" id="{076FB1C7-0AD6-9151-5F5A-5AED00EC0C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327745">
            <a:off x="5185601" y="4713565"/>
            <a:ext cx="889989" cy="889989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1BED9D8-19CD-E368-6E67-32230E47830B}"/>
              </a:ext>
            </a:extLst>
          </p:cNvPr>
          <p:cNvGrpSpPr/>
          <p:nvPr/>
        </p:nvGrpSpPr>
        <p:grpSpPr>
          <a:xfrm>
            <a:off x="6173043" y="4614642"/>
            <a:ext cx="2280048" cy="782652"/>
            <a:chOff x="2318105" y="2524896"/>
            <a:chExt cx="2280048" cy="782652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BCB7BF9-5CB5-23EE-6992-D4998C3E0B92}"/>
                </a:ext>
              </a:extLst>
            </p:cNvPr>
            <p:cNvSpPr/>
            <p:nvPr/>
          </p:nvSpPr>
          <p:spPr>
            <a:xfrm>
              <a:off x="2318105" y="2524896"/>
              <a:ext cx="2144630" cy="78265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77B076D-ACC9-8ECE-9E2D-D9236F7F18A9}"/>
                </a:ext>
              </a:extLst>
            </p:cNvPr>
            <p:cNvSpPr txBox="1"/>
            <p:nvPr/>
          </p:nvSpPr>
          <p:spPr>
            <a:xfrm>
              <a:off x="2342847" y="2571154"/>
              <a:ext cx="22553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Cette entrée n'a pas d'importance lorsque nos dépôts réguliers sont de 0 $.</a:t>
              </a:r>
              <a:endParaRPr lang="en-CA" sz="12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3303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A22685-96AB-90ED-B848-2F42DA5B0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17" y="1004400"/>
            <a:ext cx="7319342" cy="50088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2" name="Graphic 11" descr="Arrow Up with solid fill">
            <a:extLst>
              <a:ext uri="{FF2B5EF4-FFF2-40B4-BE49-F238E27FC236}">
                <a16:creationId xmlns:a16="http://schemas.microsoft.com/office/drawing/2014/main" id="{724B7183-33DA-5736-1319-4463F648E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471450">
            <a:off x="6732703" y="781124"/>
            <a:ext cx="889989" cy="889989"/>
          </a:xfrm>
          <a:prstGeom prst="rect">
            <a:avLst/>
          </a:prstGeom>
        </p:spPr>
      </p:pic>
      <p:pic>
        <p:nvPicPr>
          <p:cNvPr id="20" name="Graphic 19" descr="Arrow Up with solid fill">
            <a:extLst>
              <a:ext uri="{FF2B5EF4-FFF2-40B4-BE49-F238E27FC236}">
                <a16:creationId xmlns:a16="http://schemas.microsoft.com/office/drawing/2014/main" id="{202CB742-E1DE-456D-0DA5-1FCFDA487A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154859">
            <a:off x="5942072" y="2308383"/>
            <a:ext cx="889989" cy="88998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0BE21C6-B271-7154-413B-F1EF6C7CF1BE}"/>
              </a:ext>
            </a:extLst>
          </p:cNvPr>
          <p:cNvGrpSpPr/>
          <p:nvPr/>
        </p:nvGrpSpPr>
        <p:grpSpPr>
          <a:xfrm>
            <a:off x="6858000" y="2205780"/>
            <a:ext cx="2379111" cy="846975"/>
            <a:chOff x="3037306" y="4298243"/>
            <a:chExt cx="2379111" cy="846975"/>
          </a:xfrm>
          <a:solidFill>
            <a:schemeClr val="accent2">
              <a:lumMod val="10000"/>
              <a:lumOff val="90000"/>
            </a:schemeClr>
          </a:solidFill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128B999-14AA-F37C-A468-0FC4A12EFCDD}"/>
                </a:ext>
              </a:extLst>
            </p:cNvPr>
            <p:cNvSpPr/>
            <p:nvPr/>
          </p:nvSpPr>
          <p:spPr>
            <a:xfrm>
              <a:off x="3037306" y="4298243"/>
              <a:ext cx="2167128" cy="846975"/>
            </a:xfrm>
            <a:prstGeom prst="round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6AAAEC2-B709-9EC3-AD07-C60549AC66D6}"/>
                </a:ext>
              </a:extLst>
            </p:cNvPr>
            <p:cNvSpPr txBox="1"/>
            <p:nvPr/>
          </p:nvSpPr>
          <p:spPr>
            <a:xfrm>
              <a:off x="3158677" y="4314221"/>
              <a:ext cx="22577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dirty="0"/>
                <a:t>Les intérêts des cartes de crédit sont composés quotidiennement (</a:t>
              </a:r>
              <a:r>
                <a:rPr lang="fr-CA" sz="1200" b="1" dirty="0"/>
                <a:t>365 jours/an).</a:t>
              </a:r>
              <a:endParaRPr lang="en-CA" sz="1200" b="1" i="1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B2C1C05-FB37-3F6F-9C5A-D7641759EC18}"/>
              </a:ext>
            </a:extLst>
          </p:cNvPr>
          <p:cNvGrpSpPr/>
          <p:nvPr/>
        </p:nvGrpSpPr>
        <p:grpSpPr>
          <a:xfrm>
            <a:off x="7657430" y="1004400"/>
            <a:ext cx="3833976" cy="392797"/>
            <a:chOff x="2318104" y="2524895"/>
            <a:chExt cx="3833976" cy="39279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D3B420D-BAFD-A5D1-1E11-59BA3E244221}"/>
                </a:ext>
              </a:extLst>
            </p:cNvPr>
            <p:cNvSpPr/>
            <p:nvPr/>
          </p:nvSpPr>
          <p:spPr>
            <a:xfrm>
              <a:off x="2318104" y="2524895"/>
              <a:ext cx="1287073" cy="39279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E519D4F-5830-54B5-753B-C12DC0663D9D}"/>
                </a:ext>
              </a:extLst>
            </p:cNvPr>
            <p:cNvSpPr txBox="1"/>
            <p:nvPr/>
          </p:nvSpPr>
          <p:spPr>
            <a:xfrm>
              <a:off x="2356928" y="2571648"/>
              <a:ext cx="3795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200" dirty="0"/>
                <a:t>Entrez le </a:t>
              </a:r>
              <a:r>
                <a:rPr lang="en-CA" sz="1200" b="1" dirty="0"/>
                <a:t>TAP</a:t>
              </a:r>
              <a:r>
                <a:rPr lang="en-CA" sz="1200" dirty="0"/>
                <a:t>.</a:t>
              </a:r>
              <a:endParaRPr lang="en-CA" sz="1200" i="1" dirty="0"/>
            </a:p>
          </p:txBody>
        </p:sp>
      </p:grpSp>
      <p:pic>
        <p:nvPicPr>
          <p:cNvPr id="25" name="Graphic 24" descr="Arrow Up with solid fill">
            <a:extLst>
              <a:ext uri="{FF2B5EF4-FFF2-40B4-BE49-F238E27FC236}">
                <a16:creationId xmlns:a16="http://schemas.microsoft.com/office/drawing/2014/main" id="{3E54C0A6-7688-0BB2-74EB-D9684A8C5C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495445">
            <a:off x="5910516" y="3924302"/>
            <a:ext cx="889989" cy="889989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FB2B2EF4-2C71-A76E-A006-E958216FE00F}"/>
              </a:ext>
            </a:extLst>
          </p:cNvPr>
          <p:cNvGrpSpPr/>
          <p:nvPr/>
        </p:nvGrpSpPr>
        <p:grpSpPr>
          <a:xfrm>
            <a:off x="6863382" y="4119761"/>
            <a:ext cx="2081121" cy="712589"/>
            <a:chOff x="2679190" y="4298243"/>
            <a:chExt cx="2081121" cy="71258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D6F04B4E-49C4-3C99-02DB-D3D1BC12F37C}"/>
                </a:ext>
              </a:extLst>
            </p:cNvPr>
            <p:cNvSpPr/>
            <p:nvPr/>
          </p:nvSpPr>
          <p:spPr>
            <a:xfrm>
              <a:off x="2679190" y="4298243"/>
              <a:ext cx="2081121" cy="712589"/>
            </a:xfrm>
            <a:prstGeom prst="round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5ADB52B-223E-4E83-6414-6761B90784DB}"/>
                </a:ext>
              </a:extLst>
            </p:cNvPr>
            <p:cNvSpPr txBox="1"/>
            <p:nvPr/>
          </p:nvSpPr>
          <p:spPr>
            <a:xfrm>
              <a:off x="2748932" y="4314501"/>
              <a:ext cx="20113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dirty="0"/>
                <a:t>Entrez des durées différentes: essayez 3 ans, 5 ans,</a:t>
              </a:r>
              <a:r>
                <a:rPr lang="en-CA" sz="1200" dirty="0"/>
                <a:t> 10 </a:t>
              </a:r>
              <a:r>
                <a:rPr lang="en-CA" sz="1200" dirty="0" err="1"/>
                <a:t>ans</a:t>
              </a:r>
              <a:r>
                <a:rPr lang="en-CA" sz="1200" dirty="0"/>
                <a:t>, etc.</a:t>
              </a:r>
              <a:endParaRPr lang="en-CA" sz="12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5738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Réflexion de l’élève </a:t>
            </a:r>
            <a:r>
              <a:rPr lang="en-CA" sz="3600" dirty="0"/>
              <a:t>#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endParaRPr lang="fr-CA" sz="2000" dirty="0"/>
          </a:p>
          <a:p>
            <a:pPr marL="0" indent="0">
              <a:lnSpc>
                <a:spcPts val="2600"/>
              </a:lnSpc>
              <a:buNone/>
            </a:pPr>
            <a:r>
              <a:rPr lang="fr-CA" sz="2000" dirty="0"/>
              <a:t>La seule variable que vous pouvez ajuster est la </a:t>
            </a:r>
            <a:r>
              <a:rPr lang="fr-CA" sz="2000" b="1" dirty="0"/>
              <a:t>durée</a:t>
            </a:r>
            <a:r>
              <a:rPr lang="en-US" sz="2000" dirty="0">
                <a:cs typeface="Arial"/>
              </a:rPr>
              <a:t>. </a:t>
            </a:r>
            <a:r>
              <a:rPr lang="fr-CA" sz="2000" dirty="0"/>
              <a:t>Après avoir testé différentes durée</a:t>
            </a:r>
            <a:r>
              <a:rPr lang="en-US" sz="2000" dirty="0">
                <a:cs typeface="Arial"/>
              </a:rPr>
              <a:t>, </a:t>
            </a:r>
            <a:r>
              <a:rPr lang="fr-BE" sz="2000" dirty="0">
                <a:cs typeface="Arial"/>
              </a:rPr>
              <a:t>complétez </a:t>
            </a:r>
            <a:r>
              <a:rPr lang="en-US" sz="2000" dirty="0">
                <a:cs typeface="Arial"/>
              </a:rPr>
              <a:t> </a:t>
            </a:r>
            <a:r>
              <a:rPr lang="fr-BE" sz="2000" dirty="0">
                <a:cs typeface="Arial"/>
              </a:rPr>
              <a:t>« </a:t>
            </a:r>
            <a:r>
              <a:rPr lang="fr-FR" sz="2000" dirty="0"/>
              <a:t>Réflexion de l’élève </a:t>
            </a:r>
            <a:r>
              <a:rPr lang="en-US" sz="2000" dirty="0"/>
              <a:t># 1 </a:t>
            </a:r>
            <a:r>
              <a:rPr lang="fr-MA" sz="2000" dirty="0"/>
              <a:t>»</a:t>
            </a:r>
            <a:r>
              <a:rPr lang="en-US" sz="2000" dirty="0"/>
              <a:t> </a:t>
            </a:r>
            <a:r>
              <a:rPr lang="fr-FR" sz="2000" dirty="0"/>
              <a:t>sur votre fiche de travail.</a:t>
            </a: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72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dirty="0"/>
              <a:t>En </a:t>
            </a:r>
            <a:r>
              <a:rPr lang="fr-CA" sz="2000" dirty="0"/>
              <a:t>réalité</a:t>
            </a:r>
            <a:r>
              <a:rPr lang="en-US" sz="2000" dirty="0"/>
              <a:t>, </a:t>
            </a:r>
            <a:r>
              <a:rPr lang="fr-CA" sz="2000" dirty="0"/>
              <a:t>la plupart des gens effectuent des paiements mensuels sur leurs cartes de crédit</a:t>
            </a:r>
            <a:r>
              <a:rPr lang="en-US" sz="2000" dirty="0"/>
              <a:t>. </a:t>
            </a:r>
            <a:r>
              <a:rPr lang="fr-CA" sz="2000" dirty="0"/>
              <a:t>Les institutions financières demandent un </a:t>
            </a:r>
            <a:r>
              <a:rPr lang="fr-CA" sz="2000" b="1" dirty="0"/>
              <a:t>paiement mensuel </a:t>
            </a:r>
            <a:r>
              <a:rPr lang="fr-CA" sz="2000" dirty="0"/>
              <a:t>minimum. C'est le plus grand des deux montants suivants:</a:t>
            </a:r>
            <a:endParaRPr lang="en-US" sz="2000" dirty="0"/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Un montant fixe (habituellement 10 $), ou</a:t>
            </a:r>
          </a:p>
          <a:p>
            <a:pPr marL="342900" indent="-342900">
              <a:lnSpc>
                <a:spcPts val="2400"/>
              </a:lnSpc>
            </a:pPr>
            <a:r>
              <a:rPr lang="en-US" sz="2000" dirty="0"/>
              <a:t>3% </a:t>
            </a:r>
            <a:r>
              <a:rPr lang="fr-CA" sz="2000" dirty="0"/>
              <a:t>du solde que vous devez </a:t>
            </a:r>
            <a:r>
              <a:rPr lang="en-US" sz="2000" dirty="0"/>
              <a:t>(par ex.: 3 % de 1 500 $ = 45 $)</a:t>
            </a:r>
          </a:p>
          <a:p>
            <a:pPr marL="0" indent="0">
              <a:lnSpc>
                <a:spcPts val="2400"/>
              </a:lnSpc>
              <a:buNone/>
            </a:pP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Voyons ce qui arrive au solde de votre carte de crédit lorsque vous effectuez de petits paiements mensuels</a:t>
            </a:r>
            <a:r>
              <a:rPr lang="en-US" sz="2000" dirty="0"/>
              <a:t>.</a:t>
            </a: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Utilisez la </a:t>
            </a:r>
            <a:r>
              <a:rPr lang="fr-CA" sz="2000" b="1" dirty="0"/>
              <a:t>calculatrice de paiements de carte de crédit </a:t>
            </a:r>
            <a:r>
              <a:rPr lang="fr-CA" sz="2000" dirty="0"/>
              <a:t>du Gouvernement du Canada</a:t>
            </a:r>
            <a:r>
              <a:rPr lang="en-US" sz="2000" dirty="0"/>
              <a:t>:</a:t>
            </a:r>
            <a:endParaRPr lang="en-US" sz="2000" dirty="0">
              <a:highlight>
                <a:srgbClr val="FFFF00"/>
              </a:highlight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hlinkClick r:id="rId2"/>
              </a:rPr>
              <a:t>https://itools-ioutils.fcac-acfc.gc.ca/CCPC-CPCC/CCPC-CPCC-fra.aspx</a:t>
            </a: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endParaRPr lang="en-US" sz="1800" dirty="0">
              <a:cs typeface="Arial"/>
            </a:endParaRPr>
          </a:p>
        </p:txBody>
      </p:sp>
      <p:pic>
        <p:nvPicPr>
          <p:cNvPr id="4" name="Graphic 3" descr="Cursor outline">
            <a:extLst>
              <a:ext uri="{FF2B5EF4-FFF2-40B4-BE49-F238E27FC236}">
                <a16:creationId xmlns:a16="http://schemas.microsoft.com/office/drawing/2014/main" id="{05D6D2D9-F5BC-4992-F7BA-24CE17510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5525" y="5411131"/>
            <a:ext cx="683232" cy="68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6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3E75CE-34F4-129A-2295-ED63B013E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6" y="731896"/>
            <a:ext cx="8933688" cy="382799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C4D6F7-F583-9728-E572-28CA884DD048}"/>
              </a:ext>
            </a:extLst>
          </p:cNvPr>
          <p:cNvSpPr txBox="1"/>
          <p:nvPr/>
        </p:nvSpPr>
        <p:spPr>
          <a:xfrm>
            <a:off x="3359477" y="4744467"/>
            <a:ext cx="1970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err="1"/>
              <a:t>Entrez</a:t>
            </a:r>
            <a:r>
              <a:rPr lang="en-CA" sz="1200" dirty="0"/>
              <a:t> le </a:t>
            </a:r>
            <a:r>
              <a:rPr lang="en-CA" sz="1200" dirty="0" err="1"/>
              <a:t>montant</a:t>
            </a:r>
            <a:r>
              <a:rPr lang="en-CA" sz="1200" dirty="0"/>
              <a:t> </a:t>
            </a:r>
            <a:r>
              <a:rPr lang="en-CA" sz="1200" b="1" dirty="0"/>
              <a:t>principal</a:t>
            </a:r>
            <a:r>
              <a:rPr lang="en-CA" sz="1200" dirty="0"/>
              <a:t>.</a:t>
            </a:r>
          </a:p>
        </p:txBody>
      </p:sp>
      <p:pic>
        <p:nvPicPr>
          <p:cNvPr id="13" name="Graphic 12" descr="Line arrow: Counter-clockwise curve with solid fill">
            <a:extLst>
              <a:ext uri="{FF2B5EF4-FFF2-40B4-BE49-F238E27FC236}">
                <a16:creationId xmlns:a16="http://schemas.microsoft.com/office/drawing/2014/main" id="{7DD6E461-5048-32F2-2FE7-B4FFB353E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22977" flipH="1">
            <a:off x="2845603" y="4219061"/>
            <a:ext cx="622722" cy="622722"/>
          </a:xfrm>
          <a:prstGeom prst="rect">
            <a:avLst/>
          </a:prstGeom>
        </p:spPr>
      </p:pic>
      <p:pic>
        <p:nvPicPr>
          <p:cNvPr id="14" name="Graphic 13" descr="Line arrow: Counter-clockwise curve with solid fill">
            <a:extLst>
              <a:ext uri="{FF2B5EF4-FFF2-40B4-BE49-F238E27FC236}">
                <a16:creationId xmlns:a16="http://schemas.microsoft.com/office/drawing/2014/main" id="{08EEDC70-12DE-62A8-66BA-F2C30FB572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22977" flipH="1">
            <a:off x="6545644" y="4178661"/>
            <a:ext cx="622722" cy="622722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FF0525F5-BBF0-0A99-8FF0-6ABCF97B64E1}"/>
              </a:ext>
            </a:extLst>
          </p:cNvPr>
          <p:cNvGrpSpPr/>
          <p:nvPr/>
        </p:nvGrpSpPr>
        <p:grpSpPr>
          <a:xfrm>
            <a:off x="7072793" y="4668444"/>
            <a:ext cx="3833976" cy="392797"/>
            <a:chOff x="2318104" y="2524895"/>
            <a:chExt cx="3833976" cy="39279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16190FC-51E7-B27F-D642-131EE4F4FEB7}"/>
                </a:ext>
              </a:extLst>
            </p:cNvPr>
            <p:cNvSpPr/>
            <p:nvPr/>
          </p:nvSpPr>
          <p:spPr>
            <a:xfrm>
              <a:off x="2318104" y="2524895"/>
              <a:ext cx="1287073" cy="39279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1336AB-E10E-9997-396D-C23C3D91E7B3}"/>
                </a:ext>
              </a:extLst>
            </p:cNvPr>
            <p:cNvSpPr txBox="1"/>
            <p:nvPr/>
          </p:nvSpPr>
          <p:spPr>
            <a:xfrm>
              <a:off x="2356928" y="2571648"/>
              <a:ext cx="3795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200" dirty="0"/>
                <a:t>Entrez le </a:t>
              </a:r>
              <a:r>
                <a:rPr lang="en-CA" sz="1200" b="1" dirty="0"/>
                <a:t>TAP</a:t>
              </a:r>
              <a:r>
                <a:rPr lang="en-CA" sz="1200" dirty="0"/>
                <a:t>.</a:t>
              </a:r>
              <a:endParaRPr lang="en-CA" sz="1200" i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7E23E3-81A7-E123-E8B1-826D0EF99745}"/>
              </a:ext>
            </a:extLst>
          </p:cNvPr>
          <p:cNvSpPr txBox="1"/>
          <p:nvPr/>
        </p:nvSpPr>
        <p:spPr>
          <a:xfrm>
            <a:off x="349857" y="5490276"/>
            <a:ext cx="834887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 b="1" dirty="0"/>
              <a:t>Important: </a:t>
            </a:r>
            <a:r>
              <a:rPr lang="fr-CA" sz="1600" dirty="0"/>
              <a:t>Cette calculatrice suppose que vous n'utilisez pas votre carte de crédit pendant que vous remboursez le solde.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74645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1143F9-C631-B9E3-3381-6E0F31AABE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9"/>
          <a:stretch/>
        </p:blipFill>
        <p:spPr>
          <a:xfrm>
            <a:off x="0" y="95500"/>
            <a:ext cx="9144000" cy="655468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3B353-B1D7-68B0-58FB-7990074E8023}"/>
              </a:ext>
            </a:extLst>
          </p:cNvPr>
          <p:cNvGrpSpPr/>
          <p:nvPr/>
        </p:nvGrpSpPr>
        <p:grpSpPr>
          <a:xfrm>
            <a:off x="3038354" y="815252"/>
            <a:ext cx="5768680" cy="1833592"/>
            <a:chOff x="2882339" y="676098"/>
            <a:chExt cx="5768680" cy="183359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1EE0726-863C-B91C-C313-1AFD55EB1327}"/>
                </a:ext>
              </a:extLst>
            </p:cNvPr>
            <p:cNvGrpSpPr/>
            <p:nvPr/>
          </p:nvGrpSpPr>
          <p:grpSpPr>
            <a:xfrm>
              <a:off x="6804198" y="1271216"/>
              <a:ext cx="1846821" cy="1238474"/>
              <a:chOff x="2053025" y="5180346"/>
              <a:chExt cx="2311542" cy="962115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7DAB355A-75CC-1F45-5D4B-B6C0898F1055}"/>
                  </a:ext>
                </a:extLst>
              </p:cNvPr>
              <p:cNvSpPr/>
              <p:nvPr/>
            </p:nvSpPr>
            <p:spPr>
              <a:xfrm>
                <a:off x="2053025" y="5180346"/>
                <a:ext cx="2311542" cy="962115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607FDA-C126-A701-3598-3B98566B55CC}"/>
                  </a:ext>
                </a:extLst>
              </p:cNvPr>
              <p:cNvSpPr txBox="1"/>
              <p:nvPr/>
            </p:nvSpPr>
            <p:spPr>
              <a:xfrm>
                <a:off x="2091125" y="5209979"/>
                <a:ext cx="2235343" cy="932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1200" dirty="0"/>
                  <a:t>Vérifiez les termes et conditions de votre carte de crédit pour vous assurer que ces montants s'appliquent à vous.</a:t>
                </a:r>
                <a:endParaRPr lang="en-CA" sz="1200" i="1" dirty="0"/>
              </a:p>
            </p:txBody>
          </p: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A6FF6D5-0CBD-3793-28CE-990D18356FE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2339" y="676098"/>
              <a:ext cx="3921859" cy="89826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B05CD0C-42C2-C38C-AFE3-E1FC2276DC8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80313" y="703998"/>
              <a:ext cx="323885" cy="87036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A1063D06-FDEC-9F10-9F3C-B77BD78A26FF}"/>
              </a:ext>
            </a:extLst>
          </p:cNvPr>
          <p:cNvSpPr/>
          <p:nvPr/>
        </p:nvSpPr>
        <p:spPr>
          <a:xfrm>
            <a:off x="116546" y="31804"/>
            <a:ext cx="691763" cy="433442"/>
          </a:xfrm>
          <a:custGeom>
            <a:avLst/>
            <a:gdLst>
              <a:gd name="connsiteX0" fmla="*/ 0 w 691763"/>
              <a:gd name="connsiteY0" fmla="*/ 216721 h 433442"/>
              <a:gd name="connsiteX1" fmla="*/ 345882 w 691763"/>
              <a:gd name="connsiteY1" fmla="*/ 0 h 433442"/>
              <a:gd name="connsiteX2" fmla="*/ 691764 w 691763"/>
              <a:gd name="connsiteY2" fmla="*/ 216721 h 433442"/>
              <a:gd name="connsiteX3" fmla="*/ 345882 w 691763"/>
              <a:gd name="connsiteY3" fmla="*/ 433442 h 433442"/>
              <a:gd name="connsiteX4" fmla="*/ 0 w 691763"/>
              <a:gd name="connsiteY4" fmla="*/ 216721 h 43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763" h="433442" extrusionOk="0">
                <a:moveTo>
                  <a:pt x="0" y="216721"/>
                </a:moveTo>
                <a:cubicBezTo>
                  <a:pt x="13720" y="129693"/>
                  <a:pt x="147898" y="-1651"/>
                  <a:pt x="345882" y="0"/>
                </a:cubicBezTo>
                <a:cubicBezTo>
                  <a:pt x="533817" y="485"/>
                  <a:pt x="704401" y="92225"/>
                  <a:pt x="691764" y="216721"/>
                </a:cubicBezTo>
                <a:cubicBezTo>
                  <a:pt x="694304" y="345686"/>
                  <a:pt x="528120" y="410812"/>
                  <a:pt x="345882" y="433442"/>
                </a:cubicBezTo>
                <a:cubicBezTo>
                  <a:pt x="179190" y="431083"/>
                  <a:pt x="-7323" y="330164"/>
                  <a:pt x="0" y="216721"/>
                </a:cubicBezTo>
                <a:close/>
              </a:path>
            </a:pathLst>
          </a:custGeom>
          <a:noFill/>
          <a:ln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5265792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B7FC3F1-C822-224C-6E3D-880E8181484C}"/>
              </a:ext>
            </a:extLst>
          </p:cNvPr>
          <p:cNvGrpSpPr/>
          <p:nvPr/>
        </p:nvGrpSpPr>
        <p:grpSpPr>
          <a:xfrm>
            <a:off x="5236004" y="4152835"/>
            <a:ext cx="3274673" cy="713592"/>
            <a:chOff x="5128591" y="3928593"/>
            <a:chExt cx="3274673" cy="71359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4EBDBFF-5DAE-BE5B-E3FF-E3A3B183FA12}"/>
                </a:ext>
              </a:extLst>
            </p:cNvPr>
            <p:cNvGrpSpPr/>
            <p:nvPr/>
          </p:nvGrpSpPr>
          <p:grpSpPr>
            <a:xfrm>
              <a:off x="6342419" y="3928593"/>
              <a:ext cx="2060845" cy="713592"/>
              <a:chOff x="2679190" y="4298243"/>
              <a:chExt cx="2850190" cy="517229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199A6DAB-E85F-2DAF-96C6-9EE35EF76693}"/>
                  </a:ext>
                </a:extLst>
              </p:cNvPr>
              <p:cNvSpPr/>
              <p:nvPr/>
            </p:nvSpPr>
            <p:spPr>
              <a:xfrm>
                <a:off x="2679190" y="4298243"/>
                <a:ext cx="2780448" cy="517229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4D1936B-2641-B6C7-3442-1E3E7CCDC601}"/>
                  </a:ext>
                </a:extLst>
              </p:cNvPr>
              <p:cNvSpPr txBox="1"/>
              <p:nvPr/>
            </p:nvSpPr>
            <p:spPr>
              <a:xfrm>
                <a:off x="2748932" y="4314498"/>
                <a:ext cx="2780448" cy="468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1200" dirty="0"/>
                  <a:t>Essayez un montant fixe supérieur aux options A et B.</a:t>
                </a:r>
                <a:endParaRPr lang="en-CA" sz="1200" i="1" dirty="0"/>
              </a:p>
            </p:txBody>
          </p: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6991DFA-4470-19E2-E8E6-D744456B15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8591" y="4274189"/>
              <a:ext cx="1213828" cy="9107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6F0D3FD9-ACDE-185E-4E6A-6C5D5807A109}"/>
              </a:ext>
            </a:extLst>
          </p:cNvPr>
          <p:cNvSpPr/>
          <p:nvPr/>
        </p:nvSpPr>
        <p:spPr>
          <a:xfrm>
            <a:off x="54694" y="1943618"/>
            <a:ext cx="691763" cy="433442"/>
          </a:xfrm>
          <a:custGeom>
            <a:avLst/>
            <a:gdLst>
              <a:gd name="connsiteX0" fmla="*/ 0 w 691763"/>
              <a:gd name="connsiteY0" fmla="*/ 216721 h 433442"/>
              <a:gd name="connsiteX1" fmla="*/ 345882 w 691763"/>
              <a:gd name="connsiteY1" fmla="*/ 0 h 433442"/>
              <a:gd name="connsiteX2" fmla="*/ 691764 w 691763"/>
              <a:gd name="connsiteY2" fmla="*/ 216721 h 433442"/>
              <a:gd name="connsiteX3" fmla="*/ 345882 w 691763"/>
              <a:gd name="connsiteY3" fmla="*/ 433442 h 433442"/>
              <a:gd name="connsiteX4" fmla="*/ 0 w 691763"/>
              <a:gd name="connsiteY4" fmla="*/ 216721 h 43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763" h="433442" extrusionOk="0">
                <a:moveTo>
                  <a:pt x="0" y="216721"/>
                </a:moveTo>
                <a:cubicBezTo>
                  <a:pt x="13720" y="129693"/>
                  <a:pt x="147898" y="-1651"/>
                  <a:pt x="345882" y="0"/>
                </a:cubicBezTo>
                <a:cubicBezTo>
                  <a:pt x="533817" y="485"/>
                  <a:pt x="704401" y="92225"/>
                  <a:pt x="691764" y="216721"/>
                </a:cubicBezTo>
                <a:cubicBezTo>
                  <a:pt x="694304" y="345686"/>
                  <a:pt x="528120" y="410812"/>
                  <a:pt x="345882" y="433442"/>
                </a:cubicBezTo>
                <a:cubicBezTo>
                  <a:pt x="179190" y="431083"/>
                  <a:pt x="-7323" y="330164"/>
                  <a:pt x="0" y="216721"/>
                </a:cubicBezTo>
                <a:close/>
              </a:path>
            </a:pathLst>
          </a:custGeom>
          <a:noFill/>
          <a:ln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5265792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BF49F1-DB22-9DA4-3ABC-DB3F683192BC}"/>
              </a:ext>
            </a:extLst>
          </p:cNvPr>
          <p:cNvSpPr/>
          <p:nvPr/>
        </p:nvSpPr>
        <p:spPr>
          <a:xfrm>
            <a:off x="124549" y="3997839"/>
            <a:ext cx="628153" cy="374972"/>
          </a:xfrm>
          <a:custGeom>
            <a:avLst/>
            <a:gdLst>
              <a:gd name="connsiteX0" fmla="*/ 0 w 628153"/>
              <a:gd name="connsiteY0" fmla="*/ 187486 h 374972"/>
              <a:gd name="connsiteX1" fmla="*/ 314077 w 628153"/>
              <a:gd name="connsiteY1" fmla="*/ 0 h 374972"/>
              <a:gd name="connsiteX2" fmla="*/ 628154 w 628153"/>
              <a:gd name="connsiteY2" fmla="*/ 187486 h 374972"/>
              <a:gd name="connsiteX3" fmla="*/ 314077 w 628153"/>
              <a:gd name="connsiteY3" fmla="*/ 374972 h 374972"/>
              <a:gd name="connsiteX4" fmla="*/ 0 w 628153"/>
              <a:gd name="connsiteY4" fmla="*/ 187486 h 37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8153" h="374972" extrusionOk="0">
                <a:moveTo>
                  <a:pt x="0" y="187486"/>
                </a:moveTo>
                <a:cubicBezTo>
                  <a:pt x="8771" y="104824"/>
                  <a:pt x="107334" y="-7896"/>
                  <a:pt x="314077" y="0"/>
                </a:cubicBezTo>
                <a:cubicBezTo>
                  <a:pt x="466287" y="3336"/>
                  <a:pt x="638931" y="79843"/>
                  <a:pt x="628154" y="187486"/>
                </a:cubicBezTo>
                <a:cubicBezTo>
                  <a:pt x="637050" y="323506"/>
                  <a:pt x="475278" y="343400"/>
                  <a:pt x="314077" y="374972"/>
                </a:cubicBezTo>
                <a:cubicBezTo>
                  <a:pt x="155334" y="373545"/>
                  <a:pt x="-3300" y="288216"/>
                  <a:pt x="0" y="187486"/>
                </a:cubicBezTo>
                <a:close/>
              </a:path>
            </a:pathLst>
          </a:custGeom>
          <a:noFill/>
          <a:ln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5265792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B8380E9-DB26-B5A1-BAEA-2C6F8D407AF1}"/>
              </a:ext>
            </a:extLst>
          </p:cNvPr>
          <p:cNvGrpSpPr/>
          <p:nvPr/>
        </p:nvGrpSpPr>
        <p:grpSpPr>
          <a:xfrm>
            <a:off x="917086" y="5096418"/>
            <a:ext cx="2936107" cy="431744"/>
            <a:chOff x="1398978" y="4767695"/>
            <a:chExt cx="2936107" cy="43174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7BD058B-C96B-72CD-DB5C-D0023FC97DC2}"/>
                </a:ext>
              </a:extLst>
            </p:cNvPr>
            <p:cNvGrpSpPr/>
            <p:nvPr/>
          </p:nvGrpSpPr>
          <p:grpSpPr>
            <a:xfrm>
              <a:off x="1910584" y="4767695"/>
              <a:ext cx="2424501" cy="431744"/>
              <a:chOff x="2679190" y="4298243"/>
              <a:chExt cx="5639451" cy="517229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AFD92E79-2A2E-CE92-FDB5-FD61C6F68E98}"/>
                  </a:ext>
                </a:extLst>
              </p:cNvPr>
              <p:cNvSpPr/>
              <p:nvPr/>
            </p:nvSpPr>
            <p:spPr>
              <a:xfrm>
                <a:off x="2679190" y="4298243"/>
                <a:ext cx="4308706" cy="517229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A0AB494-DCEC-83C9-9F56-560719240A3D}"/>
                  </a:ext>
                </a:extLst>
              </p:cNvPr>
              <p:cNvSpPr txBox="1"/>
              <p:nvPr/>
            </p:nvSpPr>
            <p:spPr>
              <a:xfrm>
                <a:off x="2691353" y="4390931"/>
                <a:ext cx="5627288" cy="331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Appuyez sur « Calculer »</a:t>
                </a:r>
                <a:endParaRPr lang="en-CA" sz="1200" dirty="0"/>
              </a:p>
            </p:txBody>
          </p:sp>
        </p:grp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C69B1E2-46E0-4E8C-9063-900604EE76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98978" y="4938021"/>
              <a:ext cx="511606" cy="9107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58B422EC-262F-2BA6-42F8-C3CE7D651A35}"/>
              </a:ext>
            </a:extLst>
          </p:cNvPr>
          <p:cNvSpPr/>
          <p:nvPr/>
        </p:nvSpPr>
        <p:spPr>
          <a:xfrm>
            <a:off x="438625" y="5711297"/>
            <a:ext cx="8505208" cy="198231"/>
          </a:xfrm>
          <a:prstGeom prst="rect">
            <a:avLst/>
          </a:prstGeom>
          <a:solidFill>
            <a:srgbClr val="FFFF00">
              <a:alpha val="1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E59B107-5C8D-6949-01EB-55B13A4A0B46}"/>
              </a:ext>
            </a:extLst>
          </p:cNvPr>
          <p:cNvSpPr/>
          <p:nvPr/>
        </p:nvSpPr>
        <p:spPr>
          <a:xfrm>
            <a:off x="0" y="5909528"/>
            <a:ext cx="8839200" cy="198231"/>
          </a:xfrm>
          <a:prstGeom prst="rect">
            <a:avLst/>
          </a:prstGeom>
          <a:solidFill>
            <a:srgbClr val="FFFF00">
              <a:alpha val="1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71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 animBg="1"/>
      <p:bldP spid="36" grpId="0" animBg="1"/>
      <p:bldP spid="50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22E09237-E9D9-53CC-B328-B94FD04C2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7" y="0"/>
            <a:ext cx="7420970" cy="68580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ED5645BB-C2F7-B9DF-7E31-D06974830AD7}"/>
              </a:ext>
            </a:extLst>
          </p:cNvPr>
          <p:cNvGrpSpPr/>
          <p:nvPr/>
        </p:nvGrpSpPr>
        <p:grpSpPr>
          <a:xfrm>
            <a:off x="7276972" y="1228325"/>
            <a:ext cx="1732643" cy="1432638"/>
            <a:chOff x="7283767" y="628382"/>
            <a:chExt cx="1732643" cy="143263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7B06E15-1775-2E2C-A2EE-9B9485B68631}"/>
                </a:ext>
              </a:extLst>
            </p:cNvPr>
            <p:cNvGrpSpPr/>
            <p:nvPr/>
          </p:nvGrpSpPr>
          <p:grpSpPr>
            <a:xfrm>
              <a:off x="7283767" y="1282606"/>
              <a:ext cx="1732643" cy="778414"/>
              <a:chOff x="2748932" y="4445012"/>
              <a:chExt cx="2889404" cy="33746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1F3B0C6-9DCE-143E-8500-C918456E01F0}"/>
                  </a:ext>
                </a:extLst>
              </p:cNvPr>
              <p:cNvSpPr/>
              <p:nvPr/>
            </p:nvSpPr>
            <p:spPr>
              <a:xfrm>
                <a:off x="2748932" y="4445012"/>
                <a:ext cx="2780448" cy="33746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DD5B65-D3AD-3593-648C-6D529D7DC0BB}"/>
                  </a:ext>
                </a:extLst>
              </p:cNvPr>
              <p:cNvSpPr txBox="1"/>
              <p:nvPr/>
            </p:nvSpPr>
            <p:spPr>
              <a:xfrm>
                <a:off x="2857888" y="4468427"/>
                <a:ext cx="2780448" cy="28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1200" dirty="0"/>
                  <a:t>Vous verrez les résultats pour les options A, B et C.</a:t>
                </a:r>
                <a:endParaRPr lang="en-CA" sz="1200" dirty="0"/>
              </a:p>
            </p:txBody>
          </p:sp>
        </p:grpSp>
        <p:pic>
          <p:nvPicPr>
            <p:cNvPr id="7" name="Graphic 6" descr="Line arrow: Counter-clockwise curve with solid fill">
              <a:extLst>
                <a:ext uri="{FF2B5EF4-FFF2-40B4-BE49-F238E27FC236}">
                  <a16:creationId xmlns:a16="http://schemas.microsoft.com/office/drawing/2014/main" id="{3D47B9B9-20C8-4668-EC17-FE81DDF2A9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8027122" flipH="1" flipV="1">
              <a:off x="7391194" y="628382"/>
              <a:ext cx="752655" cy="752655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B1BF1E-43C9-A550-F53C-710395DC354B}"/>
              </a:ext>
            </a:extLst>
          </p:cNvPr>
          <p:cNvGrpSpPr/>
          <p:nvPr/>
        </p:nvGrpSpPr>
        <p:grpSpPr>
          <a:xfrm>
            <a:off x="7244383" y="3135892"/>
            <a:ext cx="1785810" cy="985239"/>
            <a:chOff x="7343517" y="3162475"/>
            <a:chExt cx="1785810" cy="98523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8D6A04-E451-081E-B92A-BA04402E821A}"/>
                </a:ext>
              </a:extLst>
            </p:cNvPr>
            <p:cNvGrpSpPr/>
            <p:nvPr/>
          </p:nvGrpSpPr>
          <p:grpSpPr>
            <a:xfrm>
              <a:off x="7343517" y="3816700"/>
              <a:ext cx="1785810" cy="331014"/>
              <a:chOff x="2748932" y="4445012"/>
              <a:chExt cx="2978070" cy="143502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9E08FDE1-6D1C-B46A-BE49-93B9BFB0799E}"/>
                  </a:ext>
                </a:extLst>
              </p:cNvPr>
              <p:cNvSpPr/>
              <p:nvPr/>
            </p:nvSpPr>
            <p:spPr>
              <a:xfrm>
                <a:off x="2748932" y="4445012"/>
                <a:ext cx="2780448" cy="14350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F418E4-1835-6BC5-634B-EE10945AA8D8}"/>
                  </a:ext>
                </a:extLst>
              </p:cNvPr>
              <p:cNvSpPr txBox="1"/>
              <p:nvPr/>
            </p:nvSpPr>
            <p:spPr>
              <a:xfrm>
                <a:off x="2946554" y="4456906"/>
                <a:ext cx="2780448" cy="120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200" dirty="0"/>
                  <a:t>…et </a:t>
                </a:r>
                <a:r>
                  <a:rPr lang="fr-BE" sz="1200" dirty="0"/>
                  <a:t>l’explication</a:t>
                </a:r>
              </a:p>
            </p:txBody>
          </p:sp>
        </p:grpSp>
        <p:pic>
          <p:nvPicPr>
            <p:cNvPr id="11" name="Graphic 10" descr="Line arrow: Counter-clockwise curve with solid fill">
              <a:extLst>
                <a:ext uri="{FF2B5EF4-FFF2-40B4-BE49-F238E27FC236}">
                  <a16:creationId xmlns:a16="http://schemas.microsoft.com/office/drawing/2014/main" id="{79CFB36D-C4E8-7A5C-EED5-DCBAEE541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8027122" flipH="1" flipV="1">
              <a:off x="7400144" y="3162475"/>
              <a:ext cx="752655" cy="752655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7AEA27-D832-C181-F539-FA7A57F3AD3D}"/>
              </a:ext>
            </a:extLst>
          </p:cNvPr>
          <p:cNvGrpSpPr/>
          <p:nvPr/>
        </p:nvGrpSpPr>
        <p:grpSpPr>
          <a:xfrm>
            <a:off x="7375772" y="4994978"/>
            <a:ext cx="1667307" cy="1044624"/>
            <a:chOff x="7375772" y="4994978"/>
            <a:chExt cx="1667307" cy="104462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C3A9DFF-1440-430C-0D12-17265C068978}"/>
                </a:ext>
              </a:extLst>
            </p:cNvPr>
            <p:cNvGrpSpPr/>
            <p:nvPr/>
          </p:nvGrpSpPr>
          <p:grpSpPr>
            <a:xfrm>
              <a:off x="7375772" y="5650395"/>
              <a:ext cx="1667307" cy="389207"/>
              <a:chOff x="2662177" y="4445012"/>
              <a:chExt cx="2780448" cy="16873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1374B48-18E0-B94E-01D5-4FA0660C4386}"/>
                  </a:ext>
                </a:extLst>
              </p:cNvPr>
              <p:cNvSpPr/>
              <p:nvPr/>
            </p:nvSpPr>
            <p:spPr>
              <a:xfrm>
                <a:off x="2748934" y="4445012"/>
                <a:ext cx="2474580" cy="16873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D3A80D3-39E8-80C0-2488-DF5D455189E2}"/>
                  </a:ext>
                </a:extLst>
              </p:cNvPr>
              <p:cNvSpPr txBox="1"/>
              <p:nvPr/>
            </p:nvSpPr>
            <p:spPr>
              <a:xfrm>
                <a:off x="2662177" y="4464133"/>
                <a:ext cx="2780448" cy="120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200" dirty="0"/>
                  <a:t>…et les </a:t>
                </a:r>
                <a:r>
                  <a:rPr lang="fr-RE" sz="1200" dirty="0"/>
                  <a:t>graphiques</a:t>
                </a:r>
                <a:r>
                  <a:rPr lang="en-CA" sz="1200" dirty="0"/>
                  <a:t>.</a:t>
                </a:r>
              </a:p>
            </p:txBody>
          </p:sp>
        </p:grpSp>
        <p:pic>
          <p:nvPicPr>
            <p:cNvPr id="15" name="Graphic 14" descr="Line arrow: Counter-clockwise curve with solid fill">
              <a:extLst>
                <a:ext uri="{FF2B5EF4-FFF2-40B4-BE49-F238E27FC236}">
                  <a16:creationId xmlns:a16="http://schemas.microsoft.com/office/drawing/2014/main" id="{80C0933E-925C-8B08-2EE6-3ADD273B0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8027122" flipH="1" flipV="1">
              <a:off x="7399512" y="4994978"/>
              <a:ext cx="752655" cy="752655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BC8C787-E32D-D848-8D1E-03A91348D609}"/>
              </a:ext>
            </a:extLst>
          </p:cNvPr>
          <p:cNvGrpSpPr/>
          <p:nvPr/>
        </p:nvGrpSpPr>
        <p:grpSpPr>
          <a:xfrm>
            <a:off x="7274977" y="190644"/>
            <a:ext cx="1789750" cy="778414"/>
            <a:chOff x="-990689" y="4971992"/>
            <a:chExt cx="2835195" cy="33746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E602443F-7A81-DED7-E5E0-85D0E07EDBB5}"/>
                </a:ext>
              </a:extLst>
            </p:cNvPr>
            <p:cNvSpPr/>
            <p:nvPr/>
          </p:nvSpPr>
          <p:spPr>
            <a:xfrm>
              <a:off x="-990689" y="4971992"/>
              <a:ext cx="2780448" cy="33746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6FAD38-5BBB-EAC0-8927-FCC76967F1FD}"/>
                </a:ext>
              </a:extLst>
            </p:cNvPr>
            <p:cNvSpPr txBox="1"/>
            <p:nvPr/>
          </p:nvSpPr>
          <p:spPr>
            <a:xfrm>
              <a:off x="-935941" y="4991299"/>
              <a:ext cx="2780447" cy="280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dirty="0"/>
                <a:t>Vos chiffres seront différents de cet exemple.</a:t>
              </a:r>
              <a:endParaRPr lang="en-CA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070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30"/>
            <a:ext cx="8638967" cy="985206"/>
          </a:xfrm>
        </p:spPr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fr-CA" sz="2000" dirty="0"/>
              <a:t>Consultez les diapos suivantes pour trouver plus de trucs et astuces</a:t>
            </a:r>
            <a:r>
              <a:rPr lang="en-US" sz="2000" dirty="0"/>
              <a:t>:</a:t>
            </a:r>
          </a:p>
          <a:p>
            <a:pPr marL="0" indent="0">
              <a:lnSpc>
                <a:spcPts val="2500"/>
              </a:lnSpc>
              <a:buNone/>
            </a:pPr>
            <a:endParaRPr lang="en-US" sz="2000" dirty="0"/>
          </a:p>
          <a:p>
            <a:pPr marL="342900" indent="-342900">
              <a:lnSpc>
                <a:spcPts val="2500"/>
              </a:lnSpc>
            </a:pPr>
            <a:r>
              <a:rPr lang="en-US" sz="2000" b="1" dirty="0"/>
              <a:t>La section </a:t>
            </a:r>
            <a:r>
              <a:rPr lang="fr-CA" sz="2000" b="1" dirty="0"/>
              <a:t>« </a:t>
            </a:r>
            <a:r>
              <a:rPr lang="fr-FR" sz="2000" b="1" dirty="0"/>
              <a:t>Autres stratégies pour épargner »</a:t>
            </a:r>
            <a:r>
              <a:rPr lang="fr-FR" sz="2000" dirty="0"/>
              <a:t>, </a:t>
            </a:r>
            <a:r>
              <a:rPr lang="fr-CA" sz="2000" dirty="0"/>
              <a:t>vous donne des conseils personnalisés sur la façon de rembourser le solde de votre carte de crédit.</a:t>
            </a:r>
            <a:endParaRPr lang="en-US" sz="2000" dirty="0"/>
          </a:p>
          <a:p>
            <a:pPr marL="342900" indent="-342900">
              <a:lnSpc>
                <a:spcPts val="2500"/>
              </a:lnSpc>
            </a:pPr>
            <a:endParaRPr lang="en-US" sz="2000" dirty="0"/>
          </a:p>
          <a:p>
            <a:pPr marL="342900" indent="-342900">
              <a:lnSpc>
                <a:spcPts val="2500"/>
              </a:lnSpc>
            </a:pPr>
            <a:r>
              <a:rPr lang="en-US" sz="2000" b="1" dirty="0"/>
              <a:t>La section </a:t>
            </a:r>
            <a:r>
              <a:rPr lang="fr-CA" sz="2000" b="1" dirty="0"/>
              <a:t>« Renseignements additionnels </a:t>
            </a:r>
            <a:r>
              <a:rPr lang="fr-FR" sz="2000" b="1" dirty="0"/>
              <a:t>»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fr-CA" sz="2000" dirty="0"/>
              <a:t>contient d'autres outils pour vous aider à choisir la bonne carte de crédit et à comparer les cartes de crédit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069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30"/>
            <a:ext cx="8638967" cy="985206"/>
          </a:xfrm>
        </p:spPr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fr-FR" sz="2000" dirty="0"/>
              <a:t>Retournez</a:t>
            </a:r>
            <a:r>
              <a:rPr lang="en-US" sz="2000" dirty="0"/>
              <a:t> à la </a:t>
            </a:r>
            <a:r>
              <a:rPr lang="fr-FR" sz="2000" b="1" dirty="0"/>
              <a:t>calculatrice de paiements de carte de crédit </a:t>
            </a:r>
            <a:r>
              <a:rPr lang="fr-FR" sz="2000" dirty="0"/>
              <a:t>et testez différents montants</a:t>
            </a:r>
            <a:r>
              <a:rPr lang="en-US" sz="2000" dirty="0"/>
              <a:t>:</a:t>
            </a:r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Essayez de changer l'option B : Augmentez ou diminuez le « paiement additionnel à chaque mois ».</a:t>
            </a:r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Essayez de changer l'option C : Augmentez ou diminuez le « paiement fixe mensuel ».</a:t>
            </a: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fr-FR" sz="2000" dirty="0"/>
              <a:t>Comment ce changement affecte-t-il</a:t>
            </a:r>
            <a:r>
              <a:rPr lang="en-US" sz="2000" dirty="0"/>
              <a:t>…</a:t>
            </a:r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Le temps qu'il faut pour rembourser le solde de la carte</a:t>
            </a:r>
            <a:r>
              <a:rPr lang="en-US" sz="2000" dirty="0"/>
              <a:t>?</a:t>
            </a:r>
          </a:p>
          <a:p>
            <a:pPr marL="342900" indent="-342900">
              <a:lnSpc>
                <a:spcPts val="2400"/>
              </a:lnSpc>
            </a:pPr>
            <a:r>
              <a:rPr lang="fr-FR" sz="2000" dirty="0"/>
              <a:t>Les intérêts payés</a:t>
            </a:r>
            <a:r>
              <a:rPr lang="en-US" sz="2000" dirty="0"/>
              <a:t>?</a:t>
            </a:r>
          </a:p>
          <a:p>
            <a:pPr marL="342900" indent="-342900">
              <a:lnSpc>
                <a:spcPts val="2400"/>
              </a:lnSpc>
            </a:pPr>
            <a:r>
              <a:rPr lang="fr-FR" sz="2000" dirty="0"/>
              <a:t>Le montant économisé</a:t>
            </a:r>
            <a:r>
              <a:rPr lang="en-US" sz="2000" dirty="0"/>
              <a:t>?</a:t>
            </a:r>
          </a:p>
          <a:p>
            <a:pPr marL="342900" indent="-342900">
              <a:lnSpc>
                <a:spcPts val="2400"/>
              </a:lnSpc>
            </a:pPr>
            <a:r>
              <a:rPr lang="fr-FR" sz="2000" dirty="0"/>
              <a:t>Le temps gagné</a:t>
            </a:r>
            <a:r>
              <a:rPr lang="en-US" sz="2000" dirty="0"/>
              <a:t>?</a:t>
            </a:r>
          </a:p>
          <a:p>
            <a:pPr marL="342900" indent="-342900">
              <a:lnSpc>
                <a:spcPts val="24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174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3600" dirty="0"/>
              <a:t>Réflexion de l’élève </a:t>
            </a:r>
            <a:r>
              <a:rPr lang="en-CA" sz="3600" dirty="0"/>
              <a:t>#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endParaRPr lang="en-US" sz="2000" dirty="0">
              <a:cs typeface="Arial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Après avoir testé différents montants pour les options B et C</a:t>
            </a:r>
            <a:r>
              <a:rPr lang="en-US" sz="2000" dirty="0">
                <a:cs typeface="Arial"/>
              </a:rPr>
              <a:t>, </a:t>
            </a:r>
            <a:r>
              <a:rPr lang="fr-CA" sz="2000" dirty="0"/>
              <a:t>entrez des paiements mensuels réalistes pour vous</a:t>
            </a:r>
            <a:r>
              <a:rPr lang="en-US" sz="2000" dirty="0">
                <a:cs typeface="Arial"/>
              </a:rPr>
              <a:t>. </a:t>
            </a:r>
            <a:r>
              <a:rPr lang="en-US" sz="2000" dirty="0" err="1">
                <a:cs typeface="Arial"/>
              </a:rPr>
              <a:t>Puis</a:t>
            </a:r>
            <a:r>
              <a:rPr lang="en-US" sz="2000" dirty="0">
                <a:cs typeface="Arial"/>
              </a:rPr>
              <a:t> </a:t>
            </a:r>
            <a:r>
              <a:rPr lang="fr-CA" sz="2000" dirty="0">
                <a:cs typeface="Arial"/>
              </a:rPr>
              <a:t>complétez</a:t>
            </a:r>
            <a:r>
              <a:rPr lang="en-US" sz="2000" dirty="0">
                <a:cs typeface="Arial"/>
              </a:rPr>
              <a:t> </a:t>
            </a:r>
            <a:r>
              <a:rPr lang="fr-CH" sz="2000" dirty="0"/>
              <a:t>« </a:t>
            </a:r>
            <a:r>
              <a:rPr lang="fr-RE" sz="2000" dirty="0"/>
              <a:t>Réflexion</a:t>
            </a:r>
            <a:r>
              <a:rPr lang="en-CA" sz="2000" dirty="0"/>
              <a:t> de </a:t>
            </a:r>
            <a:r>
              <a:rPr lang="en-CA" sz="2000" dirty="0" err="1"/>
              <a:t>l’élève</a:t>
            </a:r>
            <a:r>
              <a:rPr lang="en-CA" sz="2000" dirty="0"/>
              <a:t>  # 2</a:t>
            </a:r>
            <a:r>
              <a:rPr lang="fr-FR" sz="2000" dirty="0"/>
              <a:t> »</a:t>
            </a:r>
            <a:r>
              <a:rPr lang="en-CA" sz="2000" dirty="0"/>
              <a:t> </a:t>
            </a:r>
            <a:r>
              <a:rPr lang="en-CA" sz="2000" dirty="0" err="1"/>
              <a:t>sur</a:t>
            </a:r>
            <a:r>
              <a:rPr lang="en-CA" sz="2000" dirty="0"/>
              <a:t> </a:t>
            </a:r>
            <a:r>
              <a:rPr lang="en-CA" sz="2000" dirty="0" err="1"/>
              <a:t>votre</a:t>
            </a:r>
            <a:r>
              <a:rPr lang="en-CA" sz="2000" dirty="0"/>
              <a:t> fiche de travail</a:t>
            </a:r>
            <a:r>
              <a:rPr lang="en-US" sz="2000" dirty="0"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020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75ABC45-703E-4857-B751-96F66A99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33400"/>
            <a:ext cx="7923212" cy="685800"/>
          </a:xfrm>
        </p:spPr>
        <p:txBody>
          <a:bodyPr>
            <a:noAutofit/>
          </a:bodyPr>
          <a:lstStyle/>
          <a:p>
            <a:pPr eaLnBrk="1" hangingPunct="1"/>
            <a:r>
              <a:rPr lang="fr-CA" sz="360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CE09169-3831-4481-AC7D-22AA60EC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7923212" cy="4176713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AB090C-D7A0-1742-86F3-6D341B66C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71625"/>
            <a:ext cx="8638967" cy="4648422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fr-CA" sz="2000" b="1" dirty="0">
                <a:solidFill>
                  <a:schemeClr val="accent4"/>
                </a:solidFill>
              </a:rPr>
              <a:t>Lorsqu’on comprend les différentes options, on peut prendre des décisions plus éclairées et se sentir plus en contrôle de nos finances</a:t>
            </a:r>
            <a:r>
              <a:rPr lang="en-US" sz="2000" b="1" dirty="0">
                <a:solidFill>
                  <a:schemeClr val="accent4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201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Nous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allons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appliquer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nos connaissances sur les </a:t>
            </a:r>
            <a:r>
              <a:rPr lang="fr-CA" sz="2000" b="1" dirty="0"/>
              <a:t>intérêts composés </a:t>
            </a:r>
            <a:r>
              <a:rPr lang="fr-CA" sz="2000" dirty="0"/>
              <a:t>à une situation réelle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sz="2000" dirty="0"/>
              <a:t>gérer la facture d’une carte de crédit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fr-CA" sz="2000" dirty="0"/>
              <a:t>Une carte de crédit est un moyen vraiment pratique de faire des achats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Son</a:t>
            </a:r>
            <a:r>
              <a:rPr lang="fr-CA" sz="2000" dirty="0"/>
              <a:t> utilisation aide à bâtir notre cote de crédit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Toutefois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on ne fait pas attention,</a:t>
            </a:r>
            <a:r>
              <a:rPr lang="fr-FR" sz="2000" dirty="0"/>
              <a:t> on peut facilement s’endetter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3600" dirty="0"/>
              <a:t>Dans cette leçon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Nous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allons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apprendre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/>
              <a:t>Comment la dette d’une carte de crédit augmente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Les options </a:t>
            </a:r>
            <a:r>
              <a:rPr lang="fr-CA" sz="2000" dirty="0"/>
              <a:t>pour rembourser vos factures de carte de crédit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/>
              <a:t>Vous avez le pouvoir de contrôler vos finances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!</a:t>
            </a: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en-CA" sz="3600" dirty="0" err="1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18897"/>
            <a:ext cx="8638967" cy="4801149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en-US" sz="2000" dirty="0" err="1"/>
              <a:t>Quand</a:t>
            </a:r>
            <a:r>
              <a:rPr lang="en-US" sz="2000" dirty="0"/>
              <a:t> </a:t>
            </a:r>
            <a:r>
              <a:rPr lang="en-US" sz="2000" dirty="0" err="1"/>
              <a:t>vous</a:t>
            </a:r>
            <a:r>
              <a:rPr lang="en-US" sz="2000" dirty="0"/>
              <a:t> </a:t>
            </a:r>
            <a:r>
              <a:rPr lang="en-US" sz="2000" dirty="0" err="1"/>
              <a:t>faites</a:t>
            </a:r>
            <a:r>
              <a:rPr lang="en-US" sz="2000" dirty="0"/>
              <a:t> des </a:t>
            </a:r>
            <a:r>
              <a:rPr lang="en-US" sz="2000" dirty="0" err="1"/>
              <a:t>achats</a:t>
            </a:r>
            <a:r>
              <a:rPr lang="en-US" sz="2000" dirty="0"/>
              <a:t> avec </a:t>
            </a:r>
            <a:r>
              <a:rPr lang="en-US" sz="2000" dirty="0" err="1"/>
              <a:t>votre</a:t>
            </a:r>
            <a:r>
              <a:rPr lang="en-US" sz="2000" dirty="0"/>
              <a:t> carte de </a:t>
            </a:r>
            <a:r>
              <a:rPr lang="en-US" sz="2000" dirty="0" err="1"/>
              <a:t>crédit</a:t>
            </a:r>
            <a:r>
              <a:rPr lang="en-US" sz="2000" dirty="0"/>
              <a:t>, </a:t>
            </a:r>
            <a:r>
              <a:rPr lang="fr-CA" sz="2000" dirty="0"/>
              <a:t>vous empruntez de l'argent à votre banque</a:t>
            </a:r>
            <a:r>
              <a:rPr lang="en-US" sz="2000" dirty="0"/>
              <a:t>. </a:t>
            </a:r>
            <a:r>
              <a:rPr lang="fr-CA" sz="2000" b="1" dirty="0"/>
              <a:t>Vous devrez rembourser l'argent, plus les intérêts</a:t>
            </a:r>
            <a:r>
              <a:rPr lang="en-US" sz="2000" b="1" dirty="0"/>
              <a:t>.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sz="2000" dirty="0"/>
              <a:t>	  </a:t>
            </a:r>
          </a:p>
          <a:p>
            <a:pPr marL="0" indent="0" algn="ctr">
              <a:lnSpc>
                <a:spcPts val="2500"/>
              </a:lnSpc>
              <a:buNone/>
            </a:pPr>
            <a:r>
              <a:rPr lang="en-US" sz="2000" dirty="0"/>
              <a:t>                </a:t>
            </a:r>
            <a:r>
              <a:rPr lang="fr-CA" sz="2000" dirty="0"/>
              <a:t>Quel est le moyen le</a:t>
            </a:r>
            <a:r>
              <a:rPr lang="fr-CA" sz="2000" b="1" dirty="0"/>
              <a:t> plus rapide</a:t>
            </a:r>
            <a:r>
              <a:rPr lang="fr-CA" sz="2000" dirty="0"/>
              <a:t> de payer votre facture de carte de crédit</a:t>
            </a:r>
            <a:r>
              <a:rPr lang="en-US" sz="2000" dirty="0"/>
              <a:t>?</a:t>
            </a:r>
          </a:p>
          <a:p>
            <a:pPr marL="0" indent="0" algn="ctr">
              <a:lnSpc>
                <a:spcPts val="2500"/>
              </a:lnSpc>
              <a:buNone/>
            </a:pPr>
            <a:endParaRPr lang="en-US" sz="2000" b="1" dirty="0">
              <a:solidFill>
                <a:schemeClr val="accent1"/>
              </a:solidFill>
              <a:cs typeface="Arial"/>
            </a:endParaRPr>
          </a:p>
          <a:p>
            <a:pPr marL="0" indent="0" algn="ctr">
              <a:lnSpc>
                <a:spcPts val="2500"/>
              </a:lnSpc>
              <a:buNone/>
            </a:pPr>
            <a:r>
              <a:rPr lang="en-US" sz="2000" b="1" dirty="0">
                <a:solidFill>
                  <a:schemeClr val="accent1"/>
                </a:solidFill>
              </a:rPr>
              <a:t>La </a:t>
            </a:r>
            <a:r>
              <a:rPr lang="fr-CA" sz="2000" b="1" dirty="0">
                <a:solidFill>
                  <a:schemeClr val="accent1"/>
                </a:solidFill>
              </a:rPr>
              <a:t>meilleure</a:t>
            </a:r>
            <a:r>
              <a:rPr lang="en-US" sz="2000" b="1" dirty="0">
                <a:solidFill>
                  <a:schemeClr val="accent1"/>
                </a:solidFill>
              </a:rPr>
              <a:t> option: </a:t>
            </a:r>
            <a:br>
              <a:rPr lang="en-US" sz="2000" b="1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  <a:cs typeface="Arial"/>
              </a:rPr>
              <a:t>Payer le </a:t>
            </a:r>
            <a:r>
              <a:rPr lang="en-US" sz="2000" dirty="0" err="1">
                <a:solidFill>
                  <a:schemeClr val="accent1"/>
                </a:solidFill>
                <a:cs typeface="Arial"/>
              </a:rPr>
              <a:t>solde</a:t>
            </a:r>
            <a:r>
              <a:rPr lang="en-US" sz="2000" dirty="0">
                <a:solidFill>
                  <a:schemeClr val="accent1"/>
                </a:solidFill>
                <a:cs typeface="Arial"/>
              </a:rPr>
              <a:t> total </a:t>
            </a:r>
            <a:r>
              <a:rPr lang="en-US" sz="2000" dirty="0" err="1">
                <a:solidFill>
                  <a:schemeClr val="accent1"/>
                </a:solidFill>
              </a:rPr>
              <a:t>chaque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mois</a:t>
            </a:r>
            <a:r>
              <a:rPr lang="en-US" sz="2000" dirty="0">
                <a:solidFill>
                  <a:schemeClr val="accent1"/>
                </a:solidFill>
                <a:cs typeface="Arial"/>
              </a:rPr>
              <a:t>! </a:t>
            </a:r>
            <a:r>
              <a:rPr lang="fr-FR" sz="2000" dirty="0">
                <a:solidFill>
                  <a:schemeClr val="accent4"/>
                </a:solidFill>
              </a:rPr>
              <a:t>Vous n’aurez aucun intérêt à payer</a:t>
            </a:r>
            <a:r>
              <a:rPr lang="en-US" sz="2000" dirty="0">
                <a:solidFill>
                  <a:schemeClr val="accent4"/>
                </a:solidFill>
                <a:cs typeface="Arial"/>
              </a:rPr>
              <a:t>!</a:t>
            </a:r>
            <a:endParaRPr lang="en-US" sz="2000" b="1" dirty="0">
              <a:solidFill>
                <a:schemeClr val="accent4"/>
              </a:solidFill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553C1A-BFB8-950C-993B-E4D1F4EC2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06" y="2931652"/>
            <a:ext cx="861791" cy="88781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67B283-4542-CAFC-DA6E-56D66C1CDBE6}"/>
              </a:ext>
            </a:extLst>
          </p:cNvPr>
          <p:cNvCxnSpPr>
            <a:cxnSpLocks/>
          </p:cNvCxnSpPr>
          <p:nvPr/>
        </p:nvCxnSpPr>
        <p:spPr>
          <a:xfrm flipV="1">
            <a:off x="6028201" y="4792797"/>
            <a:ext cx="696449" cy="4764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9306F0-B963-D7AF-900E-372C55DD1D63}"/>
              </a:ext>
            </a:extLst>
          </p:cNvPr>
          <p:cNvCxnSpPr>
            <a:cxnSpLocks/>
          </p:cNvCxnSpPr>
          <p:nvPr/>
        </p:nvCxnSpPr>
        <p:spPr>
          <a:xfrm>
            <a:off x="1402497" y="4792797"/>
            <a:ext cx="1426100" cy="158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2" presetClass="emph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9494" y="365126"/>
            <a:ext cx="8639175" cy="691164"/>
          </a:xfrm>
        </p:spPr>
        <p:txBody>
          <a:bodyPr>
            <a:normAutofit/>
          </a:bodyPr>
          <a:lstStyle/>
          <a:p>
            <a:r>
              <a:rPr lang="en-CA" sz="3600" dirty="0">
                <a:solidFill>
                  <a:schemeClr val="bg2"/>
                </a:solidFill>
              </a:rPr>
              <a:t>Carte de </a:t>
            </a:r>
            <a:r>
              <a:rPr lang="en-CA" sz="3600" dirty="0" err="1">
                <a:solidFill>
                  <a:schemeClr val="bg2"/>
                </a:solidFill>
              </a:rPr>
              <a:t>crédit</a:t>
            </a:r>
            <a:r>
              <a:rPr lang="en-CA" sz="3600" dirty="0">
                <a:solidFill>
                  <a:schemeClr val="bg2"/>
                </a:solidFill>
              </a:rPr>
              <a:t> et </a:t>
            </a:r>
            <a:r>
              <a:rPr lang="fr-CA" sz="3600" dirty="0">
                <a:solidFill>
                  <a:schemeClr val="bg2"/>
                </a:solidFill>
              </a:rPr>
              <a:t>intérêts composés</a:t>
            </a:r>
            <a:endParaRPr lang="en-CA" sz="3600" dirty="0">
              <a:solidFill>
                <a:schemeClr val="bg2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5D3C073-A1C2-DB20-FF52-B970A026D2E7}"/>
              </a:ext>
            </a:extLst>
          </p:cNvPr>
          <p:cNvGrpSpPr/>
          <p:nvPr/>
        </p:nvGrpSpPr>
        <p:grpSpPr>
          <a:xfrm>
            <a:off x="638348" y="3124726"/>
            <a:ext cx="6506720" cy="3936474"/>
            <a:chOff x="1180210" y="3188524"/>
            <a:chExt cx="6634716" cy="390794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2DC0EC1-1177-83A4-DA8A-3F8453F7E8E2}"/>
                </a:ext>
              </a:extLst>
            </p:cNvPr>
            <p:cNvGrpSpPr/>
            <p:nvPr/>
          </p:nvGrpSpPr>
          <p:grpSpPr>
            <a:xfrm>
              <a:off x="1180210" y="3188524"/>
              <a:ext cx="6634716" cy="3882127"/>
              <a:chOff x="1180210" y="3188524"/>
              <a:chExt cx="6634716" cy="388212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2DBDC37-EA13-55E4-5C63-5F8F84576504}"/>
                  </a:ext>
                </a:extLst>
              </p:cNvPr>
              <p:cNvSpPr/>
              <p:nvPr/>
            </p:nvSpPr>
            <p:spPr>
              <a:xfrm>
                <a:off x="1180210" y="3188524"/>
                <a:ext cx="6634716" cy="3882127"/>
              </a:xfrm>
              <a:prstGeom prst="rect">
                <a:avLst/>
              </a:prstGeom>
              <a:solidFill>
                <a:schemeClr val="tx2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EDE477-27C9-1C54-6342-6192215EEAC0}"/>
                  </a:ext>
                </a:extLst>
              </p:cNvPr>
              <p:cNvSpPr txBox="1"/>
              <p:nvPr/>
            </p:nvSpPr>
            <p:spPr>
              <a:xfrm>
                <a:off x="1329073" y="3275272"/>
                <a:ext cx="2495503" cy="336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err="1"/>
                  <a:t>État</a:t>
                </a:r>
                <a:r>
                  <a:rPr lang="en-US" sz="1600" b="1" dirty="0"/>
                  <a:t> de </a:t>
                </a:r>
                <a:r>
                  <a:rPr lang="en-US" sz="1600" b="1" dirty="0" err="1"/>
                  <a:t>compte</a:t>
                </a:r>
                <a:endParaRPr lang="en-CA" sz="1600" b="1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18B8D2-5660-B76D-F61C-70DB6C01572A}"/>
                  </a:ext>
                </a:extLst>
              </p:cNvPr>
              <p:cNvSpPr txBox="1"/>
              <p:nvPr/>
            </p:nvSpPr>
            <p:spPr>
              <a:xfrm>
                <a:off x="1329072" y="3790450"/>
                <a:ext cx="2853314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/>
                  <a:t>TRANSACTIONS</a:t>
                </a:r>
                <a:endParaRPr lang="en-CA" sz="1200" b="1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5E86047-9CCC-B116-C35F-707C70B7CDBB}"/>
                  </a:ext>
                </a:extLst>
              </p:cNvPr>
              <p:cNvSpPr/>
              <p:nvPr/>
            </p:nvSpPr>
            <p:spPr>
              <a:xfrm>
                <a:off x="1329073" y="4190337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AAC871F-7F78-3A32-45DE-2D1797B663F9}"/>
                  </a:ext>
                </a:extLst>
              </p:cNvPr>
              <p:cNvSpPr/>
              <p:nvPr/>
            </p:nvSpPr>
            <p:spPr>
              <a:xfrm>
                <a:off x="1329073" y="4465625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46213EA-5D35-DF0D-92AA-806BB6D022D9}"/>
                  </a:ext>
                </a:extLst>
              </p:cNvPr>
              <p:cNvSpPr/>
              <p:nvPr/>
            </p:nvSpPr>
            <p:spPr>
              <a:xfrm>
                <a:off x="1329073" y="4753829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99FCF66-C446-40C0-8C71-0B60F70D46C2}"/>
                  </a:ext>
                </a:extLst>
              </p:cNvPr>
              <p:cNvSpPr/>
              <p:nvPr/>
            </p:nvSpPr>
            <p:spPr>
              <a:xfrm>
                <a:off x="1340105" y="5025526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6704E4C-D53C-F445-A7D4-F1F591CA0D05}"/>
                  </a:ext>
                </a:extLst>
              </p:cNvPr>
              <p:cNvSpPr/>
              <p:nvPr/>
            </p:nvSpPr>
            <p:spPr>
              <a:xfrm>
                <a:off x="1340105" y="5300814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14103C1-C43B-E173-9E16-523A15F445EC}"/>
                  </a:ext>
                </a:extLst>
              </p:cNvPr>
              <p:cNvSpPr/>
              <p:nvPr/>
            </p:nvSpPr>
            <p:spPr>
              <a:xfrm>
                <a:off x="1340105" y="5589018"/>
                <a:ext cx="2853313" cy="17492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1A9BD45B-4E5E-337A-7264-DDAA5E415D17}"/>
                  </a:ext>
                </a:extLst>
              </p:cNvPr>
              <p:cNvCxnSpPr/>
              <p:nvPr/>
            </p:nvCxnSpPr>
            <p:spPr>
              <a:xfrm>
                <a:off x="1329073" y="5890437"/>
                <a:ext cx="286434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A90F770-1CB5-7B7B-8D74-444409CA5875}"/>
                  </a:ext>
                </a:extLst>
              </p:cNvPr>
              <p:cNvSpPr txBox="1"/>
              <p:nvPr/>
            </p:nvSpPr>
            <p:spPr>
              <a:xfrm>
                <a:off x="1248885" y="5946048"/>
                <a:ext cx="3107773" cy="25971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1100" b="1" dirty="0"/>
                  <a:t>NOUVEAU SOLDE - TOTAL</a:t>
                </a:r>
                <a:r>
                  <a:rPr lang="fr-FR" sz="1100" dirty="0"/>
                  <a:t>: </a:t>
                </a:r>
                <a:r>
                  <a:rPr lang="en-US" sz="1100" b="1" dirty="0"/>
                  <a:t>556,72 $</a:t>
                </a:r>
                <a:endParaRPr lang="en-CA" sz="1100" b="1" dirty="0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C13D4B-426A-F2F3-5C49-BC28E4A4F239}"/>
                </a:ext>
              </a:extLst>
            </p:cNvPr>
            <p:cNvSpPr/>
            <p:nvPr/>
          </p:nvSpPr>
          <p:spPr>
            <a:xfrm>
              <a:off x="4478843" y="3214337"/>
              <a:ext cx="3317358" cy="3882127"/>
            </a:xfrm>
            <a:prstGeom prst="rect">
              <a:avLst/>
            </a:prstGeom>
            <a:solidFill>
              <a:schemeClr val="tx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764EEB0-572A-F7F6-6D23-AA72838FC118}"/>
                </a:ext>
              </a:extLst>
            </p:cNvPr>
            <p:cNvSpPr txBox="1"/>
            <p:nvPr/>
          </p:nvSpPr>
          <p:spPr>
            <a:xfrm>
              <a:off x="4570890" y="3418450"/>
              <a:ext cx="3103126" cy="2749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 err="1"/>
                <a:t>RELEVÉ</a:t>
              </a:r>
              <a:r>
                <a:rPr lang="en-US" sz="1200" b="1" dirty="0"/>
                <a:t> DE </a:t>
              </a:r>
              <a:r>
                <a:rPr lang="en-US" sz="1200" b="1" dirty="0" err="1"/>
                <a:t>COMPTE</a:t>
              </a:r>
              <a:endParaRPr lang="en-CA" sz="1200" b="1" dirty="0"/>
            </a:p>
          </p:txBody>
        </p:sp>
      </p:grp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95D9D047-D84D-D86C-88AE-44621D592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528108"/>
              </p:ext>
            </p:extLst>
          </p:nvPr>
        </p:nvGraphicFramePr>
        <p:xfrm>
          <a:off x="3914204" y="3752517"/>
          <a:ext cx="3103128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888">
                  <a:extLst>
                    <a:ext uri="{9D8B030D-6E8A-4147-A177-3AD203B41FA5}">
                      <a16:colId xmlns:a16="http://schemas.microsoft.com/office/drawing/2014/main" val="169712474"/>
                    </a:ext>
                  </a:extLst>
                </a:gridCol>
                <a:gridCol w="954240">
                  <a:extLst>
                    <a:ext uri="{9D8B030D-6E8A-4147-A177-3AD203B41FA5}">
                      <a16:colId xmlns:a16="http://schemas.microsoft.com/office/drawing/2014/main" val="1779113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05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Solde précédent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027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05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Paiements</a:t>
                      </a:r>
                      <a:r>
                        <a:rPr lang="fr-FR" sz="1050" b="0" i="0" u="none" strike="noStrike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fr-FR" sz="105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et autres crédits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79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05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Achats et débits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618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200" noProof="0" dirty="0"/>
                        <a:t>Intérêt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379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05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Frais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099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050" b="1" dirty="0"/>
                        <a:t>NOUVEAU SOLDE - TOTAL</a:t>
                      </a:r>
                      <a:endParaRPr lang="en-C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556,72 $</a:t>
                      </a:r>
                      <a:endParaRPr lang="en-CA" sz="12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2613585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B7C1D0C4-B3DD-4645-DF18-CD011C6D0788}"/>
              </a:ext>
            </a:extLst>
          </p:cNvPr>
          <p:cNvSpPr/>
          <p:nvPr/>
        </p:nvSpPr>
        <p:spPr>
          <a:xfrm>
            <a:off x="5973247" y="4206147"/>
            <a:ext cx="942755" cy="1749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B2AB538-F9E4-FA1A-6E67-DA959BCD19D5}"/>
              </a:ext>
            </a:extLst>
          </p:cNvPr>
          <p:cNvSpPr/>
          <p:nvPr/>
        </p:nvSpPr>
        <p:spPr>
          <a:xfrm>
            <a:off x="5970439" y="3856480"/>
            <a:ext cx="942755" cy="1749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CDDCD2D-2829-8E3B-256D-B01B334E860E}"/>
              </a:ext>
            </a:extLst>
          </p:cNvPr>
          <p:cNvSpPr/>
          <p:nvPr/>
        </p:nvSpPr>
        <p:spPr>
          <a:xfrm>
            <a:off x="5970972" y="4911789"/>
            <a:ext cx="942755" cy="1749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6C7AD0-0B57-F2AD-E3E8-9D191804B954}"/>
              </a:ext>
            </a:extLst>
          </p:cNvPr>
          <p:cNvSpPr/>
          <p:nvPr/>
        </p:nvSpPr>
        <p:spPr>
          <a:xfrm>
            <a:off x="5968164" y="4562122"/>
            <a:ext cx="942755" cy="1749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D050619-9E50-C4F9-5447-7B551E698BB1}"/>
              </a:ext>
            </a:extLst>
          </p:cNvPr>
          <p:cNvSpPr/>
          <p:nvPr/>
        </p:nvSpPr>
        <p:spPr>
          <a:xfrm>
            <a:off x="5973247" y="5278817"/>
            <a:ext cx="942755" cy="1749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095195-3EBD-E482-DCA2-08C3D7CC8EE4}"/>
              </a:ext>
            </a:extLst>
          </p:cNvPr>
          <p:cNvSpPr/>
          <p:nvPr/>
        </p:nvSpPr>
        <p:spPr>
          <a:xfrm>
            <a:off x="638348" y="5892355"/>
            <a:ext cx="2864346" cy="256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58A58DB-6188-6A92-977D-39400F73B5EA}"/>
              </a:ext>
            </a:extLst>
          </p:cNvPr>
          <p:cNvSpPr/>
          <p:nvPr/>
        </p:nvSpPr>
        <p:spPr>
          <a:xfrm>
            <a:off x="3965253" y="5667110"/>
            <a:ext cx="3012550" cy="2481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BA7AE0-FCBF-67DA-D052-FB339D550D3D}"/>
              </a:ext>
            </a:extLst>
          </p:cNvPr>
          <p:cNvCxnSpPr>
            <a:cxnSpLocks/>
          </p:cNvCxnSpPr>
          <p:nvPr/>
        </p:nvCxnSpPr>
        <p:spPr>
          <a:xfrm flipH="1">
            <a:off x="7037360" y="5453746"/>
            <a:ext cx="393133" cy="3609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32BE27C-2CB7-4448-C55A-BCE301972EA2}"/>
              </a:ext>
            </a:extLst>
          </p:cNvPr>
          <p:cNvSpPr txBox="1"/>
          <p:nvPr/>
        </p:nvSpPr>
        <p:spPr>
          <a:xfrm>
            <a:off x="7238419" y="4280261"/>
            <a:ext cx="1794877" cy="11695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/>
              <a:t>Si vous payez le total du nouveau solde, vous n’aurez pas à payer d’intérêt!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A3B6FDF-D776-3285-7B6E-1D83EEA1A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26" y="1056493"/>
            <a:ext cx="7325747" cy="192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2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30"/>
            <a:ext cx="8638967" cy="985206"/>
          </a:xfrm>
        </p:spPr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Que se passe-t-il si vous ne pouvez pas payer la totalité de votre </a:t>
            </a:r>
            <a:r>
              <a:rPr lang="en-US" sz="2000" dirty="0"/>
              <a:t>facture de carte de </a:t>
            </a:r>
            <a:r>
              <a:rPr lang="fr-CA" sz="2000" dirty="0"/>
              <a:t>crédit</a:t>
            </a:r>
            <a:r>
              <a:rPr lang="en-US" sz="2000" dirty="0"/>
              <a:t>? Il y a </a:t>
            </a:r>
            <a:r>
              <a:rPr lang="fr-CA" sz="2000" dirty="0"/>
              <a:t>deux scénarios possibles</a:t>
            </a:r>
            <a:r>
              <a:rPr lang="en-US" sz="2000" dirty="0"/>
              <a:t>:</a:t>
            </a:r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Vous ne pouvez faire aucun paiement sur votre facture</a:t>
            </a:r>
            <a:r>
              <a:rPr lang="en-US" sz="2000" dirty="0"/>
              <a:t>.</a:t>
            </a:r>
          </a:p>
          <a:p>
            <a:pPr marL="342900" indent="-342900">
              <a:lnSpc>
                <a:spcPts val="2400"/>
              </a:lnSpc>
            </a:pPr>
            <a:r>
              <a:rPr lang="fr-CA" sz="2000" dirty="0"/>
              <a:t>Vous faites de petits paiements chaque mois</a:t>
            </a:r>
            <a:r>
              <a:rPr lang="en-US" sz="2000" dirty="0"/>
              <a:t>.</a:t>
            </a:r>
          </a:p>
          <a:p>
            <a:pPr marL="0" indent="0">
              <a:lnSpc>
                <a:spcPts val="2400"/>
              </a:lnSpc>
              <a:buNone/>
            </a:pP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fr-CA" sz="2000" b="1" dirty="0">
                <a:solidFill>
                  <a:schemeClr val="bg2"/>
                </a:solidFill>
              </a:rPr>
              <a:t>Les achats sur votre carte commenceront à produire des intérêts</a:t>
            </a:r>
            <a:r>
              <a:rPr lang="en-US" sz="2000" b="1" dirty="0">
                <a:solidFill>
                  <a:schemeClr val="accent1"/>
                </a:solidFill>
                <a:cs typeface="Arial"/>
              </a:rPr>
              <a:t>.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Parce que votre carte de crédit facture des </a:t>
            </a:r>
            <a:r>
              <a:rPr lang="fr-CA" sz="2000" b="1" dirty="0"/>
              <a:t>intérêts composés</a:t>
            </a:r>
            <a:r>
              <a:rPr lang="fr-CA" sz="2000" dirty="0"/>
              <a:t>, votre dette va croître de façon exponentielle.</a:t>
            </a:r>
            <a:endParaRPr lang="en-US" sz="2000" dirty="0">
              <a:cs typeface="Arial"/>
            </a:endParaRPr>
          </a:p>
          <a:p>
            <a:pPr marL="0" indent="0">
              <a:lnSpc>
                <a:spcPts val="2400"/>
              </a:lnSpc>
              <a:buNone/>
            </a:pP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Dans cette activité, nous allons examiner ces deux scénarios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511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4"/>
            <a:ext cx="8638967" cy="5266365"/>
          </a:xfrm>
        </p:spPr>
        <p:txBody>
          <a:bodyPr>
            <a:normAutofit/>
          </a:bodyPr>
          <a:lstStyle/>
          <a:p>
            <a:pPr marL="342900" indent="-342900">
              <a:lnSpc>
                <a:spcPts val="2400"/>
              </a:lnSpc>
              <a:buSzPct val="120000"/>
              <a:buFont typeface="+mj-lt"/>
              <a:buAutoNum type="arabicPeriod"/>
            </a:pPr>
            <a:r>
              <a:rPr lang="en-US" sz="2000" dirty="0"/>
              <a:t>R</a:t>
            </a:r>
            <a:r>
              <a:rPr lang="fr-CA" sz="2000" dirty="0" err="1"/>
              <a:t>emue-méninges</a:t>
            </a:r>
            <a:r>
              <a:rPr lang="en-US" sz="2000" dirty="0"/>
              <a:t>: </a:t>
            </a:r>
            <a:r>
              <a:rPr lang="fr-CA" sz="2000" dirty="0"/>
              <a:t>Avez-vous commencé à utiliser une carte de crédit</a:t>
            </a:r>
            <a:r>
              <a:rPr lang="en-US" sz="2000" dirty="0"/>
              <a:t>? Si </a:t>
            </a:r>
            <a:r>
              <a:rPr lang="en-US" sz="2000" dirty="0" err="1"/>
              <a:t>oui</a:t>
            </a:r>
            <a:r>
              <a:rPr lang="en-US" sz="2000" dirty="0"/>
              <a:t>, </a:t>
            </a:r>
            <a:r>
              <a:rPr lang="fr-CA" sz="2000" dirty="0"/>
              <a:t>quel est votre solde actuel</a:t>
            </a:r>
            <a:r>
              <a:rPr lang="en-US" sz="2000" dirty="0"/>
              <a:t>? </a:t>
            </a:r>
            <a:r>
              <a:rPr lang="fr-CA" sz="2000" dirty="0"/>
              <a:t>Si vous n'avez pas encore de carte</a:t>
            </a:r>
            <a:r>
              <a:rPr lang="en-US" sz="2000" dirty="0"/>
              <a:t>: </a:t>
            </a:r>
            <a:r>
              <a:rPr lang="fr-FR" sz="2000" dirty="0"/>
              <a:t>avez-vous acheté quelque chose récemment</a:t>
            </a:r>
            <a:r>
              <a:rPr lang="en-US" sz="2000" dirty="0"/>
              <a:t>? </a:t>
            </a:r>
            <a:r>
              <a:rPr lang="fr-CA" sz="2000" dirty="0"/>
              <a:t>Ou y a-t-il un article que vous voulez acheter</a:t>
            </a:r>
            <a:r>
              <a:rPr lang="en-US" sz="2000" dirty="0"/>
              <a:t>? </a:t>
            </a:r>
            <a:r>
              <a:rPr lang="fr-CA" sz="2000" dirty="0"/>
              <a:t>Le coût sera votre montant principal</a:t>
            </a:r>
            <a:r>
              <a:rPr lang="en-US" sz="2000" dirty="0"/>
              <a:t>.</a:t>
            </a:r>
          </a:p>
          <a:p>
            <a:pPr marL="342900" indent="-342900">
              <a:lnSpc>
                <a:spcPts val="2400"/>
              </a:lnSpc>
              <a:buSzPct val="120000"/>
              <a:buFont typeface="+mj-lt"/>
              <a:buAutoNum type="arabicPeriod"/>
            </a:pPr>
            <a:r>
              <a:rPr lang="en-US" sz="2000" dirty="0"/>
              <a:t>Cherchez </a:t>
            </a:r>
            <a:r>
              <a:rPr lang="en-US" sz="2000" dirty="0" err="1"/>
              <a:t>une</a:t>
            </a:r>
            <a:r>
              <a:rPr lang="en-US" sz="2000" dirty="0"/>
              <a:t> carte de </a:t>
            </a:r>
            <a:r>
              <a:rPr lang="en-US" sz="2000" dirty="0" err="1"/>
              <a:t>crédit</a:t>
            </a:r>
            <a:r>
              <a:rPr lang="en-US" sz="2000" dirty="0"/>
              <a:t> qui </a:t>
            </a:r>
            <a:r>
              <a:rPr lang="fr-CA" sz="2000" dirty="0"/>
              <a:t>répond</a:t>
            </a:r>
            <a:r>
              <a:rPr lang="en-US" sz="2000" dirty="0"/>
              <a:t> à </a:t>
            </a:r>
            <a:r>
              <a:rPr lang="en-US" sz="2000" dirty="0" err="1"/>
              <a:t>vos</a:t>
            </a:r>
            <a:r>
              <a:rPr lang="en-US" sz="2000" dirty="0"/>
              <a:t> </a:t>
            </a:r>
            <a:r>
              <a:rPr lang="fr-CA" sz="2000" dirty="0"/>
              <a:t>attentes</a:t>
            </a:r>
            <a:r>
              <a:rPr lang="en-US" sz="2000" dirty="0"/>
              <a:t>. Si </a:t>
            </a:r>
            <a:r>
              <a:rPr lang="en-US" sz="2000" dirty="0" err="1"/>
              <a:t>vous</a:t>
            </a:r>
            <a:r>
              <a:rPr lang="en-US" sz="2000" dirty="0"/>
              <a:t> </a:t>
            </a:r>
            <a:r>
              <a:rPr lang="en-US" sz="2000" dirty="0" err="1"/>
              <a:t>avez</a:t>
            </a:r>
            <a:r>
              <a:rPr lang="en-US" sz="2000" dirty="0"/>
              <a:t> déjà </a:t>
            </a:r>
            <a:r>
              <a:rPr lang="en-US" sz="2000" dirty="0" err="1"/>
              <a:t>une</a:t>
            </a:r>
            <a:r>
              <a:rPr lang="en-US" sz="2000" dirty="0"/>
              <a:t> carte à </a:t>
            </a:r>
            <a:r>
              <a:rPr lang="en-US" sz="2000" dirty="0" err="1"/>
              <a:t>votre</a:t>
            </a:r>
            <a:r>
              <a:rPr lang="en-US" sz="2000" dirty="0"/>
              <a:t> nom, </a:t>
            </a:r>
            <a:r>
              <a:rPr lang="fr-CA" sz="2000" dirty="0"/>
              <a:t>veuillez l’utiliser pour cette activité</a:t>
            </a:r>
            <a:r>
              <a:rPr lang="en-US" sz="2000" dirty="0"/>
              <a:t>.</a:t>
            </a:r>
          </a:p>
          <a:p>
            <a:pPr marL="342900" indent="-342900">
              <a:lnSpc>
                <a:spcPts val="2400"/>
              </a:lnSpc>
              <a:buSzPct val="120000"/>
              <a:buFont typeface="+mj-lt"/>
              <a:buAutoNum type="arabicPeriod"/>
            </a:pPr>
            <a:r>
              <a:rPr lang="en-US" sz="2000" dirty="0" err="1"/>
              <a:t>Trouvez</a:t>
            </a:r>
            <a:r>
              <a:rPr lang="en-US" sz="2000" dirty="0"/>
              <a:t> le </a:t>
            </a:r>
            <a:r>
              <a:rPr lang="en-US" sz="2000" b="1" dirty="0" err="1"/>
              <a:t>taux</a:t>
            </a:r>
            <a:r>
              <a:rPr lang="en-US" sz="2000" b="1" dirty="0"/>
              <a:t> </a:t>
            </a:r>
            <a:r>
              <a:rPr lang="fr-CA" sz="2000" b="1" dirty="0"/>
              <a:t>annuel en pourcentage </a:t>
            </a:r>
            <a:r>
              <a:rPr lang="en-US" sz="2000" b="1" dirty="0"/>
              <a:t>(TAP) </a:t>
            </a:r>
            <a:r>
              <a:rPr lang="en-US" sz="2000" dirty="0"/>
              <a:t>de </a:t>
            </a:r>
            <a:r>
              <a:rPr lang="en-US" sz="2000" dirty="0" err="1"/>
              <a:t>votre</a:t>
            </a:r>
            <a:r>
              <a:rPr lang="en-US" sz="2000" dirty="0"/>
              <a:t> carte.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endParaRPr lang="en-US" sz="1800" dirty="0"/>
          </a:p>
          <a:p>
            <a:pPr marL="0" indent="0">
              <a:lnSpc>
                <a:spcPts val="2400"/>
              </a:lnSpc>
              <a:buNone/>
            </a:pPr>
            <a:endParaRPr lang="en-US" sz="2000" dirty="0">
              <a:cs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D6C9097-FD22-2E34-E5CE-CEB769A7B4CE}"/>
              </a:ext>
            </a:extLst>
          </p:cNvPr>
          <p:cNvGrpSpPr/>
          <p:nvPr/>
        </p:nvGrpSpPr>
        <p:grpSpPr>
          <a:xfrm>
            <a:off x="251406" y="4265432"/>
            <a:ext cx="8410353" cy="1683948"/>
            <a:chOff x="251406" y="4227753"/>
            <a:chExt cx="8410353" cy="1683948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5338A36-EFD4-0CA5-FCA9-8D41F99DC27D}"/>
                </a:ext>
              </a:extLst>
            </p:cNvPr>
            <p:cNvSpPr/>
            <p:nvPr/>
          </p:nvSpPr>
          <p:spPr>
            <a:xfrm>
              <a:off x="955376" y="4372606"/>
              <a:ext cx="7591647" cy="1539095"/>
            </a:xfrm>
            <a:prstGeom prst="roundRect">
              <a:avLst/>
            </a:prstGeom>
            <a:solidFill>
              <a:srgbClr val="FFFF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4134B41-C403-2FA2-6FDB-8E9B3033B8A3}"/>
                </a:ext>
              </a:extLst>
            </p:cNvPr>
            <p:cNvSpPr txBox="1"/>
            <p:nvPr/>
          </p:nvSpPr>
          <p:spPr>
            <a:xfrm>
              <a:off x="1165806" y="4492616"/>
              <a:ext cx="7495953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ts val="2400"/>
                </a:lnSpc>
                <a:buNone/>
              </a:pPr>
              <a:r>
                <a:rPr lang="en-US" sz="1800" b="1" dirty="0"/>
                <a:t>TAP :</a:t>
              </a:r>
              <a:r>
                <a:rPr lang="en-US" sz="1800" dirty="0"/>
                <a:t> </a:t>
              </a:r>
              <a:r>
                <a:rPr lang="en-US" sz="1800" dirty="0" err="1"/>
                <a:t>c’est</a:t>
              </a:r>
              <a:r>
                <a:rPr lang="en-US" sz="1800" dirty="0"/>
                <a:t> le</a:t>
              </a:r>
              <a:r>
                <a:rPr lang="fr-CA" sz="1800" dirty="0"/>
                <a:t> taux d'intérêt des cartes de crédit et de certains prêts</a:t>
              </a:r>
              <a:r>
                <a:rPr lang="en-US" sz="1800" dirty="0"/>
                <a:t>. Le TAP </a:t>
              </a:r>
              <a:r>
                <a:rPr lang="en-US" sz="1800" dirty="0" err="1"/>
                <a:t>inclut</a:t>
              </a:r>
              <a:r>
                <a:rPr lang="en-US" sz="1800" dirty="0"/>
                <a:t> des </a:t>
              </a:r>
              <a:r>
                <a:rPr lang="en-US" sz="1800" dirty="0" err="1"/>
                <a:t>intérêts</a:t>
              </a:r>
              <a:r>
                <a:rPr lang="en-US" sz="1800" dirty="0"/>
                <a:t> et des frais. </a:t>
              </a:r>
              <a:r>
                <a:rPr lang="fr-CA" sz="1800" dirty="0"/>
                <a:t>Certaines banques facturent des frais élevés </a:t>
              </a:r>
              <a:r>
                <a:rPr lang="en-US" sz="1800" dirty="0"/>
                <a:t>! Le TIA </a:t>
              </a:r>
              <a:r>
                <a:rPr lang="fr-CA" sz="1800" dirty="0"/>
                <a:t>donne aux utilisateurs de carte de crédit et aux emprunteurs une meilleure idée de ce qu'ils paieront </a:t>
              </a:r>
              <a:r>
                <a:rPr lang="fr-CA" sz="1800" i="1" dirty="0"/>
                <a:t>réellement</a:t>
              </a:r>
              <a:r>
                <a:rPr lang="fr-CA" sz="1800" dirty="0"/>
                <a:t>.</a:t>
              </a:r>
              <a:endParaRPr lang="en-US" sz="1800" dirty="0"/>
            </a:p>
          </p:txBody>
        </p:sp>
        <p:pic>
          <p:nvPicPr>
            <p:cNvPr id="6" name="Graphic 5" descr="Right pointing backhand index with solid fill">
              <a:extLst>
                <a:ext uri="{FF2B5EF4-FFF2-40B4-BE49-F238E27FC236}">
                  <a16:creationId xmlns:a16="http://schemas.microsoft.com/office/drawing/2014/main" id="{4A2B229F-81B0-E612-43AB-6D2E0BDF0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1406" y="4227753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488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30"/>
            <a:ext cx="8638967" cy="985206"/>
          </a:xfrm>
        </p:spPr>
        <p:txBody>
          <a:bodyPr>
            <a:normAutofit/>
          </a:bodyPr>
          <a:lstStyle/>
          <a:p>
            <a:r>
              <a:rPr lang="en-CA" sz="3600" dirty="0"/>
              <a:t>Carte de </a:t>
            </a:r>
            <a:r>
              <a:rPr lang="fr-CA" sz="3600" dirty="0"/>
              <a:t>crédit</a:t>
            </a:r>
            <a:r>
              <a:rPr lang="en-CA" sz="3600" dirty="0"/>
              <a:t> et </a:t>
            </a:r>
            <a:r>
              <a:rPr lang="fr-CA" sz="3600" dirty="0"/>
              <a:t>intérêts composés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50335"/>
            <a:ext cx="8638967" cy="4869712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fr-CA" sz="2000" dirty="0"/>
              <a:t>D’abord</a:t>
            </a:r>
            <a:r>
              <a:rPr lang="en-US" sz="2000" dirty="0"/>
              <a:t>, </a:t>
            </a:r>
            <a:r>
              <a:rPr lang="fr-CA" sz="2000" dirty="0"/>
              <a:t>voyons ce qui se passe si vous ne faites aucun paiement sur le solde de votre carte de crédit</a:t>
            </a:r>
            <a:r>
              <a:rPr lang="en-US" sz="2000" dirty="0">
                <a:cs typeface="Arial"/>
              </a:rPr>
              <a:t>.</a:t>
            </a: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endParaRPr lang="en-US" sz="2000" dirty="0"/>
          </a:p>
          <a:p>
            <a:pPr marL="0" indent="0">
              <a:lnSpc>
                <a:spcPts val="2400"/>
              </a:lnSpc>
              <a:buSzPct val="100000"/>
              <a:buNone/>
            </a:pPr>
            <a:r>
              <a:rPr lang="fr-CA" sz="2000" dirty="0">
                <a:cs typeface="Arial"/>
              </a:rPr>
              <a:t>Servez-vous</a:t>
            </a:r>
            <a:r>
              <a:rPr lang="en-US" sz="2000" dirty="0">
                <a:cs typeface="Arial"/>
              </a:rPr>
              <a:t> de la </a:t>
            </a:r>
            <a:r>
              <a:rPr lang="fr-FR" sz="2000" b="1" dirty="0"/>
              <a:t>calculatrice d'intérêts composés</a:t>
            </a:r>
            <a:r>
              <a:rPr lang="en-US" sz="2000" dirty="0">
                <a:cs typeface="Arial"/>
              </a:rPr>
              <a:t>: </a:t>
            </a:r>
            <a:r>
              <a:rPr lang="en-US" sz="2000" dirty="0">
                <a:cs typeface="Arial"/>
                <a:hlinkClick r:id="rId2"/>
              </a:rPr>
              <a:t>https://hardbacon.ca/fr/calculatrice/calculatrice-interets-composes/</a:t>
            </a:r>
            <a:endParaRPr lang="en-US" sz="2000" dirty="0">
              <a:cs typeface="Arial"/>
            </a:endParaRPr>
          </a:p>
          <a:p>
            <a:pPr marL="0" indent="0">
              <a:lnSpc>
                <a:spcPts val="2400"/>
              </a:lnSpc>
              <a:buNone/>
            </a:pPr>
            <a:endParaRPr 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 err="1">
                <a:cs typeface="Arial"/>
              </a:rPr>
              <a:t>Allez</a:t>
            </a:r>
            <a:r>
              <a:rPr lang="en-US" sz="2000" dirty="0">
                <a:cs typeface="Arial"/>
              </a:rPr>
              <a:t> à la </a:t>
            </a:r>
            <a:r>
              <a:rPr lang="en-US" sz="2000" dirty="0" err="1">
                <a:cs typeface="Arial"/>
              </a:rPr>
              <a:t>diapo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suivante</a:t>
            </a:r>
            <a:r>
              <a:rPr lang="en-US" sz="2000" dirty="0"/>
              <a:t> pour des suggestions. (</a:t>
            </a:r>
            <a:r>
              <a:rPr lang="fr-FR" sz="2000" dirty="0"/>
              <a:t>Les termes de cette calculatrice s'inscrivent dans le contexte d'un investissement. Toutefois, nous examinerons la croissance des intérêts composés dans le contexte d'une dette de carte de crédit.)</a:t>
            </a:r>
            <a:endParaRPr lang="en-US" sz="2000" dirty="0">
              <a:cs typeface="Arial"/>
            </a:endParaRPr>
          </a:p>
          <a:p>
            <a:pPr marL="0" indent="0">
              <a:lnSpc>
                <a:spcPts val="2400"/>
              </a:lnSpc>
              <a:buNone/>
            </a:pPr>
            <a:endParaRPr lang="en-US" sz="2000" dirty="0"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A85AB5-ABE5-2FB6-1F73-01C685184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109" y="4958168"/>
            <a:ext cx="2391297" cy="1261880"/>
          </a:xfrm>
          <a:prstGeom prst="rect">
            <a:avLst/>
          </a:prstGeom>
        </p:spPr>
      </p:pic>
      <p:pic>
        <p:nvPicPr>
          <p:cNvPr id="4" name="Graphic 3" descr="Cursor outline">
            <a:extLst>
              <a:ext uri="{FF2B5EF4-FFF2-40B4-BE49-F238E27FC236}">
                <a16:creationId xmlns:a16="http://schemas.microsoft.com/office/drawing/2014/main" id="{59EF3E51-87F7-F22E-A9C3-3FC3B5FFB7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68407" y="3079958"/>
            <a:ext cx="683232" cy="68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31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ca0e2f-16d9-4d6a-8327-7fd70d55969c" xsi:nil="true"/>
    <lcf76f155ced4ddcb4097134ff3c332f xmlns="f6493094-0435-4eae-a32c-76983131fc0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87D6BF-1C48-4ECD-BAE1-4F9AAC320509}">
  <ds:schemaRefs>
    <ds:schemaRef ds:uri="http://schemas.microsoft.com/office/2006/metadata/properties"/>
    <ds:schemaRef ds:uri="http://schemas.microsoft.com/office/infopath/2007/PartnerControls"/>
    <ds:schemaRef ds:uri="1bca0e2f-16d9-4d6a-8327-7fd70d55969c"/>
    <ds:schemaRef ds:uri="f6493094-0435-4eae-a32c-76983131fc0f"/>
  </ds:schemaRefs>
</ds:datastoreItem>
</file>

<file path=customXml/itemProps2.xml><?xml version="1.0" encoding="utf-8"?>
<ds:datastoreItem xmlns:ds="http://schemas.openxmlformats.org/officeDocument/2006/customXml" ds:itemID="{599C40F6-8444-4A31-9563-633135A10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0372E9-67F0-4A83-AF75-3A453DD581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93094-0435-4eae-a32c-76983131fc0f"/>
    <ds:schemaRef ds:uri="1bca0e2f-16d9-4d6a-8327-7fd70d559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 U4L PowerPoint template 4x3 URL EN v1 (1)</Template>
  <TotalTime>0</TotalTime>
  <Words>1132</Words>
  <Application>Microsoft Office PowerPoint</Application>
  <PresentationFormat>On-screen Show (4:3)</PresentationFormat>
  <Paragraphs>103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Google Sans</vt:lpstr>
      <vt:lpstr>Office Theme</vt:lpstr>
      <vt:lpstr>Pourquoi tu devrais t’intéresser à l’intérêt : cartes de crédit</vt:lpstr>
      <vt:lpstr>Remarque spéciale à l’intention du personnel enseignant</vt:lpstr>
      <vt:lpstr>Introduction</vt:lpstr>
      <vt:lpstr>Dans cette leçon…</vt:lpstr>
      <vt:lpstr>Carte de crédit et intérêts composés</vt:lpstr>
      <vt:lpstr>Carte de crédit et intérêts composés</vt:lpstr>
      <vt:lpstr>Carte de crédit et intérêts composés</vt:lpstr>
      <vt:lpstr>Carte de crédit et intérêts composés</vt:lpstr>
      <vt:lpstr>Carte de crédit et intérêts composés</vt:lpstr>
      <vt:lpstr>PowerPoint Presentation</vt:lpstr>
      <vt:lpstr>PowerPoint Presentation</vt:lpstr>
      <vt:lpstr>Réflexion de l’élève # 1</vt:lpstr>
      <vt:lpstr>Carte de crédit et intérêts composés</vt:lpstr>
      <vt:lpstr>PowerPoint Presentation</vt:lpstr>
      <vt:lpstr>PowerPoint Presentation</vt:lpstr>
      <vt:lpstr>PowerPoint Presentation</vt:lpstr>
      <vt:lpstr>Carte de crédit et intérêts composés</vt:lpstr>
      <vt:lpstr>Carte de crédit et intérêts composés</vt:lpstr>
      <vt:lpstr>Réflexion de l’élève # 2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2022-10-13T17:49:18Z</dcterms:created>
  <dcterms:modified xsi:type="dcterms:W3CDTF">2023-04-13T19:38:52Z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0x0101006F7E63EF2496EC4A8317235C224509C7</vt:lpwstr>
  </property>
  <property fmtid="{D5CDD505-2E9C-101B-9397-08002B2CF9AE}" pid="3" name="MediaServiceImageTags">
    <vt:lpwstr/>
  </property>
</Properties>
</file>