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894" r:id="rId5"/>
  </p:sldMasterIdLst>
  <p:notesMasterIdLst>
    <p:notesMasterId r:id="rId35"/>
  </p:notesMasterIdLst>
  <p:handoutMasterIdLst>
    <p:handoutMasterId r:id="rId36"/>
  </p:handoutMasterIdLst>
  <p:sldIdLst>
    <p:sldId id="346" r:id="rId6"/>
    <p:sldId id="298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75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73" r:id="rId29"/>
    <p:sldId id="374" r:id="rId30"/>
    <p:sldId id="369" r:id="rId31"/>
    <p:sldId id="370" r:id="rId32"/>
    <p:sldId id="371" r:id="rId33"/>
    <p:sldId id="372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BYgDwauG613m3y8WSMtCxg==" hashData="JgsDGdNz4P2bXpMAI2QrnjeefMNnXTMUaI0cuWjefW1VD/OEk5pZ4TIjFMoWPKN3RhW12BL/oO5itxbUxXnYH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54"/>
    <a:srgbClr val="5C4A89"/>
    <a:srgbClr val="FDCE3A"/>
    <a:srgbClr val="98BF1E"/>
    <a:srgbClr val="477E27"/>
    <a:srgbClr val="00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AA360D-B1ED-4B63-99DB-C5812982F1DC}" v="8" dt="2023-04-13T18:22:58.2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9495D4-AEC1-44CC-876E-4AF530B265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8FBB7-FDB5-4623-B9FE-64001DA93A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C2C782-B009-4CCF-A3FF-4524DEEEDA32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818AA-55B8-488A-84EB-BD1F897251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C563D-D661-43E1-B327-1C8E387430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AC7960-17DD-4183-9673-25EA59BC5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0CD097-99D6-44F0-8D58-7C302EFBFA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5DE2AF-BB9B-47E5-91EB-E12202C4A0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A06F05BA-3762-4E31-9B07-23595465C0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ED3AFCF-F459-436C-9A70-562B6B0082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FD2C517-4B84-4DE0-BAA4-899F817A97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ECFCB27-DD45-43E5-9C69-9B5D946E5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09075F-1A24-4A34-8121-5E10FB5370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68;g123de75d5cf_1_0:notes">
            <a:extLst>
              <a:ext uri="{FF2B5EF4-FFF2-40B4-BE49-F238E27FC236}">
                <a16:creationId xmlns:a16="http://schemas.microsoft.com/office/drawing/2014/main" id="{0835CBF7-5E7F-BD0B-7302-811CA1D006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8" name="Google Shape;69;g123de75d5cf_1_0:notes">
            <a:extLst>
              <a:ext uri="{FF2B5EF4-FFF2-40B4-BE49-F238E27FC236}">
                <a16:creationId xmlns:a16="http://schemas.microsoft.com/office/drawing/2014/main" id="{C55900A1-4E4F-59CE-F17D-0E9E384C9C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Google Shape;70;g123de75d5cf_1_0:notes">
            <a:extLst>
              <a:ext uri="{FF2B5EF4-FFF2-40B4-BE49-F238E27FC236}">
                <a16:creationId xmlns:a16="http://schemas.microsoft.com/office/drawing/2014/main" id="{1B045251-86F1-F0F7-BDC6-6898FABFA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40FCD35-C85C-3A4F-9419-AFE4A9A3107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C99DF3A-4F53-FFA9-BE93-EAC502B5837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47B1C58C-862F-15AD-A271-4B3EB25C0E8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DC375EF9-C07F-91AF-D3B1-144A0535DF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3DFA-96B8-4B46-BF7D-A03F389B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0ADB823D-2BA8-AB98-9D60-5DBC0B5526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r="17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1;p3">
            <a:extLst>
              <a:ext uri="{FF2B5EF4-FFF2-40B4-BE49-F238E27FC236}">
                <a16:creationId xmlns:a16="http://schemas.microsoft.com/office/drawing/2014/main" id="{09D53A39-EB8F-CEC2-9137-DB01BE3BD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611813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51405" y="1122363"/>
            <a:ext cx="85939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51405" y="3724349"/>
            <a:ext cx="8593914" cy="153345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4E697-6D80-4421-D827-44CBDDCEC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33440" y="5999219"/>
            <a:ext cx="2911879" cy="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2">
            <a:extLst>
              <a:ext uri="{FF2B5EF4-FFF2-40B4-BE49-F238E27FC236}">
                <a16:creationId xmlns:a16="http://schemas.microsoft.com/office/drawing/2014/main" id="{05050A78-BCC0-962B-9F54-BC5A7503AC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2">
            <a:extLst>
              <a:ext uri="{FF2B5EF4-FFF2-40B4-BE49-F238E27FC236}">
                <a16:creationId xmlns:a16="http://schemas.microsoft.com/office/drawing/2014/main" id="{6EFB601F-E4D3-4F95-67AA-C1DDE5009E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365125"/>
            <a:ext cx="8639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">
            <a:extLst>
              <a:ext uri="{FF2B5EF4-FFF2-40B4-BE49-F238E27FC236}">
                <a16:creationId xmlns:a16="http://schemas.microsoft.com/office/drawing/2014/main" id="{5BE0B752-3506-0846-0CD5-07806A66CA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0825" y="1825625"/>
            <a:ext cx="86391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Google Shape;13;p2">
            <a:extLst>
              <a:ext uri="{FF2B5EF4-FFF2-40B4-BE49-F238E27FC236}">
                <a16:creationId xmlns:a16="http://schemas.microsoft.com/office/drawing/2014/main" id="{8AD8C511-E917-E5C9-AB84-8257300C47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927475" y="6356350"/>
            <a:ext cx="1285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48B2B30E-2E04-0A9C-948B-20BCC3DF94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DEDCBDAF-3D0C-0D23-44F1-8EB95B542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43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50" b="0" i="0" u="none" strike="noStrike" kern="0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A285CD37-B78A-0540-8384-2A7FB6DF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Google Shape;16;p2">
            <a:extLst>
              <a:ext uri="{FF2B5EF4-FFF2-40B4-BE49-F238E27FC236}">
                <a16:creationId xmlns:a16="http://schemas.microsoft.com/office/drawing/2014/main" id="{C0A6DCD9-8F9B-FA96-BBB0-04657622B5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97625"/>
            <a:ext cx="339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fr/agence-consommation-matiere-financiere/services/vos-outils-financiers/impot-quebec/impot-quebec-2/6.html" TargetMode="External"/><Relationship Id="rId2" Type="http://schemas.openxmlformats.org/officeDocument/2006/relationships/hyperlink" Target="https://www.canada.ca/fr/agence-consommation-matiere-financiere/services/vos-outils-financiers/impot/impot-2/5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fr/agence-revenu/programmes/a-propos-agence-revenu-canada-arc/budgets-gouvernement-federal/montant-personnel-base.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tario.ca/fr/document/taxe-de-vente-harmonisee-tvh/remise-de-la-taxe-de-vente-harmonisee-tvh-lintention-des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fr/agence-revenu/services/impot/entreprises/sujets/retenues-paie/retenues-paie-cotisations/regime-pensions-canada-rpc/calcul-manuel-rpc.html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fr/services/prestations/ae.html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fr/secretariat-conseil-tresor/sujets/regimes-assurance/regimes.html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fr/agence-revenu/services/impot/particuliers/foire-questions-particuliers/taux-imposition-canadiens-particuliers-annee-courante-annees-passees.html" TargetMode="External"/><Relationship Id="rId2" Type="http://schemas.openxmlformats.org/officeDocument/2006/relationships/hyperlink" Target="https://www.canada.ca/fr/services/impots/impot-sur-le-revenu/impot-sur-le-revenu-des-particulier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Google Shape;72;g123de75d5cf_1_0">
            <a:extLst>
              <a:ext uri="{FF2B5EF4-FFF2-40B4-BE49-F238E27FC236}">
                <a16:creationId xmlns:a16="http://schemas.microsoft.com/office/drawing/2014/main" id="{15200245-58C1-E057-7F9B-29621FC573C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250825" y="1698625"/>
            <a:ext cx="8594725" cy="1790700"/>
          </a:xfrm>
        </p:spPr>
        <p:txBody>
          <a:bodyPr lIns="68569" tIns="34275" rIns="68569" bIns="34275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fr-CA" dirty="0"/>
              <a:t>Comprendre les retenues salariales</a:t>
            </a:r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94" name="Google Shape;73;g123de75d5cf_1_0">
            <a:extLst>
              <a:ext uri="{FF2B5EF4-FFF2-40B4-BE49-F238E27FC236}">
                <a16:creationId xmlns:a16="http://schemas.microsoft.com/office/drawing/2014/main" id="{9CC9F96B-0ACC-91DC-98A9-B36E9BA7D5B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250825" y="3651250"/>
            <a:ext cx="8594725" cy="1149350"/>
          </a:xfrm>
        </p:spPr>
        <p:txBody>
          <a:bodyPr lIns="68569" tIns="34275" rIns="68569" bIns="34275">
            <a:normAutofit/>
          </a:bodyPr>
          <a:lstStyle/>
          <a:p>
            <a:pPr eaLnBrk="1" hangingPunct="1"/>
            <a:r>
              <a:rPr lang="fr-CA" sz="2400" dirty="0">
                <a:solidFill>
                  <a:schemeClr val="bg1"/>
                </a:solidFill>
              </a:rPr>
              <a:t>À partir de la 11</a:t>
            </a:r>
            <a:r>
              <a:rPr lang="fr-CA" sz="2400" baseline="30000" dirty="0">
                <a:solidFill>
                  <a:schemeClr val="bg1"/>
                </a:solidFill>
              </a:rPr>
              <a:t>e</a:t>
            </a:r>
            <a:r>
              <a:rPr lang="fr-CA" sz="2400" dirty="0">
                <a:solidFill>
                  <a:schemeClr val="bg1"/>
                </a:solidFill>
              </a:rPr>
              <a:t> année</a:t>
            </a:r>
          </a:p>
        </p:txBody>
      </p:sp>
    </p:spTree>
    <p:extLst>
      <p:ext uri="{BB962C8B-B14F-4D97-AF65-F5344CB8AC3E}">
        <p14:creationId xmlns:p14="http://schemas.microsoft.com/office/powerpoint/2010/main" val="118046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30"/>
            <a:ext cx="8638967" cy="1038002"/>
          </a:xfrm>
        </p:spPr>
        <p:txBody>
          <a:bodyPr>
            <a:normAutofit/>
          </a:bodyPr>
          <a:lstStyle/>
          <a:p>
            <a:r>
              <a:rPr lang="fr-FR" sz="3600" dirty="0"/>
              <a:t>Impôt sur le revenu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400"/>
              </a:lnSpc>
              <a:buNone/>
            </a:pPr>
            <a:r>
              <a:rPr lang="fr-CA" sz="2000" kern="0" dirty="0">
                <a:ea typeface="MS PGothic"/>
                <a:cs typeface="Arial"/>
              </a:rPr>
              <a:t>Maintenant, examinons </a:t>
            </a:r>
            <a:r>
              <a:rPr lang="en-US" sz="2000" kern="0" dirty="0">
                <a:ea typeface="MS PGothic"/>
                <a:cs typeface="Arial"/>
              </a:rPr>
              <a:t>les </a:t>
            </a:r>
            <a:r>
              <a:rPr lang="fr-CA" sz="2000" b="1" kern="0" dirty="0">
                <a:ea typeface="MS PGothic"/>
                <a:cs typeface="Arial"/>
              </a:rPr>
              <a:t>taxes fédérales</a:t>
            </a:r>
            <a:r>
              <a:rPr lang="en-US" sz="2000" b="1" kern="0" dirty="0">
                <a:ea typeface="MS PGothic"/>
                <a:cs typeface="Arial"/>
              </a:rPr>
              <a:t>. </a:t>
            </a:r>
            <a:endParaRPr lang="en-US" sz="2000" b="1" kern="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b="1" kern="0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CA" sz="2000" kern="0" dirty="0">
                <a:ea typeface="MS PGothic"/>
                <a:cs typeface="Arial"/>
              </a:rPr>
              <a:t>On a vu que </a:t>
            </a:r>
            <a:r>
              <a:rPr lang="fr-CA" sz="2000" b="1" kern="0" dirty="0">
                <a:ea typeface="MS PGothic"/>
                <a:cs typeface="Arial"/>
              </a:rPr>
              <a:t>chaque deux semaines </a:t>
            </a:r>
            <a:r>
              <a:rPr lang="en-US" sz="2000" kern="0" dirty="0">
                <a:ea typeface="MS PGothic"/>
                <a:cs typeface="Arial"/>
              </a:rPr>
              <a:t>Tanya </a:t>
            </a:r>
            <a:r>
              <a:rPr lang="fr-CA" sz="2000" kern="0" dirty="0">
                <a:ea typeface="MS PGothic"/>
                <a:cs typeface="Arial"/>
              </a:rPr>
              <a:t>reçoit un chèque de paye </a:t>
            </a:r>
            <a:r>
              <a:rPr lang="en-US" sz="2000" kern="0" dirty="0">
                <a:ea typeface="MS PGothic"/>
                <a:cs typeface="Arial"/>
              </a:rPr>
              <a:t>de </a:t>
            </a:r>
            <a:r>
              <a:rPr lang="en-US" sz="2000" b="1" kern="0" dirty="0">
                <a:ea typeface="MS PGothic"/>
                <a:cs typeface="Arial"/>
              </a:rPr>
              <a:t>1 079,18 $</a:t>
            </a:r>
            <a:r>
              <a:rPr lang="en-US" sz="2000" kern="0" dirty="0">
                <a:ea typeface="MS PGothic"/>
                <a:cs typeface="Arial"/>
              </a:rPr>
              <a:t>.</a:t>
            </a:r>
            <a:endParaRPr lang="en-US" sz="5400" dirty="0"/>
          </a:p>
          <a:p>
            <a:pPr marL="0" indent="0">
              <a:lnSpc>
                <a:spcPts val="2400"/>
              </a:lnSpc>
              <a:buNone/>
            </a:pPr>
            <a:endParaRPr lang="en-US" sz="2000" kern="0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CA" sz="2000" kern="0" dirty="0">
                <a:ea typeface="MS PGothic"/>
                <a:cs typeface="Arial"/>
              </a:rPr>
              <a:t>Un montant de</a:t>
            </a:r>
            <a:r>
              <a:rPr lang="en-US" sz="2000" b="1" kern="0" dirty="0">
                <a:ea typeface="MS PGothic"/>
                <a:cs typeface="Arial"/>
              </a:rPr>
              <a:t> 161,88 $</a:t>
            </a:r>
            <a:r>
              <a:rPr lang="en-US" sz="2000" kern="0" dirty="0">
                <a:ea typeface="MS PGothic"/>
                <a:cs typeface="Arial"/>
              </a:rPr>
              <a:t> </a:t>
            </a:r>
            <a:r>
              <a:rPr lang="fr-CA" sz="2000" kern="0" dirty="0">
                <a:ea typeface="MS PGothic"/>
                <a:cs typeface="Arial"/>
              </a:rPr>
              <a:t>de sa paye ira aux </a:t>
            </a:r>
            <a:r>
              <a:rPr lang="fr-CA" sz="2000" b="1" kern="0" dirty="0">
                <a:ea typeface="MS PGothic"/>
                <a:cs typeface="Arial"/>
              </a:rPr>
              <a:t>taxes fédérales</a:t>
            </a:r>
            <a:r>
              <a:rPr lang="en-US" sz="2000" b="1" kern="0" dirty="0">
                <a:ea typeface="MS PGothic"/>
                <a:cs typeface="Arial"/>
              </a:rPr>
              <a:t>.</a:t>
            </a:r>
            <a:endParaRPr lang="en-US" sz="2000" b="1" kern="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kern="0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FR" sz="2000" dirty="0"/>
              <a:t>Son taux d'imposition est </a:t>
            </a:r>
            <a:r>
              <a:rPr lang="en-US" sz="2000" dirty="0">
                <a:ea typeface="MS PGothic"/>
              </a:rPr>
              <a:t>de 15 </a:t>
            </a:r>
            <a:r>
              <a:rPr lang="en-US" sz="2000" kern="0" dirty="0">
                <a:ea typeface="MS PGothic"/>
                <a:cs typeface="Arial"/>
              </a:rPr>
              <a:t>%.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926465D-DBB2-8458-F866-7ADB592F4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085" y="745313"/>
            <a:ext cx="1582791" cy="18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1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29"/>
            <a:ext cx="8638967" cy="1085299"/>
          </a:xfrm>
        </p:spPr>
        <p:txBody>
          <a:bodyPr>
            <a:normAutofit/>
          </a:bodyPr>
          <a:lstStyle/>
          <a:p>
            <a:r>
              <a:rPr lang="fr-FR" sz="3600" dirty="0"/>
              <a:t>Impôt sur le revenu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b="1" kern="0" dirty="0">
                <a:ea typeface="MS PGothic"/>
                <a:cs typeface="Arial"/>
              </a:rPr>
              <a:t>Vous trouverez plus d’information sur </a:t>
            </a:r>
            <a:r>
              <a:rPr lang="en-US" sz="2000" b="1" kern="0" dirty="0">
                <a:ea typeface="MS PGothic"/>
                <a:cs typeface="Arial"/>
              </a:rPr>
              <a:t>les </a:t>
            </a:r>
            <a:r>
              <a:rPr lang="fr-FR" sz="2000" b="1" kern="0" dirty="0">
                <a:ea typeface="MS PGothic"/>
                <a:cs typeface="Arial"/>
              </a:rPr>
              <a:t>t</a:t>
            </a:r>
            <a:r>
              <a:rPr lang="fr-FR" sz="2000" b="1" dirty="0"/>
              <a:t>ranches de taux d'imposition aux</a:t>
            </a:r>
            <a:r>
              <a:rPr lang="fr-CA" sz="2000" b="1" dirty="0"/>
              <a:t> liens suivants</a:t>
            </a:r>
            <a:r>
              <a:rPr lang="en-US" sz="2000" b="1" kern="0" dirty="0">
                <a:ea typeface="MS PGothic"/>
                <a:cs typeface="Arial"/>
              </a:rPr>
              <a:t>:</a:t>
            </a:r>
            <a:endParaRPr lang="en-US" sz="2000" kern="0" dirty="0">
              <a:cs typeface="Arial"/>
            </a:endParaRP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endParaRPr lang="en-US" sz="2000" b="1" kern="0" dirty="0">
              <a:ea typeface="MS PGothic"/>
              <a:cs typeface="Arial"/>
            </a:endParaRP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fr-FR" sz="2000" kern="0" dirty="0">
                <a:ea typeface="MS PGothic"/>
                <a:cs typeface="Arial"/>
                <a:hlinkClick r:id="rId2"/>
              </a:rPr>
              <a:t>Tranches de revenu et taux d'imposition</a:t>
            </a:r>
            <a:endParaRPr lang="en-US" sz="2000" kern="0" dirty="0">
              <a:ea typeface="MS PGothic"/>
              <a:cs typeface="Arial"/>
            </a:endParaRP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endParaRPr lang="en-US" sz="2000" kern="0" dirty="0">
              <a:ea typeface="MS PGothic"/>
              <a:cs typeface="Arial"/>
            </a:endParaRP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fr-FR" sz="2000" kern="0" dirty="0">
                <a:ea typeface="MS PGothic"/>
                <a:cs typeface="Arial"/>
                <a:hlinkClick r:id="rId3"/>
              </a:rPr>
              <a:t>Taux d'imposition dans les autres provinces et territoires</a:t>
            </a:r>
            <a:endParaRPr lang="en-US" sz="2000" kern="0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kern="0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CA" sz="1800" dirty="0"/>
              <a:t>Notez que les taux d’imposition peuvent changer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CA" sz="1800" dirty="0"/>
              <a:t>d’une année à l’autre</a:t>
            </a:r>
            <a:r>
              <a:rPr lang="en-US" sz="1800" dirty="0"/>
              <a:t>.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3" descr="Shape&#10;&#10;Description automatically generated">
            <a:extLst>
              <a:ext uri="{FF2B5EF4-FFF2-40B4-BE49-F238E27FC236}">
                <a16:creationId xmlns:a16="http://schemas.microsoft.com/office/drawing/2014/main" id="{CF318B99-2473-ABB8-CB06-622E9ED1C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174" y="4705563"/>
            <a:ext cx="1694267" cy="88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45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30"/>
            <a:ext cx="8638967" cy="1038002"/>
          </a:xfrm>
        </p:spPr>
        <p:txBody>
          <a:bodyPr>
            <a:normAutofit/>
          </a:bodyPr>
          <a:lstStyle/>
          <a:p>
            <a:r>
              <a:rPr lang="fr-FR" sz="3600" dirty="0"/>
              <a:t>Impôt sur le revenu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34662"/>
            <a:ext cx="8638967" cy="5264089"/>
          </a:xfrm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ea typeface="MS PGothic"/>
              </a:rPr>
              <a:t>Dé</a:t>
            </a:r>
            <a:r>
              <a:rPr lang="en-US" sz="2000" b="1" kern="0" dirty="0" err="1">
                <a:ea typeface="MS PGothic"/>
                <a:cs typeface="Arial"/>
              </a:rPr>
              <a:t>tail</a:t>
            </a:r>
            <a:r>
              <a:rPr lang="en-US" sz="2000" b="1" kern="0" dirty="0">
                <a:ea typeface="MS PGothic"/>
                <a:cs typeface="Arial"/>
              </a:rPr>
              <a:t> important! </a:t>
            </a:r>
            <a:r>
              <a:rPr lang="fr-CA" sz="2000" b="1" i="1" dirty="0"/>
              <a:t>Les gens qui gagnent plus d'argent paient plus d'impôts</a:t>
            </a:r>
            <a:r>
              <a:rPr lang="en-US" sz="2000" b="1" i="1" kern="0" dirty="0">
                <a:ea typeface="MS PGothic"/>
                <a:cs typeface="Arial"/>
              </a:rPr>
              <a:t>. </a:t>
            </a:r>
            <a:endParaRPr lang="en-US" sz="2000" b="1" i="1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b="1" kern="0" dirty="0" err="1">
                <a:ea typeface="MS PGothic"/>
                <a:cs typeface="Arial"/>
              </a:rPr>
              <a:t>Voici</a:t>
            </a:r>
            <a:r>
              <a:rPr lang="en-US" sz="2000" b="1" kern="0" dirty="0">
                <a:ea typeface="MS PGothic"/>
                <a:cs typeface="Arial"/>
              </a:rPr>
              <a:t> </a:t>
            </a:r>
            <a:r>
              <a:rPr lang="en-US" sz="2000" b="1" kern="0" dirty="0" err="1">
                <a:ea typeface="MS PGothic"/>
                <a:cs typeface="Arial"/>
              </a:rPr>
              <a:t>pourquoi</a:t>
            </a:r>
            <a:r>
              <a:rPr lang="en-US" sz="2000" b="1" kern="0" dirty="0">
                <a:ea typeface="MS PGothic"/>
                <a:cs typeface="Arial"/>
              </a:rPr>
              <a:t>:</a:t>
            </a:r>
          </a:p>
          <a:p>
            <a:pPr marL="342900" indent="-342900">
              <a:lnSpc>
                <a:spcPts val="2400"/>
              </a:lnSpc>
            </a:pPr>
            <a:r>
              <a:rPr lang="fr-CA" sz="2000" dirty="0"/>
              <a:t>L'impôt sur le revenu est calculé par tranches; c'est ce qu'on appelle le régime fiscal progressif.</a:t>
            </a:r>
          </a:p>
          <a:p>
            <a:pPr marL="342900" indent="-342900">
              <a:lnSpc>
                <a:spcPts val="2400"/>
              </a:lnSpc>
              <a:buNone/>
            </a:pPr>
            <a:endParaRPr lang="en-US" sz="2000" kern="0" dirty="0">
              <a:ea typeface="MS PGothic"/>
              <a:cs typeface="Arial"/>
            </a:endParaRPr>
          </a:p>
          <a:p>
            <a:pPr marL="342900" indent="-342900">
              <a:lnSpc>
                <a:spcPts val="2400"/>
              </a:lnSpc>
            </a:pPr>
            <a:r>
              <a:rPr lang="fr-CA" sz="2000" dirty="0"/>
              <a:t>Le premier revenu que vous gagnez au niveau de base est imposé dans la tranche la plus basse.</a:t>
            </a:r>
            <a:endParaRPr lang="en-US" sz="2000" kern="0" dirty="0">
              <a:solidFill>
                <a:srgbClr val="FF0000"/>
              </a:solidFill>
              <a:ea typeface="MS PGothic"/>
              <a:cs typeface="Arial"/>
            </a:endParaRPr>
          </a:p>
          <a:p>
            <a:pPr marL="342900" indent="-342900">
              <a:lnSpc>
                <a:spcPts val="2400"/>
              </a:lnSpc>
            </a:pPr>
            <a:endParaRPr lang="en-US" sz="2000" kern="0" dirty="0">
              <a:ea typeface="MS PGothic"/>
              <a:cs typeface="Arial"/>
            </a:endParaRPr>
          </a:p>
          <a:p>
            <a:pPr marL="342900" indent="-342900">
              <a:lnSpc>
                <a:spcPts val="2400"/>
              </a:lnSpc>
            </a:pPr>
            <a:r>
              <a:rPr lang="fr-CA" sz="2000" dirty="0"/>
              <a:t>Le revenu supplémentaire supérieur à ce niveau de base est imposé dans la tranche suivante</a:t>
            </a:r>
            <a:r>
              <a:rPr lang="en-US" sz="2000" kern="0" dirty="0">
                <a:ea typeface="MS PGothic"/>
                <a:cs typeface="Arial"/>
              </a:rPr>
              <a:t>.</a:t>
            </a:r>
          </a:p>
          <a:p>
            <a:pPr marL="342900" indent="-342900">
              <a:lnSpc>
                <a:spcPts val="2400"/>
              </a:lnSpc>
            </a:pPr>
            <a:endParaRPr lang="en-US" sz="2000" kern="0" dirty="0">
              <a:ea typeface="MS PGothic"/>
              <a:cs typeface="Arial"/>
            </a:endParaRPr>
          </a:p>
          <a:p>
            <a:pPr marL="342900" indent="-342900">
              <a:lnSpc>
                <a:spcPts val="2400"/>
              </a:lnSpc>
            </a:pPr>
            <a:r>
              <a:rPr lang="fr-CA" sz="2000" dirty="0"/>
              <a:t>Le plus haut revenu sera imposé dans la tranche la plus élevée</a:t>
            </a:r>
            <a:r>
              <a:rPr lang="en-US" sz="2000" kern="0" dirty="0">
                <a:ea typeface="MS PGothic"/>
                <a:cs typeface="Arial"/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60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30"/>
            <a:ext cx="8638967" cy="1101064"/>
          </a:xfrm>
        </p:spPr>
        <p:txBody>
          <a:bodyPr>
            <a:normAutofit/>
          </a:bodyPr>
          <a:lstStyle/>
          <a:p>
            <a:r>
              <a:rPr lang="fr-FR" sz="3600" dirty="0"/>
              <a:t>Impôt sur le revenu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61673"/>
            <a:ext cx="8638967" cy="4658374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b="1" dirty="0">
                <a:ea typeface="MS PGothic"/>
              </a:rPr>
              <a:t>Dé</a:t>
            </a:r>
            <a:r>
              <a:rPr lang="fr-CA" sz="2000" b="1" kern="0" dirty="0">
                <a:ea typeface="MS PGothic"/>
                <a:cs typeface="Arial"/>
              </a:rPr>
              <a:t>tails</a:t>
            </a:r>
            <a:r>
              <a:rPr lang="en-US" sz="2000" b="1" kern="0" dirty="0">
                <a:ea typeface="MS PGothic"/>
                <a:cs typeface="Arial"/>
              </a:rPr>
              <a:t> </a:t>
            </a:r>
            <a:r>
              <a:rPr lang="fr-CA" sz="2000" b="1" kern="0" dirty="0">
                <a:ea typeface="MS PGothic"/>
                <a:cs typeface="Arial"/>
              </a:rPr>
              <a:t>importants</a:t>
            </a:r>
            <a:r>
              <a:rPr lang="en-US" sz="2000" b="1" kern="0" dirty="0">
                <a:ea typeface="MS PGothic"/>
                <a:cs typeface="Arial"/>
              </a:rPr>
              <a:t>! </a:t>
            </a:r>
            <a:endParaRPr lang="en-US" sz="2000" b="1" i="1" kern="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kern="0" dirty="0">
              <a:ea typeface="MS PGothic"/>
              <a:cs typeface="Arial"/>
            </a:endParaRPr>
          </a:p>
          <a:p>
            <a:pPr marL="342900" indent="-342900">
              <a:lnSpc>
                <a:spcPts val="2400"/>
              </a:lnSpc>
            </a:pPr>
            <a:r>
              <a:rPr lang="en-US" sz="2000" kern="0" dirty="0">
                <a:ea typeface="MS PGothic"/>
                <a:cs typeface="Arial"/>
              </a:rPr>
              <a:t>Les </a:t>
            </a:r>
            <a:r>
              <a:rPr lang="fr-CA" sz="2000" kern="0" dirty="0">
                <a:ea typeface="MS PGothic"/>
                <a:cs typeface="Arial"/>
              </a:rPr>
              <a:t>gouvernements fédéral </a:t>
            </a:r>
            <a:r>
              <a:rPr lang="en-US" sz="2000" kern="0" dirty="0">
                <a:ea typeface="MS PGothic"/>
                <a:cs typeface="Arial"/>
              </a:rPr>
              <a:t>et provincial nous </a:t>
            </a:r>
            <a:r>
              <a:rPr lang="fr-CA" sz="2000" kern="0" dirty="0">
                <a:ea typeface="MS PGothic"/>
                <a:cs typeface="Arial"/>
              </a:rPr>
              <a:t>donnent des </a:t>
            </a:r>
            <a:r>
              <a:rPr lang="fr-CA" sz="2000" b="1" kern="0" dirty="0">
                <a:ea typeface="MS PGothic"/>
                <a:cs typeface="Arial"/>
              </a:rPr>
              <a:t>crédits d’impôt</a:t>
            </a:r>
            <a:r>
              <a:rPr lang="fr-CA" sz="2000" kern="0" dirty="0">
                <a:ea typeface="MS PGothic"/>
                <a:cs typeface="Arial"/>
              </a:rPr>
              <a:t> pour réduire</a:t>
            </a:r>
            <a:r>
              <a:rPr lang="fr-CA" sz="2000" dirty="0"/>
              <a:t> le montant d'</a:t>
            </a:r>
            <a:r>
              <a:rPr lang="fr-CA" sz="2000" b="1" dirty="0"/>
              <a:t>impôt sur le revenu</a:t>
            </a:r>
            <a:r>
              <a:rPr lang="en-US" sz="2000" b="1" kern="0" dirty="0">
                <a:ea typeface="MS PGothic"/>
                <a:cs typeface="Arial"/>
              </a:rPr>
              <a:t> </a:t>
            </a:r>
            <a:r>
              <a:rPr lang="fr-CA" sz="2000" dirty="0">
                <a:ea typeface="MS PGothic"/>
              </a:rPr>
              <a:t>qu’on pourrait devoir</a:t>
            </a:r>
            <a:r>
              <a:rPr lang="fr-CA" sz="2000" kern="0" dirty="0">
                <a:ea typeface="MS PGothic"/>
                <a:cs typeface="Arial"/>
              </a:rPr>
              <a:t>.</a:t>
            </a:r>
            <a:endParaRPr lang="fr-CA" sz="5400" dirty="0"/>
          </a:p>
          <a:p>
            <a:pPr marL="342900" indent="-342900">
              <a:lnSpc>
                <a:spcPts val="2400"/>
              </a:lnSpc>
            </a:pPr>
            <a:endParaRPr lang="en-US" sz="2000" kern="0" dirty="0">
              <a:ea typeface="MS PGothic"/>
              <a:cs typeface="Arial"/>
            </a:endParaRPr>
          </a:p>
          <a:p>
            <a:pPr marL="342900" indent="-342900">
              <a:lnSpc>
                <a:spcPts val="2400"/>
              </a:lnSpc>
            </a:pPr>
            <a:r>
              <a:rPr lang="fr-CA" sz="2000" dirty="0"/>
              <a:t>Selon les circonstances et les crédits d'impôt</a:t>
            </a:r>
            <a:r>
              <a:rPr lang="en-US" sz="2000" kern="0" dirty="0">
                <a:ea typeface="MS PGothic"/>
                <a:cs typeface="Arial"/>
              </a:rPr>
              <a:t>, les </a:t>
            </a:r>
            <a:r>
              <a:rPr lang="fr-CA" sz="2000" kern="0" dirty="0">
                <a:ea typeface="MS PGothic"/>
                <a:cs typeface="Arial"/>
              </a:rPr>
              <a:t>déductions sur le revenu peuvent être inférieures au</a:t>
            </a:r>
            <a:r>
              <a:rPr lang="en-US" sz="2000" dirty="0">
                <a:ea typeface="MS PGothic"/>
              </a:rPr>
              <a:t> </a:t>
            </a:r>
            <a:r>
              <a:rPr lang="fr-CA" sz="2000" dirty="0">
                <a:ea typeface="MS PGothic"/>
              </a:rPr>
              <a:t>calcul </a:t>
            </a:r>
            <a:r>
              <a:rPr lang="fr-CA" sz="2000" kern="0" dirty="0">
                <a:ea typeface="MS PGothic"/>
                <a:cs typeface="Arial"/>
              </a:rPr>
              <a:t> basé seulement sur les tranches d’imposition </a:t>
            </a:r>
            <a:r>
              <a:rPr lang="fr-FR" sz="2000" dirty="0"/>
              <a:t>à plusieurs niveaux</a:t>
            </a:r>
            <a:r>
              <a:rPr lang="en-US" sz="2000" kern="0" dirty="0">
                <a:ea typeface="MS PGothic"/>
                <a:cs typeface="Arial"/>
              </a:rPr>
              <a:t>.</a:t>
            </a:r>
          </a:p>
          <a:p>
            <a:pPr marL="342900" indent="-342900">
              <a:lnSpc>
                <a:spcPts val="2400"/>
              </a:lnSpc>
            </a:pPr>
            <a:endParaRPr lang="en-US" sz="2000" kern="0" dirty="0">
              <a:cs typeface="Arial"/>
            </a:endParaRPr>
          </a:p>
          <a:p>
            <a:pPr marL="342900" indent="-342900">
              <a:lnSpc>
                <a:spcPts val="2400"/>
              </a:lnSpc>
            </a:pPr>
            <a:r>
              <a:rPr lang="en-US" sz="2000" kern="0" dirty="0">
                <a:ea typeface="MS PGothic"/>
                <a:cs typeface="Arial"/>
              </a:rPr>
              <a:t>Pour plus </a:t>
            </a:r>
            <a:r>
              <a:rPr lang="fr-CA" sz="2000" kern="0" dirty="0">
                <a:ea typeface="MS PGothic"/>
                <a:cs typeface="Arial"/>
              </a:rPr>
              <a:t>d’information</a:t>
            </a:r>
            <a:r>
              <a:rPr lang="en-US" sz="2000" kern="0" dirty="0">
                <a:ea typeface="MS PGothic"/>
                <a:cs typeface="Arial"/>
              </a:rPr>
              <a:t>, </a:t>
            </a:r>
            <a:r>
              <a:rPr lang="fr-CA" sz="2000" kern="0" dirty="0">
                <a:ea typeface="MS PGothic"/>
                <a:cs typeface="Arial"/>
              </a:rPr>
              <a:t>consultez</a:t>
            </a:r>
            <a:r>
              <a:rPr lang="en-US" sz="2000" kern="0" dirty="0">
                <a:ea typeface="MS PGothic"/>
                <a:cs typeface="Arial"/>
              </a:rPr>
              <a:t> </a:t>
            </a:r>
            <a:r>
              <a:rPr lang="en-US" sz="2000" kern="0" dirty="0" err="1">
                <a:ea typeface="MS PGothic"/>
                <a:cs typeface="Arial"/>
              </a:rPr>
              <a:t>ce</a:t>
            </a:r>
            <a:r>
              <a:rPr lang="en-US" sz="2000" kern="0" dirty="0">
                <a:ea typeface="MS PGothic"/>
                <a:cs typeface="Arial"/>
              </a:rPr>
              <a:t> lien: </a:t>
            </a:r>
            <a:r>
              <a:rPr lang="en-US" sz="2000" kern="0" dirty="0" err="1">
                <a:ea typeface="MS PGothic"/>
                <a:cs typeface="Arial"/>
                <a:hlinkClick r:id="rId2"/>
              </a:rPr>
              <a:t>Montant</a:t>
            </a:r>
            <a:r>
              <a:rPr lang="en-US" sz="2000" kern="0" dirty="0">
                <a:ea typeface="MS PGothic"/>
                <a:cs typeface="Arial"/>
                <a:hlinkClick r:id="rId2"/>
              </a:rPr>
              <a:t> personnel de base</a:t>
            </a:r>
            <a:endParaRPr lang="en-US" sz="5400" dirty="0">
              <a:ea typeface="MS PGothic"/>
            </a:endParaRP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03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Crédits d'impôt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</a:pPr>
            <a:r>
              <a:rPr lang="fr-CA" sz="2000" dirty="0"/>
              <a:t>Certains Autochtones peuvent être admissibles au remboursement de la taxe de vente harmonisée (</a:t>
            </a:r>
            <a:r>
              <a:rPr lang="fr-CA" sz="2000" dirty="0" err="1"/>
              <a:t>TVH</a:t>
            </a:r>
            <a:r>
              <a:rPr lang="fr-CA" sz="2000" dirty="0"/>
              <a:t>) des Premières Nations de l'Ontario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CA" sz="2000" dirty="0"/>
              <a:t>Cela leur donnera des réductions sur certains biens et services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>
              <a:lnSpc>
                <a:spcPts val="2400"/>
              </a:lnSpc>
            </a:pP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fr-CA" sz="2000" dirty="0"/>
              <a:t>Pour plus d'information sur l'éligibilité et comment soumettre une réclamation, consultez ce lien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fr-FR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Remise de la taxe de vente harmonisée (TVH) à l’intention des Premières Nations de l’Ontario</a:t>
            </a:r>
            <a:endParaRPr lang="en-C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39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RPC: Régime de pensions du Canada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66193"/>
            <a:ext cx="8638967" cy="4753853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r>
              <a:rPr lang="en-CA" sz="2000" b="1" dirty="0" err="1">
                <a:ea typeface="MS PGothic"/>
              </a:rPr>
              <a:t>Qu’est-ce</a:t>
            </a:r>
            <a:r>
              <a:rPr lang="en-CA" sz="2000" b="1" dirty="0">
                <a:ea typeface="MS PGothic"/>
              </a:rPr>
              <a:t> </a:t>
            </a:r>
            <a:r>
              <a:rPr lang="en-CA" sz="2000" b="1" dirty="0" err="1">
                <a:ea typeface="MS PGothic"/>
              </a:rPr>
              <a:t>que</a:t>
            </a:r>
            <a:r>
              <a:rPr lang="en-CA" sz="2000" b="1" dirty="0">
                <a:ea typeface="MS PGothic"/>
              </a:rPr>
              <a:t> </a:t>
            </a:r>
            <a:r>
              <a:rPr lang="en-CA" sz="2000" b="1" dirty="0" err="1">
                <a:ea typeface="MS PGothic"/>
              </a:rPr>
              <a:t>c’est</a:t>
            </a:r>
            <a:r>
              <a:rPr lang="en-CA" sz="2000" b="1" dirty="0">
                <a:ea typeface="MS PGothic"/>
              </a:rPr>
              <a:t>?</a:t>
            </a:r>
            <a:endParaRPr lang="en-US" sz="2000" dirty="0">
              <a:ea typeface="MS PGothic"/>
            </a:endParaRPr>
          </a:p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endParaRPr lang="en-CA" sz="2000" dirty="0">
              <a:ea typeface="MS PGothic"/>
            </a:endParaRPr>
          </a:p>
          <a:p>
            <a:pPr marL="342900" indent="-342900">
              <a:spcBef>
                <a:spcPct val="20000"/>
              </a:spcBef>
              <a:spcAft>
                <a:spcPct val="25000"/>
              </a:spcAft>
            </a:pPr>
            <a:r>
              <a:rPr lang="fr-CA" sz="2000" dirty="0"/>
              <a:t>Le Régime de pensions du Canada offre aux personnes de plus de 65 ans une source de revenu mensuel</a:t>
            </a:r>
            <a:r>
              <a:rPr lang="en-CA" sz="2000" dirty="0">
                <a:ea typeface="MS PGothic"/>
              </a:rPr>
              <a:t>.</a:t>
            </a:r>
          </a:p>
          <a:p>
            <a:pPr marL="342900" indent="-342900">
              <a:spcBef>
                <a:spcPct val="20000"/>
              </a:spcBef>
              <a:spcAft>
                <a:spcPct val="25000"/>
              </a:spcAft>
            </a:pPr>
            <a:endParaRPr lang="en-US" sz="2000" dirty="0">
              <a:ea typeface="MS PGothic"/>
            </a:endParaRPr>
          </a:p>
          <a:p>
            <a:pPr marL="342900" indent="-342900">
              <a:spcBef>
                <a:spcPct val="20000"/>
              </a:spcBef>
              <a:spcAft>
                <a:spcPct val="25000"/>
              </a:spcAft>
            </a:pPr>
            <a:r>
              <a:rPr lang="fr-CA" sz="2000" dirty="0"/>
              <a:t>Pendant les années de travail, une partie de l'argent gagné est mise de côté afin de pouvoir l'utiliser lors de la retraite</a:t>
            </a:r>
            <a:r>
              <a:rPr lang="en-CA" sz="2000" dirty="0">
                <a:ea typeface="MS PGothic"/>
              </a:rPr>
              <a:t>.</a:t>
            </a:r>
            <a:endParaRPr lang="en-US" sz="2000" dirty="0">
              <a:ea typeface="MS PGothic"/>
            </a:endParaRPr>
          </a:p>
          <a:p>
            <a:pPr marL="342900" indent="-342900">
              <a:spcBef>
                <a:spcPct val="20000"/>
              </a:spcBef>
              <a:spcAft>
                <a:spcPct val="25000"/>
              </a:spcAft>
            </a:pPr>
            <a:endParaRPr lang="en-CA" sz="2000" dirty="0">
              <a:ea typeface="MS PGothic"/>
            </a:endParaRPr>
          </a:p>
          <a:p>
            <a:pPr marL="342900" indent="-342900">
              <a:spcBef>
                <a:spcPct val="20000"/>
              </a:spcBef>
              <a:spcAft>
                <a:spcPct val="25000"/>
              </a:spcAft>
            </a:pPr>
            <a:r>
              <a:rPr lang="fr-CA" sz="2000" dirty="0"/>
              <a:t>Les personnes âgées de 18 à 65 ans sont tenues de cotiser au RPC</a:t>
            </a:r>
            <a:r>
              <a:rPr lang="en-CA" sz="2000" dirty="0">
                <a:ea typeface="MS PGothic"/>
              </a:rPr>
              <a:t>.</a:t>
            </a:r>
            <a:endParaRPr lang="en-US" dirty="0"/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3" descr="Icon&#10;&#10;Description automatically generated">
            <a:extLst>
              <a:ext uri="{FF2B5EF4-FFF2-40B4-BE49-F238E27FC236}">
                <a16:creationId xmlns:a16="http://schemas.microsoft.com/office/drawing/2014/main" id="{4AF07B73-56BD-4F83-5EDC-4A89EEE28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759" y="5504944"/>
            <a:ext cx="1184565" cy="125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78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RPC: Régime de pensions du Canada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ct val="25000"/>
              </a:spcAft>
            </a:pPr>
            <a:r>
              <a:rPr lang="fr-CA" sz="2000" dirty="0"/>
              <a:t>L'employeur cotise au RPC un montant égal à celui de l'employé, qui est déduit de ses revenus</a:t>
            </a:r>
            <a:r>
              <a:rPr lang="en-US" sz="2000" dirty="0"/>
              <a:t>.  </a:t>
            </a:r>
          </a:p>
          <a:p>
            <a:pPr marL="342265" indent="-304165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en-US" sz="2000" dirty="0" err="1"/>
              <a:t>Donc</a:t>
            </a:r>
            <a:r>
              <a:rPr lang="en-US" sz="2000" dirty="0"/>
              <a:t>, </a:t>
            </a:r>
            <a:r>
              <a:rPr lang="fr-CA" sz="2000" dirty="0"/>
              <a:t>pour chaque montant déduit d’un chèque de paye, l'employeur cotisera le même montant</a:t>
            </a:r>
            <a:r>
              <a:rPr lang="en-US" sz="2000" dirty="0"/>
              <a:t>.</a:t>
            </a:r>
          </a:p>
          <a:p>
            <a:pPr marL="342265" indent="-304165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r>
              <a:rPr lang="en-US" sz="2000" dirty="0"/>
              <a:t>Par </a:t>
            </a:r>
            <a:r>
              <a:rPr lang="en-US" sz="2000" dirty="0" err="1"/>
              <a:t>exemple</a:t>
            </a:r>
            <a:r>
              <a:rPr lang="en-US" sz="2000" dirty="0"/>
              <a:t>: </a:t>
            </a:r>
          </a:p>
          <a:p>
            <a:pPr marL="342265" indent="-304165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en-US" sz="2000" dirty="0"/>
              <a:t>Si </a:t>
            </a:r>
            <a:r>
              <a:rPr lang="fr-CA" sz="2000" dirty="0"/>
              <a:t>votre employeur déduit </a:t>
            </a:r>
            <a:r>
              <a:rPr lang="en-US" sz="2000" dirty="0"/>
              <a:t>120,30 $ par </a:t>
            </a:r>
            <a:r>
              <a:rPr lang="en-US" sz="2000" dirty="0" err="1"/>
              <a:t>mois</a:t>
            </a:r>
            <a:r>
              <a:rPr lang="en-US" sz="2000" dirty="0"/>
              <a:t> pour le RPC, le total sera :</a:t>
            </a:r>
            <a:br>
              <a:rPr lang="en-US" sz="2000" dirty="0"/>
            </a:br>
            <a:r>
              <a:rPr lang="en-US" sz="2000" dirty="0"/>
              <a:t>120,30 $ (</a:t>
            </a:r>
            <a:r>
              <a:rPr lang="fr-CA" sz="2000" dirty="0"/>
              <a:t>vos déductions</a:t>
            </a:r>
            <a:r>
              <a:rPr lang="en-US" sz="2000" dirty="0"/>
              <a:t>) + 120,30 $ (</a:t>
            </a:r>
            <a:r>
              <a:rPr lang="fr-CA" sz="2000" dirty="0"/>
              <a:t>la cotisation de votre employeur</a:t>
            </a:r>
            <a:r>
              <a:rPr lang="en-US" sz="2000" dirty="0"/>
              <a:t>) </a:t>
            </a:r>
          </a:p>
          <a:p>
            <a:pPr marL="342265" indent="-304165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en-US" sz="2000" dirty="0"/>
              <a:t>= 240,60 $ (</a:t>
            </a:r>
            <a:r>
              <a:rPr lang="fr-FR" sz="2000" dirty="0"/>
              <a:t>cotisation totale au RPC</a:t>
            </a:r>
            <a:r>
              <a:rPr lang="en-US" sz="20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62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30"/>
            <a:ext cx="8638967" cy="959174"/>
          </a:xfrm>
        </p:spPr>
        <p:txBody>
          <a:bodyPr>
            <a:normAutofit/>
          </a:bodyPr>
          <a:lstStyle/>
          <a:p>
            <a:r>
              <a:rPr lang="fr-CA" sz="2800" dirty="0"/>
              <a:t>RPC: Régime de pensions du Canada</a:t>
            </a:r>
            <a:endParaRPr lang="en-CA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None/>
            </a:pPr>
            <a:r>
              <a:rPr lang="fr-CA" sz="2000" dirty="0"/>
              <a:t>Pour chaque chèque de paye que Tanya reçoit,</a:t>
            </a:r>
            <a:r>
              <a:rPr lang="en-US" sz="2000" dirty="0">
                <a:ea typeface="MS PGothic"/>
              </a:rPr>
              <a:t> </a:t>
            </a:r>
          </a:p>
          <a:p>
            <a:pPr marL="0" indent="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None/>
            </a:pPr>
            <a:r>
              <a:rPr lang="en-US" sz="2000" dirty="0">
                <a:ea typeface="MS PGothic"/>
              </a:rPr>
              <a:t>51,47 $ </a:t>
            </a:r>
            <a:r>
              <a:rPr lang="en-US" sz="2000" dirty="0" err="1">
                <a:ea typeface="MS PGothic"/>
              </a:rPr>
              <a:t>est</a:t>
            </a:r>
            <a:r>
              <a:rPr lang="en-US" sz="2000" dirty="0">
                <a:ea typeface="MS PGothic"/>
              </a:rPr>
              <a:t> </a:t>
            </a:r>
            <a:r>
              <a:rPr lang="fr-CA" sz="2000" dirty="0">
                <a:ea typeface="MS PGothic"/>
              </a:rPr>
              <a:t>déduit</a:t>
            </a:r>
            <a:r>
              <a:rPr lang="en-US" sz="2000" dirty="0">
                <a:ea typeface="MS PGothic"/>
              </a:rPr>
              <a:t> pour son RPC.  </a:t>
            </a:r>
          </a:p>
          <a:p>
            <a:pPr marL="0" indent="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None/>
            </a:pP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None/>
            </a:pPr>
            <a:r>
              <a:rPr lang="en-US" sz="2000" dirty="0" err="1">
                <a:ea typeface="MS PGothic"/>
              </a:rPr>
              <a:t>Donc</a:t>
            </a:r>
            <a:r>
              <a:rPr lang="en-US" sz="2000" dirty="0">
                <a:ea typeface="MS PGothic"/>
              </a:rPr>
              <a:t>, dans </a:t>
            </a:r>
            <a:r>
              <a:rPr lang="en-US" sz="2000" dirty="0" err="1">
                <a:ea typeface="MS PGothic"/>
              </a:rPr>
              <a:t>une</a:t>
            </a:r>
            <a:r>
              <a:rPr lang="en-US" sz="2000" dirty="0">
                <a:ea typeface="MS PGothic"/>
              </a:rPr>
              <a:t> </a:t>
            </a:r>
            <a:r>
              <a:rPr lang="en-US" sz="2000" dirty="0" err="1">
                <a:ea typeface="MS PGothic"/>
              </a:rPr>
              <a:t>année</a:t>
            </a:r>
            <a:r>
              <a:rPr lang="en-US" sz="2000" dirty="0">
                <a:ea typeface="MS PGothic"/>
              </a:rPr>
              <a:t>, </a:t>
            </a:r>
            <a:r>
              <a:rPr lang="en-US" sz="2000" b="1" dirty="0">
                <a:ea typeface="MS PGothic"/>
              </a:rPr>
              <a:t>1 338,44 $ </a:t>
            </a:r>
            <a:r>
              <a:rPr lang="fr-FR" sz="2000" dirty="0"/>
              <a:t> de ses revenus totaux iront à son </a:t>
            </a:r>
            <a:r>
              <a:rPr lang="fr-FR" sz="2000" b="1" dirty="0"/>
              <a:t>RPC</a:t>
            </a:r>
            <a:r>
              <a:rPr lang="en-US" sz="2000" b="1" dirty="0">
                <a:ea typeface="MS PGothic"/>
              </a:rPr>
              <a:t>.</a:t>
            </a: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None/>
            </a:pP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None/>
            </a:pPr>
            <a:r>
              <a:rPr lang="fr-CA" sz="2000" dirty="0"/>
              <a:t>Son employeur égalera sa cotisation au RPC pour le même montant</a:t>
            </a:r>
            <a:r>
              <a:rPr lang="en-US" sz="2000" dirty="0">
                <a:ea typeface="MS PGothic"/>
              </a:rPr>
              <a:t>. </a:t>
            </a:r>
            <a:r>
              <a:rPr lang="en-US" sz="2000" b="1" dirty="0">
                <a:ea typeface="MS PGothic"/>
              </a:rPr>
              <a:t>Tanya a </a:t>
            </a:r>
            <a:r>
              <a:rPr lang="en-US" sz="2000" b="1" dirty="0" err="1">
                <a:ea typeface="MS PGothic"/>
              </a:rPr>
              <a:t>donc</a:t>
            </a:r>
            <a:r>
              <a:rPr lang="en-US" sz="2000" b="1" dirty="0">
                <a:ea typeface="MS PGothic"/>
              </a:rPr>
              <a:t> </a:t>
            </a:r>
            <a:r>
              <a:rPr lang="en-US" sz="2000" b="1" dirty="0" err="1">
                <a:ea typeface="MS PGothic"/>
              </a:rPr>
              <a:t>versé</a:t>
            </a:r>
            <a:r>
              <a:rPr lang="en-US" sz="2000" b="1" dirty="0">
                <a:ea typeface="MS PGothic"/>
              </a:rPr>
              <a:t> 2 676,88 $ pour son RPC, </a:t>
            </a:r>
            <a:r>
              <a:rPr lang="en-US" sz="2000" b="1" dirty="0" err="1">
                <a:ea typeface="MS PGothic"/>
              </a:rPr>
              <a:t>ce</a:t>
            </a:r>
            <a:r>
              <a:rPr lang="en-US" sz="2000" b="1" dirty="0">
                <a:ea typeface="MS PGothic"/>
              </a:rPr>
              <a:t> qui </a:t>
            </a:r>
            <a:r>
              <a:rPr lang="fr-CA" sz="2000" b="1" dirty="0">
                <a:ea typeface="MS PGothic"/>
              </a:rPr>
              <a:t>inclut</a:t>
            </a:r>
            <a:r>
              <a:rPr lang="en-US" sz="2000" b="1" dirty="0">
                <a:ea typeface="MS PGothic"/>
              </a:rPr>
              <a:t> </a:t>
            </a:r>
            <a:r>
              <a:rPr lang="en-US" sz="2000" b="1" dirty="0" err="1">
                <a:ea typeface="MS PGothic"/>
              </a:rPr>
              <a:t>sa</a:t>
            </a:r>
            <a:r>
              <a:rPr lang="en-US" sz="2000" b="1" dirty="0">
                <a:ea typeface="MS PGothic"/>
              </a:rPr>
              <a:t> contribution et </a:t>
            </a:r>
            <a:r>
              <a:rPr lang="en-US" sz="2000" b="1" dirty="0" err="1">
                <a:ea typeface="MS PGothic"/>
              </a:rPr>
              <a:t>celle</a:t>
            </a:r>
            <a:r>
              <a:rPr lang="en-US" sz="2000" b="1" dirty="0">
                <a:ea typeface="MS PGothic"/>
              </a:rPr>
              <a:t> de son </a:t>
            </a:r>
            <a:r>
              <a:rPr lang="fr-CA" sz="2000" b="1" dirty="0">
                <a:ea typeface="MS PGothic"/>
              </a:rPr>
              <a:t>employeur</a:t>
            </a:r>
            <a:r>
              <a:rPr lang="en-US" sz="2000" b="1" dirty="0">
                <a:ea typeface="MS PGothic"/>
              </a:rPr>
              <a:t>.</a:t>
            </a: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None/>
            </a:pP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None/>
            </a:pPr>
            <a:r>
              <a:rPr lang="en-US" sz="2000" dirty="0">
                <a:ea typeface="MS PGothic"/>
              </a:rPr>
              <a:t>1 338,44 $ × 2 = 2 676,88 $.</a:t>
            </a:r>
            <a:endParaRPr lang="en-US" dirty="0"/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926465D-DBB2-8458-F866-7ADB592F4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085" y="745313"/>
            <a:ext cx="1582791" cy="18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83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RPC: Régime de pensions du Canada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None/>
            </a:pPr>
            <a:r>
              <a:rPr lang="en-US" sz="2000" dirty="0">
                <a:ea typeface="MS PGothic"/>
              </a:rPr>
              <a:t>Pour plus </a:t>
            </a:r>
            <a:r>
              <a:rPr lang="fr-CA" sz="2000" dirty="0">
                <a:ea typeface="MS PGothic"/>
              </a:rPr>
              <a:t>d’information</a:t>
            </a:r>
            <a:r>
              <a:rPr lang="en-US" sz="2000" dirty="0">
                <a:ea typeface="MS PGothic"/>
              </a:rPr>
              <a:t> </a:t>
            </a:r>
            <a:r>
              <a:rPr lang="en-US" sz="2000" dirty="0" err="1">
                <a:ea typeface="MS PGothic"/>
              </a:rPr>
              <a:t>sur</a:t>
            </a:r>
            <a:r>
              <a:rPr lang="en-US" sz="2000" dirty="0">
                <a:ea typeface="MS PGothic"/>
              </a:rPr>
              <a:t> le RPC, </a:t>
            </a:r>
            <a:r>
              <a:rPr lang="fr-CA" sz="2000" dirty="0">
                <a:ea typeface="MS PGothic"/>
              </a:rPr>
              <a:t>consultez</a:t>
            </a:r>
            <a:r>
              <a:rPr lang="en-US" sz="2000" dirty="0">
                <a:ea typeface="MS PGothic"/>
              </a:rPr>
              <a:t> </a:t>
            </a:r>
            <a:r>
              <a:rPr lang="en-US" sz="2000" dirty="0" err="1">
                <a:ea typeface="MS PGothic"/>
              </a:rPr>
              <a:t>ce</a:t>
            </a:r>
            <a:r>
              <a:rPr lang="en-US" sz="2000" dirty="0">
                <a:ea typeface="MS PGothic"/>
              </a:rPr>
              <a:t> lien:</a:t>
            </a:r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Font typeface="Arial,Sans-Serif"/>
              <a:buChar char="•"/>
            </a:pPr>
            <a:endParaRPr lang="en-US" sz="2000" dirty="0">
              <a:ea typeface="MS PGothic"/>
            </a:endParaRPr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Font typeface="Arial,Sans-Serif"/>
              <a:buChar char="•"/>
            </a:pPr>
            <a:r>
              <a:rPr lang="fr-FR" sz="2000" dirty="0">
                <a:ea typeface="MS PGothic"/>
                <a:hlinkClick r:id="rId2"/>
              </a:rPr>
              <a:t>Régime de pensions du Canada (RPC)</a:t>
            </a:r>
            <a:endParaRPr lang="en-US" dirty="0"/>
          </a:p>
          <a:p>
            <a:pPr marL="342900" indent="-342900">
              <a:lnSpc>
                <a:spcPts val="25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95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Assurance-emploi (</a:t>
            </a:r>
            <a:r>
              <a:rPr lang="fr-FR" sz="3600" dirty="0" err="1"/>
              <a:t>AE</a:t>
            </a:r>
            <a:r>
              <a:rPr lang="fr-FR" sz="3600" dirty="0"/>
              <a:t>)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r>
              <a:rPr lang="fr-CA" sz="2000" dirty="0">
                <a:ea typeface="MS PGothic"/>
              </a:rPr>
              <a:t>L’assurance-emploi fournit une </a:t>
            </a:r>
            <a:r>
              <a:rPr lang="en-US" sz="2000" dirty="0">
                <a:ea typeface="MS PGothic"/>
              </a:rPr>
              <a:t>source de </a:t>
            </a:r>
            <a:r>
              <a:rPr lang="en-US" sz="2000" dirty="0" err="1">
                <a:ea typeface="MS PGothic"/>
              </a:rPr>
              <a:t>revenu</a:t>
            </a:r>
            <a:r>
              <a:rPr lang="en-US" sz="2000" dirty="0">
                <a:ea typeface="MS PGothic"/>
              </a:rPr>
              <a:t> aux </a:t>
            </a:r>
            <a:r>
              <a:rPr lang="fr-CA" sz="2000" dirty="0">
                <a:ea typeface="MS PGothic"/>
              </a:rPr>
              <a:t>personnes</a:t>
            </a:r>
            <a:r>
              <a:rPr lang="en-US" sz="2000" dirty="0">
                <a:ea typeface="MS PGothic"/>
              </a:rPr>
              <a:t> qui </a:t>
            </a:r>
            <a:r>
              <a:rPr lang="en-US" sz="2000" dirty="0" err="1">
                <a:ea typeface="MS PGothic"/>
              </a:rPr>
              <a:t>ont</a:t>
            </a:r>
            <a:r>
              <a:rPr lang="en-US" sz="2000" dirty="0">
                <a:ea typeface="MS PGothic"/>
              </a:rPr>
              <a:t> </a:t>
            </a:r>
            <a:r>
              <a:rPr lang="en-US" sz="2000" dirty="0" err="1">
                <a:ea typeface="MS PGothic"/>
              </a:rPr>
              <a:t>perdu</a:t>
            </a:r>
            <a:r>
              <a:rPr lang="fr-CA" sz="2000" dirty="0"/>
              <a:t> leur emploi sans en être responsables</a:t>
            </a:r>
            <a:r>
              <a:rPr lang="en-US" sz="2000" dirty="0">
                <a:ea typeface="MS PGothic"/>
              </a:rPr>
              <a:t>.</a:t>
            </a:r>
          </a:p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r>
              <a:rPr lang="fr-CA" sz="2000" dirty="0">
                <a:ea typeface="MS PGothic"/>
              </a:rPr>
              <a:t>Voici quelques exemples</a:t>
            </a:r>
            <a:r>
              <a:rPr lang="en-US" sz="2000" dirty="0">
                <a:ea typeface="MS PGothic"/>
              </a:rPr>
              <a:t>:</a:t>
            </a:r>
          </a:p>
          <a:p>
            <a:pPr marL="285750" indent="-28575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,Sans-Serif"/>
              <a:buChar char="•"/>
            </a:pPr>
            <a:r>
              <a:rPr lang="en-US" sz="2000" dirty="0">
                <a:ea typeface="MS PGothic"/>
              </a:rPr>
              <a:t>La fin d’un </a:t>
            </a:r>
            <a:r>
              <a:rPr lang="en-US" sz="2000" dirty="0" err="1">
                <a:ea typeface="MS PGothic"/>
              </a:rPr>
              <a:t>contrat</a:t>
            </a:r>
            <a:r>
              <a:rPr lang="en-US" sz="2000" dirty="0">
                <a:ea typeface="MS PGothic"/>
              </a:rPr>
              <a:t> de travail.</a:t>
            </a:r>
          </a:p>
          <a:p>
            <a:pPr marL="285750" indent="-28575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,Sans-Serif"/>
              <a:buChar char="•"/>
            </a:pPr>
            <a:r>
              <a:rPr lang="en-US" sz="2000" dirty="0">
                <a:ea typeface="MS PGothic"/>
              </a:rPr>
              <a:t>La </a:t>
            </a:r>
            <a:r>
              <a:rPr lang="fr-CA" sz="2000" dirty="0">
                <a:ea typeface="MS PGothic"/>
              </a:rPr>
              <a:t>personne a été licenciée</a:t>
            </a:r>
            <a:r>
              <a:rPr lang="en-US" sz="2000" dirty="0">
                <a:ea typeface="MS PGothic"/>
              </a:rPr>
              <a:t>, </a:t>
            </a:r>
            <a:r>
              <a:rPr lang="fr-CA" sz="2000" dirty="0">
                <a:ea typeface="MS PGothic"/>
              </a:rPr>
              <a:t>notamment parce que l’entreprise </a:t>
            </a:r>
            <a:r>
              <a:rPr lang="en-US" sz="2000" dirty="0" err="1">
                <a:ea typeface="MS PGothic"/>
              </a:rPr>
              <a:t>n’a</a:t>
            </a:r>
            <a:r>
              <a:rPr lang="en-US" sz="2000" dirty="0">
                <a:ea typeface="MS PGothic"/>
              </a:rPr>
              <a:t> plus </a:t>
            </a:r>
            <a:r>
              <a:rPr lang="en-US" sz="2000" dirty="0" err="1">
                <a:ea typeface="MS PGothic"/>
              </a:rPr>
              <a:t>d’argent</a:t>
            </a:r>
            <a:r>
              <a:rPr lang="en-US" sz="2000" dirty="0">
                <a:ea typeface="MS PGothic"/>
              </a:rPr>
              <a:t> pour payer </a:t>
            </a:r>
            <a:r>
              <a:rPr lang="en-US" sz="2000" dirty="0" err="1">
                <a:ea typeface="MS PGothic"/>
              </a:rPr>
              <a:t>ses</a:t>
            </a:r>
            <a:r>
              <a:rPr lang="en-US" sz="2000" dirty="0">
                <a:ea typeface="MS PGothic"/>
              </a:rPr>
              <a:t> </a:t>
            </a:r>
            <a:r>
              <a:rPr lang="fr-CA" sz="2000" dirty="0">
                <a:ea typeface="MS PGothic"/>
              </a:rPr>
              <a:t>employés</a:t>
            </a:r>
            <a:r>
              <a:rPr lang="en-US" sz="2000" dirty="0">
                <a:ea typeface="MS PGothic"/>
              </a:rPr>
              <a:t>.</a:t>
            </a:r>
          </a:p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endParaRPr lang="en-US" sz="2000" dirty="0">
              <a:ea typeface="MS PGothic"/>
            </a:endParaRPr>
          </a:p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r>
              <a:rPr lang="fr-CA" sz="2000" dirty="0">
                <a:ea typeface="MS PGothic"/>
              </a:rPr>
              <a:t>Normalement, une personne peut recevoir de l’assurance-emploi </a:t>
            </a:r>
            <a:r>
              <a:rPr lang="en-US" sz="2000" dirty="0">
                <a:ea typeface="MS PGothic"/>
              </a:rPr>
              <a:t>pour un maximum d’un an, </a:t>
            </a:r>
            <a:r>
              <a:rPr lang="en-US" sz="2000" dirty="0" err="1">
                <a:ea typeface="MS PGothic"/>
              </a:rPr>
              <a:t>mais</a:t>
            </a:r>
            <a:r>
              <a:rPr lang="en-US" sz="2000" dirty="0">
                <a:ea typeface="MS PGothic"/>
              </a:rPr>
              <a:t> </a:t>
            </a:r>
            <a:r>
              <a:rPr lang="fr-CA" sz="2000" dirty="0">
                <a:ea typeface="MS PGothic"/>
              </a:rPr>
              <a:t>cela peut varier selon les circonstances</a:t>
            </a:r>
            <a:r>
              <a:rPr lang="en-US" sz="2000" dirty="0">
                <a:ea typeface="MS PGothic"/>
              </a:rPr>
              <a:t>.</a:t>
            </a:r>
            <a:endParaRPr lang="en-US" dirty="0"/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7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>
                <a:solidFill>
                  <a:schemeClr val="bg2"/>
                </a:solidFill>
                <a:ea typeface="MS PGothic"/>
              </a:rPr>
              <a:t>Remarque spéciale à l’intention du personnel enseignant</a:t>
            </a:r>
            <a:endParaRPr lang="en-CA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3429000" y="243147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2036618" y="301336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5FB6DF-93C8-5B46-7E20-A24034EB8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39" y="1630682"/>
            <a:ext cx="5761122" cy="477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3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Assurance-emploi (</a:t>
            </a:r>
            <a:r>
              <a:rPr lang="fr-FR" sz="3600" dirty="0" err="1"/>
              <a:t>AE</a:t>
            </a:r>
            <a:r>
              <a:rPr lang="fr-FR" sz="3600" dirty="0"/>
              <a:t>)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60787"/>
            <a:ext cx="8638967" cy="4659260"/>
          </a:xfrm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None/>
            </a:pPr>
            <a:endParaRPr lang="en-US" sz="2000" b="1" dirty="0">
              <a:ea typeface="MS PGothic"/>
            </a:endParaRPr>
          </a:p>
          <a:p>
            <a:pPr marL="0" indent="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None/>
            </a:pPr>
            <a:endParaRPr lang="en-US" sz="2000" b="1" dirty="0">
              <a:ea typeface="MS PGothic"/>
            </a:endParaRPr>
          </a:p>
          <a:p>
            <a:pPr marL="0" indent="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None/>
            </a:pPr>
            <a:r>
              <a:rPr lang="en-US" sz="2000" b="1" dirty="0" err="1">
                <a:ea typeface="MS PGothic"/>
              </a:rPr>
              <a:t>Une</a:t>
            </a:r>
            <a:r>
              <a:rPr lang="en-US" sz="2000" b="1" dirty="0">
                <a:ea typeface="MS PGothic"/>
              </a:rPr>
              <a:t> </a:t>
            </a:r>
            <a:r>
              <a:rPr lang="en-US" sz="2000" b="1" dirty="0" err="1">
                <a:ea typeface="MS PGothic"/>
              </a:rPr>
              <a:t>partie</a:t>
            </a:r>
            <a:r>
              <a:rPr lang="en-US" sz="2000" b="1" dirty="0">
                <a:ea typeface="MS PGothic"/>
              </a:rPr>
              <a:t> du </a:t>
            </a:r>
            <a:r>
              <a:rPr lang="fr-CA" sz="2000" b="1" dirty="0">
                <a:ea typeface="MS PGothic"/>
              </a:rPr>
              <a:t>chèque</a:t>
            </a:r>
            <a:r>
              <a:rPr lang="en-US" sz="2000" b="1" dirty="0">
                <a:ea typeface="MS PGothic"/>
              </a:rPr>
              <a:t> de Tanya sera </a:t>
            </a:r>
            <a:r>
              <a:rPr lang="fr-CA" sz="2000" b="1" dirty="0">
                <a:ea typeface="MS PGothic"/>
              </a:rPr>
              <a:t>versé pour l’assurance-emploi</a:t>
            </a:r>
            <a:r>
              <a:rPr lang="en-US" sz="2000" b="1" dirty="0">
                <a:ea typeface="MS PGothic"/>
              </a:rPr>
              <a:t>. </a:t>
            </a: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None/>
            </a:pPr>
            <a:r>
              <a:rPr lang="fr-FR" sz="2000" dirty="0"/>
              <a:t>Si elle est licenciée</a:t>
            </a:r>
            <a:r>
              <a:rPr lang="en-US" sz="2000" dirty="0">
                <a:ea typeface="MS PGothic"/>
              </a:rPr>
              <a:t>, </a:t>
            </a:r>
            <a:r>
              <a:rPr lang="fr-CA" sz="2000" dirty="0">
                <a:ea typeface="MS PGothic"/>
              </a:rPr>
              <a:t>elle pourra appliquer pour l’</a:t>
            </a:r>
            <a:r>
              <a:rPr lang="fr-CA" sz="2000" dirty="0" err="1">
                <a:ea typeface="MS PGothic"/>
              </a:rPr>
              <a:t>AE</a:t>
            </a:r>
            <a:r>
              <a:rPr lang="fr-CA" sz="2000" dirty="0">
                <a:ea typeface="MS PGothic"/>
              </a:rPr>
              <a:t> </a:t>
            </a:r>
            <a:r>
              <a:rPr lang="en-US" sz="2000" dirty="0">
                <a:ea typeface="MS PGothic"/>
              </a:rPr>
              <a:t>et aura un </a:t>
            </a:r>
            <a:r>
              <a:rPr lang="en-US" sz="2000" dirty="0" err="1">
                <a:ea typeface="MS PGothic"/>
              </a:rPr>
              <a:t>revenu</a:t>
            </a:r>
            <a:r>
              <a:rPr lang="en-US" sz="2000" dirty="0">
                <a:ea typeface="MS PGothic"/>
              </a:rPr>
              <a:t> le temps </a:t>
            </a:r>
            <a:r>
              <a:rPr lang="fr-CA" sz="2000" dirty="0">
                <a:ea typeface="MS PGothic"/>
              </a:rPr>
              <a:t>qu’elle se trouve un nouvel emploi</a:t>
            </a:r>
            <a:r>
              <a:rPr lang="en-US" sz="2000" dirty="0">
                <a:ea typeface="MS PGothic"/>
              </a:rPr>
              <a:t>.</a:t>
            </a:r>
          </a:p>
          <a:p>
            <a:pPr marL="0" indent="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None/>
            </a:pPr>
            <a:r>
              <a:rPr lang="fr-CA" sz="2000" dirty="0"/>
              <a:t>Sur son talon de paye, Tanya</a:t>
            </a:r>
            <a:r>
              <a:rPr lang="en-US" sz="2000" dirty="0">
                <a:ea typeface="MS PGothic"/>
              </a:rPr>
              <a:t> a </a:t>
            </a:r>
            <a:r>
              <a:rPr lang="en-US" sz="2000" dirty="0" err="1">
                <a:ea typeface="MS PGothic"/>
              </a:rPr>
              <a:t>versé</a:t>
            </a:r>
            <a:r>
              <a:rPr lang="en-US" sz="2000" dirty="0">
                <a:ea typeface="MS PGothic"/>
              </a:rPr>
              <a:t> </a:t>
            </a:r>
            <a:r>
              <a:rPr lang="en-US" sz="2000" b="1" dirty="0">
                <a:ea typeface="MS PGothic"/>
              </a:rPr>
              <a:t>17,05 $ </a:t>
            </a:r>
            <a:r>
              <a:rPr lang="fr-CA" sz="2000" dirty="0">
                <a:ea typeface="MS PGothic"/>
              </a:rPr>
              <a:t> pour son assurance-emploi</a:t>
            </a:r>
            <a:r>
              <a:rPr lang="en-US" sz="2000" dirty="0">
                <a:ea typeface="MS PGothic"/>
              </a:rPr>
              <a:t>. De plus, son </a:t>
            </a:r>
            <a:r>
              <a:rPr lang="fr-CA" sz="2000" dirty="0">
                <a:ea typeface="MS PGothic"/>
              </a:rPr>
              <a:t>employeur</a:t>
            </a:r>
            <a:r>
              <a:rPr lang="en-US" sz="2000" dirty="0">
                <a:ea typeface="MS PGothic"/>
              </a:rPr>
              <a:t> a </a:t>
            </a:r>
            <a:r>
              <a:rPr lang="en-US" sz="2000" dirty="0" err="1">
                <a:ea typeface="MS PGothic"/>
              </a:rPr>
              <a:t>versé</a:t>
            </a:r>
            <a:r>
              <a:rPr lang="en-US" sz="2000" dirty="0">
                <a:ea typeface="MS PGothic"/>
              </a:rPr>
              <a:t> </a:t>
            </a:r>
            <a:r>
              <a:rPr lang="en-US" sz="2000" b="1" dirty="0">
                <a:ea typeface="MS PGothic"/>
              </a:rPr>
              <a:t>23,87 $</a:t>
            </a:r>
            <a:r>
              <a:rPr lang="en-US" sz="2000" dirty="0">
                <a:ea typeface="MS PGothic"/>
              </a:rPr>
              <a:t> pour </a:t>
            </a:r>
            <a:r>
              <a:rPr lang="en-US" sz="2000" dirty="0" err="1">
                <a:ea typeface="MS PGothic"/>
              </a:rPr>
              <a:t>chaque</a:t>
            </a:r>
            <a:r>
              <a:rPr lang="en-US" sz="2000" dirty="0">
                <a:ea typeface="MS PGothic"/>
              </a:rPr>
              <a:t> </a:t>
            </a:r>
            <a:r>
              <a:rPr lang="en-US" sz="2000" dirty="0" err="1">
                <a:ea typeface="MS PGothic"/>
              </a:rPr>
              <a:t>période</a:t>
            </a:r>
            <a:r>
              <a:rPr lang="en-US" sz="2000" dirty="0">
                <a:ea typeface="MS PGothic"/>
              </a:rPr>
              <a:t> de </a:t>
            </a:r>
            <a:r>
              <a:rPr lang="en-US" sz="2000" dirty="0" err="1">
                <a:ea typeface="MS PGothic"/>
              </a:rPr>
              <a:t>paye</a:t>
            </a:r>
            <a:r>
              <a:rPr lang="en-US" sz="2000" dirty="0">
                <a:ea typeface="MS PGothic"/>
              </a:rPr>
              <a:t>.</a:t>
            </a:r>
          </a:p>
          <a:p>
            <a:pPr marL="0" indent="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None/>
            </a:pPr>
            <a:r>
              <a:rPr lang="en-US" sz="2000" dirty="0">
                <a:ea typeface="MS PGothic"/>
              </a:rPr>
              <a:t>Ce qui </a:t>
            </a:r>
            <a:r>
              <a:rPr lang="en-US" sz="2000" dirty="0" err="1">
                <a:ea typeface="MS PGothic"/>
              </a:rPr>
              <a:t>veut</a:t>
            </a:r>
            <a:r>
              <a:rPr lang="en-US" sz="2000" dirty="0">
                <a:ea typeface="MS PGothic"/>
              </a:rPr>
              <a:t> dire que </a:t>
            </a:r>
            <a:r>
              <a:rPr lang="en-US" sz="2000" b="1" dirty="0">
                <a:ea typeface="MS PGothic"/>
              </a:rPr>
              <a:t>40,92 $</a:t>
            </a:r>
            <a:r>
              <a:rPr lang="en-US" sz="2000" dirty="0">
                <a:ea typeface="MS PGothic"/>
              </a:rPr>
              <a:t> a </a:t>
            </a:r>
            <a:r>
              <a:rPr lang="en-US" sz="2000" dirty="0" err="1">
                <a:ea typeface="MS PGothic"/>
              </a:rPr>
              <a:t>été</a:t>
            </a:r>
            <a:r>
              <a:rPr lang="en-US" sz="2000" dirty="0">
                <a:ea typeface="MS PGothic"/>
              </a:rPr>
              <a:t> </a:t>
            </a:r>
            <a:r>
              <a:rPr lang="fr-CA" sz="2000" dirty="0">
                <a:ea typeface="MS PGothic"/>
              </a:rPr>
              <a:t>consacré</a:t>
            </a:r>
            <a:r>
              <a:rPr lang="en-US" sz="2000" dirty="0">
                <a:ea typeface="MS PGothic"/>
              </a:rPr>
              <a:t> à son </a:t>
            </a:r>
            <a:r>
              <a:rPr lang="fr-CA" sz="2000" dirty="0">
                <a:ea typeface="MS PGothic"/>
              </a:rPr>
              <a:t>assurance-emploi; elle pourra donc réclamer ce montant éventuellement</a:t>
            </a:r>
            <a:r>
              <a:rPr lang="en-US" sz="2000" dirty="0">
                <a:ea typeface="MS PGothic"/>
              </a:rPr>
              <a:t>.</a:t>
            </a:r>
          </a:p>
          <a:p>
            <a:pPr marL="0" indent="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None/>
            </a:pPr>
            <a:r>
              <a:rPr lang="en-US" sz="2000" dirty="0">
                <a:ea typeface="MS PGothic"/>
              </a:rPr>
              <a:t>17,05 $ + 23,87 $ = 40,92 $</a:t>
            </a:r>
            <a:endParaRPr lang="en-US" sz="20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926465D-DBB2-8458-F866-7ADB592F4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245" y="449806"/>
            <a:ext cx="1582791" cy="18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94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Assurance-emploi (</a:t>
            </a:r>
            <a:r>
              <a:rPr lang="fr-FR" sz="3600" dirty="0" err="1"/>
              <a:t>AE</a:t>
            </a:r>
            <a:r>
              <a:rPr lang="fr-FR" sz="3600" dirty="0"/>
              <a:t>)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r>
              <a:rPr lang="fr-CA" sz="2000" dirty="0">
                <a:ea typeface="MS PGothic"/>
              </a:rPr>
              <a:t>Si vous pensez que vous êtes éligible à l’assurance-emploi</a:t>
            </a:r>
            <a:r>
              <a:rPr lang="en-US" sz="2000" dirty="0">
                <a:ea typeface="MS PGothic"/>
              </a:rPr>
              <a:t>, </a:t>
            </a:r>
            <a:r>
              <a:rPr lang="fr-CA" sz="2000" dirty="0">
                <a:ea typeface="MS PGothic"/>
              </a:rPr>
              <a:t>vous devez absolument appliquer</a:t>
            </a:r>
            <a:r>
              <a:rPr lang="en-US" sz="2000" dirty="0">
                <a:ea typeface="MS PGothic"/>
              </a:rPr>
              <a:t>! </a:t>
            </a:r>
            <a:r>
              <a:rPr lang="fr-CA" sz="2000" dirty="0"/>
              <a:t>Cela vous donnera une sécurité financière pendant que vous êtes à la recherche d’un autre emploi. En tant que contribuable, </a:t>
            </a:r>
            <a:r>
              <a:rPr lang="en-US" sz="2000" dirty="0" err="1">
                <a:ea typeface="MS PGothic"/>
              </a:rPr>
              <a:t>vous</a:t>
            </a:r>
            <a:r>
              <a:rPr lang="en-US" sz="2000" dirty="0">
                <a:ea typeface="MS PGothic"/>
              </a:rPr>
              <a:t> le </a:t>
            </a:r>
            <a:r>
              <a:rPr lang="fr-CA" sz="2000" dirty="0">
                <a:ea typeface="MS PGothic"/>
              </a:rPr>
              <a:t>méritez</a:t>
            </a:r>
            <a:r>
              <a:rPr lang="en-US" sz="2000" dirty="0">
                <a:ea typeface="MS PGothic"/>
              </a:rPr>
              <a:t>!</a:t>
            </a:r>
          </a:p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endParaRPr lang="en-US" sz="2000" dirty="0">
              <a:ea typeface="MS PGothic"/>
            </a:endParaRPr>
          </a:p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r>
              <a:rPr lang="en-US" sz="2000" b="1" dirty="0">
                <a:ea typeface="MS PGothic"/>
              </a:rPr>
              <a:t>Pour plus </a:t>
            </a:r>
            <a:r>
              <a:rPr lang="fr-CA" sz="2000" b="1" dirty="0">
                <a:ea typeface="MS PGothic"/>
              </a:rPr>
              <a:t>d’information sur l’</a:t>
            </a:r>
            <a:r>
              <a:rPr lang="fr-CA" sz="2000" b="1" dirty="0" err="1">
                <a:ea typeface="MS PGothic"/>
              </a:rPr>
              <a:t>AE</a:t>
            </a:r>
            <a:r>
              <a:rPr lang="en-US" sz="2000" b="1" dirty="0">
                <a:ea typeface="MS PGothic"/>
              </a:rPr>
              <a:t>, </a:t>
            </a:r>
            <a:r>
              <a:rPr lang="fr-CA" sz="2000" b="1" dirty="0">
                <a:ea typeface="MS PGothic"/>
              </a:rPr>
              <a:t>consultez le site suivant</a:t>
            </a:r>
            <a:r>
              <a:rPr lang="en-US" sz="2000" b="1" dirty="0">
                <a:ea typeface="MS PGothic"/>
              </a:rPr>
              <a:t>:</a:t>
            </a:r>
            <a:endParaRPr lang="en-US" sz="2000" dirty="0">
              <a:ea typeface="MS PGothic"/>
            </a:endParaRPr>
          </a:p>
          <a:p>
            <a:pPr marL="285750" indent="-28575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/>
              <a:buChar char="•"/>
            </a:pPr>
            <a:r>
              <a:rPr lang="en-US" sz="2000" dirty="0" err="1">
                <a:ea typeface="MS PGothic"/>
                <a:hlinkClick r:id="rId2"/>
              </a:rPr>
              <a:t>Prestations</a:t>
            </a:r>
            <a:r>
              <a:rPr lang="en-US" sz="2000" dirty="0">
                <a:ea typeface="MS PGothic"/>
                <a:hlinkClick r:id="rId2"/>
              </a:rPr>
              <a:t> </a:t>
            </a:r>
            <a:r>
              <a:rPr lang="en-US" sz="2000" dirty="0" err="1">
                <a:ea typeface="MS PGothic"/>
                <a:hlinkClick r:id="rId2"/>
              </a:rPr>
              <a:t>d’assurance-emploi</a:t>
            </a:r>
            <a:r>
              <a:rPr lang="en-US" sz="2000" dirty="0">
                <a:ea typeface="MS PGothic"/>
                <a:hlinkClick r:id="rId2"/>
              </a:rPr>
              <a:t> et congés</a:t>
            </a:r>
            <a:endParaRPr lang="en-US" dirty="0"/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40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Syndicat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13491"/>
            <a:ext cx="8638967" cy="470655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r>
              <a:rPr lang="fr-CA" sz="2000" b="1" dirty="0">
                <a:ea typeface="MS PGothic"/>
              </a:rPr>
              <a:t>Qu’est-ce que c’est</a:t>
            </a:r>
            <a:r>
              <a:rPr lang="en-US" sz="2000" b="1" dirty="0">
                <a:ea typeface="MS PGothic"/>
              </a:rPr>
              <a:t>?</a:t>
            </a:r>
            <a:endParaRPr lang="en-US" sz="2000" dirty="0">
              <a:ea typeface="MS PGothic"/>
            </a:endParaRPr>
          </a:p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r>
              <a:rPr lang="fr-CA" sz="2000" dirty="0"/>
              <a:t>Un syndicat est une organisation où les travailleurs d'une entreprise peuvent choisir d’y adhérer</a:t>
            </a:r>
            <a:r>
              <a:rPr lang="en-US" sz="2000" dirty="0">
                <a:ea typeface="MS PGothic"/>
              </a:rPr>
              <a:t>. Ensemble, </a:t>
            </a:r>
            <a:r>
              <a:rPr lang="fr-CA" sz="2000" dirty="0">
                <a:ea typeface="MS PGothic"/>
              </a:rPr>
              <a:t>ils seront </a:t>
            </a:r>
            <a:r>
              <a:rPr lang="en-US" sz="2000" dirty="0">
                <a:ea typeface="MS PGothic"/>
              </a:rPr>
              <a:t>plus forts pour demander de </a:t>
            </a:r>
            <a:r>
              <a:rPr lang="fr-CA" sz="2000" dirty="0">
                <a:ea typeface="MS PGothic"/>
              </a:rPr>
              <a:t>meilleures</a:t>
            </a:r>
            <a:r>
              <a:rPr lang="en-US" sz="2000" dirty="0">
                <a:ea typeface="MS PGothic"/>
              </a:rPr>
              <a:t> conditions de travail. </a:t>
            </a:r>
          </a:p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r>
              <a:rPr lang="fr-CA" sz="2000" dirty="0">
                <a:ea typeface="MS PGothic"/>
              </a:rPr>
              <a:t>Voici certaines demandes qu’un syndicat peut faire</a:t>
            </a:r>
            <a:r>
              <a:rPr lang="en-US" sz="2000" dirty="0">
                <a:ea typeface="MS PGothic"/>
              </a:rPr>
              <a:t>:</a:t>
            </a:r>
          </a:p>
          <a:p>
            <a:pPr marL="285750" indent="-28575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,Sans-Serif"/>
              <a:buChar char="•"/>
            </a:pPr>
            <a:r>
              <a:rPr lang="en-US" sz="2000" dirty="0">
                <a:ea typeface="MS PGothic"/>
              </a:rPr>
              <a:t>De </a:t>
            </a:r>
            <a:r>
              <a:rPr lang="fr-CA" sz="2000" dirty="0">
                <a:ea typeface="MS PGothic"/>
              </a:rPr>
              <a:t>meilleurs salaires</a:t>
            </a:r>
          </a:p>
          <a:p>
            <a:pPr marL="285750" indent="-28575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,Sans-Serif"/>
              <a:buChar char="•"/>
            </a:pPr>
            <a:r>
              <a:rPr lang="en-US" sz="2000" dirty="0">
                <a:ea typeface="MS PGothic"/>
              </a:rPr>
              <a:t>Des </a:t>
            </a:r>
            <a:r>
              <a:rPr lang="fr-CA" sz="2000" dirty="0">
                <a:ea typeface="MS PGothic"/>
              </a:rPr>
              <a:t>bénéfices marginaux</a:t>
            </a:r>
          </a:p>
          <a:p>
            <a:pPr marL="285750" indent="-28575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,Sans-Serif"/>
              <a:buChar char="•"/>
            </a:pPr>
            <a:r>
              <a:rPr lang="fr-CA" sz="2000" dirty="0"/>
              <a:t>La santé et sécurité au travail</a:t>
            </a:r>
          </a:p>
          <a:p>
            <a:pPr marL="285750" indent="-28575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,Sans-Serif"/>
              <a:buChar char="•"/>
            </a:pPr>
            <a:r>
              <a:rPr lang="fr-CA" sz="2000" dirty="0"/>
              <a:t>Des heures de travail plus stables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39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Régimes d'avantages sociaux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50429"/>
            <a:ext cx="8638967" cy="519421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ts val="2400"/>
              </a:lnSpc>
              <a:spcBef>
                <a:spcPct val="20000"/>
              </a:spcBef>
              <a:spcAft>
                <a:spcPts val="800"/>
              </a:spcAft>
              <a:buNone/>
            </a:pPr>
            <a:r>
              <a:rPr lang="en-US" sz="3200" b="1" dirty="0" err="1">
                <a:ea typeface="MS PGothic"/>
              </a:rPr>
              <a:t>Qu’est-ce</a:t>
            </a:r>
            <a:r>
              <a:rPr lang="en-US" sz="3200" b="1" dirty="0">
                <a:ea typeface="MS PGothic"/>
              </a:rPr>
              <a:t> </a:t>
            </a:r>
            <a:r>
              <a:rPr lang="en-US" sz="3200" b="1" dirty="0" err="1">
                <a:ea typeface="MS PGothic"/>
              </a:rPr>
              <a:t>que</a:t>
            </a:r>
            <a:r>
              <a:rPr lang="en-US" sz="3200" b="1" dirty="0">
                <a:ea typeface="MS PGothic"/>
              </a:rPr>
              <a:t> </a:t>
            </a:r>
            <a:r>
              <a:rPr lang="en-US" sz="3200" b="1" dirty="0" err="1">
                <a:ea typeface="MS PGothic"/>
              </a:rPr>
              <a:t>c’est</a:t>
            </a:r>
            <a:r>
              <a:rPr lang="en-US" sz="3200" b="1" dirty="0">
                <a:ea typeface="MS PGothic"/>
              </a:rPr>
              <a:t>?</a:t>
            </a:r>
            <a:endParaRPr lang="en-US" sz="3200" dirty="0">
              <a:ea typeface="MS PGothic"/>
            </a:endParaRPr>
          </a:p>
          <a:p>
            <a:pPr marL="0" indent="0">
              <a:lnSpc>
                <a:spcPts val="2400"/>
              </a:lnSpc>
              <a:spcBef>
                <a:spcPct val="20000"/>
              </a:spcBef>
              <a:spcAft>
                <a:spcPts val="800"/>
              </a:spcAft>
              <a:buNone/>
            </a:pPr>
            <a:r>
              <a:rPr lang="fr-CA" sz="3200" dirty="0">
                <a:ea typeface="MS PGothic"/>
              </a:rPr>
              <a:t>Certaines entreprises offrent </a:t>
            </a:r>
            <a:r>
              <a:rPr lang="en-US" sz="3200" dirty="0">
                <a:ea typeface="MS PGothic"/>
              </a:rPr>
              <a:t>un régime </a:t>
            </a:r>
            <a:r>
              <a:rPr lang="fr-FR" sz="3200" dirty="0"/>
              <a:t>d'avantages sociaux à ses employés</a:t>
            </a:r>
            <a:r>
              <a:rPr lang="en-US" sz="3200" dirty="0">
                <a:ea typeface="MS PGothic"/>
              </a:rPr>
              <a:t>. </a:t>
            </a:r>
            <a:r>
              <a:rPr lang="fr-CA" sz="3200" dirty="0">
                <a:ea typeface="MS PGothic"/>
              </a:rPr>
              <a:t>Ces régimes peuvent varier, mais tous les détails sont clairement indiqués par chaque employeur. Ces régimes peuvent inclure</a:t>
            </a:r>
            <a:r>
              <a:rPr lang="en-US" sz="3200" dirty="0">
                <a:ea typeface="MS PGothic"/>
              </a:rPr>
              <a:t>:</a:t>
            </a:r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spcAft>
                <a:spcPts val="800"/>
              </a:spcAft>
              <a:buFont typeface="Arial,Sans-Serif"/>
              <a:buChar char="•"/>
            </a:pPr>
            <a:r>
              <a:rPr lang="fr-FR" sz="3000" dirty="0"/>
              <a:t>Un congé parental</a:t>
            </a:r>
            <a:r>
              <a:rPr lang="en-US" sz="3000" dirty="0">
                <a:ea typeface="MS PGothic"/>
              </a:rPr>
              <a:t> pour </a:t>
            </a:r>
            <a:r>
              <a:rPr lang="en-US" sz="3000" dirty="0" err="1">
                <a:ea typeface="MS PGothic"/>
              </a:rPr>
              <a:t>qu’un</a:t>
            </a:r>
            <a:r>
              <a:rPr lang="en-US" sz="3000" dirty="0">
                <a:ea typeface="MS PGothic"/>
              </a:rPr>
              <a:t> des parents </a:t>
            </a:r>
            <a:r>
              <a:rPr lang="fr-CA" sz="3000" dirty="0">
                <a:ea typeface="MS PGothic"/>
              </a:rPr>
              <a:t>puisse prendre congé afin </a:t>
            </a:r>
            <a:r>
              <a:rPr lang="en-US" sz="3000" dirty="0">
                <a:ea typeface="MS PGothic"/>
              </a:rPr>
              <a:t>de </a:t>
            </a:r>
            <a:r>
              <a:rPr lang="fr-CA" sz="3000" dirty="0">
                <a:ea typeface="MS PGothic"/>
              </a:rPr>
              <a:t>s’occuper du nouveau-né tout en recevant un salaire</a:t>
            </a:r>
            <a:r>
              <a:rPr lang="en-US" sz="3000" dirty="0">
                <a:ea typeface="MS PGothic"/>
              </a:rPr>
              <a:t>.</a:t>
            </a:r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spcAft>
                <a:spcPts val="800"/>
              </a:spcAft>
              <a:buFont typeface="Arial,Sans-Serif"/>
              <a:buChar char="•"/>
            </a:pPr>
            <a:r>
              <a:rPr lang="en-US" sz="3000" dirty="0">
                <a:ea typeface="MS PGothic"/>
              </a:rPr>
              <a:t>Des </a:t>
            </a:r>
            <a:r>
              <a:rPr lang="en-US" sz="3000" dirty="0" err="1">
                <a:ea typeface="MS PGothic"/>
              </a:rPr>
              <a:t>soins</a:t>
            </a:r>
            <a:r>
              <a:rPr lang="en-US" sz="3000" dirty="0">
                <a:ea typeface="MS PGothic"/>
              </a:rPr>
              <a:t> de santé, </a:t>
            </a:r>
            <a:r>
              <a:rPr lang="fr-CA" sz="3000" dirty="0">
                <a:ea typeface="MS PGothic"/>
              </a:rPr>
              <a:t>notamment</a:t>
            </a:r>
            <a:r>
              <a:rPr lang="en-US" sz="3000" dirty="0">
                <a:ea typeface="MS PGothic"/>
              </a:rPr>
              <a:t> </a:t>
            </a:r>
            <a:r>
              <a:rPr lang="en-US" sz="3000" dirty="0" err="1">
                <a:ea typeface="MS PGothic"/>
              </a:rPr>
              <a:t>certains</a:t>
            </a:r>
            <a:r>
              <a:rPr lang="en-US" sz="3000" dirty="0">
                <a:ea typeface="MS PGothic"/>
              </a:rPr>
              <a:t> services qui ne </a:t>
            </a:r>
            <a:r>
              <a:rPr lang="en-US" sz="3000" dirty="0" err="1">
                <a:ea typeface="MS PGothic"/>
              </a:rPr>
              <a:t>sont</a:t>
            </a:r>
            <a:r>
              <a:rPr lang="en-US" sz="3000" dirty="0">
                <a:ea typeface="MS PGothic"/>
              </a:rPr>
              <a:t> pas </a:t>
            </a:r>
            <a:r>
              <a:rPr lang="fr-CA" sz="3000" dirty="0">
                <a:ea typeface="MS PGothic"/>
              </a:rPr>
              <a:t>couverts</a:t>
            </a:r>
            <a:r>
              <a:rPr lang="en-US" sz="3000" dirty="0">
                <a:ea typeface="MS PGothic"/>
              </a:rPr>
              <a:t>.</a:t>
            </a:r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spcAft>
                <a:spcPts val="800"/>
              </a:spcAft>
              <a:buFont typeface="Arial,Sans-Serif"/>
              <a:buChar char="•"/>
            </a:pPr>
            <a:r>
              <a:rPr lang="fr-CA" sz="3200" dirty="0">
                <a:ea typeface="MS PGothic"/>
              </a:rPr>
              <a:t>Un fonds de retraite, outre celui qui est offert </a:t>
            </a:r>
            <a:r>
              <a:rPr lang="en-US" sz="3200" dirty="0">
                <a:ea typeface="MS PGothic"/>
              </a:rPr>
              <a:t>par le </a:t>
            </a:r>
            <a:r>
              <a:rPr lang="en-US" sz="3200" dirty="0" err="1">
                <a:ea typeface="MS PGothic"/>
              </a:rPr>
              <a:t>RCP</a:t>
            </a:r>
            <a:r>
              <a:rPr lang="en-US" sz="3200" dirty="0">
                <a:ea typeface="MS PGothic"/>
              </a:rPr>
              <a:t>. </a:t>
            </a:r>
          </a:p>
          <a:p>
            <a:pPr marL="685165" lvl="1" indent="-285115">
              <a:lnSpc>
                <a:spcPts val="2400"/>
              </a:lnSpc>
              <a:spcBef>
                <a:spcPct val="20000"/>
              </a:spcBef>
              <a:spcAft>
                <a:spcPts val="800"/>
              </a:spcAft>
            </a:pPr>
            <a:r>
              <a:rPr lang="en-US" sz="3200" dirty="0">
                <a:ea typeface="MS PGothic"/>
              </a:rPr>
              <a:t>Note: </a:t>
            </a:r>
            <a:r>
              <a:rPr lang="en-US" sz="3200" dirty="0" err="1">
                <a:ea typeface="MS PGothic"/>
              </a:rPr>
              <a:t>Ces</a:t>
            </a:r>
            <a:r>
              <a:rPr lang="en-US" sz="3200" dirty="0">
                <a:ea typeface="MS PGothic"/>
              </a:rPr>
              <a:t> </a:t>
            </a:r>
            <a:r>
              <a:rPr lang="fr-CA" sz="3200" dirty="0">
                <a:ea typeface="MS PGothic"/>
              </a:rPr>
              <a:t>montants doivent être établis à l’avance</a:t>
            </a:r>
            <a:r>
              <a:rPr lang="en-US" sz="3200" dirty="0">
                <a:ea typeface="MS PGothic"/>
              </a:rPr>
              <a:t>; </a:t>
            </a:r>
            <a:r>
              <a:rPr lang="en-US" sz="3200" dirty="0" err="1">
                <a:ea typeface="MS PGothic"/>
              </a:rPr>
              <a:t>ils</a:t>
            </a:r>
            <a:r>
              <a:rPr lang="en-US" sz="3200" dirty="0">
                <a:ea typeface="MS PGothic"/>
              </a:rPr>
              <a:t> ne </a:t>
            </a:r>
            <a:r>
              <a:rPr lang="en-US" sz="3200" dirty="0" err="1">
                <a:ea typeface="MS PGothic"/>
              </a:rPr>
              <a:t>peuvent</a:t>
            </a:r>
            <a:r>
              <a:rPr lang="en-US" sz="3200" dirty="0">
                <a:ea typeface="MS PGothic"/>
              </a:rPr>
              <a:t> pas </a:t>
            </a:r>
            <a:r>
              <a:rPr lang="en-US" sz="3200" dirty="0" err="1">
                <a:ea typeface="MS PGothic"/>
              </a:rPr>
              <a:t>être</a:t>
            </a:r>
            <a:r>
              <a:rPr lang="en-US" sz="3200" dirty="0">
                <a:ea typeface="MS PGothic"/>
              </a:rPr>
              <a:t> </a:t>
            </a:r>
            <a:r>
              <a:rPr lang="fr-CA" sz="3200" dirty="0">
                <a:ea typeface="MS PGothic"/>
              </a:rPr>
              <a:t>inférieurs</a:t>
            </a:r>
            <a:r>
              <a:rPr lang="en-US" sz="3200" dirty="0">
                <a:ea typeface="MS PGothic"/>
              </a:rPr>
              <a:t> à </a:t>
            </a:r>
            <a:r>
              <a:rPr lang="en-US" sz="3200" dirty="0" err="1">
                <a:ea typeface="MS PGothic"/>
              </a:rPr>
              <a:t>ce</a:t>
            </a:r>
            <a:r>
              <a:rPr lang="en-US" sz="3200" dirty="0">
                <a:ea typeface="MS PGothic"/>
              </a:rPr>
              <a:t> qui a </a:t>
            </a:r>
            <a:r>
              <a:rPr lang="en-US" sz="3200" dirty="0" err="1">
                <a:ea typeface="MS PGothic"/>
              </a:rPr>
              <a:t>été</a:t>
            </a:r>
            <a:r>
              <a:rPr lang="en-US" sz="3200" dirty="0">
                <a:ea typeface="MS PGothic"/>
              </a:rPr>
              <a:t> </a:t>
            </a:r>
            <a:r>
              <a:rPr lang="en-US" sz="3200" dirty="0" err="1">
                <a:ea typeface="MS PGothic"/>
              </a:rPr>
              <a:t>établi</a:t>
            </a:r>
            <a:r>
              <a:rPr lang="en-US" sz="3200" dirty="0">
                <a:ea typeface="MS PGothic"/>
              </a:rPr>
              <a:t> </a:t>
            </a:r>
            <a:r>
              <a:rPr lang="fr-CA" sz="3200" dirty="0">
                <a:ea typeface="MS PGothic"/>
              </a:rPr>
              <a:t>préalablement</a:t>
            </a:r>
            <a:r>
              <a:rPr lang="en-US" sz="3200" dirty="0">
                <a:ea typeface="MS PGothic"/>
              </a:rPr>
              <a:t>.</a:t>
            </a:r>
          </a:p>
          <a:p>
            <a:pPr marL="400050" lvl="1" indent="0">
              <a:lnSpc>
                <a:spcPts val="2400"/>
              </a:lnSpc>
              <a:spcBef>
                <a:spcPct val="20000"/>
              </a:spcBef>
              <a:spcAft>
                <a:spcPts val="800"/>
              </a:spcAft>
              <a:buNone/>
            </a:pPr>
            <a:r>
              <a:rPr lang="en-US" sz="3200" dirty="0">
                <a:solidFill>
                  <a:schemeClr val="tx1"/>
                </a:solidFill>
                <a:ea typeface="MS PGothic"/>
              </a:rPr>
              <a:t>Sur les </a:t>
            </a:r>
            <a:r>
              <a:rPr lang="en-US" sz="3200" dirty="0" err="1">
                <a:solidFill>
                  <a:schemeClr val="tx1"/>
                </a:solidFill>
                <a:ea typeface="MS PGothic"/>
              </a:rPr>
              <a:t>prochaines</a:t>
            </a:r>
            <a:r>
              <a:rPr lang="en-US" sz="3200" dirty="0">
                <a:solidFill>
                  <a:schemeClr val="tx1"/>
                </a:solidFill>
                <a:ea typeface="MS PGothic"/>
              </a:rPr>
              <a:t> </a:t>
            </a:r>
            <a:r>
              <a:rPr lang="en-US" sz="3200" dirty="0" err="1">
                <a:solidFill>
                  <a:schemeClr val="tx1"/>
                </a:solidFill>
                <a:ea typeface="MS PGothic"/>
              </a:rPr>
              <a:t>diapos</a:t>
            </a:r>
            <a:r>
              <a:rPr lang="en-US" sz="3200" dirty="0">
                <a:solidFill>
                  <a:schemeClr val="tx1"/>
                </a:solidFill>
                <a:ea typeface="MS PGothic"/>
              </a:rPr>
              <a:t>, on </a:t>
            </a:r>
            <a:r>
              <a:rPr lang="en-US" sz="3200" dirty="0" err="1">
                <a:solidFill>
                  <a:schemeClr val="tx1"/>
                </a:solidFill>
                <a:ea typeface="MS PGothic"/>
              </a:rPr>
              <a:t>vous</a:t>
            </a:r>
            <a:r>
              <a:rPr lang="en-US" sz="3200" dirty="0">
                <a:solidFill>
                  <a:schemeClr val="tx1"/>
                </a:solidFill>
                <a:ea typeface="MS PGothic"/>
              </a:rPr>
              <a:t> </a:t>
            </a:r>
            <a:r>
              <a:rPr lang="en-US" sz="3200" dirty="0" err="1">
                <a:solidFill>
                  <a:schemeClr val="tx1"/>
                </a:solidFill>
                <a:ea typeface="MS PGothic"/>
              </a:rPr>
              <a:t>présente</a:t>
            </a:r>
            <a:r>
              <a:rPr lang="en-US" sz="3200" dirty="0">
                <a:solidFill>
                  <a:schemeClr val="tx1"/>
                </a:solidFill>
                <a:ea typeface="MS PGothic"/>
              </a:rPr>
              <a:t> deux types de</a:t>
            </a:r>
            <a:r>
              <a:rPr lang="en-US" sz="3200" dirty="0">
                <a:ea typeface="MS PGothic"/>
              </a:rPr>
              <a:t> régimes</a:t>
            </a:r>
            <a:r>
              <a:rPr lang="en-US" sz="3200" dirty="0">
                <a:solidFill>
                  <a:schemeClr val="tx1"/>
                </a:solidFill>
                <a:ea typeface="MS PGothic"/>
              </a:rPr>
              <a:t> </a:t>
            </a:r>
            <a:r>
              <a:rPr lang="fr-FR" sz="3200" dirty="0"/>
              <a:t>d'avantages sociaux</a:t>
            </a:r>
            <a:r>
              <a:rPr lang="en-US" sz="3200" dirty="0">
                <a:solidFill>
                  <a:schemeClr val="tx1"/>
                </a:solidFill>
                <a:ea typeface="MS PGothic"/>
              </a:rPr>
              <a:t>.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Régimes d'avantages sociaux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r>
              <a:rPr lang="fr-CA" sz="2000" b="1" dirty="0">
                <a:ea typeface="MS PGothic"/>
              </a:rPr>
              <a:t>Qu’est-ce que c’est</a:t>
            </a:r>
            <a:r>
              <a:rPr lang="en-US" sz="2000" b="1" dirty="0">
                <a:ea typeface="MS PGothic"/>
              </a:rPr>
              <a:t>?</a:t>
            </a:r>
            <a:endParaRPr lang="en-US" sz="2000" dirty="0">
              <a:ea typeface="MS PGothic"/>
            </a:endParaRP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fr-CA" sz="2000" dirty="0"/>
              <a:t>Un RER est un plan auquel une personne peut adhérer afin d’économiser plus d'argent en vue de sa retraite</a:t>
            </a:r>
            <a:r>
              <a:rPr lang="en-US" sz="2000" dirty="0">
                <a:ea typeface="MS PGothic"/>
              </a:rPr>
              <a:t>.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fr-CA" sz="2000" dirty="0"/>
              <a:t>Votre argent fructifie à l'abri de l'impôt tant qu'il reste dans le compte</a:t>
            </a:r>
            <a:r>
              <a:rPr lang="en-US" sz="2000" dirty="0">
                <a:ea typeface="MS PGothic"/>
              </a:rPr>
              <a:t>.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fr-CA" sz="2000" dirty="0"/>
              <a:t>À votre retraite, si vous retirez de l'argent, vous devrez payer de l’impôt</a:t>
            </a:r>
            <a:r>
              <a:rPr lang="en-US" sz="2000" dirty="0">
                <a:ea typeface="MS PGothic"/>
              </a:rPr>
              <a:t>.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fr-CA" sz="2000" dirty="0"/>
              <a:t>Vous pouvez demander de déduire un montant régulier de votre paie pour votre RER</a:t>
            </a:r>
            <a:r>
              <a:rPr lang="en-US" sz="2000" dirty="0">
                <a:ea typeface="MS PGothic"/>
              </a:rPr>
              <a:t>.</a:t>
            </a:r>
          </a:p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endParaRPr lang="en-US" sz="2000" b="1" dirty="0">
              <a:ea typeface="MS PGothic"/>
            </a:endParaRPr>
          </a:p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endParaRPr lang="en-US" sz="2000" b="1" dirty="0">
              <a:ea typeface="MS PGothic"/>
            </a:endParaRPr>
          </a:p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16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30"/>
            <a:ext cx="8638967" cy="1116829"/>
          </a:xfrm>
        </p:spPr>
        <p:txBody>
          <a:bodyPr>
            <a:normAutofit/>
          </a:bodyPr>
          <a:lstStyle/>
          <a:p>
            <a:r>
              <a:rPr lang="fr-CA" sz="3200" dirty="0"/>
              <a:t>Régimes d'avantages sociaux : </a:t>
            </a:r>
            <a:br>
              <a:rPr lang="fr-CA" sz="3200" dirty="0"/>
            </a:br>
            <a:r>
              <a:rPr lang="fr-CA" sz="3200" dirty="0"/>
              <a:t>assurance-maladie</a:t>
            </a:r>
            <a:endParaRPr lang="en-CA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81959"/>
            <a:ext cx="8638967" cy="511405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r>
              <a:rPr lang="fr-CA" sz="2000" b="1" dirty="0">
                <a:ea typeface="MS PGothic"/>
              </a:rPr>
              <a:t>Qu’est-ce que c’est</a:t>
            </a:r>
            <a:r>
              <a:rPr lang="en-US" sz="2000" b="1" dirty="0">
                <a:ea typeface="MS PGothic"/>
              </a:rPr>
              <a:t>?</a:t>
            </a:r>
            <a:endParaRPr lang="en-US" sz="2000" dirty="0">
              <a:ea typeface="MS PGothic"/>
            </a:endParaRPr>
          </a:p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r>
              <a:rPr lang="fr-CA" sz="2000" dirty="0"/>
              <a:t>Parfois, un employeur offrira une assurance-maladie personnelle à ses employés</a:t>
            </a:r>
            <a:r>
              <a:rPr lang="en-US" sz="2000" dirty="0">
                <a:ea typeface="MS PGothic"/>
              </a:rPr>
              <a:t>.</a:t>
            </a:r>
          </a:p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r>
              <a:rPr lang="fr-CA" sz="2000" dirty="0"/>
              <a:t>Ceci peut inclure tout ce qui n'est pas couvert par le système de santé public</a:t>
            </a:r>
            <a:r>
              <a:rPr lang="en-US" sz="2000" dirty="0">
                <a:ea typeface="MS PGothic"/>
              </a:rPr>
              <a:t>. </a:t>
            </a:r>
            <a:r>
              <a:rPr lang="fr-CA" sz="2000" dirty="0"/>
              <a:t>Chaque plan est différent et est défini à l'avance</a:t>
            </a:r>
            <a:r>
              <a:rPr lang="en-US" sz="2000" dirty="0">
                <a:ea typeface="MS PGothic"/>
              </a:rPr>
              <a:t> </a:t>
            </a:r>
            <a:r>
              <a:rPr lang="fr-CA" sz="2000" dirty="0"/>
              <a:t>afin que l'employé puisse voir ce que le plan inclut, notamment:</a:t>
            </a:r>
            <a:endParaRPr lang="en-US" sz="2000" dirty="0">
              <a:ea typeface="MS PGothic"/>
            </a:endParaRP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en-US" sz="2000" dirty="0" err="1">
                <a:ea typeface="MS PGothic"/>
              </a:rPr>
              <a:t>Soins</a:t>
            </a:r>
            <a:r>
              <a:rPr lang="en-US" sz="2000" dirty="0">
                <a:ea typeface="MS PGothic"/>
              </a:rPr>
              <a:t> </a:t>
            </a:r>
            <a:r>
              <a:rPr lang="en-US" sz="2000" dirty="0" err="1">
                <a:ea typeface="MS PGothic"/>
              </a:rPr>
              <a:t>dentaires</a:t>
            </a:r>
            <a:r>
              <a:rPr lang="en-US" sz="2000" dirty="0">
                <a:ea typeface="MS PGothic"/>
              </a:rPr>
              <a:t> 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en-US" sz="2000" dirty="0" err="1">
                <a:ea typeface="MS PGothic"/>
              </a:rPr>
              <a:t>Soins</a:t>
            </a:r>
            <a:r>
              <a:rPr lang="en-US" sz="2000" dirty="0">
                <a:ea typeface="MS PGothic"/>
              </a:rPr>
              <a:t> de la </a:t>
            </a:r>
            <a:r>
              <a:rPr lang="en-US" sz="2000" dirty="0" err="1">
                <a:ea typeface="MS PGothic"/>
              </a:rPr>
              <a:t>vue</a:t>
            </a:r>
            <a:endParaRPr lang="en-US" sz="2000" dirty="0">
              <a:ea typeface="MS PGothic"/>
            </a:endParaRP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en-US" sz="2000" dirty="0" err="1">
                <a:ea typeface="MS PGothic"/>
              </a:rPr>
              <a:t>Congé</a:t>
            </a:r>
            <a:r>
              <a:rPr lang="en-US" sz="2000" dirty="0">
                <a:ea typeface="MS PGothic"/>
              </a:rPr>
              <a:t> parental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en-US" sz="2000" dirty="0" err="1">
                <a:ea typeface="MS PGothic"/>
              </a:rPr>
              <a:t>Autres</a:t>
            </a:r>
            <a:r>
              <a:rPr lang="en-US" sz="2000" dirty="0">
                <a:ea typeface="MS PGothic"/>
              </a:rPr>
              <a:t> </a:t>
            </a:r>
            <a:r>
              <a:rPr lang="en-US" sz="2000" dirty="0" err="1">
                <a:ea typeface="MS PGothic"/>
              </a:rPr>
              <a:t>soins</a:t>
            </a:r>
            <a:r>
              <a:rPr lang="en-US" sz="2000" dirty="0">
                <a:ea typeface="MS PGothic"/>
              </a:rPr>
              <a:t> de santé </a:t>
            </a:r>
            <a:r>
              <a:rPr lang="en-US" sz="2000" dirty="0" err="1">
                <a:ea typeface="MS PGothic"/>
              </a:rPr>
              <a:t>tels</a:t>
            </a:r>
            <a:r>
              <a:rPr lang="en-US" sz="2000" dirty="0">
                <a:ea typeface="MS PGothic"/>
              </a:rPr>
              <a:t> </a:t>
            </a:r>
            <a:r>
              <a:rPr lang="en-US" sz="2000" dirty="0" err="1">
                <a:ea typeface="MS PGothic"/>
              </a:rPr>
              <a:t>que</a:t>
            </a:r>
            <a:r>
              <a:rPr lang="en-US" sz="2000" dirty="0">
                <a:ea typeface="MS PGothic"/>
              </a:rPr>
              <a:t>: </a:t>
            </a:r>
            <a:r>
              <a:rPr lang="fr-CA" sz="2000" dirty="0">
                <a:ea typeface="MS PGothic"/>
              </a:rPr>
              <a:t>naturopathie, physiothérapie, </a:t>
            </a:r>
            <a:r>
              <a:rPr lang="en-US" sz="2000" dirty="0">
                <a:ea typeface="MS PGothic"/>
              </a:rPr>
              <a:t>acupuncture</a:t>
            </a:r>
            <a:endParaRPr lang="en-US" sz="2000" b="1" dirty="0">
              <a:ea typeface="MS PGothic"/>
            </a:endParaRPr>
          </a:p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endParaRPr lang="en-US" sz="2000" b="1" dirty="0">
              <a:ea typeface="MS PGothic"/>
            </a:endParaRPr>
          </a:p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03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Régimes d'avantages sociaux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r>
              <a:rPr lang="fr-CA" sz="2000" dirty="0"/>
              <a:t>Si vous voulez en savoir plus sur les régimes d'avantages sociaux</a:t>
            </a:r>
            <a:r>
              <a:rPr lang="en-US" sz="2000" dirty="0">
                <a:ea typeface="MS PGothic"/>
              </a:rPr>
              <a:t>, </a:t>
            </a:r>
            <a:r>
              <a:rPr lang="fr-CA" sz="2000" dirty="0"/>
              <a:t>vous pouvez faire des recherches en ligne. Voici un point de départ </a:t>
            </a:r>
            <a:r>
              <a:rPr lang="en-US" sz="2000" dirty="0">
                <a:ea typeface="MS PGothic"/>
              </a:rPr>
              <a:t>:</a:t>
            </a:r>
          </a:p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endParaRPr lang="en-US" sz="2000" dirty="0">
              <a:ea typeface="MS PGothic"/>
            </a:endParaRPr>
          </a:p>
          <a:p>
            <a:pPr marL="285750" indent="-28575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,Sans-Serif"/>
              <a:buChar char="•"/>
            </a:pPr>
            <a:r>
              <a:rPr lang="en-US" sz="2000" dirty="0">
                <a:ea typeface="MS PGothic"/>
                <a:hlinkClick r:id="rId2"/>
              </a:rPr>
              <a:t>Régimes </a:t>
            </a:r>
            <a:r>
              <a:rPr lang="en-US" sz="2000" dirty="0" err="1">
                <a:ea typeface="MS PGothic"/>
                <a:hlinkClick r:id="rId2"/>
              </a:rPr>
              <a:t>d’assurance</a:t>
            </a:r>
            <a:r>
              <a:rPr lang="en-US" sz="2000" dirty="0">
                <a:ea typeface="MS PGothic"/>
                <a:hlinkClick r:id="rId2"/>
              </a:rPr>
              <a:t> collective</a:t>
            </a:r>
            <a:endParaRPr lang="en-US" dirty="0"/>
          </a:p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endParaRPr lang="en-US" sz="2000" b="1" dirty="0">
              <a:ea typeface="MS PGothic"/>
            </a:endParaRP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88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60787"/>
            <a:ext cx="8638967" cy="4659260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None/>
            </a:pPr>
            <a:r>
              <a:rPr lang="fr-CA" sz="2000" b="1" dirty="0"/>
              <a:t>Quelques</a:t>
            </a:r>
            <a:r>
              <a:rPr lang="en-US" sz="2000" b="1" dirty="0"/>
              <a:t> </a:t>
            </a:r>
            <a:r>
              <a:rPr lang="fr-FR" sz="2000" b="1" dirty="0"/>
              <a:t>conseils utiles :</a:t>
            </a:r>
            <a:endParaRPr lang="en-US" sz="2000" dirty="0">
              <a:ea typeface="MS PGothic"/>
            </a:endParaRPr>
          </a:p>
          <a:p>
            <a:pPr marL="342900" indent="-34290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</a:pPr>
            <a:r>
              <a:rPr lang="fr-CA" sz="2000" dirty="0"/>
              <a:t>Saviez-vous que les organismes de bienfaisance enregistrés sont admissibles à des crédits d'impôt </a:t>
            </a:r>
            <a:r>
              <a:rPr lang="en-US" sz="2000" dirty="0">
                <a:ea typeface="MS PGothic"/>
              </a:rPr>
              <a:t>?</a:t>
            </a:r>
          </a:p>
          <a:p>
            <a:pPr marL="342900" indent="-34290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</a:pPr>
            <a:r>
              <a:rPr lang="fr-CA" sz="2000" dirty="0"/>
              <a:t>Si vous faites un don à un organisme de bienfaisance, les gouvernements provincial et fédéral vous rembourseront une partie de votre don </a:t>
            </a:r>
            <a:r>
              <a:rPr lang="en-US" sz="2000" dirty="0">
                <a:ea typeface="MS PGothic"/>
              </a:rPr>
              <a:t>! </a:t>
            </a:r>
          </a:p>
          <a:p>
            <a:pPr marL="342900" indent="-34290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</a:pPr>
            <a:r>
              <a:rPr lang="fr-CA" sz="2000" dirty="0"/>
              <a:t>Cela aide à encourager les gens à faire des dons à des organismes de bienfaisance</a:t>
            </a:r>
            <a:r>
              <a:rPr lang="en-US" sz="2000" dirty="0">
                <a:ea typeface="MS PGothic"/>
              </a:rPr>
              <a:t>.</a:t>
            </a:r>
            <a:endParaRPr lang="en-US" dirty="0"/>
          </a:p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endParaRPr lang="en-US" sz="2000" b="1" dirty="0">
              <a:ea typeface="MS PGothic"/>
            </a:endParaRP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3" descr="A picture containing hanger&#10;&#10;Description automatically generated">
            <a:extLst>
              <a:ext uri="{FF2B5EF4-FFF2-40B4-BE49-F238E27FC236}">
                <a16:creationId xmlns:a16="http://schemas.microsoft.com/office/drawing/2014/main" id="{2CC5A405-F8ED-EAA1-7FC8-0317D4549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468" y="4450405"/>
            <a:ext cx="1694902" cy="1426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Crédits d'impôt de bienfaisance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559979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Crédits d'impôt de bienfaisance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50429"/>
            <a:ext cx="8638967" cy="4769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b="1" dirty="0"/>
              <a:t>Cette année, Adrian a fait un don de 300 $ à un organisme de bienfaisance</a:t>
            </a:r>
            <a:r>
              <a:rPr lang="en-US" sz="2000" b="1" kern="0" dirty="0">
                <a:ea typeface="+mn-lt"/>
                <a:cs typeface="+mn-lt"/>
              </a:rPr>
              <a:t>. Il </a:t>
            </a:r>
            <a:r>
              <a:rPr lang="en-US" sz="2000" b="1" kern="0" dirty="0" err="1">
                <a:ea typeface="+mn-lt"/>
                <a:cs typeface="+mn-lt"/>
              </a:rPr>
              <a:t>habite</a:t>
            </a:r>
            <a:r>
              <a:rPr lang="en-US" sz="2000" b="1" kern="0" dirty="0">
                <a:ea typeface="+mn-lt"/>
                <a:cs typeface="+mn-lt"/>
              </a:rPr>
              <a:t> en Ontario et fait </a:t>
            </a:r>
            <a:r>
              <a:rPr lang="en-US" sz="2000" b="1" kern="0" dirty="0" err="1">
                <a:ea typeface="+mn-lt"/>
                <a:cs typeface="+mn-lt"/>
              </a:rPr>
              <a:t>une</a:t>
            </a:r>
            <a:r>
              <a:rPr lang="en-US" sz="2000" b="1" kern="0" dirty="0">
                <a:ea typeface="+mn-lt"/>
                <a:cs typeface="+mn-lt"/>
              </a:rPr>
              <a:t> </a:t>
            </a:r>
            <a:r>
              <a:rPr lang="fr-CA" sz="2000" b="1" kern="0" dirty="0">
                <a:ea typeface="+mn-lt"/>
                <a:cs typeface="+mn-lt"/>
              </a:rPr>
              <a:t>réclamation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kern="0" dirty="0">
                <a:ea typeface="+mn-lt"/>
                <a:cs typeface="+mn-lt"/>
              </a:rPr>
              <a:t>pour son don en </a:t>
            </a:r>
            <a:r>
              <a:rPr lang="fr-CA" sz="2000" b="1" kern="0" dirty="0">
                <a:ea typeface="+mn-lt"/>
                <a:cs typeface="+mn-lt"/>
              </a:rPr>
              <a:t>remplissant </a:t>
            </a:r>
            <a:r>
              <a:rPr lang="en-US" sz="2000" b="1" kern="0" dirty="0" err="1">
                <a:ea typeface="+mn-lt"/>
                <a:cs typeface="+mn-lt"/>
              </a:rPr>
              <a:t>sa</a:t>
            </a:r>
            <a:r>
              <a:rPr lang="en-US" sz="2000" b="1" kern="0" dirty="0">
                <a:ea typeface="+mn-lt"/>
                <a:cs typeface="+mn-lt"/>
              </a:rPr>
              <a:t> </a:t>
            </a:r>
            <a:r>
              <a:rPr lang="en-US" sz="2000" b="1" kern="0" dirty="0" err="1">
                <a:ea typeface="+mn-lt"/>
                <a:cs typeface="+mn-lt"/>
              </a:rPr>
              <a:t>déclaration</a:t>
            </a:r>
            <a:r>
              <a:rPr lang="en-US" sz="2000" b="1" kern="0" dirty="0">
                <a:ea typeface="+mn-lt"/>
                <a:cs typeface="+mn-lt"/>
              </a:rPr>
              <a:t> de </a:t>
            </a:r>
            <a:r>
              <a:rPr lang="en-US" sz="2000" b="1" kern="0" dirty="0" err="1">
                <a:ea typeface="+mn-lt"/>
                <a:cs typeface="+mn-lt"/>
              </a:rPr>
              <a:t>revenus</a:t>
            </a:r>
            <a:r>
              <a:rPr lang="en-US" sz="2000" b="1" kern="0" dirty="0">
                <a:ea typeface="+mn-lt"/>
                <a:cs typeface="+mn-lt"/>
              </a:rPr>
              <a:t>.</a:t>
            </a:r>
            <a:endParaRPr lang="en-US" sz="2000" b="1" kern="0" dirty="0">
              <a:cs typeface="+mn-lt"/>
            </a:endParaRPr>
          </a:p>
          <a:p>
            <a:pPr marL="0" indent="0">
              <a:buNone/>
            </a:pPr>
            <a:endParaRPr lang="en-US" sz="2000" kern="0" dirty="0">
              <a:ea typeface="+mn-lt"/>
              <a:cs typeface="+mn-lt"/>
            </a:endParaRPr>
          </a:p>
          <a:p>
            <a:pPr marL="342900" indent="-342900"/>
            <a:r>
              <a:rPr lang="en-US" sz="2000" kern="0" dirty="0">
                <a:ea typeface="+mn-lt"/>
                <a:cs typeface="+mn-lt"/>
              </a:rPr>
              <a:t>Il </a:t>
            </a:r>
            <a:r>
              <a:rPr lang="en-US" sz="2000" kern="0" dirty="0" err="1">
                <a:ea typeface="+mn-lt"/>
                <a:cs typeface="+mn-lt"/>
              </a:rPr>
              <a:t>reçoit</a:t>
            </a:r>
            <a:r>
              <a:rPr lang="en-US" sz="2000" kern="0" dirty="0">
                <a:ea typeface="+mn-lt"/>
                <a:cs typeface="+mn-lt"/>
              </a:rPr>
              <a:t> 59 $ en c</a:t>
            </a:r>
            <a:r>
              <a:rPr lang="fr-FR" sz="2000" dirty="0" err="1"/>
              <a:t>rédit</a:t>
            </a:r>
            <a:r>
              <a:rPr lang="fr-FR" sz="2000" dirty="0"/>
              <a:t> d'impôt fédéral</a:t>
            </a:r>
            <a:r>
              <a:rPr lang="en-US" sz="2000" dirty="0">
                <a:ea typeface="+mn-lt"/>
                <a:cs typeface="+mn-lt"/>
              </a:rPr>
              <a:t> et</a:t>
            </a:r>
            <a:r>
              <a:rPr lang="en-US" sz="2000" kern="0" dirty="0">
                <a:ea typeface="+mn-lt"/>
                <a:cs typeface="+mn-lt"/>
              </a:rPr>
              <a:t> 21,26 </a:t>
            </a:r>
            <a:r>
              <a:rPr lang="en-US" sz="2000" dirty="0">
                <a:ea typeface="+mn-lt"/>
                <a:cs typeface="+mn-lt"/>
              </a:rPr>
              <a:t>$ en c</a:t>
            </a:r>
            <a:r>
              <a:rPr lang="fr-FR" sz="2000" dirty="0" err="1"/>
              <a:t>rédit</a:t>
            </a:r>
            <a:r>
              <a:rPr lang="fr-FR" sz="2000" dirty="0"/>
              <a:t> d'impôt </a:t>
            </a:r>
            <a:r>
              <a:rPr lang="en-US" sz="2000" dirty="0">
                <a:ea typeface="+mn-lt"/>
                <a:cs typeface="+mn-lt"/>
              </a:rPr>
              <a:t>p</a:t>
            </a:r>
            <a:r>
              <a:rPr lang="en-US" sz="2000" kern="0" dirty="0">
                <a:ea typeface="+mn-lt"/>
                <a:cs typeface="+mn-lt"/>
              </a:rPr>
              <a:t>rovincial.</a:t>
            </a:r>
            <a:endParaRPr lang="en-US" sz="2000" kern="0" dirty="0">
              <a:cs typeface="Arial"/>
            </a:endParaRPr>
          </a:p>
          <a:p>
            <a:pPr marL="342900" indent="-342900"/>
            <a:endParaRPr lang="en-US" sz="2000" kern="0" dirty="0">
              <a:ea typeface="MS PGothic"/>
              <a:cs typeface="Arial"/>
            </a:endParaRPr>
          </a:p>
          <a:p>
            <a:pPr marL="342900" indent="-342900"/>
            <a:r>
              <a:rPr lang="en-US" sz="2000" kern="0" dirty="0">
                <a:ea typeface="MS PGothic"/>
                <a:cs typeface="Arial"/>
              </a:rPr>
              <a:t>Si on </a:t>
            </a:r>
            <a:r>
              <a:rPr lang="fr-CA" sz="2000" kern="0" dirty="0">
                <a:ea typeface="MS PGothic"/>
                <a:cs typeface="Arial"/>
              </a:rPr>
              <a:t>additionne</a:t>
            </a:r>
            <a:r>
              <a:rPr lang="en-US" sz="2000" kern="0" dirty="0">
                <a:ea typeface="MS PGothic"/>
                <a:cs typeface="Arial"/>
              </a:rPr>
              <a:t> les </a:t>
            </a:r>
            <a:r>
              <a:rPr lang="fr-CA" sz="2000" kern="0" dirty="0">
                <a:ea typeface="MS PGothic"/>
                <a:cs typeface="Arial"/>
              </a:rPr>
              <a:t>deux crédits d’impôt</a:t>
            </a:r>
            <a:r>
              <a:rPr lang="en-US" sz="2000" kern="0" dirty="0">
                <a:ea typeface="MS PGothic"/>
                <a:cs typeface="Arial"/>
              </a:rPr>
              <a:t>:</a:t>
            </a:r>
            <a:endParaRPr lang="en-US" sz="2000" kern="0" dirty="0">
              <a:ea typeface="+mn-lt"/>
              <a:cs typeface="+mn-lt"/>
            </a:endParaRPr>
          </a:p>
          <a:p>
            <a:pPr marL="685782" lvl="1" indent="-342900">
              <a:lnSpc>
                <a:spcPts val="2400"/>
              </a:lnSpc>
            </a:pPr>
            <a:r>
              <a:rPr lang="en-US" sz="2000" kern="0" dirty="0">
                <a:ea typeface="MS PGothic"/>
                <a:cs typeface="Arial"/>
              </a:rPr>
              <a:t>59 + 21,16 = 80,16 $ </a:t>
            </a:r>
            <a:endParaRPr lang="en-US" sz="5400" dirty="0"/>
          </a:p>
          <a:p>
            <a:pPr marL="342900" indent="-342900"/>
            <a:endParaRPr lang="en-US" sz="2000" kern="0" dirty="0">
              <a:ea typeface="MS PGothic"/>
              <a:cs typeface="Arial"/>
            </a:endParaRPr>
          </a:p>
          <a:p>
            <a:pPr marL="342900" indent="-342900"/>
            <a:r>
              <a:rPr lang="en-US" sz="2000" kern="0" dirty="0">
                <a:ea typeface="MS PGothic"/>
                <a:cs typeface="Arial"/>
              </a:rPr>
              <a:t>Au total, Adrian </a:t>
            </a:r>
            <a:r>
              <a:rPr lang="en-US" sz="2000" kern="0" dirty="0" err="1">
                <a:ea typeface="MS PGothic"/>
                <a:cs typeface="Arial"/>
              </a:rPr>
              <a:t>recevra</a:t>
            </a:r>
            <a:r>
              <a:rPr lang="en-US" sz="2000" dirty="0">
                <a:ea typeface="MS PGothic"/>
              </a:rPr>
              <a:t> 80,16 $ </a:t>
            </a:r>
            <a:r>
              <a:rPr lang="en-US" sz="2000" kern="0" dirty="0">
                <a:ea typeface="MS PGothic"/>
                <a:cs typeface="Arial"/>
              </a:rPr>
              <a:t>!</a:t>
            </a:r>
          </a:p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endParaRPr lang="en-US" sz="2000" b="1" dirty="0">
              <a:ea typeface="MS PGothic"/>
            </a:endParaRP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74F872-87E5-9C46-3BEE-907E9F895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150" y="4262683"/>
            <a:ext cx="1911692" cy="170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7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30"/>
            <a:ext cx="8638967" cy="1038002"/>
          </a:xfrm>
        </p:spPr>
        <p:txBody>
          <a:bodyPr>
            <a:normAutofit/>
          </a:bodyPr>
          <a:lstStyle/>
          <a:p>
            <a:r>
              <a:rPr lang="fr-CA" sz="3600" dirty="0"/>
              <a:t>Exemple de talon de paye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702677"/>
            <a:ext cx="8638967" cy="4517370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kern="0" dirty="0">
                <a:ea typeface="MS PGothic"/>
                <a:cs typeface="Arial"/>
              </a:rPr>
              <a:t>Pour </a:t>
            </a:r>
            <a:r>
              <a:rPr lang="en-US" sz="2000" kern="0" dirty="0" err="1">
                <a:ea typeface="MS PGothic"/>
                <a:cs typeface="Arial"/>
              </a:rPr>
              <a:t>cette</a:t>
            </a:r>
            <a:r>
              <a:rPr lang="en-US" sz="2000" kern="0" dirty="0">
                <a:ea typeface="MS PGothic"/>
                <a:cs typeface="Arial"/>
              </a:rPr>
              <a:t> </a:t>
            </a:r>
            <a:r>
              <a:rPr lang="fr-CA" sz="2000" kern="0" dirty="0">
                <a:ea typeface="MS PGothic"/>
                <a:cs typeface="Arial"/>
              </a:rPr>
              <a:t>activité</a:t>
            </a:r>
            <a:r>
              <a:rPr lang="en-US" sz="2000" kern="0" dirty="0">
                <a:ea typeface="MS PGothic"/>
                <a:cs typeface="Arial"/>
              </a:rPr>
              <a:t>, </a:t>
            </a:r>
            <a:r>
              <a:rPr lang="fr-CA" sz="2000" kern="0" dirty="0">
                <a:ea typeface="MS PGothic"/>
                <a:cs typeface="Arial"/>
              </a:rPr>
              <a:t>vous avez une fiche de travail qui contient </a:t>
            </a:r>
            <a:r>
              <a:rPr lang="en-US" sz="2000" kern="0" dirty="0">
                <a:ea typeface="MS PGothic"/>
                <a:cs typeface="Arial"/>
              </a:rPr>
              <a:t>un </a:t>
            </a:r>
            <a:r>
              <a:rPr lang="fr-CA" sz="2000" kern="0" dirty="0">
                <a:ea typeface="MS PGothic"/>
                <a:cs typeface="Arial"/>
              </a:rPr>
              <a:t>échantillon de </a:t>
            </a:r>
            <a:r>
              <a:rPr lang="fr-CA" sz="2000" b="1" dirty="0">
                <a:ea typeface="MS PGothic"/>
              </a:rPr>
              <a:t>talon</a:t>
            </a:r>
            <a:r>
              <a:rPr lang="fr-CA" sz="2000" b="1" kern="0" dirty="0">
                <a:ea typeface="MS PGothic"/>
                <a:cs typeface="Arial"/>
              </a:rPr>
              <a:t> de paye</a:t>
            </a:r>
            <a:r>
              <a:rPr lang="en-US" sz="2000" kern="0" dirty="0">
                <a:ea typeface="MS PGothic"/>
                <a:cs typeface="Arial"/>
              </a:rPr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kern="0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kern="0" dirty="0">
                <a:ea typeface="MS PGothic"/>
                <a:cs typeface="Arial"/>
              </a:rPr>
              <a:t>Si </a:t>
            </a:r>
            <a:r>
              <a:rPr lang="en-US" sz="2000" kern="0" dirty="0" err="1">
                <a:ea typeface="MS PGothic"/>
                <a:cs typeface="Arial"/>
              </a:rPr>
              <a:t>vous</a:t>
            </a:r>
            <a:r>
              <a:rPr lang="en-US" sz="2000" kern="0" dirty="0">
                <a:ea typeface="MS PGothic"/>
                <a:cs typeface="Arial"/>
              </a:rPr>
              <a:t> </a:t>
            </a:r>
            <a:r>
              <a:rPr lang="en-US" sz="2000" kern="0" dirty="0" err="1">
                <a:ea typeface="MS PGothic"/>
                <a:cs typeface="Arial"/>
              </a:rPr>
              <a:t>avez</a:t>
            </a:r>
            <a:r>
              <a:rPr lang="en-US" sz="2000" kern="0" dirty="0">
                <a:ea typeface="MS PGothic"/>
                <a:cs typeface="Arial"/>
              </a:rPr>
              <a:t> </a:t>
            </a:r>
            <a:r>
              <a:rPr lang="en-US" sz="2000" kern="0" dirty="0" err="1">
                <a:ea typeface="MS PGothic"/>
                <a:cs typeface="Arial"/>
              </a:rPr>
              <a:t>votre</a:t>
            </a:r>
            <a:r>
              <a:rPr lang="en-US" sz="2000" kern="0" dirty="0">
                <a:ea typeface="MS PGothic"/>
                <a:cs typeface="Arial"/>
              </a:rPr>
              <a:t> propre </a:t>
            </a:r>
            <a:r>
              <a:rPr lang="en-US" sz="2000" dirty="0">
                <a:ea typeface="MS PGothic"/>
              </a:rPr>
              <a:t>talon</a:t>
            </a:r>
            <a:r>
              <a:rPr lang="en-US" sz="2000" kern="0" dirty="0">
                <a:ea typeface="MS PGothic"/>
                <a:cs typeface="Arial"/>
              </a:rPr>
              <a:t> de </a:t>
            </a:r>
            <a:r>
              <a:rPr lang="en-US" sz="2000" kern="0" dirty="0" err="1">
                <a:ea typeface="MS PGothic"/>
                <a:cs typeface="Arial"/>
              </a:rPr>
              <a:t>paye</a:t>
            </a:r>
            <a:r>
              <a:rPr lang="en-US" sz="2000" dirty="0">
                <a:ea typeface="MS PGothic"/>
              </a:rPr>
              <a:t>,</a:t>
            </a:r>
            <a:r>
              <a:rPr lang="en-US" sz="2000" kern="0" dirty="0">
                <a:ea typeface="MS PGothic"/>
                <a:cs typeface="Arial"/>
              </a:rPr>
              <a:t> </a:t>
            </a:r>
            <a:r>
              <a:rPr lang="fr-CA" sz="2000" dirty="0"/>
              <a:t>nous vous encourageons à consulter toutes les déductions pour mieux le comprendre!</a:t>
            </a:r>
            <a:endParaRPr lang="en-US" sz="5400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kern="0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Pour un autre exemple, revenez à la première page de la fiche de travail</a:t>
            </a:r>
            <a:r>
              <a:rPr lang="en-US" sz="2000" kern="0" dirty="0">
                <a:ea typeface="MS PGothic"/>
                <a:cs typeface="Arial"/>
              </a:rPr>
              <a:t> et </a:t>
            </a:r>
            <a:r>
              <a:rPr lang="fr-CA" sz="2000" dirty="0"/>
              <a:t>calculez le montant des revenus qui ira à l'impôt sur le revenu fédéral et provincial</a:t>
            </a:r>
            <a:r>
              <a:rPr lang="en-US" sz="2000" kern="0" dirty="0">
                <a:ea typeface="MS PGothic"/>
                <a:cs typeface="Arial"/>
              </a:rPr>
              <a:t>.</a:t>
            </a:r>
            <a:endParaRPr lang="en-US" sz="5400" dirty="0">
              <a:ea typeface="MS PGothic"/>
            </a:endParaRPr>
          </a:p>
          <a:p>
            <a:pPr marL="0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endParaRPr lang="en-US" sz="2000" b="1" dirty="0">
              <a:ea typeface="MS PGothic"/>
            </a:endParaRP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0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Les </a:t>
            </a:r>
            <a:r>
              <a:rPr lang="fr-CA" sz="3600" dirty="0"/>
              <a:t>élèves</a:t>
            </a:r>
            <a:r>
              <a:rPr lang="en-CA" sz="3600" dirty="0"/>
              <a:t> </a:t>
            </a:r>
            <a:r>
              <a:rPr lang="fr-CA" sz="3600" dirty="0"/>
              <a:t>apprendront</a:t>
            </a:r>
            <a:r>
              <a:rPr lang="en-CA" sz="3600" dirty="0"/>
              <a:t>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285750" indent="-285750">
              <a:lnSpc>
                <a:spcPts val="2400"/>
              </a:lnSpc>
            </a:pPr>
            <a:r>
              <a:rPr lang="en-US" sz="2000" dirty="0">
                <a:ea typeface="MS PGothic"/>
              </a:rPr>
              <a:t>L</a:t>
            </a:r>
            <a:r>
              <a:rPr lang="fr-BE" sz="2000" dirty="0">
                <a:ea typeface="MS PGothic"/>
              </a:rPr>
              <a:t>es déductions sur un chèque de paie</a:t>
            </a:r>
            <a:r>
              <a:rPr lang="en-US" sz="2000" dirty="0">
                <a:ea typeface="MS PGothic"/>
              </a:rPr>
              <a:t>.</a:t>
            </a:r>
            <a:endParaRPr lang="en-US" sz="5400" dirty="0"/>
          </a:p>
          <a:p>
            <a:pPr marL="285750" indent="-285750">
              <a:buFont typeface="Arial"/>
              <a:buChar char="•"/>
            </a:pPr>
            <a:endParaRPr lang="en-US" sz="2000" kern="0" dirty="0">
              <a:ea typeface="MS PGothic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MS PGothic"/>
              </a:rPr>
              <a:t>L</a:t>
            </a:r>
            <a:r>
              <a:rPr lang="en-US" sz="2000" kern="0" dirty="0">
                <a:ea typeface="MS PGothic"/>
                <a:cs typeface="Arial"/>
              </a:rPr>
              <a:t>es </a:t>
            </a:r>
            <a:r>
              <a:rPr lang="en-US" sz="2000" kern="0" dirty="0" err="1">
                <a:ea typeface="MS PGothic"/>
                <a:cs typeface="Arial"/>
              </a:rPr>
              <a:t>retenues</a:t>
            </a:r>
            <a:r>
              <a:rPr lang="en-US" sz="2000" kern="0" dirty="0">
                <a:ea typeface="MS PGothic"/>
                <a:cs typeface="Arial"/>
              </a:rPr>
              <a:t> </a:t>
            </a:r>
            <a:r>
              <a:rPr lang="fr-CA" sz="2000" dirty="0"/>
              <a:t>salariales du gouvernement telles que le RPC</a:t>
            </a:r>
            <a:r>
              <a:rPr lang="en-US" sz="2000" kern="0" dirty="0">
                <a:ea typeface="MS PGothic"/>
                <a:cs typeface="Arial"/>
              </a:rPr>
              <a:t>, </a:t>
            </a:r>
            <a:r>
              <a:rPr lang="en-US" sz="2000" dirty="0">
                <a:ea typeface="MS PGothic"/>
              </a:rPr>
              <a:t>AE</a:t>
            </a:r>
            <a:r>
              <a:rPr lang="en-US" sz="2000" kern="0" dirty="0">
                <a:ea typeface="MS PGothic"/>
                <a:cs typeface="Arial"/>
              </a:rPr>
              <a:t> et </a:t>
            </a:r>
            <a:r>
              <a:rPr lang="en-US" sz="2000" kern="0" dirty="0" err="1">
                <a:ea typeface="MS PGothic"/>
                <a:cs typeface="Arial"/>
              </a:rPr>
              <a:t>l’i</a:t>
            </a:r>
            <a:r>
              <a:rPr lang="fr-FR" sz="2000" dirty="0" err="1"/>
              <a:t>mpôt</a:t>
            </a:r>
            <a:r>
              <a:rPr lang="fr-FR" sz="2000" dirty="0"/>
              <a:t> sur le revenu</a:t>
            </a:r>
            <a:r>
              <a:rPr lang="en-US" sz="2000" kern="0" dirty="0">
                <a:ea typeface="MS PGothic"/>
                <a:cs typeface="Arial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 kern="0" dirty="0">
              <a:ea typeface="MS PGothic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CA" sz="2000" dirty="0"/>
              <a:t>Les régimes de retraite, les cotisations syndicales, les dons de bienfaisance et les cotisations aux régimes d'avantages sociaux</a:t>
            </a:r>
            <a:r>
              <a:rPr lang="en-US" sz="2000" kern="0" dirty="0">
                <a:ea typeface="MS PGothic"/>
                <a:cs typeface="Arial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 kern="0" dirty="0">
              <a:ea typeface="MS PGothic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CA" sz="2000" dirty="0"/>
              <a:t>Les taux d'imposition fédérales et provinciales</a:t>
            </a:r>
            <a:r>
              <a:rPr lang="en-US" sz="2000" kern="0" dirty="0">
                <a:ea typeface="MS PGothic"/>
                <a:cs typeface="Arial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 kern="0" dirty="0">
              <a:ea typeface="MS PGothic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CA" sz="2000" dirty="0"/>
              <a:t>Les déductions pour différents niveaux de revenu</a:t>
            </a:r>
            <a:r>
              <a:rPr lang="en-US" sz="2000" kern="0" dirty="0">
                <a:ea typeface="MS PGothic"/>
                <a:cs typeface="Arial"/>
              </a:rPr>
              <a:t>.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0CAD1F8-3F29-F1F9-EA9E-E813909B9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794" y="534194"/>
            <a:ext cx="1464054" cy="141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4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err="1"/>
              <a:t>Pourquoi</a:t>
            </a:r>
            <a:r>
              <a:rPr lang="en-CA" sz="3600" dirty="0"/>
              <a:t> des taxes?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07561"/>
            <a:ext cx="8638967" cy="4812486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Tx/>
              <a:buNone/>
              <a:defRPr b="1"/>
            </a:pPr>
            <a:r>
              <a:rPr lang="fr-CA" sz="2000" dirty="0"/>
              <a:t>Penser-présenter-partager</a:t>
            </a:r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fr-CA" sz="2000" dirty="0"/>
              <a:t>Nos impôts servent à payer de nombreux services dont les citoyens de notre pays bénéficient</a:t>
            </a:r>
            <a:r>
              <a:rPr lang="en-US" sz="2000" kern="0" dirty="0">
                <a:ea typeface="MS PGothic"/>
                <a:cs typeface="Arial"/>
              </a:rPr>
              <a:t>. </a:t>
            </a:r>
            <a:r>
              <a:rPr lang="fr-CA" sz="2000" kern="0" dirty="0">
                <a:ea typeface="MS PGothic"/>
                <a:cs typeface="Arial"/>
              </a:rPr>
              <a:t>Ceci inclut l’assurance </a:t>
            </a:r>
            <a:r>
              <a:rPr lang="en-US" sz="2000" kern="0" dirty="0">
                <a:ea typeface="MS PGothic"/>
                <a:cs typeface="Arial"/>
              </a:rPr>
              <a:t>santé et les services </a:t>
            </a:r>
            <a:r>
              <a:rPr lang="fr-CA" sz="2000" kern="0" dirty="0">
                <a:ea typeface="MS PGothic"/>
                <a:cs typeface="Arial"/>
              </a:rPr>
              <a:t>sociaux</a:t>
            </a:r>
            <a:r>
              <a:rPr lang="en-US" sz="2000" kern="0" dirty="0">
                <a:ea typeface="MS PGothic"/>
                <a:cs typeface="Arial"/>
              </a:rPr>
              <a:t>.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en-US" sz="2000" kern="0" dirty="0">
              <a:ea typeface="MS PGothic"/>
              <a:cs typeface="Arial"/>
            </a:endParaRPr>
          </a:p>
          <a:p>
            <a:pPr>
              <a:lnSpc>
                <a:spcPts val="2400"/>
              </a:lnSpc>
              <a:buSzTx/>
            </a:pPr>
            <a:r>
              <a:rPr lang="fr-CA" sz="2000" dirty="0">
                <a:ea typeface="MS PGothic"/>
                <a:cs typeface="Arial"/>
              </a:rPr>
              <a:t>Connaissez-vous </a:t>
            </a:r>
            <a:r>
              <a:rPr lang="en-US" sz="2000" dirty="0">
                <a:ea typeface="MS PGothic"/>
                <a:cs typeface="Arial"/>
              </a:rPr>
              <a:t>des services </a:t>
            </a:r>
            <a:r>
              <a:rPr lang="fr-CA" sz="2000" dirty="0">
                <a:ea typeface="MS PGothic"/>
                <a:cs typeface="Arial"/>
              </a:rPr>
              <a:t>offerts</a:t>
            </a:r>
            <a:r>
              <a:rPr lang="en-US" sz="2000" dirty="0">
                <a:ea typeface="MS PGothic"/>
                <a:cs typeface="Arial"/>
              </a:rPr>
              <a:t> aux gens de </a:t>
            </a:r>
            <a:r>
              <a:rPr lang="en-US" sz="2000" dirty="0" err="1">
                <a:ea typeface="MS PGothic"/>
                <a:cs typeface="Arial"/>
              </a:rPr>
              <a:t>votre</a:t>
            </a:r>
            <a:r>
              <a:rPr lang="en-US" sz="2000" dirty="0">
                <a:ea typeface="MS PGothic"/>
                <a:cs typeface="Arial"/>
              </a:rPr>
              <a:t> </a:t>
            </a:r>
            <a:r>
              <a:rPr lang="fr-CA" sz="2000" dirty="0">
                <a:ea typeface="MS PGothic"/>
                <a:cs typeface="Arial"/>
              </a:rPr>
              <a:t>communauté</a:t>
            </a:r>
            <a:r>
              <a:rPr lang="en-US" sz="2000" dirty="0">
                <a:ea typeface="MS PGothic"/>
                <a:cs typeface="Arial"/>
              </a:rPr>
              <a:t> qui </a:t>
            </a:r>
            <a:r>
              <a:rPr lang="en-US" sz="2000" dirty="0" err="1">
                <a:ea typeface="MS PGothic"/>
                <a:cs typeface="Arial"/>
              </a:rPr>
              <a:t>sont</a:t>
            </a:r>
            <a:r>
              <a:rPr lang="en-US" sz="2000" dirty="0">
                <a:ea typeface="MS PGothic"/>
                <a:cs typeface="Arial"/>
              </a:rPr>
              <a:t> </a:t>
            </a:r>
            <a:r>
              <a:rPr lang="fr-CA" sz="2000" dirty="0"/>
              <a:t>financés par l'argent des contribuables</a:t>
            </a:r>
            <a:r>
              <a:rPr lang="en-US" sz="2000" dirty="0">
                <a:ea typeface="MS PGothic"/>
                <a:cs typeface="Arial"/>
              </a:rPr>
              <a:t>?</a:t>
            </a:r>
          </a:p>
          <a:p>
            <a:pPr>
              <a:lnSpc>
                <a:spcPts val="2400"/>
              </a:lnSpc>
              <a:buSzTx/>
            </a:pPr>
            <a:endParaRPr lang="en-US" sz="2000" dirty="0">
              <a:ea typeface="MS PGothic"/>
              <a:cs typeface="Arial"/>
            </a:endParaRPr>
          </a:p>
          <a:p>
            <a:pPr>
              <a:lnSpc>
                <a:spcPts val="2400"/>
              </a:lnSpc>
              <a:buSzTx/>
            </a:pPr>
            <a:r>
              <a:rPr lang="fr-CA" sz="2000" dirty="0"/>
              <a:t>Y a-t-il d'autres services dans une autre région du pays qui sont financés par l'argent des contribuables?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Content Placeholder 4">
            <a:extLst>
              <a:ext uri="{FF2B5EF4-FFF2-40B4-BE49-F238E27FC236}">
                <a16:creationId xmlns:a16="http://schemas.microsoft.com/office/drawing/2014/main" id="{3960A11D-8090-8BD3-10D9-8347C21B1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909" y="4918445"/>
            <a:ext cx="1329018" cy="14922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0026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30"/>
            <a:ext cx="8638967" cy="1116830"/>
          </a:xfrm>
        </p:spPr>
        <p:txBody>
          <a:bodyPr>
            <a:normAutofit/>
          </a:bodyPr>
          <a:lstStyle/>
          <a:p>
            <a:r>
              <a:rPr lang="fr-CA" sz="3600" dirty="0"/>
              <a:t>Comprendre les talons de paye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342900" indent="-342900">
              <a:lnSpc>
                <a:spcPts val="2400"/>
              </a:lnSpc>
            </a:pPr>
            <a:r>
              <a:rPr lang="en-US" sz="2000" kern="0" dirty="0">
                <a:ea typeface="MS PGothic"/>
                <a:cs typeface="Arial"/>
              </a:rPr>
              <a:t>Tout le monde </a:t>
            </a:r>
            <a:r>
              <a:rPr lang="fr-CA" sz="2000" kern="0" dirty="0">
                <a:ea typeface="MS PGothic"/>
                <a:cs typeface="Arial"/>
              </a:rPr>
              <a:t>est ravi de recevoir son premier chèque de paye</a:t>
            </a:r>
            <a:r>
              <a:rPr lang="en-US" sz="2000" kern="0" dirty="0">
                <a:ea typeface="MS PGothic"/>
                <a:cs typeface="Arial"/>
              </a:rPr>
              <a:t>! </a:t>
            </a:r>
          </a:p>
          <a:p>
            <a:pPr marL="342900" indent="-342900">
              <a:lnSpc>
                <a:spcPts val="2400"/>
              </a:lnSpc>
            </a:pPr>
            <a:r>
              <a:rPr lang="fr-CA" sz="2000" dirty="0"/>
              <a:t>Quand on commence à travailler</a:t>
            </a:r>
            <a:r>
              <a:rPr lang="fr-CA" sz="2000" kern="0" dirty="0">
                <a:ea typeface="MS PGothic"/>
                <a:cs typeface="Arial"/>
              </a:rPr>
              <a:t>, généralement on acquiert </a:t>
            </a:r>
            <a:r>
              <a:rPr lang="en-US" sz="2000" kern="0" dirty="0">
                <a:ea typeface="MS PGothic"/>
                <a:cs typeface="Arial"/>
              </a:rPr>
              <a:t>plus </a:t>
            </a:r>
            <a:r>
              <a:rPr lang="fr-CA" sz="2000" kern="0" dirty="0">
                <a:ea typeface="MS PGothic"/>
                <a:cs typeface="Arial"/>
              </a:rPr>
              <a:t>d’indépendance</a:t>
            </a:r>
            <a:r>
              <a:rPr lang="en-US" sz="2000" dirty="0">
                <a:ea typeface="MS PGothic"/>
              </a:rPr>
              <a:t> </a:t>
            </a:r>
            <a:r>
              <a:rPr lang="fr-CA" sz="2000" dirty="0"/>
              <a:t>pour faire des choix sur la façon de dépenser et d'économiser notre argent</a:t>
            </a:r>
            <a:r>
              <a:rPr lang="en-US" sz="2000" dirty="0">
                <a:ea typeface="MS PGothic"/>
              </a:rPr>
              <a:t>. </a:t>
            </a:r>
            <a:r>
              <a:rPr lang="en-US" sz="2000" dirty="0" err="1">
                <a:ea typeface="MS PGothic"/>
              </a:rPr>
              <a:t>Parfois</a:t>
            </a:r>
            <a:r>
              <a:rPr lang="en-US" sz="2000" kern="0" dirty="0">
                <a:ea typeface="MS PGothic"/>
                <a:cs typeface="Arial"/>
              </a:rPr>
              <a:t>, on </a:t>
            </a:r>
            <a:r>
              <a:rPr lang="en-US" sz="2000" kern="0" dirty="0" err="1">
                <a:ea typeface="MS PGothic"/>
                <a:cs typeface="Arial"/>
              </a:rPr>
              <a:t>peut</a:t>
            </a:r>
            <a:r>
              <a:rPr lang="en-US" sz="2000" kern="0" dirty="0">
                <a:ea typeface="MS PGothic"/>
                <a:cs typeface="Arial"/>
              </a:rPr>
              <a:t> </a:t>
            </a:r>
            <a:r>
              <a:rPr lang="fr-CA" sz="2000" kern="0" dirty="0">
                <a:ea typeface="MS PGothic"/>
                <a:cs typeface="Arial"/>
              </a:rPr>
              <a:t>même</a:t>
            </a:r>
            <a:r>
              <a:rPr lang="fr-CA" sz="2000" dirty="0"/>
              <a:t> couvrir nos dépenses et celles de nos proches, ce qui est gratifiant</a:t>
            </a:r>
            <a:r>
              <a:rPr lang="en-US" sz="2000" dirty="0"/>
              <a:t>!</a:t>
            </a:r>
            <a:endParaRPr lang="en-US" sz="2000" kern="0" dirty="0">
              <a:ea typeface="MS PGothic"/>
              <a:cs typeface="Arial"/>
            </a:endParaRPr>
          </a:p>
          <a:p>
            <a:pPr marL="342900" indent="-342900">
              <a:lnSpc>
                <a:spcPts val="2400"/>
              </a:lnSpc>
            </a:pPr>
            <a:r>
              <a:rPr lang="fr-CA" sz="2000" kern="0" dirty="0">
                <a:ea typeface="MS PGothic"/>
                <a:cs typeface="Arial"/>
              </a:rPr>
              <a:t>Vous pourriez être surpris que l’argent </a:t>
            </a:r>
            <a:r>
              <a:rPr lang="fr-CA" sz="2000" dirty="0"/>
              <a:t>que vous ramenez chez vous est différent (moins) du montant que vous pensiez recevoir sur votre salaire initial</a:t>
            </a:r>
            <a:r>
              <a:rPr lang="en-US" sz="2000" kern="0" dirty="0">
                <a:ea typeface="MS PGothic"/>
                <a:cs typeface="Arial"/>
              </a:rPr>
              <a:t>! </a:t>
            </a:r>
          </a:p>
          <a:p>
            <a:pPr marL="342900" indent="-342900">
              <a:lnSpc>
                <a:spcPts val="2400"/>
              </a:lnSpc>
            </a:pPr>
            <a:r>
              <a:rPr lang="fr-CA" sz="2000" dirty="0"/>
              <a:t>Examinons où va cet argent et comment il est calculé</a:t>
            </a:r>
            <a:r>
              <a:rPr lang="en-US" sz="2000" dirty="0"/>
              <a:t>.</a:t>
            </a:r>
            <a:endParaRPr lang="en-US" sz="2000" kern="0" dirty="0">
              <a:ea typeface="MS PGothic"/>
              <a:cs typeface="Arial"/>
            </a:endParaRP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E229388-8688-CFA3-B759-42A0F583C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857" y="6040713"/>
            <a:ext cx="1238063" cy="64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6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30"/>
            <a:ext cx="8638967" cy="943408"/>
          </a:xfrm>
        </p:spPr>
        <p:txBody>
          <a:bodyPr>
            <a:normAutofit/>
          </a:bodyPr>
          <a:lstStyle/>
          <a:p>
            <a:r>
              <a:rPr lang="fr-FR" sz="3600" dirty="0"/>
              <a:t>Impôt sur le revenu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08539"/>
            <a:ext cx="8638967" cy="4911508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FR" sz="2000" b="1" dirty="0"/>
              <a:t>Qu'est-ce que c'est</a:t>
            </a:r>
            <a:r>
              <a:rPr lang="en-US" sz="2000" b="1" kern="0" dirty="0">
                <a:ea typeface="MS PGothic"/>
                <a:cs typeface="Arial"/>
              </a:rPr>
              <a:t>?</a:t>
            </a:r>
            <a:endParaRPr lang="en-US" sz="2000" kern="0" dirty="0">
              <a:ea typeface="MS PGothic"/>
              <a:cs typeface="Arial"/>
            </a:endParaRPr>
          </a:p>
          <a:p>
            <a:pPr marL="342900" indent="-342900">
              <a:lnSpc>
                <a:spcPts val="2400"/>
              </a:lnSpc>
            </a:pPr>
            <a:r>
              <a:rPr lang="en-US" sz="2000" kern="0" dirty="0" err="1">
                <a:ea typeface="MS PGothic"/>
                <a:cs typeface="Arial"/>
              </a:rPr>
              <a:t>L’impôt</a:t>
            </a:r>
            <a:r>
              <a:rPr lang="en-US" sz="2000" kern="0" dirty="0">
                <a:ea typeface="MS PGothic"/>
                <a:cs typeface="Arial"/>
              </a:rPr>
              <a:t> </a:t>
            </a:r>
            <a:r>
              <a:rPr lang="en-US" sz="2000" kern="0" dirty="0" err="1">
                <a:ea typeface="MS PGothic"/>
                <a:cs typeface="Arial"/>
              </a:rPr>
              <a:t>sur</a:t>
            </a:r>
            <a:r>
              <a:rPr lang="en-US" sz="2000" kern="0" dirty="0">
                <a:ea typeface="MS PGothic"/>
                <a:cs typeface="Arial"/>
              </a:rPr>
              <a:t> le </a:t>
            </a:r>
            <a:r>
              <a:rPr lang="en-US" sz="2000" kern="0" dirty="0" err="1">
                <a:ea typeface="MS PGothic"/>
                <a:cs typeface="Arial"/>
              </a:rPr>
              <a:t>revenu</a:t>
            </a:r>
            <a:r>
              <a:rPr lang="en-US" sz="2000" kern="0" dirty="0">
                <a:ea typeface="MS PGothic"/>
                <a:cs typeface="Arial"/>
              </a:rPr>
              <a:t> </a:t>
            </a:r>
            <a:r>
              <a:rPr lang="en-US" sz="2000" kern="0" dirty="0" err="1">
                <a:ea typeface="MS PGothic"/>
                <a:cs typeface="Arial"/>
              </a:rPr>
              <a:t>est</a:t>
            </a:r>
            <a:r>
              <a:rPr lang="en-US" sz="2000" kern="0" dirty="0">
                <a:ea typeface="MS PGothic"/>
                <a:cs typeface="Arial"/>
              </a:rPr>
              <a:t> </a:t>
            </a:r>
            <a:r>
              <a:rPr lang="en-US" sz="2000" kern="0" dirty="0" err="1">
                <a:ea typeface="MS PGothic"/>
                <a:cs typeface="Arial"/>
              </a:rPr>
              <a:t>Ie</a:t>
            </a:r>
            <a:r>
              <a:rPr lang="fr-CA" sz="2000" dirty="0"/>
              <a:t> pourcentage qu’on doit payer sur l'argent gagné en travaillant et/ou en investissant</a:t>
            </a:r>
            <a:r>
              <a:rPr lang="en-US" sz="2000" kern="0" dirty="0">
                <a:ea typeface="MS PGothic"/>
                <a:cs typeface="Arial"/>
              </a:rPr>
              <a:t>.</a:t>
            </a:r>
            <a:endParaRPr lang="en-US" sz="2000" dirty="0"/>
          </a:p>
          <a:p>
            <a:pPr marL="342900" indent="-342900">
              <a:lnSpc>
                <a:spcPts val="2400"/>
              </a:lnSpc>
              <a:buNone/>
            </a:pPr>
            <a:endParaRPr lang="en-US" sz="2000" kern="0" dirty="0">
              <a:ea typeface="MS PGothic"/>
              <a:cs typeface="Arial"/>
            </a:endParaRPr>
          </a:p>
          <a:p>
            <a:pPr marL="342900" indent="-342900">
              <a:lnSpc>
                <a:spcPts val="2400"/>
              </a:lnSpc>
            </a:pPr>
            <a:r>
              <a:rPr lang="fr-CA" sz="2000" dirty="0"/>
              <a:t>Le montant d'impôt qu’on paie dépend de notre niveau de revenu</a:t>
            </a:r>
            <a:r>
              <a:rPr lang="en-US" sz="2000" kern="0" dirty="0">
                <a:ea typeface="MS PGothic"/>
                <a:cs typeface="Arial"/>
              </a:rPr>
              <a:t>. </a:t>
            </a:r>
          </a:p>
          <a:p>
            <a:pPr marL="342900" indent="-342900">
              <a:lnSpc>
                <a:spcPts val="2400"/>
              </a:lnSpc>
              <a:buNone/>
            </a:pPr>
            <a:endParaRPr lang="en-US" sz="2000" kern="0" dirty="0">
              <a:ea typeface="MS PGothic"/>
              <a:cs typeface="Arial"/>
            </a:endParaRPr>
          </a:p>
          <a:p>
            <a:pPr marL="342900" indent="-342900">
              <a:lnSpc>
                <a:spcPts val="2400"/>
              </a:lnSpc>
            </a:pPr>
            <a:r>
              <a:rPr lang="fr-CA" sz="2000" dirty="0"/>
              <a:t>Les gens qui ont un revenu plus élevé paieront un montant d'impôt plus élevé</a:t>
            </a:r>
            <a:r>
              <a:rPr lang="en-US" sz="2000" kern="0" dirty="0">
                <a:ea typeface="MS PGothic"/>
                <a:cs typeface="Arial"/>
              </a:rPr>
              <a:t>.</a:t>
            </a:r>
            <a:endParaRPr lang="en-US" sz="2000" kern="0" dirty="0">
              <a:cs typeface="Arial"/>
            </a:endParaRPr>
          </a:p>
          <a:p>
            <a:pPr marL="342900" indent="-342900">
              <a:lnSpc>
                <a:spcPts val="2400"/>
              </a:lnSpc>
            </a:pPr>
            <a:endParaRPr lang="en-US" sz="2000" kern="0" dirty="0">
              <a:ea typeface="MS PGothic"/>
              <a:cs typeface="Arial"/>
            </a:endParaRPr>
          </a:p>
          <a:p>
            <a:pPr marL="342900" indent="-342900">
              <a:lnSpc>
                <a:spcPts val="2400"/>
              </a:lnSpc>
            </a:pPr>
            <a:r>
              <a:rPr lang="fr-CA" sz="2000" dirty="0"/>
              <a:t>Commençons par les plus petites tranches d'imposition dans les exemples suivants</a:t>
            </a:r>
            <a:r>
              <a:rPr lang="en-US" sz="2000" kern="0" dirty="0">
                <a:ea typeface="MS PGothic"/>
                <a:cs typeface="Arial"/>
              </a:rPr>
              <a:t>.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8DC0C59-A7FD-A5BA-3C9F-03659FFED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195" y="5543369"/>
            <a:ext cx="1826538" cy="625968"/>
          </a:xfrm>
          <a:prstGeom prst="rect">
            <a:avLst/>
          </a:prstGeom>
        </p:spPr>
      </p:pic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4239F86A-03F6-46F9-2305-AE68BFB92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3" y="723679"/>
            <a:ext cx="728805" cy="81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1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Impôt sur le revenu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45021"/>
            <a:ext cx="8638967" cy="4675025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Il existe deux types de taxes au Canada </a:t>
            </a:r>
            <a:r>
              <a:rPr lang="en-US" sz="2000" kern="0" dirty="0">
                <a:ea typeface="MS PGothic"/>
                <a:cs typeface="Arial"/>
              </a:rPr>
              <a:t>:</a:t>
            </a:r>
            <a:r>
              <a:rPr lang="en-US" sz="2000" dirty="0">
                <a:ea typeface="MS PGothic"/>
              </a:rPr>
              <a:t> </a:t>
            </a:r>
            <a:r>
              <a:rPr lang="fr-CA" sz="2000" b="1" kern="0" dirty="0">
                <a:ea typeface="MS PGothic"/>
                <a:cs typeface="Arial"/>
              </a:rPr>
              <a:t>provinciales </a:t>
            </a:r>
            <a:r>
              <a:rPr lang="fr-CA" sz="2000" dirty="0">
                <a:ea typeface="MS PGothic"/>
              </a:rPr>
              <a:t>et</a:t>
            </a:r>
            <a:r>
              <a:rPr lang="fr-CA" sz="2000" kern="0" dirty="0">
                <a:ea typeface="MS PGothic"/>
                <a:cs typeface="Arial"/>
              </a:rPr>
              <a:t> </a:t>
            </a:r>
            <a:r>
              <a:rPr lang="fr-CA" sz="2000" b="1" dirty="0">
                <a:ea typeface="MS PGothic"/>
              </a:rPr>
              <a:t>fé</a:t>
            </a:r>
            <a:r>
              <a:rPr lang="fr-CA" sz="2000" b="1" kern="0" dirty="0">
                <a:ea typeface="MS PGothic"/>
                <a:cs typeface="Arial"/>
              </a:rPr>
              <a:t>dérales</a:t>
            </a:r>
            <a:r>
              <a:rPr lang="en-US" sz="2000" b="1" kern="0" dirty="0">
                <a:ea typeface="MS PGothic"/>
                <a:cs typeface="Arial"/>
              </a:rPr>
              <a:t>.</a:t>
            </a: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en-US" sz="2000" dirty="0">
                <a:ea typeface="MS PGothic"/>
              </a:rPr>
              <a:t>Les</a:t>
            </a:r>
            <a:r>
              <a:rPr lang="en-US" sz="2000" b="1" kern="0" dirty="0">
                <a:ea typeface="MS PGothic"/>
                <a:cs typeface="Arial"/>
              </a:rPr>
              <a:t> taxes</a:t>
            </a:r>
            <a:r>
              <a:rPr lang="en-US" sz="2000" kern="0" dirty="0">
                <a:ea typeface="MS PGothic"/>
                <a:cs typeface="Arial"/>
              </a:rPr>
              <a:t> </a:t>
            </a:r>
            <a:r>
              <a:rPr lang="fr-CA" sz="2000" b="1" dirty="0">
                <a:ea typeface="MS PGothic"/>
              </a:rPr>
              <a:t>fédérales </a:t>
            </a:r>
            <a:r>
              <a:rPr lang="fr-CA" sz="2000" dirty="0">
                <a:ea typeface="MS PGothic"/>
              </a:rPr>
              <a:t>sont pour toutes </a:t>
            </a:r>
            <a:r>
              <a:rPr lang="en-US" sz="2000" dirty="0">
                <a:ea typeface="MS PGothic"/>
              </a:rPr>
              <a:t>les </a:t>
            </a:r>
            <a:r>
              <a:rPr lang="en-US" sz="2000" dirty="0" err="1">
                <a:ea typeface="MS PGothic"/>
              </a:rPr>
              <a:t>personnes</a:t>
            </a:r>
            <a:r>
              <a:rPr lang="en-US" sz="2000" dirty="0">
                <a:ea typeface="MS PGothic"/>
              </a:rPr>
              <a:t> au </a:t>
            </a:r>
            <a:r>
              <a:rPr lang="en-US" sz="2000" kern="0" dirty="0">
                <a:ea typeface="MS PGothic"/>
                <a:cs typeface="Arial"/>
              </a:rPr>
              <a:t>Canada.</a:t>
            </a:r>
            <a:endParaRPr lang="en-US" sz="2000" dirty="0"/>
          </a:p>
          <a:p>
            <a:pPr marL="285750" indent="-285750" eaLnBrk="1" hangingPunct="1">
              <a:lnSpc>
                <a:spcPts val="2400"/>
              </a:lnSpc>
              <a:buNone/>
            </a:pPr>
            <a:endParaRPr lang="en-US" sz="5400" dirty="0"/>
          </a:p>
          <a:p>
            <a:pPr marL="285750" indent="-285750" eaLnBrk="1" hangingPunct="1">
              <a:lnSpc>
                <a:spcPts val="2400"/>
              </a:lnSpc>
              <a:buNone/>
            </a:pPr>
            <a:endParaRPr lang="en-US" sz="5400" dirty="0"/>
          </a:p>
          <a:p>
            <a:pPr marL="285750" indent="-285750" eaLnBrk="1" hangingPunct="1">
              <a:lnSpc>
                <a:spcPts val="2400"/>
              </a:lnSpc>
              <a:buNone/>
            </a:pPr>
            <a:endParaRPr lang="en-US" sz="5400" dirty="0"/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fr-CA" sz="2000" dirty="0">
                <a:ea typeface="MS PGothic"/>
              </a:rPr>
              <a:t>Les</a:t>
            </a:r>
            <a:r>
              <a:rPr lang="fr-CA" sz="2000" b="1" dirty="0">
                <a:ea typeface="MS PGothic"/>
              </a:rPr>
              <a:t> taxes provinciales</a:t>
            </a:r>
            <a:r>
              <a:rPr lang="en-US" sz="2000" b="1" dirty="0">
                <a:ea typeface="MS PGothic"/>
              </a:rPr>
              <a:t> (</a:t>
            </a:r>
            <a:r>
              <a:rPr lang="en-US" sz="2000" dirty="0">
                <a:ea typeface="MS PGothic"/>
              </a:rPr>
              <a:t>et</a:t>
            </a:r>
            <a:r>
              <a:rPr lang="en-US" sz="2000" b="1" dirty="0">
                <a:ea typeface="MS PGothic"/>
              </a:rPr>
              <a:t> </a:t>
            </a:r>
            <a:r>
              <a:rPr lang="fr-CA" sz="2000" b="1" dirty="0">
                <a:ea typeface="MS PGothic"/>
              </a:rPr>
              <a:t>territoriales</a:t>
            </a:r>
            <a:r>
              <a:rPr lang="en-US" sz="2000" b="1" dirty="0">
                <a:ea typeface="MS PGothic"/>
              </a:rPr>
              <a:t>)</a:t>
            </a:r>
            <a:r>
              <a:rPr lang="en-US" sz="2000" b="1" kern="0" dirty="0">
                <a:ea typeface="MS PGothic"/>
                <a:cs typeface="Arial"/>
              </a:rPr>
              <a:t> </a:t>
            </a:r>
            <a:r>
              <a:rPr lang="en-US" sz="2000" kern="0" dirty="0" err="1">
                <a:ea typeface="MS PGothic"/>
                <a:cs typeface="Arial"/>
              </a:rPr>
              <a:t>sont</a:t>
            </a:r>
            <a:r>
              <a:rPr lang="en-US" sz="2000" b="1" kern="0" dirty="0">
                <a:ea typeface="MS PGothic"/>
                <a:cs typeface="Arial"/>
              </a:rPr>
              <a:t> </a:t>
            </a:r>
            <a:r>
              <a:rPr lang="en-US" sz="2000" kern="0" dirty="0">
                <a:ea typeface="MS PGothic"/>
                <a:cs typeface="Arial"/>
              </a:rPr>
              <a:t>pour la province </a:t>
            </a:r>
            <a:r>
              <a:rPr lang="en-US" sz="2000" dirty="0">
                <a:ea typeface="MS PGothic"/>
              </a:rPr>
              <a:t>(</a:t>
            </a:r>
            <a:r>
              <a:rPr lang="en-US" sz="2000" dirty="0" err="1">
                <a:ea typeface="MS PGothic"/>
              </a:rPr>
              <a:t>ou</a:t>
            </a:r>
            <a:r>
              <a:rPr lang="en-US" sz="2000" dirty="0">
                <a:ea typeface="MS PGothic"/>
              </a:rPr>
              <a:t> </a:t>
            </a:r>
            <a:r>
              <a:rPr lang="fr-CA" sz="2000" dirty="0">
                <a:ea typeface="MS PGothic"/>
              </a:rPr>
              <a:t>territoire) dans laquelle on vit</a:t>
            </a:r>
            <a:r>
              <a:rPr lang="en-US" sz="2000" kern="0" dirty="0">
                <a:ea typeface="MS PGothic"/>
                <a:cs typeface="Arial"/>
              </a:rPr>
              <a:t>.</a:t>
            </a: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ea typeface="MS PGothic"/>
            </a:endParaRP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fr-CA" sz="2000" dirty="0"/>
              <a:t>Le montant des taxes provinciales (ou </a:t>
            </a:r>
            <a:r>
              <a:rPr lang="fr-CA" sz="2000" dirty="0">
                <a:ea typeface="MS PGothic"/>
              </a:rPr>
              <a:t>territoriales) </a:t>
            </a:r>
            <a:r>
              <a:rPr lang="fr-CA" sz="2000" dirty="0"/>
              <a:t>que les contribuables paient est différent pour chaque province ou territoire</a:t>
            </a:r>
            <a:r>
              <a:rPr lang="en-US" sz="2000" kern="0" dirty="0">
                <a:ea typeface="MS PGothic"/>
                <a:cs typeface="Arial"/>
              </a:rPr>
              <a:t>.</a:t>
            </a:r>
            <a:endParaRPr lang="en-US" dirty="0"/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8935A-7379-CB0A-82D4-FDA911B54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122" y="2628703"/>
            <a:ext cx="1413394" cy="1131319"/>
          </a:xfrm>
          <a:prstGeom prst="rect">
            <a:avLst/>
          </a:prstGeom>
        </p:spPr>
      </p:pic>
      <p:pic>
        <p:nvPicPr>
          <p:cNvPr id="7" name="Picture 5" descr="Map&#10;&#10;Description automatically generated">
            <a:extLst>
              <a:ext uri="{FF2B5EF4-FFF2-40B4-BE49-F238E27FC236}">
                <a16:creationId xmlns:a16="http://schemas.microsoft.com/office/drawing/2014/main" id="{6D060C42-E841-DD60-DCCF-404501EC4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221" y="2618268"/>
            <a:ext cx="1215429" cy="114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18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29"/>
            <a:ext cx="8638967" cy="1006471"/>
          </a:xfrm>
        </p:spPr>
        <p:txBody>
          <a:bodyPr>
            <a:normAutofit/>
          </a:bodyPr>
          <a:lstStyle/>
          <a:p>
            <a:r>
              <a:rPr lang="fr-FR" sz="3600" dirty="0"/>
              <a:t>Impôt sur le revenu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18897"/>
            <a:ext cx="8638967" cy="4801149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b="1" kern="0" dirty="0">
                <a:ea typeface="MS PGothic"/>
                <a:cs typeface="Arial"/>
              </a:rPr>
              <a:t>Faites une recherche sur les taxes afin de voir </a:t>
            </a:r>
            <a:r>
              <a:rPr lang="fr-CA" sz="2000" b="1" dirty="0"/>
              <a:t>comment les déductions sont calculées</a:t>
            </a:r>
            <a:r>
              <a:rPr lang="en-US" sz="2000" kern="0" dirty="0">
                <a:ea typeface="MS PGothic"/>
                <a:cs typeface="Arial"/>
              </a:rPr>
              <a:t>. </a:t>
            </a:r>
            <a:r>
              <a:rPr lang="fr-CA" sz="2000" kern="0" dirty="0">
                <a:ea typeface="MS PGothic"/>
                <a:cs typeface="Arial"/>
              </a:rPr>
              <a:t>N’oubliez pas de vérifier à la fois </a:t>
            </a:r>
            <a:r>
              <a:rPr lang="en-US" sz="2000" kern="0" dirty="0">
                <a:ea typeface="MS PGothic"/>
                <a:cs typeface="Arial"/>
              </a:rPr>
              <a:t>les taxes </a:t>
            </a:r>
            <a:r>
              <a:rPr lang="fr-CA" sz="2000" b="1" kern="0" dirty="0">
                <a:ea typeface="MS PGothic"/>
                <a:cs typeface="Arial"/>
              </a:rPr>
              <a:t>provinciales</a:t>
            </a:r>
            <a:r>
              <a:rPr lang="fr-CA" sz="2000" kern="0" dirty="0">
                <a:ea typeface="MS PGothic"/>
                <a:cs typeface="Arial"/>
              </a:rPr>
              <a:t> et </a:t>
            </a:r>
            <a:r>
              <a:rPr lang="fr-CA" sz="2000" b="1" kern="0" dirty="0">
                <a:ea typeface="MS PGothic"/>
                <a:cs typeface="Arial"/>
              </a:rPr>
              <a:t>fédérales</a:t>
            </a:r>
            <a:r>
              <a:rPr lang="en-US" sz="2000" kern="0" dirty="0">
                <a:ea typeface="MS PGothic"/>
                <a:cs typeface="Arial"/>
              </a:rPr>
              <a:t>.</a:t>
            </a:r>
            <a:endParaRPr lang="en-US" sz="2000" b="1" kern="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b="1" kern="0" dirty="0">
              <a:ea typeface="MS PGothic"/>
              <a:cs typeface="+mn-lt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CA" sz="2000" kern="0" dirty="0">
                <a:ea typeface="MS PGothic"/>
                <a:cs typeface="+mn-lt"/>
              </a:rPr>
              <a:t>Voici des liens pour démarrer votre recherche</a:t>
            </a:r>
            <a:r>
              <a:rPr lang="en-US" sz="2000" kern="0" dirty="0">
                <a:ea typeface="MS PGothic"/>
                <a:cs typeface="+mn-lt"/>
              </a:rPr>
              <a:t>: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kern="0" dirty="0">
              <a:ea typeface="MS PGothic"/>
              <a:cs typeface="+mn-lt"/>
            </a:endParaRP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fr-FR" sz="2000" kern="0" dirty="0">
                <a:ea typeface="MS PGothic"/>
                <a:cs typeface="+mn-lt"/>
                <a:hlinkClick r:id="rId2"/>
              </a:rPr>
              <a:t>Impôt sur le revenu des particuliers</a:t>
            </a:r>
            <a:endParaRPr lang="en-US" sz="2000" kern="0" dirty="0">
              <a:ea typeface="MS PGothic"/>
              <a:cs typeface="+mn-lt"/>
            </a:endParaRP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endParaRPr lang="en-US" sz="2000" kern="0" dirty="0">
              <a:ea typeface="MS PGothic"/>
              <a:cs typeface="+mn-lt"/>
            </a:endParaRP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en-US" sz="2000" kern="0" dirty="0">
                <a:ea typeface="+mn-lt"/>
                <a:cs typeface="+mn-lt"/>
                <a:hlinkClick r:id="rId3"/>
              </a:rPr>
              <a:t>Taux </a:t>
            </a:r>
            <a:r>
              <a:rPr lang="en-US" sz="2000" kern="0" dirty="0" err="1">
                <a:ea typeface="+mn-lt"/>
                <a:cs typeface="+mn-lt"/>
                <a:hlinkClick r:id="rId3"/>
              </a:rPr>
              <a:t>d'imposition</a:t>
            </a:r>
            <a:endParaRPr lang="en-US" sz="2000" kern="0" dirty="0">
              <a:cs typeface="Arial"/>
            </a:endParaRP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text, container, sign, can&#10;&#10;Description automatically generated">
            <a:extLst>
              <a:ext uri="{FF2B5EF4-FFF2-40B4-BE49-F238E27FC236}">
                <a16:creationId xmlns:a16="http://schemas.microsoft.com/office/drawing/2014/main" id="{4F29AA88-CD8B-14FE-D508-FFE580B09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452" y="3106299"/>
            <a:ext cx="2743200" cy="26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7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30"/>
            <a:ext cx="8638967" cy="896112"/>
          </a:xfrm>
        </p:spPr>
        <p:txBody>
          <a:bodyPr>
            <a:normAutofit/>
          </a:bodyPr>
          <a:lstStyle/>
          <a:p>
            <a:r>
              <a:rPr lang="fr-FR" sz="3600" dirty="0"/>
              <a:t>Impôt sur le revenu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b="1" kern="0" dirty="0">
                <a:ea typeface="MS PGothic"/>
                <a:cs typeface="Arial"/>
              </a:rPr>
              <a:t>Commençons avec les déductions du salaire </a:t>
            </a:r>
            <a:r>
              <a:rPr lang="en-US" sz="2000" b="1" kern="0" dirty="0">
                <a:ea typeface="MS PGothic"/>
                <a:cs typeface="Arial"/>
              </a:rPr>
              <a:t>de Tanya. </a:t>
            </a:r>
            <a:endParaRPr lang="en-US" sz="2000" b="1" kern="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>
                <a:ea typeface="MS PGothic"/>
              </a:rPr>
              <a:t>Tanya</a:t>
            </a:r>
            <a:r>
              <a:rPr lang="fr-CA" sz="2000" kern="0" dirty="0">
                <a:ea typeface="MS PGothic"/>
                <a:cs typeface="Arial"/>
              </a:rPr>
              <a:t> est une adulte qui vi</a:t>
            </a:r>
            <a:r>
              <a:rPr lang="en-US" sz="2000" kern="0" dirty="0">
                <a:ea typeface="MS PGothic"/>
                <a:cs typeface="Arial"/>
              </a:rPr>
              <a:t>t en Ontario.</a:t>
            </a:r>
            <a:endParaRPr lang="en-US" sz="2000" b="1" kern="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b="1" kern="0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kern="0" dirty="0">
                <a:ea typeface="MS PGothic"/>
                <a:cs typeface="Arial"/>
              </a:rPr>
              <a:t>Elle </a:t>
            </a:r>
            <a:r>
              <a:rPr lang="fr-CA" sz="2000" kern="0" dirty="0">
                <a:ea typeface="MS PGothic"/>
                <a:cs typeface="Arial"/>
              </a:rPr>
              <a:t>gagne 28 058,68 $ par année</a:t>
            </a:r>
            <a:r>
              <a:rPr lang="en-US" sz="2000" kern="0" dirty="0">
                <a:ea typeface="MS PGothic"/>
                <a:cs typeface="Arial"/>
              </a:rPr>
              <a:t>.</a:t>
            </a:r>
            <a:endParaRPr lang="en-US" sz="2000" kern="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FR" sz="2000" dirty="0"/>
              <a:t>Chaque</a:t>
            </a:r>
            <a:r>
              <a:rPr lang="fr-FR" sz="2000" b="1" dirty="0"/>
              <a:t> deux semaines</a:t>
            </a:r>
            <a:r>
              <a:rPr lang="fr-FR" sz="2000" dirty="0"/>
              <a:t>, elle reçoit </a:t>
            </a:r>
            <a:r>
              <a:rPr lang="en-US" sz="2000" dirty="0"/>
              <a:t>un </a:t>
            </a:r>
            <a:r>
              <a:rPr lang="fr-CA" sz="2000" dirty="0"/>
              <a:t>chèque de paye </a:t>
            </a:r>
            <a:r>
              <a:rPr lang="en-US" sz="2000" dirty="0"/>
              <a:t>de </a:t>
            </a:r>
            <a:r>
              <a:rPr lang="en-US" sz="2000" b="1" kern="0" dirty="0">
                <a:ea typeface="MS PGothic"/>
                <a:cs typeface="Arial"/>
              </a:rPr>
              <a:t>1 079,18$</a:t>
            </a:r>
            <a:r>
              <a:rPr lang="en-US" sz="2000" kern="0" dirty="0">
                <a:ea typeface="MS PGothic"/>
                <a:cs typeface="Arial"/>
              </a:rPr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kern="0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kern="0" dirty="0">
                <a:ea typeface="MS PGothic"/>
                <a:cs typeface="Arial"/>
              </a:rPr>
              <a:t>Sur </a:t>
            </a:r>
            <a:r>
              <a:rPr lang="fr-CA" sz="2000" kern="0" dirty="0">
                <a:ea typeface="MS PGothic"/>
                <a:cs typeface="Arial"/>
              </a:rPr>
              <a:t>chaque paye</a:t>
            </a:r>
            <a:r>
              <a:rPr lang="en-US" sz="2000" kern="0" dirty="0">
                <a:ea typeface="MS PGothic"/>
                <a:cs typeface="Arial"/>
              </a:rPr>
              <a:t>, un </a:t>
            </a:r>
            <a:r>
              <a:rPr lang="fr-CA" sz="2000" kern="0" dirty="0">
                <a:ea typeface="MS PGothic"/>
                <a:cs typeface="Arial"/>
              </a:rPr>
              <a:t>montant</a:t>
            </a:r>
            <a:r>
              <a:rPr lang="en-US" sz="2000" kern="0" dirty="0">
                <a:ea typeface="MS PGothic"/>
                <a:cs typeface="Arial"/>
              </a:rPr>
              <a:t> de </a:t>
            </a:r>
            <a:r>
              <a:rPr lang="en-US" sz="2000" b="1" kern="0" dirty="0">
                <a:ea typeface="MS PGothic"/>
                <a:cs typeface="Arial"/>
              </a:rPr>
              <a:t>54,59 $</a:t>
            </a:r>
            <a:r>
              <a:rPr lang="en-US" sz="2000" kern="0" dirty="0">
                <a:ea typeface="MS PGothic"/>
                <a:cs typeface="Arial"/>
              </a:rPr>
              <a:t> </a:t>
            </a:r>
            <a:r>
              <a:rPr lang="fr-CA" sz="2000" dirty="0"/>
              <a:t>ira à </a:t>
            </a:r>
            <a:r>
              <a:rPr lang="fr-CA" sz="2000" b="1" dirty="0"/>
              <a:t>l'impôt provincial sur le revenu</a:t>
            </a:r>
            <a:r>
              <a:rPr lang="en-US" sz="2000" b="1" kern="0" dirty="0">
                <a:ea typeface="MS PGothic"/>
                <a:cs typeface="Arial"/>
              </a:rPr>
              <a:t>.</a:t>
            </a:r>
            <a:endParaRPr lang="en-US" sz="2000" b="1" kern="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b="1" kern="0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FR" sz="2000" dirty="0"/>
              <a:t>Son taux d'imposition est </a:t>
            </a:r>
            <a:r>
              <a:rPr lang="en-US" sz="2000" kern="0" dirty="0">
                <a:ea typeface="MS PGothic"/>
                <a:cs typeface="Arial"/>
              </a:rPr>
              <a:t>de 5,05 %.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B5A288D-9542-3C50-391C-0D474B4D4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085" y="745313"/>
            <a:ext cx="1582791" cy="18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03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for Literacy">
      <a:dk1>
        <a:srgbClr val="000000"/>
      </a:dk1>
      <a:lt1>
        <a:srgbClr val="FFFFFF"/>
      </a:lt1>
      <a:dk2>
        <a:srgbClr val="093254"/>
      </a:dk2>
      <a:lt2>
        <a:srgbClr val="FFFFFF"/>
      </a:lt2>
      <a:accent1>
        <a:srgbClr val="005659"/>
      </a:accent1>
      <a:accent2>
        <a:srgbClr val="093254"/>
      </a:accent2>
      <a:accent3>
        <a:srgbClr val="3FA947"/>
      </a:accent3>
      <a:accent4>
        <a:srgbClr val="00734F"/>
      </a:accent4>
      <a:accent5>
        <a:srgbClr val="92C82E"/>
      </a:accent5>
      <a:accent6>
        <a:srgbClr val="F36C20"/>
      </a:accent6>
      <a:hlink>
        <a:srgbClr val="00BFDF"/>
      </a:hlink>
      <a:folHlink>
        <a:srgbClr val="733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BC8EA80-A3DA-E54B-88C8-85CC3B551E85}" vid="{D8FACF28-C2FD-DE47-9339-3293D044943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5" ma:contentTypeDescription="Create a new document." ma:contentTypeScope="" ma:versionID="2567e716e479f0fe1fad83c07d0475b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012dbca595c35fff498512ea9a6f57f6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4ab7d2-68ae-4300-a5cd-dbcd0e7db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e85c5a-a45e-43e1-b40a-0ff7d4a9c2a1}" ma:internalName="TaxCatchAll" ma:showField="CatchAllData" ma:web="1bca0e2f-16d9-4d6a-8327-7fd70d559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493094-0435-4eae-a32c-76983131fc0f">
      <Terms xmlns="http://schemas.microsoft.com/office/infopath/2007/PartnerControls"/>
    </lcf76f155ced4ddcb4097134ff3c332f>
    <TaxCatchAll xmlns="1bca0e2f-16d9-4d6a-8327-7fd70d55969c" xsi:nil="true"/>
    <SharedWithUsers xmlns="1bca0e2f-16d9-4d6a-8327-7fd70d55969c">
      <UserInfo>
        <DisplayName>Kris Knutson</DisplayName>
        <AccountId>128</AccountId>
        <AccountType/>
      </UserInfo>
      <UserInfo>
        <DisplayName>Ellie Chan</DisplayName>
        <AccountId>12</AccountId>
        <AccountType/>
      </UserInfo>
      <UserInfo>
        <DisplayName>Teal Booth</DisplayName>
        <AccountId>126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4A581EC-43B8-4740-9F2D-8D1D7BA3A3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2A6851-F7E1-42FB-812A-E3A1277D2969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0F5E0CEC-0EDD-4AF9-A2EB-8FE71F2303DA}">
  <ds:schemaRefs>
    <ds:schemaRef ds:uri="1bca0e2f-16d9-4d6a-8327-7fd70d55969c"/>
    <ds:schemaRef ds:uri="f6493094-0435-4eae-a32c-76983131fc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6BAB852A-0F1E-43AF-86DD-CDEB92FA258D}">
  <ds:schemaRefs>
    <ds:schemaRef ds:uri="http://www.w3.org/XML/1998/namespace"/>
    <ds:schemaRef ds:uri="http://schemas.openxmlformats.org/package/2006/metadata/core-properties"/>
    <ds:schemaRef ds:uri="http://purl.org/dc/terms/"/>
    <ds:schemaRef ds:uri="f6493094-0435-4eae-a32c-76983131fc0f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1bca0e2f-16d9-4d6a-8327-7fd70d55969c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1908</Words>
  <Application>Microsoft Office PowerPoint</Application>
  <PresentationFormat>On-screen Show (4:3)</PresentationFormat>
  <Paragraphs>203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Arial,Sans-Serif</vt:lpstr>
      <vt:lpstr>Calibri</vt:lpstr>
      <vt:lpstr>Office Theme</vt:lpstr>
      <vt:lpstr>Comprendre les retenues salariales</vt:lpstr>
      <vt:lpstr>Remarque spéciale à l’intention du personnel enseignant</vt:lpstr>
      <vt:lpstr>Les élèves apprendront…</vt:lpstr>
      <vt:lpstr>Pourquoi des taxes?</vt:lpstr>
      <vt:lpstr>Comprendre les talons de paye</vt:lpstr>
      <vt:lpstr>Impôt sur le revenu</vt:lpstr>
      <vt:lpstr>Impôt sur le revenu</vt:lpstr>
      <vt:lpstr>Impôt sur le revenu</vt:lpstr>
      <vt:lpstr>Impôt sur le revenu</vt:lpstr>
      <vt:lpstr>Impôt sur le revenu</vt:lpstr>
      <vt:lpstr>Impôt sur le revenu</vt:lpstr>
      <vt:lpstr>Impôt sur le revenu</vt:lpstr>
      <vt:lpstr>Impôt sur le revenu</vt:lpstr>
      <vt:lpstr>Crédits d'impôt</vt:lpstr>
      <vt:lpstr>RPC: Régime de pensions du Canada</vt:lpstr>
      <vt:lpstr>RPC: Régime de pensions du Canada</vt:lpstr>
      <vt:lpstr>RPC: Régime de pensions du Canada</vt:lpstr>
      <vt:lpstr>RPC: Régime de pensions du Canada</vt:lpstr>
      <vt:lpstr>Assurance-emploi (AE)</vt:lpstr>
      <vt:lpstr>Assurance-emploi (AE)</vt:lpstr>
      <vt:lpstr>Assurance-emploi (AE)</vt:lpstr>
      <vt:lpstr>Syndicat</vt:lpstr>
      <vt:lpstr>Régimes d'avantages sociaux</vt:lpstr>
      <vt:lpstr>Régimes d'avantages sociaux</vt:lpstr>
      <vt:lpstr>Régimes d'avantages sociaux :  assurance-maladie</vt:lpstr>
      <vt:lpstr>Régimes d'avantages sociaux</vt:lpstr>
      <vt:lpstr>Crédits d'impôt de bienfaisance</vt:lpstr>
      <vt:lpstr>Crédits d'impôt de bienfaisance</vt:lpstr>
      <vt:lpstr>Exemple de talon de paye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 College Literacy. Learning for Life</dc:title>
  <dc:creator/>
  <cp:lastModifiedBy/>
  <cp:revision>86</cp:revision>
  <dcterms:created xsi:type="dcterms:W3CDTF">2011-06-06T13:23:04Z</dcterms:created>
  <dcterms:modified xsi:type="dcterms:W3CDTF">2023-04-13T18:29:02Z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Meredith Roberts</vt:lpwstr>
  </property>
  <property fmtid="{D5CDD505-2E9C-101B-9397-08002B2CF9AE}" pid="3" name="Order">
    <vt:lpwstr>935400.000000000</vt:lpwstr>
  </property>
  <property fmtid="{D5CDD505-2E9C-101B-9397-08002B2CF9AE}" pid="4" name="display_urn:schemas-microsoft-com:office:office#Author">
    <vt:lpwstr>Meredith Roberts</vt:lpwstr>
  </property>
  <property fmtid="{D5CDD505-2E9C-101B-9397-08002B2CF9AE}" pid="5" name="ContentTypeId">
    <vt:lpwstr>0x0101006F7E63EF2496EC4A8317235C224509C7</vt:lpwstr>
  </property>
  <property fmtid="{D5CDD505-2E9C-101B-9397-08002B2CF9AE}" pid="6" name="MediaServiceImageTags">
    <vt:lpwstr/>
  </property>
</Properties>
</file>