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5"/>
  </p:sldMasterIdLst>
  <p:notesMasterIdLst>
    <p:notesMasterId r:id="rId26"/>
  </p:notesMasterIdLst>
  <p:handoutMasterIdLst>
    <p:handoutMasterId r:id="rId27"/>
  </p:handoutMasterIdLst>
  <p:sldIdLst>
    <p:sldId id="257" r:id="rId6"/>
    <p:sldId id="298" r:id="rId7"/>
    <p:sldId id="271" r:id="rId8"/>
    <p:sldId id="265" r:id="rId9"/>
    <p:sldId id="268" r:id="rId10"/>
    <p:sldId id="302" r:id="rId11"/>
    <p:sldId id="267" r:id="rId12"/>
    <p:sldId id="266" r:id="rId13"/>
    <p:sldId id="270" r:id="rId14"/>
    <p:sldId id="264" r:id="rId15"/>
    <p:sldId id="263" r:id="rId16"/>
    <p:sldId id="262" r:id="rId17"/>
    <p:sldId id="275" r:id="rId18"/>
    <p:sldId id="287" r:id="rId19"/>
    <p:sldId id="293" r:id="rId20"/>
    <p:sldId id="291" r:id="rId21"/>
    <p:sldId id="260" r:id="rId22"/>
    <p:sldId id="304" r:id="rId23"/>
    <p:sldId id="303" r:id="rId24"/>
    <p:sldId id="277"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O9tSQb9E2dHmLJEAE+czgg==" hashData="OxUIo5mUsJC/SPv3aLCeI0GMbUnKjMObpFhyYxciEXu/qViK0mn3b4m4okWR943ijs/jTw97tNsYsG0/vVlff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54"/>
    <a:srgbClr val="EA7123"/>
    <a:srgbClr val="98BF1E"/>
    <a:srgbClr val="FDCE3A"/>
    <a:srgbClr val="477E27"/>
    <a:srgbClr val="5C4A89"/>
    <a:srgbClr val="003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6D749-5357-4637-82B7-2065202CD184}" v="342" dt="2021-12-16T18:31:40.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74" autoAdjust="0"/>
  </p:normalViewPr>
  <p:slideViewPr>
    <p:cSldViewPr>
      <p:cViewPr varScale="1">
        <p:scale>
          <a:sx n="60" d="100"/>
          <a:sy n="60" d="100"/>
        </p:scale>
        <p:origin x="14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414F85-49FD-4247-ACE8-E049A0C5F2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63309B3-691A-4C3F-A1FC-7C75CAC17D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55B08C4-2137-426E-89AF-990054B89F97}" type="datetimeFigureOut">
              <a:rPr lang="en-US"/>
              <a:pPr>
                <a:defRPr/>
              </a:pPr>
              <a:t>12/17/2021</a:t>
            </a:fld>
            <a:endParaRPr lang="en-US"/>
          </a:p>
        </p:txBody>
      </p:sp>
      <p:sp>
        <p:nvSpPr>
          <p:cNvPr id="4" name="Footer Placeholder 3">
            <a:extLst>
              <a:ext uri="{FF2B5EF4-FFF2-40B4-BE49-F238E27FC236}">
                <a16:creationId xmlns:a16="http://schemas.microsoft.com/office/drawing/2014/main" id="{1D967E08-AB9C-4946-B463-C7C15C454B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59633C49-D3B6-41CD-ACA7-2751554E601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7D754E0-4609-40BC-8D04-2D92DEB0D31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E607ACF-F20A-45E6-BE88-04859A2C48C3}"/>
              </a:ext>
            </a:extLst>
          </p:cNvPr>
          <p:cNvSpPr>
            <a:spLocks noGrp="1" noChangeArrowheads="1"/>
          </p:cNvSpPr>
          <p:nvPr>
            <p:ph type="hdr" sz="quarter"/>
          </p:nvPr>
        </p:nvSpPr>
        <p:spPr bwMode="auto">
          <a:xfrm>
            <a:off x="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6A5922B9-0351-4B2E-918D-F938727B4594}"/>
              </a:ext>
            </a:extLst>
          </p:cNvPr>
          <p:cNvSpPr>
            <a:spLocks noGrp="1" noChangeArrowheads="1"/>
          </p:cNvSpPr>
          <p:nvPr>
            <p:ph type="dt" idx="1"/>
          </p:nvPr>
        </p:nvSpPr>
        <p:spPr bwMode="auto">
          <a:xfrm>
            <a:off x="388620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1B7A27C5-B96E-44C1-A972-E8719DE099C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608B9D4D-63B1-4786-A249-2039B040E26D}"/>
              </a:ext>
            </a:extLst>
          </p:cNvPr>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54D96DC8-2FB0-467E-85B0-22D66BE9F214}"/>
              </a:ext>
            </a:extLst>
          </p:cNvPr>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15060F9C-4BA0-4F7E-B9DC-7FE1BBBF8795}"/>
              </a:ext>
            </a:extLst>
          </p:cNvPr>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6F3BDF90-9B25-453B-83E0-7C6DEAB5F885}" type="slidenum">
              <a:rPr lang="en-US" altLang="en-US"/>
              <a:pPr/>
              <a:t>‹#›</a:t>
            </a:fld>
            <a:endParaRPr lang="en-US" altLang="en-US"/>
          </a:p>
        </p:txBody>
      </p:sp>
    </p:spTree>
    <p:extLst>
      <p:ext uri="{BB962C8B-B14F-4D97-AF65-F5344CB8AC3E}">
        <p14:creationId xmlns:p14="http://schemas.microsoft.com/office/powerpoint/2010/main" val="4048623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3921FE5-F6F4-446A-AAF3-B7CFA45BB3F6}" type="slidenum">
              <a:rPr lang="en-CA" smtClean="0"/>
              <a:t>6</a:t>
            </a:fld>
            <a:endParaRPr lang="en-CA"/>
          </a:p>
        </p:txBody>
      </p:sp>
    </p:spTree>
    <p:extLst>
      <p:ext uri="{BB962C8B-B14F-4D97-AF65-F5344CB8AC3E}">
        <p14:creationId xmlns:p14="http://schemas.microsoft.com/office/powerpoint/2010/main" val="100448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Teachers can have a longer discussion with students about the different Canadian prices and US prices for the same product. This shows that Canadian Dollars and US Dollars are not worth the same.</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7</a:t>
            </a:fld>
            <a:endParaRPr lang="en-US" altLang="en-US"/>
          </a:p>
        </p:txBody>
      </p:sp>
    </p:spTree>
    <p:extLst>
      <p:ext uri="{BB962C8B-B14F-4D97-AF65-F5344CB8AC3E}">
        <p14:creationId xmlns:p14="http://schemas.microsoft.com/office/powerpoint/2010/main" val="215776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Notes au personnel </a:t>
            </a:r>
            <a:r>
              <a:rPr lang="en-CA" dirty="0" err="1"/>
              <a:t>enseignant</a:t>
            </a:r>
            <a:r>
              <a:rPr lang="en-CA" dirty="0"/>
              <a:t>: </a:t>
            </a:r>
            <a:r>
              <a:rPr lang="fr-FR" dirty="0"/>
              <a:t>Les unités du numérateur et du dénominateur ne correspondent pas. Par conséquent, la réponse est fausse. Les élèves peuvent penser que le dollar américain est la monnaie la plus forte (le dollar canadien est la monnaie la plus faible) et qu'ils devraient donc recevoir moins de 800 $ après la conversion.</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18</a:t>
            </a:fld>
            <a:endParaRPr lang="en-US" altLang="en-US"/>
          </a:p>
        </p:txBody>
      </p:sp>
    </p:spTree>
    <p:extLst>
      <p:ext uri="{BB962C8B-B14F-4D97-AF65-F5344CB8AC3E}">
        <p14:creationId xmlns:p14="http://schemas.microsoft.com/office/powerpoint/2010/main" val="3200076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03E4B8F-E39D-415C-9FD1-48324CFEA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3338"/>
            <a:ext cx="92329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7997122-2720-4A39-86CE-E05558E9E1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60350"/>
            <a:ext cx="3259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1988841"/>
            <a:ext cx="8424936" cy="1080119"/>
          </a:xfrm>
        </p:spPr>
        <p:txBody>
          <a:bodyPr/>
          <a:lstStyle>
            <a:lvl1pPr algn="ctr">
              <a:lnSpc>
                <a:spcPct val="85000"/>
              </a:lnSpc>
              <a:defRPr sz="4800">
                <a:solidFill>
                  <a:srgbClr val="003E38"/>
                </a:solidFill>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395536" y="3068960"/>
            <a:ext cx="8424936" cy="457200"/>
          </a:xfrm>
        </p:spPr>
        <p:txBody>
          <a:bodyPr/>
          <a:lstStyle>
            <a:lvl1pPr marL="0" indent="0" algn="ctr">
              <a:buFontTx/>
              <a:buNone/>
              <a:defRPr sz="2800">
                <a:solidFill>
                  <a:srgbClr val="477E27"/>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36001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single column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FC0B54-ED9A-4E13-8A46-BBB9F19D66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FEC84E0-E8A2-4A7C-9084-B475B6EAE9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C7970A8-5592-4F1E-9924-BDE11EB0ED9A}"/>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79BD86C0-2772-4189-86E9-098651FA57A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4" y="1412776"/>
            <a:ext cx="7923981"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5A42A868-16CD-4CF7-B8ED-85A4CFD7258F}"/>
              </a:ext>
            </a:extLst>
          </p:cNvPr>
          <p:cNvSpPr>
            <a:spLocks noGrp="1"/>
          </p:cNvSpPr>
          <p:nvPr>
            <p:ph type="sldNum" sz="quarter" idx="10"/>
          </p:nvPr>
        </p:nvSpPr>
        <p:spPr>
          <a:xfrm>
            <a:off x="7451725" y="6103938"/>
            <a:ext cx="1006475" cy="349250"/>
          </a:xfrm>
        </p:spPr>
        <p:txBody>
          <a:bodyPr/>
          <a:lstStyle>
            <a:lvl1pPr>
              <a:defRPr>
                <a:solidFill>
                  <a:schemeClr val="bg1"/>
                </a:solidFill>
              </a:defRPr>
            </a:lvl1pPr>
          </a:lstStyle>
          <a:p>
            <a:fld id="{FC0799EC-A505-4BE5-8DFA-14BA55F042AF}" type="slidenum">
              <a:rPr lang="en-US" altLang="en-US"/>
              <a:pPr/>
              <a:t>‹#›</a:t>
            </a:fld>
            <a:endParaRPr lang="en-US" altLang="en-US"/>
          </a:p>
        </p:txBody>
      </p:sp>
    </p:spTree>
    <p:extLst>
      <p:ext uri="{BB962C8B-B14F-4D97-AF65-F5344CB8AC3E}">
        <p14:creationId xmlns:p14="http://schemas.microsoft.com/office/powerpoint/2010/main" val="78031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double column tex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C06ACB7-5103-4CE3-A320-1ECD112E9B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0088AB-2F15-49EA-91AE-98AF43308DC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8911CCA2-AA7E-4B68-8941-5D40FBD449F1}"/>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1EA6E0-76D8-414F-8690-39B83060E0D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4" y="1412776"/>
            <a:ext cx="3816423"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499992" y="1412776"/>
            <a:ext cx="3888432"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845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double column w/ pic">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E8E6791-D5FC-4B2B-B748-38B3BF267F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9F5D9F7-8903-4DA0-A733-26C7BFBFCE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2036A0B-4DDD-43E2-9B5A-B29E2ECCE000}"/>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F2AA1A-C8EC-4D2B-A9A5-7A786BEBA968}"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4" y="1412776"/>
            <a:ext cx="3816423" cy="4149824"/>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3"/>
          </p:nvPr>
        </p:nvSpPr>
        <p:spPr>
          <a:xfrm>
            <a:off x="4499993" y="1413680"/>
            <a:ext cx="3888358" cy="4175907"/>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44611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9DF36F9-56FB-4643-8EAD-98A57CF203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7FE9CFE-02B6-43C1-956B-6355F1C18D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A729FAB0-E70E-4FFA-A2A9-BBD8D724BD68}"/>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ED6DB6B-13E3-4C07-85CE-B296F542255B}"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4" y="1484784"/>
            <a:ext cx="7920807" cy="4032447"/>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62234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9ECDE7D-AA42-49C7-B705-46C403598D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E1A9595E-D42C-41E1-93C7-51ECB35AD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8DF1A14-F7D4-49B8-B169-41463095C9A4}"/>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12117CC-225F-43E4-858F-38FF4E50F699}"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4" y="1484785"/>
            <a:ext cx="7920807" cy="3384376"/>
          </a:xfrm>
        </p:spPr>
        <p:txBody>
          <a:bodyPr/>
          <a:lstStyle>
            <a:lvl1pPr>
              <a:defRPr baseline="0"/>
            </a:lvl1pPr>
          </a:lstStyle>
          <a:p>
            <a:pPr lvl="0"/>
            <a:r>
              <a:rPr lang="en-US" noProof="0"/>
              <a:t>Drag picture to placeholder or click icon to add</a:t>
            </a:r>
            <a:endParaRPr lang="en-US" noProof="0" dirty="0"/>
          </a:p>
        </p:txBody>
      </p:sp>
      <p:sp>
        <p:nvSpPr>
          <p:cNvPr id="4" name="Text Placeholder 3"/>
          <p:cNvSpPr>
            <a:spLocks noGrp="1"/>
          </p:cNvSpPr>
          <p:nvPr>
            <p:ph type="body" sz="quarter" idx="14"/>
          </p:nvPr>
        </p:nvSpPr>
        <p:spPr>
          <a:xfrm>
            <a:off x="468313" y="5084763"/>
            <a:ext cx="7920037" cy="288453"/>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40132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double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3E935-9219-43BD-B1C0-C994441A72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54FA3E0-56BB-4937-B7CF-80E6F25D3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77BEA60-25F7-4235-8519-8171C889DE84}"/>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4C9E0CC-6315-494F-A250-AE318807BD41}"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5" y="1484784"/>
            <a:ext cx="3888432" cy="4032448"/>
          </a:xfrm>
        </p:spPr>
        <p:txBody>
          <a:bodyPr/>
          <a:lstStyle>
            <a:lvl1pPr>
              <a:defRPr baseline="0"/>
            </a:lvl1pPr>
          </a:lstStyle>
          <a:p>
            <a:pPr lvl="0"/>
            <a:r>
              <a:rPr lang="en-US" noProof="0"/>
              <a:t>Drag picture to placeholder or click icon to add</a:t>
            </a:r>
            <a:endParaRPr lang="en-US" noProof="0" dirty="0"/>
          </a:p>
        </p:txBody>
      </p:sp>
      <p:sp>
        <p:nvSpPr>
          <p:cNvPr id="6" name="Picture Placeholder 4"/>
          <p:cNvSpPr>
            <a:spLocks noGrp="1"/>
          </p:cNvSpPr>
          <p:nvPr>
            <p:ph type="pic" sz="quarter" idx="14"/>
          </p:nvPr>
        </p:nvSpPr>
        <p:spPr>
          <a:xfrm>
            <a:off x="4499992" y="1484784"/>
            <a:ext cx="3888432" cy="4032448"/>
          </a:xfrm>
        </p:spPr>
        <p:txBody>
          <a:bodyPr/>
          <a:lstStyle>
            <a:lvl1pPr>
              <a:defRPr baseline="0"/>
            </a:lvl1pPr>
          </a:lstStyle>
          <a:p>
            <a:pPr lvl="0"/>
            <a:r>
              <a:rPr lang="en-US" noProof="0"/>
              <a:t>Drag picture to placeholder or click icon to add</a:t>
            </a:r>
            <a:endParaRPr lang="en-US" noProof="0" dirty="0"/>
          </a:p>
        </p:txBody>
      </p:sp>
      <p:sp>
        <p:nvSpPr>
          <p:cNvPr id="10" name="Slide Number Placeholder 5">
            <a:extLst>
              <a:ext uri="{FF2B5EF4-FFF2-40B4-BE49-F238E27FC236}">
                <a16:creationId xmlns:a16="http://schemas.microsoft.com/office/drawing/2014/main" id="{4D41E4F5-F8D4-48A7-9FEA-B815523A7997}"/>
              </a:ext>
            </a:extLst>
          </p:cNvPr>
          <p:cNvSpPr>
            <a:spLocks noGrp="1"/>
          </p:cNvSpPr>
          <p:nvPr>
            <p:ph type="sldNum" sz="quarter" idx="15"/>
          </p:nvPr>
        </p:nvSpPr>
        <p:spPr>
          <a:xfrm>
            <a:off x="7451725" y="6103938"/>
            <a:ext cx="1006475" cy="349250"/>
          </a:xfrm>
        </p:spPr>
        <p:txBody>
          <a:bodyPr/>
          <a:lstStyle>
            <a:lvl1pPr>
              <a:defRPr>
                <a:solidFill>
                  <a:schemeClr val="bg1"/>
                </a:solidFill>
              </a:defRPr>
            </a:lvl1pPr>
          </a:lstStyle>
          <a:p>
            <a:fld id="{79DD0207-A730-4C47-B9BB-528A1D0B5720}" type="slidenum">
              <a:rPr lang="en-US" altLang="en-US"/>
              <a:pPr/>
              <a:t>‹#›</a:t>
            </a:fld>
            <a:endParaRPr lang="en-US" altLang="en-US"/>
          </a:p>
        </p:txBody>
      </p:sp>
    </p:spTree>
    <p:extLst>
      <p:ext uri="{BB962C8B-B14F-4D97-AF65-F5344CB8AC3E}">
        <p14:creationId xmlns:p14="http://schemas.microsoft.com/office/powerpoint/2010/main" val="326730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double pic with capti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47BDD8E6-94B4-4324-B352-A493B32A3C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3B8B2888-6F86-4D23-A78B-4E993287D0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790AE22C-54BA-47F2-B87A-AE69A3357E8E}"/>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2424D7C-5C6A-40CD-A93D-FCFE8953F2BA}"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5" y="1484784"/>
            <a:ext cx="3888432" cy="3672408"/>
          </a:xfrm>
        </p:spPr>
        <p:txBody>
          <a:bodyPr/>
          <a:lstStyle>
            <a:lvl1pPr>
              <a:defRPr baseline="0"/>
            </a:lvl1pPr>
          </a:lstStyle>
          <a:p>
            <a:pPr lvl="0"/>
            <a:r>
              <a:rPr lang="en-US" noProof="0"/>
              <a:t>Drag picture to placeholder or click icon to add</a:t>
            </a:r>
            <a:endParaRPr lang="en-US" noProof="0" dirty="0"/>
          </a:p>
        </p:txBody>
      </p:sp>
      <p:sp>
        <p:nvSpPr>
          <p:cNvPr id="6" name="Picture Placeholder 4"/>
          <p:cNvSpPr>
            <a:spLocks noGrp="1"/>
          </p:cNvSpPr>
          <p:nvPr>
            <p:ph type="pic" sz="quarter" idx="14"/>
          </p:nvPr>
        </p:nvSpPr>
        <p:spPr>
          <a:xfrm>
            <a:off x="4499992" y="1484784"/>
            <a:ext cx="3888432" cy="3672408"/>
          </a:xfrm>
        </p:spPr>
        <p:txBody>
          <a:bodyPr/>
          <a:lstStyle>
            <a:lvl1pPr>
              <a:defRPr baseline="0"/>
            </a:lvl1pPr>
          </a:lstStyle>
          <a:p>
            <a:pPr lvl="0"/>
            <a:r>
              <a:rPr lang="en-US" noProof="0"/>
              <a:t>Drag picture to placeholder or click icon to add</a:t>
            </a:r>
            <a:endParaRPr lang="en-US" noProof="0" dirty="0"/>
          </a:p>
        </p:txBody>
      </p:sp>
      <p:sp>
        <p:nvSpPr>
          <p:cNvPr id="7" name="Text Placeholder 3"/>
          <p:cNvSpPr>
            <a:spLocks noGrp="1"/>
          </p:cNvSpPr>
          <p:nvPr>
            <p:ph type="body" sz="quarter" idx="15"/>
          </p:nvPr>
        </p:nvSpPr>
        <p:spPr>
          <a:xfrm>
            <a:off x="468313" y="5229200"/>
            <a:ext cx="3887663" cy="360040"/>
          </a:xfrm>
        </p:spPr>
        <p:txBody>
          <a:bodyPr/>
          <a:lstStyle>
            <a:lvl1pPr marL="0" indent="0">
              <a:buNone/>
              <a:defRPr sz="1200" baseline="0"/>
            </a:lvl1pPr>
          </a:lstStyle>
          <a:p>
            <a:pPr lvl="0"/>
            <a:r>
              <a:rPr lang="en-US"/>
              <a:t>Click to edit Master text styles</a:t>
            </a:r>
          </a:p>
        </p:txBody>
      </p:sp>
      <p:sp>
        <p:nvSpPr>
          <p:cNvPr id="8" name="Text Placeholder 3"/>
          <p:cNvSpPr>
            <a:spLocks noGrp="1"/>
          </p:cNvSpPr>
          <p:nvPr>
            <p:ph type="body" sz="quarter" idx="16"/>
          </p:nvPr>
        </p:nvSpPr>
        <p:spPr>
          <a:xfrm>
            <a:off x="4499992" y="5229200"/>
            <a:ext cx="3887663" cy="360040"/>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17146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full page phot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24B81F-5BB8-4B8E-883D-34BAAFF436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3A2507E-B04E-4B2C-A4D4-E987A1A868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DAE26494-C4D9-4E43-9B35-E3B9ECA58EC5}"/>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5C493DD-CECC-4356-B072-73C4182D6195}" type="slidenum">
              <a:rPr lang="en-US" altLang="en-US" sz="1400">
                <a:solidFill>
                  <a:schemeClr val="bg1"/>
                </a:solidFill>
              </a:rPr>
              <a:pPr algn="r"/>
              <a:t>‹#›</a:t>
            </a:fld>
            <a:endParaRPr lang="en-US" altLang="en-US" sz="1400">
              <a:solidFill>
                <a:schemeClr val="bg1"/>
              </a:solidFill>
            </a:endParaRPr>
          </a:p>
        </p:txBody>
      </p:sp>
    </p:spTree>
    <p:extLst>
      <p:ext uri="{BB962C8B-B14F-4D97-AF65-F5344CB8AC3E}">
        <p14:creationId xmlns:p14="http://schemas.microsoft.com/office/powerpoint/2010/main" val="198010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885732-474B-4DDD-B953-CA5FDDFE3D98}"/>
              </a:ext>
            </a:extLst>
          </p:cNvPr>
          <p:cNvSpPr>
            <a:spLocks noGrp="1" noChangeArrowheads="1"/>
          </p:cNvSpPr>
          <p:nvPr>
            <p:ph type="title"/>
          </p:nvPr>
        </p:nvSpPr>
        <p:spPr bwMode="auto">
          <a:xfrm>
            <a:off x="684213" y="533400"/>
            <a:ext cx="77073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8FB72D-B1B0-4943-8AB9-D1F22E9C53E4}"/>
              </a:ext>
            </a:extLst>
          </p:cNvPr>
          <p:cNvSpPr>
            <a:spLocks noGrp="1" noChangeArrowheads="1"/>
          </p:cNvSpPr>
          <p:nvPr>
            <p:ph type="body" idx="1"/>
          </p:nvPr>
        </p:nvSpPr>
        <p:spPr bwMode="auto">
          <a:xfrm>
            <a:off x="684213" y="1295400"/>
            <a:ext cx="770731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05F9EB-1644-46EB-86D6-DEC607BB9EBE}"/>
              </a:ext>
            </a:extLst>
          </p:cNvPr>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4FF5126-6DDE-4404-9A2D-065253B180AD}"/>
              </a:ext>
            </a:extLst>
          </p:cNvPr>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7752113-A41C-4BA0-8B97-22C7491C40A9}"/>
              </a:ext>
            </a:extLst>
          </p:cNvPr>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9A57548E-CA4B-4924-BBB6-DB64FB4B21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txStyles>
    <p:title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p:titleStyle>
    <p:body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23.png"/><Relationship Id="rId7" Type="http://schemas.openxmlformats.org/officeDocument/2006/relationships/image" Target="../media/image33.png"/><Relationship Id="rId12"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image" Target="../media/image37.png"/><Relationship Id="rId9" Type="http://schemas.openxmlformats.org/officeDocument/2006/relationships/image" Target="../media/image36.png"/><Relationship Id="rId1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6.png"/><Relationship Id="rId2" Type="http://schemas.openxmlformats.org/officeDocument/2006/relationships/notesSlide" Target="../notesSlides/notesSlide3.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48.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7.png"/><Relationship Id="rId19" Type="http://schemas.openxmlformats.org/officeDocument/2006/relationships/image" Target="../media/image58.png"/><Relationship Id="rId4" Type="http://schemas.openxmlformats.org/officeDocument/2006/relationships/image" Target="../media/image42.png"/><Relationship Id="rId9" Type="http://schemas.openxmlformats.org/officeDocument/2006/relationships/image" Target="../media/image46.pn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HKOaGWBWcBs?feature=oembed" TargetMode="External"/><Relationship Id="rId5" Type="http://schemas.openxmlformats.org/officeDocument/2006/relationships/image" Target="../media/image16.jpeg"/><Relationship Id="rId4" Type="http://schemas.openxmlformats.org/officeDocument/2006/relationships/hyperlink" Target="https://www.youtube.com/watch?v=HKOaGWBWcB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8D7C075-C074-4110-8A70-E252F32F0307}"/>
              </a:ext>
            </a:extLst>
          </p:cNvPr>
          <p:cNvSpPr>
            <a:spLocks noGrp="1"/>
          </p:cNvSpPr>
          <p:nvPr>
            <p:ph type="ctrTitle"/>
          </p:nvPr>
        </p:nvSpPr>
        <p:spPr>
          <a:xfrm>
            <a:off x="395288" y="2061468"/>
            <a:ext cx="8424862" cy="1079500"/>
          </a:xfrm>
        </p:spPr>
        <p:txBody>
          <a:bodyPr/>
          <a:lstStyle/>
          <a:p>
            <a:pPr eaLnBrk="1" hangingPunct="1"/>
            <a:r>
              <a:rPr lang="fr-CA" sz="3600" dirty="0">
                <a:solidFill>
                  <a:srgbClr val="005954"/>
                </a:solidFill>
                <a:latin typeface="Open Sans" panose="020B0606030504020204" pitchFamily="34" charset="0"/>
              </a:rPr>
              <a:t>Taux de change et devises étrangères</a:t>
            </a:r>
          </a:p>
        </p:txBody>
      </p:sp>
      <p:sp>
        <p:nvSpPr>
          <p:cNvPr id="13315" name="Subtitle 2">
            <a:extLst>
              <a:ext uri="{FF2B5EF4-FFF2-40B4-BE49-F238E27FC236}">
                <a16:creationId xmlns:a16="http://schemas.microsoft.com/office/drawing/2014/main" id="{47F8F22D-8145-40F0-A28E-026AFAD1A266}"/>
              </a:ext>
            </a:extLst>
          </p:cNvPr>
          <p:cNvSpPr>
            <a:spLocks noGrp="1"/>
          </p:cNvSpPr>
          <p:nvPr>
            <p:ph type="subTitle" idx="1"/>
          </p:nvPr>
        </p:nvSpPr>
        <p:spPr>
          <a:xfrm>
            <a:off x="395288" y="3068638"/>
            <a:ext cx="8424862" cy="457200"/>
          </a:xfrm>
        </p:spPr>
        <p:txBody>
          <a:bodyPr/>
          <a:lstStyle/>
          <a:p>
            <a:pPr eaLnBrk="1" hangingPunct="1"/>
            <a:r>
              <a:rPr lang="fr-CA">
                <a:solidFill>
                  <a:srgbClr val="98BF1E"/>
                </a:solidFill>
                <a:latin typeface="Open Sans" panose="020B0606030504020204" pitchFamily="34" charset="0"/>
              </a:rPr>
              <a:t>À partir de la 7</a:t>
            </a:r>
            <a:r>
              <a:rPr lang="fr-CA" baseline="30000">
                <a:solidFill>
                  <a:srgbClr val="98BF1E"/>
                </a:solidFill>
                <a:latin typeface="Open Sans" panose="020B0606030504020204" pitchFamily="34" charset="0"/>
              </a:rPr>
              <a:t>e</a:t>
            </a:r>
            <a:r>
              <a:rPr lang="fr-CA">
                <a:solidFill>
                  <a:srgbClr val="98BF1E"/>
                </a:solidFill>
                <a:latin typeface="Open Sans" panose="020B0606030504020204" pitchFamily="34" charset="0"/>
              </a:rPr>
              <a:t> année</a:t>
            </a:r>
          </a:p>
        </p:txBody>
      </p:sp>
      <p:cxnSp>
        <p:nvCxnSpPr>
          <p:cNvPr id="13316" name="Straight Connector 3">
            <a:extLst>
              <a:ext uri="{FF2B5EF4-FFF2-40B4-BE49-F238E27FC236}">
                <a16:creationId xmlns:a16="http://schemas.microsoft.com/office/drawing/2014/main" id="{A0C7CF5E-54EB-4692-A20D-FEEBA01D7AEC}"/>
              </a:ext>
            </a:extLst>
          </p:cNvPr>
          <p:cNvCxnSpPr>
            <a:cxnSpLocks noChangeShapeType="1"/>
          </p:cNvCxnSpPr>
          <p:nvPr/>
        </p:nvCxnSpPr>
        <p:spPr bwMode="auto">
          <a:xfrm>
            <a:off x="827088" y="2924175"/>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Activité exploratoire avec les élèves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b="1"/>
              <a:t>Inversons la conversion! </a:t>
            </a:r>
          </a:p>
          <a:p>
            <a:pPr marL="0" indent="0" eaLnBrk="1" hangingPunct="1">
              <a:buNone/>
            </a:pPr>
            <a:r>
              <a:rPr lang="fr-CA" b="1">
                <a:solidFill>
                  <a:srgbClr val="005954"/>
                </a:solidFill>
              </a:rPr>
              <a:t>Et si nous convertissions des dollars américains en dollars canadiens?</a:t>
            </a:r>
          </a:p>
          <a:p>
            <a:pPr eaLnBrk="1" hangingPunct="1"/>
            <a:endParaRPr lang="en-US" altLang="en-US" dirty="0"/>
          </a:p>
          <a:p>
            <a:pPr marL="0" indent="0" eaLnBrk="1" hangingPunct="1">
              <a:buNone/>
            </a:pPr>
            <a:r>
              <a:rPr lang="fr-CA"/>
              <a:t>Cherchez « conversion dollars américains en dollars canadiens » dans Google. Essayez ensuite de répondre aux questions suivantes :</a:t>
            </a:r>
          </a:p>
          <a:p>
            <a:pPr eaLnBrk="1" hangingPunct="1"/>
            <a:r>
              <a:rPr lang="fr-CA"/>
              <a:t>Combien de dollars canadiens 1 dollar américain vaut-il?</a:t>
            </a:r>
          </a:p>
          <a:p>
            <a:pPr eaLnBrk="1" hangingPunct="1"/>
            <a:r>
              <a:rPr lang="fr-CA"/>
              <a:t>Selon les </a:t>
            </a:r>
            <a:r>
              <a:rPr lang="fr-CA" b="1"/>
              <a:t>taux de change</a:t>
            </a:r>
            <a:r>
              <a:rPr lang="fr-CA"/>
              <a:t>, la monnaie canadienne est-elle plus forte ou plus faible que la monnaie américaine?</a:t>
            </a:r>
          </a:p>
          <a:p>
            <a:pPr eaLnBrk="1" hangingPunct="1"/>
            <a:r>
              <a:rPr lang="fr-CA"/>
              <a:t>Dans cet exemple, quelle est la </a:t>
            </a:r>
            <a:r>
              <a:rPr lang="fr-CA" b="1"/>
              <a:t>devise</a:t>
            </a:r>
            <a:r>
              <a:rPr lang="fr-CA"/>
              <a: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C576FE0E-CED0-4A35-A462-6C50A364A400}"/>
              </a:ext>
            </a:extLst>
          </p:cNvPr>
          <p:cNvPicPr>
            <a:picLocks noChangeAspect="1"/>
          </p:cNvPicPr>
          <p:nvPr/>
        </p:nvPicPr>
        <p:blipFill rotWithShape="1">
          <a:blip r:embed="rId2"/>
          <a:srcRect l="2849" t="5616" r="2849" b="5616"/>
          <a:stretch/>
        </p:blipFill>
        <p:spPr>
          <a:xfrm>
            <a:off x="7091510" y="1319214"/>
            <a:ext cx="1584177" cy="1485405"/>
          </a:xfrm>
          <a:prstGeom prst="rect">
            <a:avLst/>
          </a:prstGeom>
        </p:spPr>
      </p:pic>
      <p:sp>
        <p:nvSpPr>
          <p:cNvPr id="5" name="TextBox 4">
            <a:extLst>
              <a:ext uri="{FF2B5EF4-FFF2-40B4-BE49-F238E27FC236}">
                <a16:creationId xmlns:a16="http://schemas.microsoft.com/office/drawing/2014/main" id="{7CC583A5-3B07-4246-A456-2AEF79B356FD}"/>
              </a:ext>
            </a:extLst>
          </p:cNvPr>
          <p:cNvSpPr txBox="1"/>
          <p:nvPr/>
        </p:nvSpPr>
        <p:spPr>
          <a:xfrm>
            <a:off x="7235526" y="2011519"/>
            <a:ext cx="1296144" cy="400110"/>
          </a:xfrm>
          <a:prstGeom prst="rect">
            <a:avLst/>
          </a:prstGeom>
          <a:noFill/>
        </p:spPr>
        <p:txBody>
          <a:bodyPr wrap="square" rtlCol="0">
            <a:spAutoFit/>
          </a:bodyPr>
          <a:lstStyle/>
          <a:p>
            <a:r>
              <a:rPr lang="en-CA" sz="2000" b="1" dirty="0" err="1">
                <a:solidFill>
                  <a:schemeClr val="bg1"/>
                </a:solidFill>
                <a:latin typeface="Amasis MT Pro Black" panose="02040A04050005020304" pitchFamily="18" charset="0"/>
              </a:rPr>
              <a:t>Inverser</a:t>
            </a:r>
            <a:endParaRPr lang="en-CA" sz="2000" b="1"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257490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La monnaie la plus forte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dirty="0"/>
              <a:t>Comment fait-on pour déterminer si une monnaie est plus forte qu’une autre? La monnaie la plus forte est celle qui vaut le plus cher.</a:t>
            </a:r>
          </a:p>
          <a:p>
            <a:pPr marL="0" indent="0" eaLnBrk="1" hangingPunct="1">
              <a:buNone/>
            </a:pPr>
            <a:endParaRPr lang="en-US" altLang="en-US" sz="2000" dirty="0"/>
          </a:p>
          <a:p>
            <a:pPr marL="0" indent="0" eaLnBrk="1" hangingPunct="1">
              <a:buNone/>
            </a:pPr>
            <a:r>
              <a:rPr lang="fr-CA" sz="2000" dirty="0"/>
              <a:t>Si le dollar canadien </a:t>
            </a:r>
            <a:r>
              <a:rPr lang="fr-CA" sz="2000" b="1" dirty="0"/>
              <a:t>vaut</a:t>
            </a:r>
            <a:r>
              <a:rPr lang="fr-CA" sz="2000" dirty="0"/>
              <a:t> </a:t>
            </a:r>
            <a:r>
              <a:rPr lang="fr-CA" sz="2000" b="1" dirty="0"/>
              <a:t>plus </a:t>
            </a:r>
            <a:r>
              <a:rPr lang="fr-CA" sz="2000" dirty="0"/>
              <a:t>qu’un dollar d’un autre pays, on dira que le dollar canadien est plus </a:t>
            </a:r>
            <a:r>
              <a:rPr lang="fr-CA" sz="2000" b="1" dirty="0"/>
              <a:t>fort</a:t>
            </a:r>
            <a:r>
              <a:rPr lang="fr-CA" sz="2000" dirty="0"/>
              <a:t>.</a:t>
            </a:r>
          </a:p>
          <a:p>
            <a:pPr marL="0" indent="0" eaLnBrk="1" hangingPunct="1">
              <a:buNone/>
            </a:pPr>
            <a:br>
              <a:rPr lang="fr-CA" sz="2000" dirty="0"/>
            </a:br>
            <a:endParaRPr lang="fr-CA" sz="2000" dirty="0"/>
          </a:p>
          <a:p>
            <a:pPr marL="0" indent="0" eaLnBrk="1" hangingPunct="1">
              <a:buNone/>
            </a:pPr>
            <a:r>
              <a:rPr lang="fr-CA" sz="2000" dirty="0"/>
              <a:t>Si le dollar canadien </a:t>
            </a:r>
            <a:r>
              <a:rPr lang="fr-CA" sz="2000" b="1" dirty="0"/>
              <a:t>vaut moins </a:t>
            </a:r>
            <a:r>
              <a:rPr lang="fr-CA" sz="2000" dirty="0"/>
              <a:t>que le dollar d’un autre pays, on dira que le dollar canadien est plus </a:t>
            </a:r>
            <a:r>
              <a:rPr lang="fr-CA" sz="2000" b="1" dirty="0"/>
              <a:t>faible</a:t>
            </a:r>
            <a:r>
              <a:rPr lang="fr-CA" sz="2000" dirty="0"/>
              <a:t>. La monnaie de l’autre pays sera donc plus forte.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descr="Strong O Fox">
            <a:extLst>
              <a:ext uri="{FF2B5EF4-FFF2-40B4-BE49-F238E27FC236}">
                <a16:creationId xmlns:a16="http://schemas.microsoft.com/office/drawing/2014/main" id="{BA4FE375-DE99-49BE-97B1-FD41E5AB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95302" y="4308223"/>
            <a:ext cx="2200058" cy="2200058"/>
          </a:xfrm>
          <a:prstGeom prst="rect">
            <a:avLst/>
          </a:prstGeom>
        </p:spPr>
      </p:pic>
    </p:spTree>
    <p:extLst>
      <p:ext uri="{BB962C8B-B14F-4D97-AF65-F5344CB8AC3E}">
        <p14:creationId xmlns:p14="http://schemas.microsoft.com/office/powerpoint/2010/main" val="25178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fade">
                                      <p:cBhvr>
                                        <p:cTn id="12" dur="500"/>
                                        <p:tgtEl>
                                          <p:spTgt spid="143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Activité exploratoire avec les élèves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268760"/>
            <a:ext cx="7923212" cy="4176713"/>
          </a:xfrm>
        </p:spPr>
        <p:txBody>
          <a:bodyPr/>
          <a:lstStyle/>
          <a:p>
            <a:pPr marL="0" indent="0" eaLnBrk="1" hangingPunct="1">
              <a:lnSpc>
                <a:spcPts val="2100"/>
              </a:lnSpc>
              <a:buNone/>
            </a:pPr>
            <a:r>
              <a:rPr lang="fr-CA" dirty="0">
                <a:solidFill>
                  <a:srgbClr val="005954"/>
                </a:solidFill>
              </a:rPr>
              <a:t>Comparons le dollar canadien à différentes devises du monde entier! </a:t>
            </a:r>
            <a:r>
              <a:rPr lang="fr-CA" dirty="0"/>
              <a:t>Quelle monnaie est la plus forte?</a:t>
            </a:r>
          </a:p>
          <a:p>
            <a:pPr marL="285750" indent="-285750">
              <a:lnSpc>
                <a:spcPts val="1600"/>
              </a:lnSpc>
              <a:buFont typeface="Arial" panose="020B0604020202020204" pitchFamily="34" charset="0"/>
              <a:buChar char="•"/>
            </a:pPr>
            <a:r>
              <a:rPr lang="fr-CA" dirty="0"/>
              <a:t>Égypte</a:t>
            </a:r>
          </a:p>
          <a:p>
            <a:pPr marL="285750" indent="-285750">
              <a:lnSpc>
                <a:spcPts val="1600"/>
              </a:lnSpc>
              <a:buFont typeface="Arial" panose="020B0604020202020204" pitchFamily="34" charset="0"/>
              <a:buChar char="•"/>
            </a:pPr>
            <a:r>
              <a:rPr lang="fr-CA" dirty="0"/>
              <a:t>Afrique du Sud</a:t>
            </a:r>
          </a:p>
          <a:p>
            <a:pPr marL="285750" indent="-285750">
              <a:lnSpc>
                <a:spcPts val="1600"/>
              </a:lnSpc>
              <a:buFont typeface="Arial" panose="020B0604020202020204" pitchFamily="34" charset="0"/>
              <a:buChar char="•"/>
            </a:pPr>
            <a:r>
              <a:rPr lang="fr-CA" dirty="0"/>
              <a:t>Jamaïque</a:t>
            </a:r>
          </a:p>
          <a:p>
            <a:pPr marL="285750" indent="-285750">
              <a:lnSpc>
                <a:spcPts val="1600"/>
              </a:lnSpc>
              <a:buFont typeface="Arial" panose="020B0604020202020204" pitchFamily="34" charset="0"/>
              <a:buChar char="•"/>
            </a:pPr>
            <a:r>
              <a:rPr lang="fr-CA" dirty="0"/>
              <a:t>Argentine</a:t>
            </a:r>
          </a:p>
          <a:p>
            <a:pPr marL="285750" indent="-285750">
              <a:lnSpc>
                <a:spcPts val="1600"/>
              </a:lnSpc>
              <a:buFont typeface="Arial" panose="020B0604020202020204" pitchFamily="34" charset="0"/>
              <a:buChar char="•"/>
            </a:pPr>
            <a:r>
              <a:rPr lang="fr-CA" dirty="0"/>
              <a:t>Brésil</a:t>
            </a:r>
          </a:p>
          <a:p>
            <a:pPr marL="285750" indent="-285750">
              <a:lnSpc>
                <a:spcPts val="1600"/>
              </a:lnSpc>
              <a:buFont typeface="Arial" panose="020B0604020202020204" pitchFamily="34" charset="0"/>
              <a:buChar char="•"/>
            </a:pPr>
            <a:r>
              <a:rPr lang="fr-CA" dirty="0"/>
              <a:t>Chine</a:t>
            </a:r>
          </a:p>
          <a:p>
            <a:pPr marL="285750" indent="-285750">
              <a:lnSpc>
                <a:spcPts val="1600"/>
              </a:lnSpc>
              <a:buFont typeface="Arial" panose="020B0604020202020204" pitchFamily="34" charset="0"/>
              <a:buChar char="•"/>
            </a:pPr>
            <a:r>
              <a:rPr lang="fr-CA" dirty="0"/>
              <a:t>Inde</a:t>
            </a:r>
          </a:p>
          <a:p>
            <a:pPr marL="285750" indent="-285750">
              <a:lnSpc>
                <a:spcPts val="1600"/>
              </a:lnSpc>
              <a:buFont typeface="Arial" panose="020B0604020202020204" pitchFamily="34" charset="0"/>
              <a:buChar char="•"/>
            </a:pPr>
            <a:r>
              <a:rPr lang="fr-CA" dirty="0"/>
              <a:t>Turquie</a:t>
            </a:r>
          </a:p>
          <a:p>
            <a:pPr marL="285750" indent="-285750">
              <a:lnSpc>
                <a:spcPts val="1600"/>
              </a:lnSpc>
              <a:buFont typeface="Arial" panose="020B0604020202020204" pitchFamily="34" charset="0"/>
              <a:buChar char="•"/>
            </a:pPr>
            <a:r>
              <a:rPr lang="fr-CA" dirty="0"/>
              <a:t>Allemagne</a:t>
            </a:r>
          </a:p>
          <a:p>
            <a:pPr marL="285750" indent="-285750">
              <a:lnSpc>
                <a:spcPts val="1600"/>
              </a:lnSpc>
              <a:buFont typeface="Arial" panose="020B0604020202020204" pitchFamily="34" charset="0"/>
              <a:buChar char="•"/>
            </a:pPr>
            <a:r>
              <a:rPr lang="fr-CA" dirty="0"/>
              <a:t>Royaume-Uni (Angleterre)</a:t>
            </a:r>
          </a:p>
          <a:p>
            <a:pPr marL="285750" indent="-285750">
              <a:lnSpc>
                <a:spcPts val="1600"/>
              </a:lnSpc>
              <a:buFont typeface="Arial" panose="020B0604020202020204" pitchFamily="34" charset="0"/>
              <a:buChar char="•"/>
            </a:pPr>
            <a:r>
              <a:rPr lang="fr-CA" dirty="0"/>
              <a:t>Islande</a:t>
            </a:r>
          </a:p>
          <a:p>
            <a:pPr marL="285750" indent="-285750">
              <a:lnSpc>
                <a:spcPts val="1600"/>
              </a:lnSpc>
              <a:buFont typeface="Arial" panose="020B0604020202020204" pitchFamily="34" charset="0"/>
              <a:buChar char="•"/>
            </a:pPr>
            <a:r>
              <a:rPr lang="fr-CA" dirty="0"/>
              <a:t>Le pays d’origine de famille</a:t>
            </a:r>
          </a:p>
          <a:p>
            <a:pPr marL="285750" indent="-285750">
              <a:lnSpc>
                <a:spcPts val="1600"/>
              </a:lnSpc>
              <a:buFont typeface="Arial" panose="020B0604020202020204" pitchFamily="34" charset="0"/>
              <a:buChar char="•"/>
            </a:pPr>
            <a:r>
              <a:rPr lang="fr-CA" dirty="0"/>
              <a:t>N’importe quel autre pays!</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88778B2F-5D86-4A2C-BA5B-7527637E75B7}"/>
              </a:ext>
            </a:extLst>
          </p:cNvPr>
          <p:cNvPicPr>
            <a:picLocks noChangeAspect="1"/>
          </p:cNvPicPr>
          <p:nvPr/>
        </p:nvPicPr>
        <p:blipFill>
          <a:blip r:embed="rId2"/>
          <a:stretch>
            <a:fillRect/>
          </a:stretch>
        </p:blipFill>
        <p:spPr>
          <a:xfrm>
            <a:off x="3995936" y="2076984"/>
            <a:ext cx="4542914" cy="3037787"/>
          </a:xfrm>
          <a:prstGeom prst="rect">
            <a:avLst/>
          </a:prstGeom>
        </p:spPr>
      </p:pic>
    </p:spTree>
    <p:extLst>
      <p:ext uri="{BB962C8B-B14F-4D97-AF65-F5344CB8AC3E}">
        <p14:creationId xmlns:p14="http://schemas.microsoft.com/office/powerpoint/2010/main" val="3532596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Calculer la conversion d’une monnaie en une autre monnaie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fr-CA" sz="2800" dirty="0"/>
              <a:t>Première méthode : Ratio</a:t>
            </a:r>
          </a:p>
          <a:p>
            <a:pPr eaLnBrk="1" hangingPunct="1"/>
            <a:r>
              <a:rPr lang="fr-CA" sz="2800" dirty="0"/>
              <a:t>Deuxième méthode : Règle de trois/Produit en croix</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34076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839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Révision : Ratio et fraction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endParaRPr lang="en-US" altLang="en-US" dirty="0"/>
          </a:p>
          <a:p>
            <a:pPr marL="0" indent="0" eaLnBrk="1" hangingPunct="1">
              <a:lnSpc>
                <a:spcPts val="240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BDC97A95-D0F7-4A1B-B378-9B8E7EDF5E8A}"/>
              </a:ext>
            </a:extLst>
          </p:cNvPr>
          <p:cNvSpPr txBox="1"/>
          <p:nvPr/>
        </p:nvSpPr>
        <p:spPr>
          <a:xfrm>
            <a:off x="6591625" y="2328960"/>
            <a:ext cx="117711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400" b="0" i="0" u="none" strike="noStrike" cap="none" normalizeH="0" baseline="0" noProof="0">
                <a:ln>
                  <a:noFill/>
                </a:ln>
                <a:solidFill>
                  <a:srgbClr val="000000"/>
                </a:solidFill>
                <a:uLnTx/>
                <a:uFillTx/>
                <a:latin typeface="Cambria Math" panose="02040503050406030204" pitchFamily="18" charset="0"/>
                <a:ea typeface="Cambria Math" panose="02040503050406030204" pitchFamily="18" charset="0"/>
              </a:rPr>
              <a:t>2 </a:t>
            </a:r>
            <a:r>
              <a:rPr lang="fr-CA" sz="2400">
                <a:solidFill>
                  <a:srgbClr val="000000"/>
                </a:solidFill>
                <a:latin typeface="Cambria Math" panose="02040503050406030204" pitchFamily="18" charset="0"/>
                <a:ea typeface="Cambria Math" panose="02040503050406030204" pitchFamily="18" charset="0"/>
              </a:rPr>
              <a:t>bleus</a:t>
            </a:r>
          </a:p>
        </p:txBody>
      </p:sp>
      <p:sp>
        <p:nvSpPr>
          <p:cNvPr id="6" name="TextBox 5">
            <a:extLst>
              <a:ext uri="{FF2B5EF4-FFF2-40B4-BE49-F238E27FC236}">
                <a16:creationId xmlns:a16="http://schemas.microsoft.com/office/drawing/2014/main" id="{E9338CC6-7CAA-477B-BAB1-31A27EAABA1A}"/>
              </a:ext>
            </a:extLst>
          </p:cNvPr>
          <p:cNvSpPr txBox="1"/>
          <p:nvPr/>
        </p:nvSpPr>
        <p:spPr>
          <a:xfrm>
            <a:off x="5076056" y="2328960"/>
            <a:ext cx="118120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4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1 </a:t>
            </a:r>
            <a:r>
              <a:rPr lang="fr-CA" sz="2400" noProof="0" dirty="0">
                <a:solidFill>
                  <a:srgbClr val="000000"/>
                </a:solidFill>
                <a:latin typeface="Cambria Math" panose="02040503050406030204" pitchFamily="18" charset="0"/>
                <a:ea typeface="Cambria Math" panose="02040503050406030204" pitchFamily="18" charset="0"/>
              </a:rPr>
              <a:t>rouge</a:t>
            </a:r>
          </a:p>
        </p:txBody>
      </p:sp>
      <p:sp>
        <p:nvSpPr>
          <p:cNvPr id="7" name="TextBox 6">
            <a:extLst>
              <a:ext uri="{FF2B5EF4-FFF2-40B4-BE49-F238E27FC236}">
                <a16:creationId xmlns:a16="http://schemas.microsoft.com/office/drawing/2014/main" id="{B73AFA25-0DC1-4D8E-A25D-725FCE19239E}"/>
              </a:ext>
            </a:extLst>
          </p:cNvPr>
          <p:cNvSpPr txBox="1"/>
          <p:nvPr/>
        </p:nvSpPr>
        <p:spPr>
          <a:xfrm>
            <a:off x="6257257" y="2241190"/>
            <a:ext cx="303092"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3200" b="1" i="0" u="none" strike="noStrike" cap="none" normalizeH="0" baseline="0" noProof="0">
                <a:ln>
                  <a:noFill/>
                </a:ln>
                <a:solidFill>
                  <a:srgbClr val="000000"/>
                </a:solidFill>
                <a:uLnTx/>
                <a:uFillTx/>
                <a:latin typeface="Cambria Math" panose="02040503050406030204" pitchFamily="18" charset="0"/>
                <a:ea typeface="Cambria Math" panose="02040503050406030204" pitchFamily="18" charset="0"/>
              </a:rPr>
              <a:t>:</a:t>
            </a:r>
          </a:p>
        </p:txBody>
      </p:sp>
      <p:sp>
        <p:nvSpPr>
          <p:cNvPr id="2" name="TextBox 1">
            <a:extLst>
              <a:ext uri="{FF2B5EF4-FFF2-40B4-BE49-F238E27FC236}">
                <a16:creationId xmlns:a16="http://schemas.microsoft.com/office/drawing/2014/main" id="{78756C50-B9EA-4EA2-AA0E-12B7258B0D41}"/>
              </a:ext>
            </a:extLst>
          </p:cNvPr>
          <p:cNvSpPr txBox="1"/>
          <p:nvPr/>
        </p:nvSpPr>
        <p:spPr>
          <a:xfrm>
            <a:off x="601980" y="1316765"/>
            <a:ext cx="1943100" cy="400110"/>
          </a:xfrm>
          <a:prstGeom prst="rect">
            <a:avLst/>
          </a:prstGeom>
          <a:noFill/>
        </p:spPr>
        <p:txBody>
          <a:bodyPr wrap="square" rtlCol="0">
            <a:spAutoFit/>
          </a:bodyPr>
          <a:lstStyle/>
          <a:p>
            <a:r>
              <a:rPr lang="fr-CA" sz="2000" b="1"/>
              <a:t>Ratio</a:t>
            </a:r>
          </a:p>
        </p:txBody>
      </p:sp>
      <p:sp>
        <p:nvSpPr>
          <p:cNvPr id="16" name="TextBox 15">
            <a:extLst>
              <a:ext uri="{FF2B5EF4-FFF2-40B4-BE49-F238E27FC236}">
                <a16:creationId xmlns:a16="http://schemas.microsoft.com/office/drawing/2014/main" id="{5150EAD3-109D-4B4B-BEF8-CC72BA5F08BB}"/>
              </a:ext>
            </a:extLst>
          </p:cNvPr>
          <p:cNvSpPr txBox="1"/>
          <p:nvPr/>
        </p:nvSpPr>
        <p:spPr>
          <a:xfrm>
            <a:off x="655320" y="3796257"/>
            <a:ext cx="1943100" cy="400110"/>
          </a:xfrm>
          <a:prstGeom prst="rect">
            <a:avLst/>
          </a:prstGeom>
          <a:noFill/>
        </p:spPr>
        <p:txBody>
          <a:bodyPr wrap="square" rtlCol="0">
            <a:spAutoFit/>
          </a:bodyPr>
          <a:lstStyle/>
          <a:p>
            <a:r>
              <a:rPr lang="fr-CA" sz="2000" b="1"/>
              <a:t>Fraction</a:t>
            </a:r>
          </a:p>
        </p:txBody>
      </p:sp>
      <p:cxnSp>
        <p:nvCxnSpPr>
          <p:cNvPr id="17" name="Straight Connector 16">
            <a:extLst>
              <a:ext uri="{FF2B5EF4-FFF2-40B4-BE49-F238E27FC236}">
                <a16:creationId xmlns:a16="http://schemas.microsoft.com/office/drawing/2014/main" id="{A748D994-C1E1-4BA4-B0AD-6A241B45E5AC}"/>
              </a:ext>
            </a:extLst>
          </p:cNvPr>
          <p:cNvCxnSpPr>
            <a:cxnSpLocks/>
          </p:cNvCxnSpPr>
          <p:nvPr/>
        </p:nvCxnSpPr>
        <p:spPr bwMode="auto">
          <a:xfrm flipV="1">
            <a:off x="3573919" y="4994542"/>
            <a:ext cx="2666701"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E2321AF5-68FF-457B-9360-CE6D6577DFE1}"/>
              </a:ext>
            </a:extLst>
          </p:cNvPr>
          <p:cNvSpPr txBox="1"/>
          <p:nvPr/>
        </p:nvSpPr>
        <p:spPr>
          <a:xfrm>
            <a:off x="1770086" y="4554423"/>
            <a:ext cx="1466407" cy="338554"/>
          </a:xfrm>
          <a:prstGeom prst="rect">
            <a:avLst/>
          </a:prstGeom>
          <a:solidFill>
            <a:srgbClr val="FFFF00"/>
          </a:solidFill>
        </p:spPr>
        <p:txBody>
          <a:bodyPr wrap="square" rtlCol="0">
            <a:spAutoFit/>
          </a:bodyPr>
          <a:lstStyle/>
          <a:p>
            <a:pPr algn="ctr"/>
            <a:r>
              <a:rPr lang="fr-CA" sz="1600" b="1" dirty="0"/>
              <a:t>Numérateur</a:t>
            </a:r>
          </a:p>
        </p:txBody>
      </p:sp>
      <p:sp>
        <p:nvSpPr>
          <p:cNvPr id="19" name="TextBox 18">
            <a:extLst>
              <a:ext uri="{FF2B5EF4-FFF2-40B4-BE49-F238E27FC236}">
                <a16:creationId xmlns:a16="http://schemas.microsoft.com/office/drawing/2014/main" id="{8AF94000-0B5F-4E9C-9B11-2A58AE83591C}"/>
              </a:ext>
            </a:extLst>
          </p:cNvPr>
          <p:cNvSpPr txBox="1"/>
          <p:nvPr/>
        </p:nvSpPr>
        <p:spPr>
          <a:xfrm>
            <a:off x="1626870" y="5114911"/>
            <a:ext cx="1719945" cy="338554"/>
          </a:xfrm>
          <a:prstGeom prst="rect">
            <a:avLst/>
          </a:prstGeom>
          <a:solidFill>
            <a:srgbClr val="FFFF00"/>
          </a:solidFill>
        </p:spPr>
        <p:txBody>
          <a:bodyPr wrap="square" rtlCol="0">
            <a:spAutoFit/>
          </a:bodyPr>
          <a:lstStyle/>
          <a:p>
            <a:pPr algn="ctr"/>
            <a:r>
              <a:rPr lang="fr-CA" sz="1600" b="1"/>
              <a:t>Dénominateur</a:t>
            </a:r>
          </a:p>
        </p:txBody>
      </p:sp>
      <p:pic>
        <p:nvPicPr>
          <p:cNvPr id="8" name="Picture 7">
            <a:extLst>
              <a:ext uri="{FF2B5EF4-FFF2-40B4-BE49-F238E27FC236}">
                <a16:creationId xmlns:a16="http://schemas.microsoft.com/office/drawing/2014/main" id="{23198CE7-F479-42CC-B979-73DA89EE4608}"/>
              </a:ext>
            </a:extLst>
          </p:cNvPr>
          <p:cNvPicPr>
            <a:picLocks noChangeAspect="1"/>
          </p:cNvPicPr>
          <p:nvPr/>
        </p:nvPicPr>
        <p:blipFill>
          <a:blip r:embed="rId2"/>
          <a:stretch>
            <a:fillRect/>
          </a:stretch>
        </p:blipFill>
        <p:spPr>
          <a:xfrm rot="7502177">
            <a:off x="541859" y="2190164"/>
            <a:ext cx="1692212" cy="1005415"/>
          </a:xfrm>
          <a:prstGeom prst="rect">
            <a:avLst/>
          </a:prstGeom>
        </p:spPr>
      </p:pic>
      <p:pic>
        <p:nvPicPr>
          <p:cNvPr id="11" name="Picture 10">
            <a:extLst>
              <a:ext uri="{FF2B5EF4-FFF2-40B4-BE49-F238E27FC236}">
                <a16:creationId xmlns:a16="http://schemas.microsoft.com/office/drawing/2014/main" id="{D44B6DBE-710E-4C7E-9CF7-CC8C2962BB85}"/>
              </a:ext>
            </a:extLst>
          </p:cNvPr>
          <p:cNvPicPr>
            <a:picLocks noChangeAspect="1"/>
          </p:cNvPicPr>
          <p:nvPr/>
        </p:nvPicPr>
        <p:blipFill>
          <a:blip r:embed="rId3"/>
          <a:stretch>
            <a:fillRect/>
          </a:stretch>
        </p:blipFill>
        <p:spPr>
          <a:xfrm rot="20628310">
            <a:off x="1773950" y="1842748"/>
            <a:ext cx="1884700" cy="1950701"/>
          </a:xfrm>
          <a:prstGeom prst="rect">
            <a:avLst/>
          </a:prstGeom>
        </p:spPr>
      </p:pic>
      <p:pic>
        <p:nvPicPr>
          <p:cNvPr id="20" name="Picture 19">
            <a:extLst>
              <a:ext uri="{FF2B5EF4-FFF2-40B4-BE49-F238E27FC236}">
                <a16:creationId xmlns:a16="http://schemas.microsoft.com/office/drawing/2014/main" id="{39C08F07-850E-4E13-B911-69F8282F3F16}"/>
              </a:ext>
            </a:extLst>
          </p:cNvPr>
          <p:cNvPicPr>
            <a:picLocks noChangeAspect="1"/>
          </p:cNvPicPr>
          <p:nvPr/>
        </p:nvPicPr>
        <p:blipFill>
          <a:blip r:embed="rId3"/>
          <a:stretch>
            <a:fillRect/>
          </a:stretch>
        </p:blipFill>
        <p:spPr>
          <a:xfrm rot="20447182">
            <a:off x="3199341" y="1883230"/>
            <a:ext cx="1868773" cy="1934216"/>
          </a:xfrm>
          <a:prstGeom prst="rect">
            <a:avLst/>
          </a:prstGeom>
        </p:spPr>
      </p:pic>
    </p:spTree>
    <p:extLst>
      <p:ext uri="{BB962C8B-B14F-4D97-AF65-F5344CB8AC3E}">
        <p14:creationId xmlns:p14="http://schemas.microsoft.com/office/powerpoint/2010/main" val="32922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4.16667E-6 1.85185E-6 L -0.09635 0.30231 " pathEditMode="relative" rAng="0" ptsTypes="AA">
                                      <p:cBhvr>
                                        <p:cTn id="60" dur="2000" fill="hold"/>
                                        <p:tgtEl>
                                          <p:spTgt spid="6"/>
                                        </p:tgtEl>
                                        <p:attrNameLst>
                                          <p:attrName>ppt_x</p:attrName>
                                          <p:attrName>ppt_y</p:attrName>
                                        </p:attrNameLst>
                                      </p:cBhvr>
                                      <p:rCtr x="-4826" y="15116"/>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3.05556E-6 1.85185E-6 L -0.24288 0.40301 " pathEditMode="relative" rAng="0" ptsTypes="AA">
                                      <p:cBhvr>
                                        <p:cTn id="64" dur="2000" fill="hold"/>
                                        <p:tgtEl>
                                          <p:spTgt spid="5"/>
                                        </p:tgtEl>
                                        <p:attrNameLst>
                                          <p:attrName>ppt_x</p:attrName>
                                          <p:attrName>ppt_y</p:attrName>
                                        </p:attrNameLst>
                                      </p:cBhvr>
                                      <p:rCtr x="-12153" y="20139"/>
                                    </p:animMotion>
                                  </p:childTnLst>
                                </p:cTn>
                              </p:par>
                              <p:par>
                                <p:cTn id="65" presetID="9" presetClass="exit" presetSubtype="0" fill="hold" grpId="1" nodeType="withEffect">
                                  <p:stCondLst>
                                    <p:cond delay="0"/>
                                  </p:stCondLst>
                                  <p:childTnLst>
                                    <p:animEffect transition="out" filter="dissolv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2" grpId="0"/>
      <p:bldP spid="16" grpId="0"/>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Révision : Ratio et fraction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endParaRPr lang="en-US" altLang="en-US"/>
          </a:p>
          <a:p>
            <a:pPr marL="0" indent="0" eaLnBrk="1" hangingPunct="1">
              <a:lnSpc>
                <a:spcPts val="2400"/>
              </a:lnSpc>
              <a:buNone/>
            </a:pPr>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BDC97A95-D0F7-4A1B-B378-9B8E7EDF5E8A}"/>
              </a:ext>
            </a:extLst>
          </p:cNvPr>
          <p:cNvSpPr txBox="1"/>
          <p:nvPr/>
        </p:nvSpPr>
        <p:spPr>
          <a:xfrm>
            <a:off x="6702020" y="1863458"/>
            <a:ext cx="117711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400" b="0" i="0" u="none" strike="noStrike" cap="none" normalizeH="0" baseline="0" noProof="0">
                <a:ln>
                  <a:noFill/>
                </a:ln>
                <a:solidFill>
                  <a:srgbClr val="000000"/>
                </a:solidFill>
                <a:uLnTx/>
                <a:uFillTx/>
                <a:latin typeface="Cambria Math" panose="02040503050406030204" pitchFamily="18" charset="0"/>
                <a:ea typeface="Cambria Math" panose="02040503050406030204" pitchFamily="18" charset="0"/>
              </a:rPr>
              <a:t>2 </a:t>
            </a:r>
            <a:r>
              <a:rPr lang="fr-CA" sz="2400">
                <a:solidFill>
                  <a:srgbClr val="000000"/>
                </a:solidFill>
                <a:latin typeface="Cambria Math" panose="02040503050406030204" pitchFamily="18" charset="0"/>
                <a:ea typeface="Cambria Math" panose="02040503050406030204" pitchFamily="18" charset="0"/>
              </a:rPr>
              <a:t>bleus</a:t>
            </a:r>
          </a:p>
        </p:txBody>
      </p:sp>
      <p:sp>
        <p:nvSpPr>
          <p:cNvPr id="6" name="TextBox 5">
            <a:extLst>
              <a:ext uri="{FF2B5EF4-FFF2-40B4-BE49-F238E27FC236}">
                <a16:creationId xmlns:a16="http://schemas.microsoft.com/office/drawing/2014/main" id="{E9338CC6-7CAA-477B-BAB1-31A27EAABA1A}"/>
              </a:ext>
            </a:extLst>
          </p:cNvPr>
          <p:cNvSpPr txBox="1"/>
          <p:nvPr/>
        </p:nvSpPr>
        <p:spPr>
          <a:xfrm>
            <a:off x="5148064" y="1863458"/>
            <a:ext cx="121958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4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1 </a:t>
            </a:r>
            <a:r>
              <a:rPr lang="fr-CA" sz="2400" noProof="0" dirty="0">
                <a:solidFill>
                  <a:srgbClr val="000000"/>
                </a:solidFill>
                <a:latin typeface="Cambria Math" panose="02040503050406030204" pitchFamily="18" charset="0"/>
                <a:ea typeface="Cambria Math" panose="02040503050406030204" pitchFamily="18" charset="0"/>
              </a:rPr>
              <a:t>rouge</a:t>
            </a:r>
          </a:p>
        </p:txBody>
      </p:sp>
      <p:sp>
        <p:nvSpPr>
          <p:cNvPr id="7" name="TextBox 6">
            <a:extLst>
              <a:ext uri="{FF2B5EF4-FFF2-40B4-BE49-F238E27FC236}">
                <a16:creationId xmlns:a16="http://schemas.microsoft.com/office/drawing/2014/main" id="{B73AFA25-0DC1-4D8E-A25D-725FCE19239E}"/>
              </a:ext>
            </a:extLst>
          </p:cNvPr>
          <p:cNvSpPr txBox="1"/>
          <p:nvPr/>
        </p:nvSpPr>
        <p:spPr>
          <a:xfrm>
            <a:off x="6367652" y="1775688"/>
            <a:ext cx="303092"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3200" b="1" i="0" u="none" strike="noStrike" cap="none" normalizeH="0" baseline="0" noProof="0">
                <a:ln>
                  <a:noFill/>
                </a:ln>
                <a:solidFill>
                  <a:srgbClr val="000000"/>
                </a:solidFill>
                <a:uLnTx/>
                <a:uFillTx/>
                <a:latin typeface="Cambria Math" panose="02040503050406030204" pitchFamily="18" charset="0"/>
                <a:ea typeface="Cambria Math" panose="02040503050406030204" pitchFamily="18" charset="0"/>
              </a:rPr>
              <a:t>:</a:t>
            </a:r>
          </a:p>
        </p:txBody>
      </p:sp>
      <p:sp>
        <p:nvSpPr>
          <p:cNvPr id="2" name="TextBox 1">
            <a:extLst>
              <a:ext uri="{FF2B5EF4-FFF2-40B4-BE49-F238E27FC236}">
                <a16:creationId xmlns:a16="http://schemas.microsoft.com/office/drawing/2014/main" id="{78756C50-B9EA-4EA2-AA0E-12B7258B0D41}"/>
              </a:ext>
            </a:extLst>
          </p:cNvPr>
          <p:cNvSpPr txBox="1"/>
          <p:nvPr/>
        </p:nvSpPr>
        <p:spPr>
          <a:xfrm>
            <a:off x="601980" y="1316765"/>
            <a:ext cx="1943100" cy="400110"/>
          </a:xfrm>
          <a:prstGeom prst="rect">
            <a:avLst/>
          </a:prstGeom>
          <a:noFill/>
        </p:spPr>
        <p:txBody>
          <a:bodyPr wrap="square" rtlCol="0">
            <a:spAutoFit/>
          </a:bodyPr>
          <a:lstStyle/>
          <a:p>
            <a:r>
              <a:rPr lang="fr-CA" sz="2000" b="1"/>
              <a:t>Ratio</a:t>
            </a:r>
          </a:p>
        </p:txBody>
      </p:sp>
      <p:sp>
        <p:nvSpPr>
          <p:cNvPr id="16" name="TextBox 15">
            <a:extLst>
              <a:ext uri="{FF2B5EF4-FFF2-40B4-BE49-F238E27FC236}">
                <a16:creationId xmlns:a16="http://schemas.microsoft.com/office/drawing/2014/main" id="{5150EAD3-109D-4B4B-BEF8-CC72BA5F08BB}"/>
              </a:ext>
            </a:extLst>
          </p:cNvPr>
          <p:cNvSpPr txBox="1"/>
          <p:nvPr/>
        </p:nvSpPr>
        <p:spPr>
          <a:xfrm>
            <a:off x="655320" y="3796257"/>
            <a:ext cx="1943100" cy="400110"/>
          </a:xfrm>
          <a:prstGeom prst="rect">
            <a:avLst/>
          </a:prstGeom>
          <a:noFill/>
        </p:spPr>
        <p:txBody>
          <a:bodyPr wrap="square" rtlCol="0">
            <a:spAutoFit/>
          </a:bodyPr>
          <a:lstStyle/>
          <a:p>
            <a:r>
              <a:rPr lang="fr-CA" sz="2000" b="1"/>
              <a:t>Fractions</a:t>
            </a:r>
          </a:p>
        </p:txBody>
      </p:sp>
      <p:cxnSp>
        <p:nvCxnSpPr>
          <p:cNvPr id="17" name="Straight Connector 16">
            <a:extLst>
              <a:ext uri="{FF2B5EF4-FFF2-40B4-BE49-F238E27FC236}">
                <a16:creationId xmlns:a16="http://schemas.microsoft.com/office/drawing/2014/main" id="{A748D994-C1E1-4BA4-B0AD-6A241B45E5AC}"/>
              </a:ext>
            </a:extLst>
          </p:cNvPr>
          <p:cNvCxnSpPr>
            <a:cxnSpLocks/>
          </p:cNvCxnSpPr>
          <p:nvPr/>
        </p:nvCxnSpPr>
        <p:spPr bwMode="auto">
          <a:xfrm flipV="1">
            <a:off x="2311180" y="4994542"/>
            <a:ext cx="2666701"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E2321AF5-68FF-457B-9360-CE6D6577DFE1}"/>
              </a:ext>
            </a:extLst>
          </p:cNvPr>
          <p:cNvSpPr txBox="1"/>
          <p:nvPr/>
        </p:nvSpPr>
        <p:spPr>
          <a:xfrm>
            <a:off x="595516" y="4554423"/>
            <a:ext cx="1378238" cy="338554"/>
          </a:xfrm>
          <a:prstGeom prst="rect">
            <a:avLst/>
          </a:prstGeom>
          <a:solidFill>
            <a:srgbClr val="FFFF00"/>
          </a:solidFill>
        </p:spPr>
        <p:txBody>
          <a:bodyPr wrap="square" rtlCol="0">
            <a:spAutoFit/>
          </a:bodyPr>
          <a:lstStyle/>
          <a:p>
            <a:pPr algn="ctr"/>
            <a:r>
              <a:rPr lang="fr-CA" sz="1600" b="1" dirty="0"/>
              <a:t>Numérateur</a:t>
            </a:r>
          </a:p>
        </p:txBody>
      </p:sp>
      <p:sp>
        <p:nvSpPr>
          <p:cNvPr id="19" name="TextBox 18">
            <a:extLst>
              <a:ext uri="{FF2B5EF4-FFF2-40B4-BE49-F238E27FC236}">
                <a16:creationId xmlns:a16="http://schemas.microsoft.com/office/drawing/2014/main" id="{8AF94000-0B5F-4E9C-9B11-2A58AE83591C}"/>
              </a:ext>
            </a:extLst>
          </p:cNvPr>
          <p:cNvSpPr txBox="1"/>
          <p:nvPr/>
        </p:nvSpPr>
        <p:spPr>
          <a:xfrm>
            <a:off x="467545" y="5114911"/>
            <a:ext cx="1616532" cy="338554"/>
          </a:xfrm>
          <a:prstGeom prst="rect">
            <a:avLst/>
          </a:prstGeom>
          <a:solidFill>
            <a:srgbClr val="FFFF00"/>
          </a:solidFill>
        </p:spPr>
        <p:txBody>
          <a:bodyPr wrap="square" rtlCol="0">
            <a:spAutoFit/>
          </a:bodyPr>
          <a:lstStyle/>
          <a:p>
            <a:pPr algn="ctr"/>
            <a:r>
              <a:rPr lang="fr-CA" sz="1600" b="1" dirty="0"/>
              <a:t>Dénominateur</a:t>
            </a:r>
          </a:p>
        </p:txBody>
      </p:sp>
      <p:sp>
        <p:nvSpPr>
          <p:cNvPr id="23" name="TextBox 22">
            <a:extLst>
              <a:ext uri="{FF2B5EF4-FFF2-40B4-BE49-F238E27FC236}">
                <a16:creationId xmlns:a16="http://schemas.microsoft.com/office/drawing/2014/main" id="{A1124002-9E95-464E-B778-EC092AA626DE}"/>
              </a:ext>
            </a:extLst>
          </p:cNvPr>
          <p:cNvSpPr txBox="1"/>
          <p:nvPr/>
        </p:nvSpPr>
        <p:spPr>
          <a:xfrm>
            <a:off x="261199" y="1924399"/>
            <a:ext cx="982551" cy="523220"/>
          </a:xfrm>
          <a:prstGeom prst="rect">
            <a:avLst/>
          </a:prstGeom>
          <a:noFill/>
        </p:spPr>
        <p:txBody>
          <a:bodyPr wrap="square" rtlCol="0">
            <a:spAutoFit/>
          </a:bodyPr>
          <a:lstStyle/>
          <a:p>
            <a:r>
              <a:rPr lang="fr-CA" sz="1400" dirty="0"/>
              <a:t>Premier sac</a:t>
            </a:r>
          </a:p>
        </p:txBody>
      </p:sp>
      <p:sp>
        <p:nvSpPr>
          <p:cNvPr id="27" name="TextBox 26">
            <a:extLst>
              <a:ext uri="{FF2B5EF4-FFF2-40B4-BE49-F238E27FC236}">
                <a16:creationId xmlns:a16="http://schemas.microsoft.com/office/drawing/2014/main" id="{E0862458-927F-4FC9-A081-BDB2B68B6E4B}"/>
              </a:ext>
            </a:extLst>
          </p:cNvPr>
          <p:cNvSpPr txBox="1"/>
          <p:nvPr/>
        </p:nvSpPr>
        <p:spPr>
          <a:xfrm>
            <a:off x="226535" y="2975977"/>
            <a:ext cx="982551" cy="523220"/>
          </a:xfrm>
          <a:prstGeom prst="rect">
            <a:avLst/>
          </a:prstGeom>
          <a:noFill/>
        </p:spPr>
        <p:txBody>
          <a:bodyPr wrap="square" rtlCol="0">
            <a:spAutoFit/>
          </a:bodyPr>
          <a:lstStyle/>
          <a:p>
            <a:r>
              <a:rPr lang="fr-CA" sz="1400" dirty="0"/>
              <a:t>Deuxième sac</a:t>
            </a:r>
          </a:p>
        </p:txBody>
      </p:sp>
      <p:sp>
        <p:nvSpPr>
          <p:cNvPr id="28" name="TextBox 27">
            <a:extLst>
              <a:ext uri="{FF2B5EF4-FFF2-40B4-BE49-F238E27FC236}">
                <a16:creationId xmlns:a16="http://schemas.microsoft.com/office/drawing/2014/main" id="{26FE6CDB-FEF2-45B0-80C6-BA517D2ED94F}"/>
              </a:ext>
            </a:extLst>
          </p:cNvPr>
          <p:cNvSpPr txBox="1"/>
          <p:nvPr/>
        </p:nvSpPr>
        <p:spPr>
          <a:xfrm>
            <a:off x="6702020" y="2965593"/>
            <a:ext cx="117711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2400" dirty="0">
                <a:solidFill>
                  <a:srgbClr val="000000"/>
                </a:solidFill>
                <a:latin typeface="Cambria Math" panose="02040503050406030204" pitchFamily="18" charset="0"/>
                <a:ea typeface="Cambria Math" panose="02040503050406030204" pitchFamily="18" charset="0"/>
              </a:rPr>
              <a:t>1</a:t>
            </a:r>
            <a:r>
              <a:rPr kumimoji="0" lang="fr-CA" sz="24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 </a:t>
            </a:r>
            <a:r>
              <a:rPr lang="fr-CA" sz="2400" dirty="0">
                <a:solidFill>
                  <a:srgbClr val="000000"/>
                </a:solidFill>
                <a:latin typeface="Cambria Math" panose="02040503050406030204" pitchFamily="18" charset="0"/>
                <a:ea typeface="Cambria Math" panose="02040503050406030204" pitchFamily="18" charset="0"/>
              </a:rPr>
              <a:t>bleu</a:t>
            </a:r>
          </a:p>
        </p:txBody>
      </p:sp>
      <p:sp>
        <p:nvSpPr>
          <p:cNvPr id="29" name="TextBox 28">
            <a:extLst>
              <a:ext uri="{FF2B5EF4-FFF2-40B4-BE49-F238E27FC236}">
                <a16:creationId xmlns:a16="http://schemas.microsoft.com/office/drawing/2014/main" id="{F6DD59CC-1D3B-4289-B992-DA8FBBBF1251}"/>
              </a:ext>
            </a:extLst>
          </p:cNvPr>
          <p:cNvSpPr txBox="1"/>
          <p:nvPr/>
        </p:nvSpPr>
        <p:spPr>
          <a:xfrm>
            <a:off x="5090870" y="2981969"/>
            <a:ext cx="145471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2400" dirty="0">
                <a:solidFill>
                  <a:srgbClr val="000000"/>
                </a:solidFill>
                <a:latin typeface="Cambria Math" panose="02040503050406030204" pitchFamily="18" charset="0"/>
                <a:ea typeface="Cambria Math" panose="02040503050406030204" pitchFamily="18" charset="0"/>
              </a:rPr>
              <a:t>3</a:t>
            </a:r>
            <a:r>
              <a:rPr kumimoji="0" lang="fr-CA" sz="24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 </a:t>
            </a:r>
            <a:r>
              <a:rPr lang="fr-CA" sz="2400" noProof="0" dirty="0">
                <a:solidFill>
                  <a:srgbClr val="000000"/>
                </a:solidFill>
                <a:latin typeface="Cambria Math" panose="02040503050406030204" pitchFamily="18" charset="0"/>
                <a:ea typeface="Cambria Math" panose="02040503050406030204" pitchFamily="18" charset="0"/>
              </a:rPr>
              <a:t>rouges</a:t>
            </a:r>
          </a:p>
        </p:txBody>
      </p:sp>
      <p:sp>
        <p:nvSpPr>
          <p:cNvPr id="30" name="TextBox 29">
            <a:extLst>
              <a:ext uri="{FF2B5EF4-FFF2-40B4-BE49-F238E27FC236}">
                <a16:creationId xmlns:a16="http://schemas.microsoft.com/office/drawing/2014/main" id="{89DD8C90-FAB3-4A6A-B89E-235F91EC2675}"/>
              </a:ext>
            </a:extLst>
          </p:cNvPr>
          <p:cNvSpPr txBox="1"/>
          <p:nvPr/>
        </p:nvSpPr>
        <p:spPr>
          <a:xfrm>
            <a:off x="6367652" y="2877823"/>
            <a:ext cx="303092"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3200" b="1"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a:t>
            </a:r>
          </a:p>
        </p:txBody>
      </p:sp>
      <p:cxnSp>
        <p:nvCxnSpPr>
          <p:cNvPr id="31" name="Straight Connector 30">
            <a:extLst>
              <a:ext uri="{FF2B5EF4-FFF2-40B4-BE49-F238E27FC236}">
                <a16:creationId xmlns:a16="http://schemas.microsoft.com/office/drawing/2014/main" id="{134448CD-D3BA-41D3-9B91-8ABA58054938}"/>
              </a:ext>
            </a:extLst>
          </p:cNvPr>
          <p:cNvCxnSpPr>
            <a:cxnSpLocks/>
          </p:cNvCxnSpPr>
          <p:nvPr/>
        </p:nvCxnSpPr>
        <p:spPr bwMode="auto">
          <a:xfrm flipV="1">
            <a:off x="5724824" y="4988469"/>
            <a:ext cx="2666701"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E88477F5-7C76-44D1-88BB-28B3A2D8CEEB}"/>
              </a:ext>
            </a:extLst>
          </p:cNvPr>
          <p:cNvSpPr txBox="1"/>
          <p:nvPr/>
        </p:nvSpPr>
        <p:spPr>
          <a:xfrm>
            <a:off x="2931332" y="4447188"/>
            <a:ext cx="14263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4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1 </a:t>
            </a:r>
            <a:r>
              <a:rPr lang="fr-CA" sz="2400" noProof="0" dirty="0">
                <a:solidFill>
                  <a:srgbClr val="000000"/>
                </a:solidFill>
                <a:latin typeface="Cambria Math" panose="02040503050406030204" pitchFamily="18" charset="0"/>
                <a:ea typeface="Cambria Math" panose="02040503050406030204" pitchFamily="18" charset="0"/>
              </a:rPr>
              <a:t>rouge</a:t>
            </a:r>
          </a:p>
        </p:txBody>
      </p:sp>
      <p:sp>
        <p:nvSpPr>
          <p:cNvPr id="33" name="TextBox 32">
            <a:extLst>
              <a:ext uri="{FF2B5EF4-FFF2-40B4-BE49-F238E27FC236}">
                <a16:creationId xmlns:a16="http://schemas.microsoft.com/office/drawing/2014/main" id="{4962A310-5EE9-4650-963F-3784B2CE378D}"/>
              </a:ext>
            </a:extLst>
          </p:cNvPr>
          <p:cNvSpPr txBox="1"/>
          <p:nvPr/>
        </p:nvSpPr>
        <p:spPr>
          <a:xfrm>
            <a:off x="2950672" y="5014425"/>
            <a:ext cx="140705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4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2 </a:t>
            </a:r>
            <a:r>
              <a:rPr lang="fr-CA" sz="2400" dirty="0">
                <a:solidFill>
                  <a:srgbClr val="000000"/>
                </a:solidFill>
                <a:latin typeface="Cambria Math" panose="02040503050406030204" pitchFamily="18" charset="0"/>
                <a:ea typeface="Cambria Math" panose="02040503050406030204" pitchFamily="18" charset="0"/>
              </a:rPr>
              <a:t>bleus</a:t>
            </a:r>
          </a:p>
        </p:txBody>
      </p:sp>
      <p:sp>
        <p:nvSpPr>
          <p:cNvPr id="34" name="TextBox 33">
            <a:extLst>
              <a:ext uri="{FF2B5EF4-FFF2-40B4-BE49-F238E27FC236}">
                <a16:creationId xmlns:a16="http://schemas.microsoft.com/office/drawing/2014/main" id="{44880E2B-C65C-4C67-B0BB-B53259A0C475}"/>
              </a:ext>
            </a:extLst>
          </p:cNvPr>
          <p:cNvSpPr txBox="1"/>
          <p:nvPr/>
        </p:nvSpPr>
        <p:spPr>
          <a:xfrm>
            <a:off x="6400599" y="4431312"/>
            <a:ext cx="170139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2400" dirty="0">
                <a:solidFill>
                  <a:srgbClr val="000000"/>
                </a:solidFill>
                <a:latin typeface="Cambria Math" panose="02040503050406030204" pitchFamily="18" charset="0"/>
                <a:ea typeface="Cambria Math" panose="02040503050406030204" pitchFamily="18" charset="0"/>
              </a:rPr>
              <a:t>3</a:t>
            </a:r>
            <a:r>
              <a:rPr kumimoji="0" lang="fr-CA" sz="24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 </a:t>
            </a:r>
            <a:r>
              <a:rPr lang="fr-CA" sz="2400" noProof="0" dirty="0">
                <a:solidFill>
                  <a:srgbClr val="000000"/>
                </a:solidFill>
                <a:latin typeface="Cambria Math" panose="02040503050406030204" pitchFamily="18" charset="0"/>
                <a:ea typeface="Cambria Math" panose="02040503050406030204" pitchFamily="18" charset="0"/>
              </a:rPr>
              <a:t>rouges</a:t>
            </a:r>
          </a:p>
        </p:txBody>
      </p:sp>
      <p:sp>
        <p:nvSpPr>
          <p:cNvPr id="36" name="TextBox 35">
            <a:extLst>
              <a:ext uri="{FF2B5EF4-FFF2-40B4-BE49-F238E27FC236}">
                <a16:creationId xmlns:a16="http://schemas.microsoft.com/office/drawing/2014/main" id="{0D2D39AA-F1A5-4CAB-A2F9-ABDA657BE935}"/>
              </a:ext>
            </a:extLst>
          </p:cNvPr>
          <p:cNvSpPr txBox="1"/>
          <p:nvPr/>
        </p:nvSpPr>
        <p:spPr>
          <a:xfrm>
            <a:off x="6531994" y="4988469"/>
            <a:ext cx="140705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2400" dirty="0">
                <a:solidFill>
                  <a:srgbClr val="000000"/>
                </a:solidFill>
                <a:latin typeface="Cambria Math" panose="02040503050406030204" pitchFamily="18" charset="0"/>
                <a:ea typeface="Cambria Math" panose="02040503050406030204" pitchFamily="18" charset="0"/>
              </a:rPr>
              <a:t>1</a:t>
            </a:r>
            <a:r>
              <a:rPr kumimoji="0" lang="fr-CA" sz="24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 </a:t>
            </a:r>
            <a:r>
              <a:rPr lang="fr-CA" sz="2400" dirty="0">
                <a:solidFill>
                  <a:srgbClr val="000000"/>
                </a:solidFill>
                <a:latin typeface="Cambria Math" panose="02040503050406030204" pitchFamily="18" charset="0"/>
                <a:ea typeface="Cambria Math" panose="02040503050406030204" pitchFamily="18" charset="0"/>
              </a:rPr>
              <a:t>bleu</a:t>
            </a:r>
          </a:p>
        </p:txBody>
      </p:sp>
      <p:pic>
        <p:nvPicPr>
          <p:cNvPr id="35" name="Picture 34">
            <a:extLst>
              <a:ext uri="{FF2B5EF4-FFF2-40B4-BE49-F238E27FC236}">
                <a16:creationId xmlns:a16="http://schemas.microsoft.com/office/drawing/2014/main" id="{9BD803E3-3490-4B61-95CD-3AB9923FAA27}"/>
              </a:ext>
            </a:extLst>
          </p:cNvPr>
          <p:cNvPicPr>
            <a:picLocks noChangeAspect="1"/>
          </p:cNvPicPr>
          <p:nvPr/>
        </p:nvPicPr>
        <p:blipFill>
          <a:blip r:embed="rId2"/>
          <a:stretch>
            <a:fillRect/>
          </a:stretch>
        </p:blipFill>
        <p:spPr>
          <a:xfrm rot="7502177">
            <a:off x="1008143" y="1931023"/>
            <a:ext cx="913626" cy="542824"/>
          </a:xfrm>
          <a:prstGeom prst="rect">
            <a:avLst/>
          </a:prstGeom>
        </p:spPr>
      </p:pic>
      <p:pic>
        <p:nvPicPr>
          <p:cNvPr id="37" name="Picture 36">
            <a:extLst>
              <a:ext uri="{FF2B5EF4-FFF2-40B4-BE49-F238E27FC236}">
                <a16:creationId xmlns:a16="http://schemas.microsoft.com/office/drawing/2014/main" id="{495D1FAD-F51E-48C9-8BD3-0C93F993C0AC}"/>
              </a:ext>
            </a:extLst>
          </p:cNvPr>
          <p:cNvPicPr>
            <a:picLocks noChangeAspect="1"/>
          </p:cNvPicPr>
          <p:nvPr/>
        </p:nvPicPr>
        <p:blipFill>
          <a:blip r:embed="rId3"/>
          <a:stretch>
            <a:fillRect/>
          </a:stretch>
        </p:blipFill>
        <p:spPr>
          <a:xfrm rot="20628310">
            <a:off x="1708520" y="1690188"/>
            <a:ext cx="979381" cy="1013679"/>
          </a:xfrm>
          <a:prstGeom prst="rect">
            <a:avLst/>
          </a:prstGeom>
        </p:spPr>
      </p:pic>
      <p:pic>
        <p:nvPicPr>
          <p:cNvPr id="38" name="Picture 37">
            <a:extLst>
              <a:ext uri="{FF2B5EF4-FFF2-40B4-BE49-F238E27FC236}">
                <a16:creationId xmlns:a16="http://schemas.microsoft.com/office/drawing/2014/main" id="{638CA7C8-2CBC-4DF6-AF8F-D14450BDA5BE}"/>
              </a:ext>
            </a:extLst>
          </p:cNvPr>
          <p:cNvPicPr>
            <a:picLocks noChangeAspect="1"/>
          </p:cNvPicPr>
          <p:nvPr/>
        </p:nvPicPr>
        <p:blipFill>
          <a:blip r:embed="rId3"/>
          <a:stretch>
            <a:fillRect/>
          </a:stretch>
        </p:blipFill>
        <p:spPr>
          <a:xfrm rot="20447182">
            <a:off x="2438019" y="1744540"/>
            <a:ext cx="971105" cy="1005112"/>
          </a:xfrm>
          <a:prstGeom prst="rect">
            <a:avLst/>
          </a:prstGeom>
        </p:spPr>
      </p:pic>
      <p:pic>
        <p:nvPicPr>
          <p:cNvPr id="42" name="Picture 41">
            <a:extLst>
              <a:ext uri="{FF2B5EF4-FFF2-40B4-BE49-F238E27FC236}">
                <a16:creationId xmlns:a16="http://schemas.microsoft.com/office/drawing/2014/main" id="{D5E0A2E5-4322-41F8-93B8-47F3793BBDEE}"/>
              </a:ext>
            </a:extLst>
          </p:cNvPr>
          <p:cNvPicPr>
            <a:picLocks noChangeAspect="1"/>
          </p:cNvPicPr>
          <p:nvPr/>
        </p:nvPicPr>
        <p:blipFill>
          <a:blip r:embed="rId2"/>
          <a:stretch>
            <a:fillRect/>
          </a:stretch>
        </p:blipFill>
        <p:spPr>
          <a:xfrm rot="7502177">
            <a:off x="1023377" y="3023868"/>
            <a:ext cx="913626" cy="542824"/>
          </a:xfrm>
          <a:prstGeom prst="rect">
            <a:avLst/>
          </a:prstGeom>
        </p:spPr>
      </p:pic>
      <p:pic>
        <p:nvPicPr>
          <p:cNvPr id="43" name="Picture 42">
            <a:extLst>
              <a:ext uri="{FF2B5EF4-FFF2-40B4-BE49-F238E27FC236}">
                <a16:creationId xmlns:a16="http://schemas.microsoft.com/office/drawing/2014/main" id="{C63C92FB-EA63-49BE-96FC-CD0EDA8A6866}"/>
              </a:ext>
            </a:extLst>
          </p:cNvPr>
          <p:cNvPicPr>
            <a:picLocks noChangeAspect="1"/>
          </p:cNvPicPr>
          <p:nvPr/>
        </p:nvPicPr>
        <p:blipFill>
          <a:blip r:embed="rId3"/>
          <a:stretch>
            <a:fillRect/>
          </a:stretch>
        </p:blipFill>
        <p:spPr>
          <a:xfrm rot="20628310">
            <a:off x="2987582" y="2794751"/>
            <a:ext cx="979381" cy="1013679"/>
          </a:xfrm>
          <a:prstGeom prst="rect">
            <a:avLst/>
          </a:prstGeom>
        </p:spPr>
      </p:pic>
      <p:pic>
        <p:nvPicPr>
          <p:cNvPr id="45" name="Picture 44">
            <a:extLst>
              <a:ext uri="{FF2B5EF4-FFF2-40B4-BE49-F238E27FC236}">
                <a16:creationId xmlns:a16="http://schemas.microsoft.com/office/drawing/2014/main" id="{95B77E8A-07AD-4054-ABB0-6BB17F1C472E}"/>
              </a:ext>
            </a:extLst>
          </p:cNvPr>
          <p:cNvPicPr>
            <a:picLocks noChangeAspect="1"/>
          </p:cNvPicPr>
          <p:nvPr/>
        </p:nvPicPr>
        <p:blipFill>
          <a:blip r:embed="rId2"/>
          <a:stretch>
            <a:fillRect/>
          </a:stretch>
        </p:blipFill>
        <p:spPr>
          <a:xfrm rot="7502177">
            <a:off x="1709036" y="3044284"/>
            <a:ext cx="913626" cy="542824"/>
          </a:xfrm>
          <a:prstGeom prst="rect">
            <a:avLst/>
          </a:prstGeom>
        </p:spPr>
      </p:pic>
      <p:pic>
        <p:nvPicPr>
          <p:cNvPr id="46" name="Picture 45">
            <a:extLst>
              <a:ext uri="{FF2B5EF4-FFF2-40B4-BE49-F238E27FC236}">
                <a16:creationId xmlns:a16="http://schemas.microsoft.com/office/drawing/2014/main" id="{E404B4F5-6D8B-481B-8A06-B717326145E1}"/>
              </a:ext>
            </a:extLst>
          </p:cNvPr>
          <p:cNvPicPr>
            <a:picLocks noChangeAspect="1"/>
          </p:cNvPicPr>
          <p:nvPr/>
        </p:nvPicPr>
        <p:blipFill>
          <a:blip r:embed="rId2"/>
          <a:stretch>
            <a:fillRect/>
          </a:stretch>
        </p:blipFill>
        <p:spPr>
          <a:xfrm rot="7502177">
            <a:off x="2366423" y="3064701"/>
            <a:ext cx="913626" cy="542824"/>
          </a:xfrm>
          <a:prstGeom prst="rect">
            <a:avLst/>
          </a:prstGeom>
        </p:spPr>
      </p:pic>
    </p:spTree>
    <p:extLst>
      <p:ext uri="{BB962C8B-B14F-4D97-AF65-F5344CB8AC3E}">
        <p14:creationId xmlns:p14="http://schemas.microsoft.com/office/powerpoint/2010/main" val="60981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5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50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75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1000"/>
                                        <p:tgtEl>
                                          <p:spTgt spid="43"/>
                                        </p:tgtEl>
                                      </p:cBhvr>
                                    </p:animEffect>
                                    <p:anim calcmode="lin" valueType="num">
                                      <p:cBhvr>
                                        <p:cTn id="65" dur="1000" fill="hold"/>
                                        <p:tgtEl>
                                          <p:spTgt spid="43"/>
                                        </p:tgtEl>
                                        <p:attrNameLst>
                                          <p:attrName>ppt_x</p:attrName>
                                        </p:attrNameLst>
                                      </p:cBhvr>
                                      <p:tavLst>
                                        <p:tav tm="0">
                                          <p:val>
                                            <p:strVal val="#ppt_x"/>
                                          </p:val>
                                        </p:tav>
                                        <p:tav tm="100000">
                                          <p:val>
                                            <p:strVal val="#ppt_x"/>
                                          </p:val>
                                        </p:tav>
                                      </p:tavLst>
                                    </p:anim>
                                    <p:anim calcmode="lin" valueType="num">
                                      <p:cBhvr>
                                        <p:cTn id="6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childTnLst>
                                </p:cTn>
                              </p:par>
                              <p:par>
                                <p:cTn id="86" presetID="1" presetClass="entr" presetSubtype="0" fill="hold" grpId="0" nodeType="withEffect">
                                  <p:stCondLst>
                                    <p:cond delay="250"/>
                                  </p:stCondLst>
                                  <p:childTnLst>
                                    <p:set>
                                      <p:cBhvr>
                                        <p:cTn id="87" dur="1" fill="hold">
                                          <p:stCondLst>
                                            <p:cond delay="0"/>
                                          </p:stCondLst>
                                        </p:cTn>
                                        <p:tgtEl>
                                          <p:spTgt spid="18"/>
                                        </p:tgtEl>
                                        <p:attrNameLst>
                                          <p:attrName>style.visibility</p:attrName>
                                        </p:attrNameLst>
                                      </p:cBhvr>
                                      <p:to>
                                        <p:strVal val="visible"/>
                                      </p:to>
                                    </p:set>
                                  </p:childTnLst>
                                </p:cTn>
                              </p:par>
                              <p:par>
                                <p:cTn id="88" presetID="1" presetClass="entr" presetSubtype="0" fill="hold" grpId="0" nodeType="withEffect">
                                  <p:stCondLst>
                                    <p:cond delay="250"/>
                                  </p:stCondLst>
                                  <p:childTnLst>
                                    <p:set>
                                      <p:cBhvr>
                                        <p:cTn id="89" dur="1" fill="hold">
                                          <p:stCondLst>
                                            <p:cond delay="0"/>
                                          </p:stCondLst>
                                        </p:cTn>
                                        <p:tgtEl>
                                          <p:spTgt spid="1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3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 grpId="0" animBg="1"/>
      <p:bldP spid="19" grpId="0" animBg="1"/>
      <p:bldP spid="23" grpId="0"/>
      <p:bldP spid="27" grpId="0"/>
      <p:bldP spid="28" grpId="0"/>
      <p:bldP spid="29" grpId="0"/>
      <p:bldP spid="30" grpId="0"/>
      <p:bldP spid="32" grpId="0"/>
      <p:bldP spid="33" grpId="0"/>
      <p:bldP spid="34"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Première méthode : Ratio</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fr-CA" dirty="0"/>
              <a:t>Sandra vit à Edmonton, au Canada, et part en voyage à New York, aux États-Unis. Le taux de change est de 1 dollar canadien pour 0,80 dollar américain. Sandra a prévu dépenser 800 dollars canadiens durant son voyage. De combien d’argent dispose-t-elle pour son voyage en dollars américains?</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E9E0BA2F-6947-4096-868D-E38747E08A2F}"/>
              </a:ext>
            </a:extLst>
          </p:cNvPr>
          <p:cNvSpPr txBox="1"/>
          <p:nvPr/>
        </p:nvSpPr>
        <p:spPr>
          <a:xfrm>
            <a:off x="1918563" y="3550204"/>
            <a:ext cx="265467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a:ln>
                  <a:noFill/>
                </a:ln>
                <a:solidFill>
                  <a:srgbClr val="000000"/>
                </a:solidFill>
                <a:uLnTx/>
                <a:uFillTx/>
                <a:latin typeface="Cambria Math" panose="02040503050406030204" pitchFamily="18" charset="0"/>
                <a:ea typeface="Cambria Math" panose="02040503050406030204" pitchFamily="18" charset="0"/>
              </a:rPr>
              <a:t>800 dollars canadiens</a:t>
            </a:r>
          </a:p>
        </p:txBody>
      </p:sp>
      <p:sp>
        <p:nvSpPr>
          <p:cNvPr id="6" name="TextBox 5">
            <a:extLst>
              <a:ext uri="{FF2B5EF4-FFF2-40B4-BE49-F238E27FC236}">
                <a16:creationId xmlns:a16="http://schemas.microsoft.com/office/drawing/2014/main" id="{433BB828-0741-4C18-8F6B-210836D50747}"/>
              </a:ext>
            </a:extLst>
          </p:cNvPr>
          <p:cNvSpPr txBox="1"/>
          <p:nvPr/>
        </p:nvSpPr>
        <p:spPr>
          <a:xfrm>
            <a:off x="4876329" y="2922205"/>
            <a:ext cx="307976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a:ln>
                  <a:noFill/>
                </a:ln>
                <a:solidFill>
                  <a:srgbClr val="000000"/>
                </a:solidFill>
                <a:uLnTx/>
                <a:uFillTx/>
                <a:latin typeface="Cambria Math" panose="02040503050406030204" pitchFamily="18" charset="0"/>
                <a:ea typeface="Cambria Math" panose="02040503050406030204" pitchFamily="18" charset="0"/>
              </a:rPr>
              <a:t>0,80 dollar américain</a:t>
            </a:r>
          </a:p>
        </p:txBody>
      </p:sp>
      <p:sp>
        <p:nvSpPr>
          <p:cNvPr id="8" name="TextBox 7">
            <a:extLst>
              <a:ext uri="{FF2B5EF4-FFF2-40B4-BE49-F238E27FC236}">
                <a16:creationId xmlns:a16="http://schemas.microsoft.com/office/drawing/2014/main" id="{C4EC3D6D-609F-4B16-AF40-ADAE2D22C919}"/>
              </a:ext>
            </a:extLst>
          </p:cNvPr>
          <p:cNvSpPr txBox="1"/>
          <p:nvPr/>
        </p:nvSpPr>
        <p:spPr>
          <a:xfrm>
            <a:off x="2460355" y="2917885"/>
            <a:ext cx="307976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a:ln>
                  <a:noFill/>
                </a:ln>
                <a:solidFill>
                  <a:srgbClr val="000000"/>
                </a:solidFill>
                <a:uLnTx/>
                <a:uFillTx/>
                <a:latin typeface="Cambria Math" panose="02040503050406030204" pitchFamily="18" charset="0"/>
                <a:ea typeface="Cambria Math" panose="02040503050406030204" pitchFamily="18" charset="0"/>
              </a:rPr>
              <a:t>1 dollar canadien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F94B17-1B2A-4AA4-BA5B-F669BD459889}"/>
                  </a:ext>
                </a:extLst>
              </p:cNvPr>
              <p:cNvSpPr txBox="1"/>
              <p:nvPr/>
            </p:nvSpPr>
            <p:spPr>
              <a:xfrm>
                <a:off x="5622793" y="3564162"/>
                <a:ext cx="25776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𝑥</m:t>
                      </m:r>
                    </m:oMath>
                  </m:oMathPara>
                </a14:m>
                <a:endParaRPr/>
              </a:p>
            </p:txBody>
          </p:sp>
        </mc:Choice>
        <mc:Fallback xmlns="">
          <p:sp>
            <p:nvSpPr>
              <p:cNvPr id="13" name="TextBox 12">
                <a:extLst>
                  <a:ext uri="{FF2B5EF4-FFF2-40B4-BE49-F238E27FC236}">
                    <a16:creationId xmlns:a16="http://schemas.microsoft.com/office/drawing/2014/main" id="{38F94B17-1B2A-4AA4-BA5B-F669BD459889}"/>
                  </a:ext>
                </a:extLst>
              </p:cNvPr>
              <p:cNvSpPr txBox="1">
                <a:spLocks noRot="1" noChangeAspect="1" noMove="1" noResize="1" noEditPoints="1" noAdjustHandles="1" noChangeArrowheads="1" noChangeShapeType="1" noTextEdit="1"/>
              </p:cNvSpPr>
              <p:nvPr/>
            </p:nvSpPr>
            <p:spPr>
              <a:xfrm>
                <a:off x="5622793" y="3564162"/>
                <a:ext cx="257763" cy="369332"/>
              </a:xfrm>
              <a:prstGeom prst="rect">
                <a:avLst/>
              </a:prstGeom>
              <a:blipFill>
                <a:blip r:embed="rId2"/>
                <a:stretch>
                  <a:fillRect l="-11628" r="-9302" b="-1667"/>
                </a:stretch>
              </a:blipFill>
            </p:spPr>
            <p:txBody>
              <a:bodyPr/>
              <a:lstStyle/>
              <a:p>
                <a:r>
                  <a:rPr lang="en-CA">
                    <a:noFill/>
                  </a:rPr>
                  <a:t> </a:t>
                </a:r>
              </a:p>
            </p:txBody>
          </p:sp>
        </mc:Fallback>
      </mc:AlternateContent>
      <p:sp>
        <p:nvSpPr>
          <p:cNvPr id="18" name="TextBox 17">
            <a:extLst>
              <a:ext uri="{FF2B5EF4-FFF2-40B4-BE49-F238E27FC236}">
                <a16:creationId xmlns:a16="http://schemas.microsoft.com/office/drawing/2014/main" id="{42395B51-7B8A-4824-8D93-C468816BCB1E}"/>
              </a:ext>
            </a:extLst>
          </p:cNvPr>
          <p:cNvSpPr txBox="1"/>
          <p:nvPr/>
        </p:nvSpPr>
        <p:spPr>
          <a:xfrm>
            <a:off x="4573237" y="2834867"/>
            <a:ext cx="100951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800" b="1" i="0" u="none" strike="noStrike" cap="none" normalizeH="0" baseline="0" noProof="0">
                <a:ln>
                  <a:noFill/>
                </a:ln>
                <a:solidFill>
                  <a:srgbClr val="000000"/>
                </a:solidFill>
                <a:uLnTx/>
                <a:uFillTx/>
                <a:latin typeface="Cambria Math" panose="02040503050406030204" pitchFamily="18" charset="0"/>
                <a:ea typeface="Cambria Math" panose="02040503050406030204" pitchFamily="18" charset="0"/>
              </a:rPr>
              <a:t>:</a:t>
            </a:r>
          </a:p>
        </p:txBody>
      </p:sp>
      <p:sp>
        <p:nvSpPr>
          <p:cNvPr id="19" name="TextBox 18">
            <a:extLst>
              <a:ext uri="{FF2B5EF4-FFF2-40B4-BE49-F238E27FC236}">
                <a16:creationId xmlns:a16="http://schemas.microsoft.com/office/drawing/2014/main" id="{15555D3D-B629-47BC-BF32-270B2F5BA6EA}"/>
              </a:ext>
            </a:extLst>
          </p:cNvPr>
          <p:cNvSpPr txBox="1"/>
          <p:nvPr/>
        </p:nvSpPr>
        <p:spPr>
          <a:xfrm>
            <a:off x="4573237" y="3463277"/>
            <a:ext cx="100951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800" b="1" i="0" u="none" strike="noStrike" cap="none" normalizeH="0" baseline="0" noProof="0">
                <a:ln>
                  <a:noFill/>
                </a:ln>
                <a:solidFill>
                  <a:srgbClr val="000000"/>
                </a:solidFill>
                <a:uLnTx/>
                <a:uFillTx/>
                <a:latin typeface="Cambria Math" panose="02040503050406030204" pitchFamily="18" charset="0"/>
                <a:ea typeface="Cambria Math" panose="02040503050406030204" pitchFamily="18" charset="0"/>
              </a:rPr>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FEB94EF-37AB-4667-A52B-A1383D8A88DA}"/>
                  </a:ext>
                </a:extLst>
              </p:cNvPr>
              <p:cNvSpPr txBox="1"/>
              <p:nvPr/>
            </p:nvSpPr>
            <p:spPr>
              <a:xfrm>
                <a:off x="5622793" y="3572362"/>
                <a:ext cx="21480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a:p>
            </p:txBody>
          </p:sp>
        </mc:Choice>
        <mc:Fallback xmlns="">
          <p:sp>
            <p:nvSpPr>
              <p:cNvPr id="20" name="TextBox 19">
                <a:extLst>
                  <a:ext uri="{FF2B5EF4-FFF2-40B4-BE49-F238E27FC236}">
                    <a16:creationId xmlns:a16="http://schemas.microsoft.com/office/drawing/2014/main" id="{0FEB94EF-37AB-4667-A52B-A1383D8A88DA}"/>
                  </a:ext>
                </a:extLst>
              </p:cNvPr>
              <p:cNvSpPr txBox="1">
                <a:spLocks noRot="1" noChangeAspect="1" noMove="1" noResize="1" noEditPoints="1" noAdjustHandles="1" noChangeArrowheads="1" noChangeShapeType="1" noTextEdit="1"/>
              </p:cNvSpPr>
              <p:nvPr/>
            </p:nvSpPr>
            <p:spPr>
              <a:xfrm>
                <a:off x="5622793" y="3572362"/>
                <a:ext cx="214802" cy="369332"/>
              </a:xfrm>
              <a:prstGeom prst="rect">
                <a:avLst/>
              </a:prstGeom>
              <a:blipFill>
                <a:blip r:embed="rId3"/>
                <a:stretch>
                  <a:fillRect l="-27778" r="-27778" b="-9836"/>
                </a:stretch>
              </a:blipFill>
            </p:spPr>
            <p:txBody>
              <a:bodyPr/>
              <a:lstStyle/>
              <a:p>
                <a:r>
                  <a:rPr lang="en-CA">
                    <a:noFill/>
                  </a:rPr>
                  <a:t> </a:t>
                </a:r>
              </a:p>
            </p:txBody>
          </p:sp>
        </mc:Fallback>
      </mc:AlternateContent>
      <p:sp>
        <p:nvSpPr>
          <p:cNvPr id="3" name="Arrow: Curved Right 2">
            <a:extLst>
              <a:ext uri="{FF2B5EF4-FFF2-40B4-BE49-F238E27FC236}">
                <a16:creationId xmlns:a16="http://schemas.microsoft.com/office/drawing/2014/main" id="{4A27ADD2-4D51-41E3-AB71-2B738C448AA9}"/>
              </a:ext>
            </a:extLst>
          </p:cNvPr>
          <p:cNvSpPr/>
          <p:nvPr/>
        </p:nvSpPr>
        <p:spPr bwMode="auto">
          <a:xfrm>
            <a:off x="1464447" y="3085967"/>
            <a:ext cx="411480" cy="754619"/>
          </a:xfrm>
          <a:prstGeom prst="curved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0AA5309-F863-4849-9421-41F35D8F8E6B}"/>
                  </a:ext>
                </a:extLst>
              </p:cNvPr>
              <p:cNvSpPr txBox="1"/>
              <p:nvPr/>
            </p:nvSpPr>
            <p:spPr>
              <a:xfrm>
                <a:off x="468313" y="3233807"/>
                <a:ext cx="88274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×800</m:t>
                      </m:r>
                    </m:oMath>
                  </m:oMathPara>
                </a14:m>
                <a:endParaRPr/>
              </a:p>
            </p:txBody>
          </p:sp>
        </mc:Choice>
        <mc:Fallback xmlns="">
          <p:sp>
            <p:nvSpPr>
              <p:cNvPr id="28" name="TextBox 27">
                <a:extLst>
                  <a:ext uri="{FF2B5EF4-FFF2-40B4-BE49-F238E27FC236}">
                    <a16:creationId xmlns:a16="http://schemas.microsoft.com/office/drawing/2014/main" id="{80AA5309-F863-4849-9421-41F35D8F8E6B}"/>
                  </a:ext>
                </a:extLst>
              </p:cNvPr>
              <p:cNvSpPr txBox="1">
                <a:spLocks noRot="1" noChangeAspect="1" noMove="1" noResize="1" noEditPoints="1" noAdjustHandles="1" noChangeArrowheads="1" noChangeShapeType="1" noTextEdit="1"/>
              </p:cNvSpPr>
              <p:nvPr/>
            </p:nvSpPr>
            <p:spPr>
              <a:xfrm>
                <a:off x="468313" y="3233807"/>
                <a:ext cx="882742" cy="369332"/>
              </a:xfrm>
              <a:prstGeom prst="rect">
                <a:avLst/>
              </a:prstGeom>
              <a:blipFill>
                <a:blip r:embed="rId4"/>
                <a:stretch>
                  <a:fillRect l="-4828" r="-6897" b="-983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2C751FB-A5E2-4815-99C5-C25856F1F93D}"/>
                  </a:ext>
                </a:extLst>
              </p:cNvPr>
              <p:cNvSpPr txBox="1"/>
              <p:nvPr/>
            </p:nvSpPr>
            <p:spPr>
              <a:xfrm>
                <a:off x="8031342" y="3233807"/>
                <a:ext cx="88274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×800</m:t>
                      </m:r>
                    </m:oMath>
                  </m:oMathPara>
                </a14:m>
                <a:endParaRPr/>
              </a:p>
            </p:txBody>
          </p:sp>
        </mc:Choice>
        <mc:Fallback xmlns="">
          <p:sp>
            <p:nvSpPr>
              <p:cNvPr id="29" name="TextBox 28">
                <a:extLst>
                  <a:ext uri="{FF2B5EF4-FFF2-40B4-BE49-F238E27FC236}">
                    <a16:creationId xmlns:a16="http://schemas.microsoft.com/office/drawing/2014/main" xmlns:a14="http://schemas.microsoft.com/office/drawing/2010/main" xmlns="" id="{82C751FB-A5E2-4815-99C5-C25856F1F93D}"/>
                  </a:ext>
                </a:extLst>
              </p:cNvPr>
              <p:cNvSpPr txBox="1">
                <a:spLocks noRot="1" noChangeAspect="1" noMove="1" noResize="1" noEditPoints="1" noAdjustHandles="1" noChangeArrowheads="1" noChangeShapeType="1" noTextEdit="1"/>
              </p:cNvSpPr>
              <p:nvPr/>
            </p:nvSpPr>
            <p:spPr>
              <a:xfrm>
                <a:off x="8031342" y="3233807"/>
                <a:ext cx="882742" cy="369332"/>
              </a:xfrm>
              <a:prstGeom prst="rect">
                <a:avLst/>
              </a:prstGeom>
              <a:blipFill rotWithShape="1">
                <a:blip r:embed="rId5"/>
                <a:stretch>
                  <a:fillRect l="-4138" r="-7586" b="-9836"/>
                </a:stretch>
              </a:blipFill>
            </p:spPr>
            <p:txBody>
              <a:bodyPr/>
              <a:lstStyle/>
              <a:p>
                <a:r>
                  <a:rPr lang="fr-CA">
                    <a:noFill/>
                  </a:rPr>
                  <a:t> </a:t>
                </a:r>
              </a:p>
            </p:txBody>
          </p:sp>
        </mc:Fallback>
      </mc:AlternateContent>
      <p:sp>
        <p:nvSpPr>
          <p:cNvPr id="30" name="Arrow: Curved Right 29">
            <a:extLst>
              <a:ext uri="{FF2B5EF4-FFF2-40B4-BE49-F238E27FC236}">
                <a16:creationId xmlns:a16="http://schemas.microsoft.com/office/drawing/2014/main" id="{B99D4F11-F9DB-4ECB-8ECB-98E44E8D1B23}"/>
              </a:ext>
            </a:extLst>
          </p:cNvPr>
          <p:cNvSpPr/>
          <p:nvPr/>
        </p:nvSpPr>
        <p:spPr bwMode="auto">
          <a:xfrm flipH="1">
            <a:off x="7452320" y="3085967"/>
            <a:ext cx="411480" cy="754619"/>
          </a:xfrm>
          <a:prstGeom prst="curved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9841FC1-5278-4D84-9D16-356DDD4EE138}"/>
                  </a:ext>
                </a:extLst>
              </p:cNvPr>
              <p:cNvSpPr txBox="1"/>
              <p:nvPr/>
            </p:nvSpPr>
            <p:spPr>
              <a:xfrm>
                <a:off x="4876329" y="4221140"/>
                <a:ext cx="3767185" cy="307777"/>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=0.80 </m:t>
                      </m:r>
                      <m:r>
                        <a:rPr kumimoji="0" lang="fr-CA" sz="2000" b="0" i="1" u="none" strike="noStrike" kern="1200" cap="none" spc="0" normalizeH="0" baseline="0" noProof="0" smtClean="0">
                          <a:ln>
                            <a:noFill/>
                          </a:ln>
                          <a:solidFill>
                            <a:srgbClr val="000000"/>
                          </a:solidFill>
                          <a:effectLst/>
                          <a:uLnTx/>
                          <a:uFillTx/>
                          <a:latin typeface="Cambria Math"/>
                          <a:ea typeface="Cambria Math" panose="02040503050406030204" pitchFamily="18" charset="0"/>
                        </a:rPr>
                        <m:t>𝑑𝑜𝑙𝑙𝑎𝑟</m:t>
                      </m:r>
                      <m:r>
                        <a:rPr kumimoji="0" lang="fr-CA" sz="2000" b="0" i="1" u="none" strike="noStrike" kern="1200" cap="none" spc="0" normalizeH="0" baseline="0" noProof="0" smtClean="0">
                          <a:ln>
                            <a:noFill/>
                          </a:ln>
                          <a:solidFill>
                            <a:srgbClr val="000000"/>
                          </a:solidFill>
                          <a:effectLst/>
                          <a:uLnTx/>
                          <a:uFillTx/>
                          <a:latin typeface="Cambria Math"/>
                          <a:ea typeface="Cambria Math" panose="02040503050406030204" pitchFamily="18" charset="0"/>
                        </a:rPr>
                        <m:t> </m:t>
                      </m:r>
                      <m:r>
                        <a:rPr kumimoji="0" lang="fr-CA" sz="2000" b="0" i="1" u="none" strike="noStrike" kern="1200" cap="none" spc="0" normalizeH="0" baseline="0" noProof="0" smtClean="0">
                          <a:ln>
                            <a:noFill/>
                          </a:ln>
                          <a:solidFill>
                            <a:srgbClr val="000000"/>
                          </a:solidFill>
                          <a:effectLst/>
                          <a:uLnTx/>
                          <a:uFillTx/>
                          <a:latin typeface="Cambria Math"/>
                          <a:ea typeface="Cambria Math" panose="02040503050406030204" pitchFamily="18" charset="0"/>
                        </a:rPr>
                        <m:t>𝑎𝑚</m:t>
                      </m:r>
                      <m:r>
                        <a:rPr kumimoji="0" lang="fr-CA" sz="2000" b="0" i="1" u="none" strike="noStrike" kern="1200" cap="none" spc="0" normalizeH="0" baseline="0" noProof="0" smtClean="0">
                          <a:ln>
                            <a:noFill/>
                          </a:ln>
                          <a:solidFill>
                            <a:srgbClr val="000000"/>
                          </a:solidFill>
                          <a:effectLst/>
                          <a:uLnTx/>
                          <a:uFillTx/>
                          <a:latin typeface="Cambria Math"/>
                          <a:ea typeface="Cambria Math" panose="02040503050406030204" pitchFamily="18" charset="0"/>
                        </a:rPr>
                        <m:t>é</m:t>
                      </m:r>
                      <m:r>
                        <a:rPr kumimoji="0" lang="fr-CA" sz="2000" b="0" i="1" u="none" strike="noStrike" kern="1200" cap="none" spc="0" normalizeH="0" baseline="0" noProof="0" smtClean="0">
                          <a:ln>
                            <a:noFill/>
                          </a:ln>
                          <a:solidFill>
                            <a:srgbClr val="000000"/>
                          </a:solidFill>
                          <a:effectLst/>
                          <a:uLnTx/>
                          <a:uFillTx/>
                          <a:latin typeface="Cambria Math"/>
                          <a:ea typeface="Cambria Math" panose="02040503050406030204" pitchFamily="18" charset="0"/>
                        </a:rPr>
                        <m:t>𝑟𝑖𝑐𝑎𝑖𝑛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×800</m:t>
                      </m:r>
                    </m:oMath>
                  </m:oMathPara>
                </a14:m>
                <a:endParaRPr dirty="0"/>
              </a:p>
            </p:txBody>
          </p:sp>
        </mc:Choice>
        <mc:Fallback xmlns="">
          <p:sp>
            <p:nvSpPr>
              <p:cNvPr id="31" name="TextBox 30">
                <a:extLst>
                  <a:ext uri="{FF2B5EF4-FFF2-40B4-BE49-F238E27FC236}">
                    <a16:creationId xmlns:a16="http://schemas.microsoft.com/office/drawing/2014/main" xmlns:a14="http://schemas.microsoft.com/office/drawing/2010/main" xmlns="" id="{49841FC1-5278-4D84-9D16-356DDD4EE138}"/>
                  </a:ext>
                </a:extLst>
              </p:cNvPr>
              <p:cNvSpPr txBox="1">
                <a:spLocks noRot="1" noChangeAspect="1" noMove="1" noResize="1" noEditPoints="1" noAdjustHandles="1" noChangeArrowheads="1" noChangeShapeType="1" noTextEdit="1"/>
              </p:cNvSpPr>
              <p:nvPr/>
            </p:nvSpPr>
            <p:spPr>
              <a:xfrm>
                <a:off x="4876329" y="4221140"/>
                <a:ext cx="3767185" cy="307777"/>
              </a:xfrm>
              <a:prstGeom prst="rect">
                <a:avLst/>
              </a:prstGeom>
              <a:blipFill rotWithShape="1">
                <a:blip r:embed="rId6"/>
                <a:stretch>
                  <a:fillRect l="-324" r="-809" b="-11765"/>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EACC62C-83D6-4C5A-88F5-05DBE731BF62}"/>
                  </a:ext>
                </a:extLst>
              </p:cNvPr>
              <p:cNvSpPr txBox="1"/>
              <p:nvPr/>
            </p:nvSpPr>
            <p:spPr>
              <a:xfrm>
                <a:off x="4876329" y="4593771"/>
                <a:ext cx="977383" cy="307777"/>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=640</m:t>
                      </m:r>
                    </m:oMath>
                  </m:oMathPara>
                </a14:m>
                <a:endParaRPr/>
              </a:p>
            </p:txBody>
          </p:sp>
        </mc:Choice>
        <mc:Fallback xmlns="">
          <p:sp>
            <p:nvSpPr>
              <p:cNvPr id="32" name="TextBox 31">
                <a:extLst>
                  <a:ext uri="{FF2B5EF4-FFF2-40B4-BE49-F238E27FC236}">
                    <a16:creationId xmlns:a16="http://schemas.microsoft.com/office/drawing/2014/main" id="{CEACC62C-83D6-4C5A-88F5-05DBE731BF62}"/>
                  </a:ext>
                </a:extLst>
              </p:cNvPr>
              <p:cNvSpPr txBox="1">
                <a:spLocks noRot="1" noChangeAspect="1" noMove="1" noResize="1" noEditPoints="1" noAdjustHandles="1" noChangeArrowheads="1" noChangeShapeType="1" noTextEdit="1"/>
              </p:cNvSpPr>
              <p:nvPr/>
            </p:nvSpPr>
            <p:spPr>
              <a:xfrm>
                <a:off x="4876329" y="4593771"/>
                <a:ext cx="977383" cy="307777"/>
              </a:xfrm>
              <a:prstGeom prst="rect">
                <a:avLst/>
              </a:prstGeom>
              <a:blipFill>
                <a:blip r:embed="rId7"/>
                <a:stretch>
                  <a:fillRect l="-3125" r="-4375" b="-10000"/>
                </a:stretch>
              </a:blipFill>
            </p:spPr>
            <p:txBody>
              <a:bodyPr/>
              <a:lstStyle/>
              <a:p>
                <a:r>
                  <a:rPr lang="en-CA">
                    <a:noFill/>
                  </a:rPr>
                  <a:t> </a:t>
                </a:r>
              </a:p>
            </p:txBody>
          </p:sp>
        </mc:Fallback>
      </mc:AlternateContent>
      <p:sp>
        <p:nvSpPr>
          <p:cNvPr id="33" name="TextBox 32">
            <a:extLst>
              <a:ext uri="{FF2B5EF4-FFF2-40B4-BE49-F238E27FC236}">
                <a16:creationId xmlns:a16="http://schemas.microsoft.com/office/drawing/2014/main" id="{32C4A39A-ADF9-4F8E-AFD0-FF0F3327A860}"/>
              </a:ext>
            </a:extLst>
          </p:cNvPr>
          <p:cNvSpPr txBox="1"/>
          <p:nvPr/>
        </p:nvSpPr>
        <p:spPr>
          <a:xfrm>
            <a:off x="1912249" y="5046157"/>
            <a:ext cx="265467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800 dollars canadiens</a:t>
            </a:r>
          </a:p>
        </p:txBody>
      </p:sp>
      <p:sp>
        <p:nvSpPr>
          <p:cNvPr id="34" name="TextBox 33">
            <a:extLst>
              <a:ext uri="{FF2B5EF4-FFF2-40B4-BE49-F238E27FC236}">
                <a16:creationId xmlns:a16="http://schemas.microsoft.com/office/drawing/2014/main" id="{60BAE9C0-C352-4051-8C04-0CCE2C24AF18}"/>
              </a:ext>
            </a:extLst>
          </p:cNvPr>
          <p:cNvSpPr txBox="1"/>
          <p:nvPr/>
        </p:nvSpPr>
        <p:spPr>
          <a:xfrm>
            <a:off x="4631207" y="4931922"/>
            <a:ext cx="490243"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800" b="1" i="0" u="none" strike="noStrike" cap="none" normalizeH="0" baseline="0" noProof="0">
                <a:ln>
                  <a:noFill/>
                </a:ln>
                <a:solidFill>
                  <a:srgbClr val="000000"/>
                </a:solidFill>
                <a:uLnTx/>
                <a:uFillTx/>
                <a:latin typeface="Cambria Math" panose="02040503050406030204" pitchFamily="18" charset="0"/>
                <a:ea typeface="Cambria Math" panose="02040503050406030204" pitchFamily="18" charset="0"/>
              </a:rPr>
              <a:t>:</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C3AE20E-D583-453E-BEE9-067AEA78B798}"/>
                  </a:ext>
                </a:extLst>
              </p:cNvPr>
              <p:cNvSpPr txBox="1"/>
              <p:nvPr/>
            </p:nvSpPr>
            <p:spPr>
              <a:xfrm>
                <a:off x="5063480" y="5106653"/>
                <a:ext cx="2748445" cy="307777"/>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640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 </m:t>
                      </m:r>
                      <m:r>
                        <a:rPr kumimoji="0" lang="fr-CA" sz="20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𝑑𝑜𝑙𝑙𝑎𝑟𝑠</m:t>
                      </m:r>
                      <m:r>
                        <a:rPr kumimoji="0" lang="fr-CA" sz="20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 </m:t>
                      </m:r>
                      <m:r>
                        <a:rPr kumimoji="0" lang="fr-CA" sz="20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𝑎𝑚</m:t>
                      </m:r>
                      <m:r>
                        <a:rPr kumimoji="0" lang="fr-CA" sz="20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é</m:t>
                      </m:r>
                      <m:r>
                        <a:rPr kumimoji="0" lang="fr-CA" sz="20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𝑟𝑖𝑐𝑎𝑖𝑛𝑠</m:t>
                      </m:r>
                    </m:oMath>
                  </m:oMathPara>
                </a14:m>
                <a:endParaRPr dirty="0"/>
              </a:p>
            </p:txBody>
          </p:sp>
        </mc:Choice>
        <mc:Fallback xmlns="">
          <p:sp>
            <p:nvSpPr>
              <p:cNvPr id="35" name="TextBox 34">
                <a:extLst>
                  <a:ext uri="{FF2B5EF4-FFF2-40B4-BE49-F238E27FC236}">
                    <a16:creationId xmlns:a16="http://schemas.microsoft.com/office/drawing/2014/main" xmlns:a14="http://schemas.microsoft.com/office/drawing/2010/main" xmlns="" id="{1C3AE20E-D583-453E-BEE9-067AEA78B798}"/>
                  </a:ext>
                </a:extLst>
              </p:cNvPr>
              <p:cNvSpPr txBox="1">
                <a:spLocks noRot="1" noChangeAspect="1" noMove="1" noResize="1" noEditPoints="1" noAdjustHandles="1" noChangeArrowheads="1" noChangeShapeType="1" noTextEdit="1"/>
              </p:cNvSpPr>
              <p:nvPr/>
            </p:nvSpPr>
            <p:spPr>
              <a:xfrm>
                <a:off x="5063480" y="5106653"/>
                <a:ext cx="2748445" cy="307777"/>
              </a:xfrm>
              <a:prstGeom prst="rect">
                <a:avLst/>
              </a:prstGeom>
              <a:blipFill rotWithShape="1">
                <a:blip r:embed="rId8"/>
                <a:stretch>
                  <a:fillRect l="-1556" r="-1333" b="-12000"/>
                </a:stretch>
              </a:blipFill>
            </p:spPr>
            <p:txBody>
              <a:bodyPr/>
              <a:lstStyle/>
              <a:p>
                <a:r>
                  <a:rPr lang="fr-CA">
                    <a:noFill/>
                  </a:rPr>
                  <a:t> </a:t>
                </a:r>
              </a:p>
            </p:txBody>
          </p:sp>
        </mc:Fallback>
      </mc:AlternateContent>
      <p:cxnSp>
        <p:nvCxnSpPr>
          <p:cNvPr id="4" name="Straight Connector 3">
            <a:extLst>
              <a:ext uri="{FF2B5EF4-FFF2-40B4-BE49-F238E27FC236}">
                <a16:creationId xmlns:a16="http://schemas.microsoft.com/office/drawing/2014/main" id="{16108C92-C90A-4EB8-A043-CD257CD1A837}"/>
              </a:ext>
            </a:extLst>
          </p:cNvPr>
          <p:cNvCxnSpPr>
            <a:cxnSpLocks/>
          </p:cNvCxnSpPr>
          <p:nvPr/>
        </p:nvCxnSpPr>
        <p:spPr bwMode="auto">
          <a:xfrm>
            <a:off x="6658184" y="2054831"/>
            <a:ext cx="1153741"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7493384E-860B-40B0-BB03-B124AB645341}"/>
              </a:ext>
            </a:extLst>
          </p:cNvPr>
          <p:cNvCxnSpPr>
            <a:cxnSpLocks/>
          </p:cNvCxnSpPr>
          <p:nvPr/>
        </p:nvCxnSpPr>
        <p:spPr bwMode="auto">
          <a:xfrm>
            <a:off x="4429919" y="2054831"/>
            <a:ext cx="1558038"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C89A20C3-E6B3-4B05-B968-EA34086AAEAA}"/>
              </a:ext>
            </a:extLst>
          </p:cNvPr>
          <p:cNvCxnSpPr>
            <a:cxnSpLocks/>
          </p:cNvCxnSpPr>
          <p:nvPr/>
        </p:nvCxnSpPr>
        <p:spPr bwMode="auto">
          <a:xfrm>
            <a:off x="4281892" y="2361343"/>
            <a:ext cx="2234324"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99336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10" presetClass="entr" presetSubtype="0" fill="hold" grpId="0" nodeType="withEffect">
                                  <p:stCondLst>
                                    <p:cond delay="25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up)">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up)">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3" grpId="0"/>
      <p:bldP spid="18" grpId="0"/>
      <p:bldP spid="19" grpId="0"/>
      <p:bldP spid="20" grpId="0"/>
      <p:bldP spid="20" grpId="1"/>
      <p:bldP spid="3" grpId="0" animBg="1"/>
      <p:bldP spid="28" grpId="0"/>
      <p:bldP spid="29" grpId="0"/>
      <p:bldP spid="30" grpId="0" animBg="1"/>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200" dirty="0">
                <a:solidFill>
                  <a:srgbClr val="005954"/>
                </a:solidFill>
                <a:latin typeface="Open Sans" panose="020B0606030504020204" pitchFamily="34" charset="0"/>
              </a:rPr>
              <a:t>Deuxième méthode : Règle de trois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fr-CA" dirty="0"/>
              <a:t>Sandra vit à Edmonton, au Canada, et part en voyage à New York, aux États-Unis. Le taux de change est de 1 dollar canadien pour 0,80 dollar américain. Sandra a prévu dépenser 800 dollars canadiens durant son voyage. De combien d’argent dispose-t-elle pour son voyage en dollars américains?</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E4FD3158-323D-4FA1-96E8-9A5670848B08}"/>
              </a:ext>
            </a:extLst>
          </p:cNvPr>
          <p:cNvCxnSpPr>
            <a:cxnSpLocks/>
          </p:cNvCxnSpPr>
          <p:nvPr/>
        </p:nvCxnSpPr>
        <p:spPr bwMode="auto">
          <a:xfrm>
            <a:off x="1343997" y="3612838"/>
            <a:ext cx="236500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8ABFBDF-D514-49C3-800C-DE0C81552832}"/>
                  </a:ext>
                </a:extLst>
              </p:cNvPr>
              <p:cNvSpPr txBox="1"/>
              <p:nvPr/>
            </p:nvSpPr>
            <p:spPr>
              <a:xfrm>
                <a:off x="4000935" y="3406229"/>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a:p>
            </p:txBody>
          </p:sp>
        </mc:Choice>
        <mc:Fallback xmlns="">
          <p:sp>
            <p:nvSpPr>
              <p:cNvPr id="2" name="TextBox 1">
                <a:extLst>
                  <a:ext uri="{FF2B5EF4-FFF2-40B4-BE49-F238E27FC236}">
                    <a16:creationId xmlns:a16="http://schemas.microsoft.com/office/drawing/2014/main" id="{B8ABFBDF-D514-49C3-800C-DE0C81552832}"/>
                  </a:ext>
                </a:extLst>
              </p:cNvPr>
              <p:cNvSpPr txBox="1">
                <a:spLocks noRot="1" noChangeAspect="1" noMove="1" noResize="1" noEditPoints="1" noAdjustHandles="1" noChangeArrowheads="1" noChangeShapeType="1" noTextEdit="1"/>
              </p:cNvSpPr>
              <p:nvPr/>
            </p:nvSpPr>
            <p:spPr>
              <a:xfrm>
                <a:off x="4000935" y="3406229"/>
                <a:ext cx="314189" cy="369332"/>
              </a:xfrm>
              <a:prstGeom prst="rect">
                <a:avLst/>
              </a:prstGeom>
              <a:blipFill>
                <a:blip r:embed="rId2"/>
                <a:stretch>
                  <a:fillRect l="-7692" r="-5769"/>
                </a:stretch>
              </a:blipFill>
            </p:spPr>
            <p:txBody>
              <a:bodyPr/>
              <a:lstStyle/>
              <a:p>
                <a:r>
                  <a:rPr lang="en-CA">
                    <a:noFill/>
                  </a:rPr>
                  <a:t> </a:t>
                </a:r>
              </a:p>
            </p:txBody>
          </p:sp>
        </mc:Fallback>
      </mc:AlternateContent>
      <p:cxnSp>
        <p:nvCxnSpPr>
          <p:cNvPr id="12" name="Straight Connector 11">
            <a:extLst>
              <a:ext uri="{FF2B5EF4-FFF2-40B4-BE49-F238E27FC236}">
                <a16:creationId xmlns:a16="http://schemas.microsoft.com/office/drawing/2014/main" id="{7A0F1CA5-289B-4D09-BFAE-763B5AE6DC1D}"/>
              </a:ext>
            </a:extLst>
          </p:cNvPr>
          <p:cNvCxnSpPr>
            <a:cxnSpLocks/>
          </p:cNvCxnSpPr>
          <p:nvPr/>
        </p:nvCxnSpPr>
        <p:spPr bwMode="auto">
          <a:xfrm flipV="1">
            <a:off x="4599834" y="3600082"/>
            <a:ext cx="2666701"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id="{D2F7FCBF-2BF9-49C0-9274-B6C7FB9433DB}"/>
              </a:ext>
            </a:extLst>
          </p:cNvPr>
          <p:cNvCxnSpPr>
            <a:cxnSpLocks/>
          </p:cNvCxnSpPr>
          <p:nvPr/>
        </p:nvCxnSpPr>
        <p:spPr bwMode="auto">
          <a:xfrm flipV="1">
            <a:off x="3524815" y="3443486"/>
            <a:ext cx="1073177" cy="417562"/>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a:extLst>
              <a:ext uri="{FF2B5EF4-FFF2-40B4-BE49-F238E27FC236}">
                <a16:creationId xmlns:a16="http://schemas.microsoft.com/office/drawing/2014/main" id="{383F56D5-A2AB-4F02-9C3C-29D8A2F2AC65}"/>
              </a:ext>
            </a:extLst>
          </p:cNvPr>
          <p:cNvCxnSpPr>
            <a:cxnSpLocks/>
          </p:cNvCxnSpPr>
          <p:nvPr/>
        </p:nvCxnSpPr>
        <p:spPr bwMode="auto">
          <a:xfrm flipH="1" flipV="1">
            <a:off x="3666139" y="3484837"/>
            <a:ext cx="1219271" cy="347121"/>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31F99C7-945D-4D38-AF1B-E0869AC98B84}"/>
                  </a:ext>
                </a:extLst>
              </p:cNvPr>
              <p:cNvSpPr txBox="1"/>
              <p:nvPr/>
            </p:nvSpPr>
            <p:spPr>
              <a:xfrm>
                <a:off x="4467225" y="5542337"/>
                <a:ext cx="817531" cy="36933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640</m:t>
                      </m:r>
                      <m:r>
                        <a:rPr kumimoji="0" lang="fr-CA" sz="24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 </m:t>
                      </m:r>
                      <m:r>
                        <a:rPr lang="en-CA" i="1">
                          <a:solidFill>
                            <a:srgbClr val="000000"/>
                          </a:solidFill>
                          <a:latin typeface="Cambria Math" panose="02040503050406030204" pitchFamily="18" charset="0"/>
                        </a:rPr>
                        <m:t>$</m:t>
                      </m:r>
                    </m:oMath>
                  </m:oMathPara>
                </a14:m>
                <a:endParaRPr dirty="0"/>
              </a:p>
            </p:txBody>
          </p:sp>
        </mc:Choice>
        <mc:Fallback xmlns="">
          <p:sp>
            <p:nvSpPr>
              <p:cNvPr id="24" name="TextBox 23">
                <a:extLst>
                  <a:ext uri="{FF2B5EF4-FFF2-40B4-BE49-F238E27FC236}">
                    <a16:creationId xmlns:a16="http://schemas.microsoft.com/office/drawing/2014/main" id="{631F99C7-945D-4D38-AF1B-E0869AC98B84}"/>
                  </a:ext>
                </a:extLst>
              </p:cNvPr>
              <p:cNvSpPr txBox="1">
                <a:spLocks noRot="1" noChangeAspect="1" noMove="1" noResize="1" noEditPoints="1" noAdjustHandles="1" noChangeArrowheads="1" noChangeShapeType="1" noTextEdit="1"/>
              </p:cNvSpPr>
              <p:nvPr/>
            </p:nvSpPr>
            <p:spPr>
              <a:xfrm>
                <a:off x="4467225" y="5542337"/>
                <a:ext cx="817531" cy="369332"/>
              </a:xfrm>
              <a:prstGeom prst="rect">
                <a:avLst/>
              </a:prstGeom>
              <a:blipFill>
                <a:blip r:embed="rId3"/>
                <a:stretch>
                  <a:fillRect l="-8209" r="-10448" b="-19672"/>
                </a:stretch>
              </a:blipFill>
            </p:spPr>
            <p:txBody>
              <a:bodyPr/>
              <a:lstStyle/>
              <a:p>
                <a:r>
                  <a:rPr lang="en-CA">
                    <a:noFill/>
                  </a:rPr>
                  <a:t> </a:t>
                </a:r>
              </a:p>
            </p:txBody>
          </p:sp>
        </mc:Fallback>
      </mc:AlternateContent>
      <p:sp>
        <p:nvSpPr>
          <p:cNvPr id="19" name="TextBox 18">
            <a:extLst>
              <a:ext uri="{FF2B5EF4-FFF2-40B4-BE49-F238E27FC236}">
                <a16:creationId xmlns:a16="http://schemas.microsoft.com/office/drawing/2014/main" id="{7D281CEF-DDD9-4D95-9900-E72E3210E0DA}"/>
              </a:ext>
            </a:extLst>
          </p:cNvPr>
          <p:cNvSpPr txBox="1"/>
          <p:nvPr/>
        </p:nvSpPr>
        <p:spPr>
          <a:xfrm>
            <a:off x="4706871" y="2750715"/>
            <a:ext cx="181954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0,80 $US</a:t>
            </a:r>
          </a:p>
        </p:txBody>
      </p:sp>
      <p:sp>
        <p:nvSpPr>
          <p:cNvPr id="20" name="TextBox 19">
            <a:extLst>
              <a:ext uri="{FF2B5EF4-FFF2-40B4-BE49-F238E27FC236}">
                <a16:creationId xmlns:a16="http://schemas.microsoft.com/office/drawing/2014/main" id="{46BE1503-3404-491A-B0F2-315408EE557E}"/>
              </a:ext>
            </a:extLst>
          </p:cNvPr>
          <p:cNvSpPr txBox="1"/>
          <p:nvPr/>
        </p:nvSpPr>
        <p:spPr>
          <a:xfrm>
            <a:off x="2823343" y="2734540"/>
            <a:ext cx="307976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1</a:t>
            </a:r>
            <a:r>
              <a:rPr kumimoji="0" lang="fr-CA" sz="2000" b="0" i="0" u="none" strike="noStrike" cap="none" normalizeH="0" noProof="0" dirty="0">
                <a:ln>
                  <a:noFill/>
                </a:ln>
                <a:solidFill>
                  <a:srgbClr val="000000"/>
                </a:solidFill>
                <a:uLnTx/>
                <a:uFillTx/>
                <a:latin typeface="Cambria Math" panose="02040503050406030204" pitchFamily="18" charset="0"/>
                <a:ea typeface="Cambria Math" panose="02040503050406030204" pitchFamily="18" charset="0"/>
              </a:rPr>
              <a:t> $CA</a:t>
            </a:r>
            <a:endParaRPr kumimoji="0" lang="fr-CA" sz="20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endParaRPr>
          </a:p>
        </p:txBody>
      </p:sp>
      <p:sp>
        <p:nvSpPr>
          <p:cNvPr id="21" name="TextBox 20">
            <a:extLst>
              <a:ext uri="{FF2B5EF4-FFF2-40B4-BE49-F238E27FC236}">
                <a16:creationId xmlns:a16="http://schemas.microsoft.com/office/drawing/2014/main" id="{592676FA-E6A2-4E4E-A661-5BD3F52E46F2}"/>
              </a:ext>
            </a:extLst>
          </p:cNvPr>
          <p:cNvSpPr txBox="1"/>
          <p:nvPr/>
        </p:nvSpPr>
        <p:spPr>
          <a:xfrm>
            <a:off x="4005551" y="2627605"/>
            <a:ext cx="100951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800" b="1"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a:t>
            </a:r>
          </a:p>
        </p:txBody>
      </p:sp>
      <p:cxnSp>
        <p:nvCxnSpPr>
          <p:cNvPr id="27" name="Straight Connector 26">
            <a:extLst>
              <a:ext uri="{FF2B5EF4-FFF2-40B4-BE49-F238E27FC236}">
                <a16:creationId xmlns:a16="http://schemas.microsoft.com/office/drawing/2014/main" id="{E2F53AAD-71C0-4765-BD11-6ECC138FB374}"/>
              </a:ext>
            </a:extLst>
          </p:cNvPr>
          <p:cNvCxnSpPr>
            <a:cxnSpLocks/>
          </p:cNvCxnSpPr>
          <p:nvPr/>
        </p:nvCxnSpPr>
        <p:spPr bwMode="auto">
          <a:xfrm>
            <a:off x="4275774" y="2054831"/>
            <a:ext cx="1795649"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97872A21-19C6-4C8A-BEAD-583413AE525A}"/>
              </a:ext>
            </a:extLst>
          </p:cNvPr>
          <p:cNvCxnSpPr>
            <a:cxnSpLocks/>
          </p:cNvCxnSpPr>
          <p:nvPr/>
        </p:nvCxnSpPr>
        <p:spPr bwMode="auto">
          <a:xfrm>
            <a:off x="6660232" y="2054831"/>
            <a:ext cx="1093006"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CAAEC75B-C240-4076-8EEE-8BBF7DD76288}"/>
              </a:ext>
            </a:extLst>
          </p:cNvPr>
          <p:cNvCxnSpPr>
            <a:cxnSpLocks/>
          </p:cNvCxnSpPr>
          <p:nvPr/>
        </p:nvCxnSpPr>
        <p:spPr bwMode="auto">
          <a:xfrm>
            <a:off x="4200163" y="2361343"/>
            <a:ext cx="2413304"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0201C11D-EE37-474C-93F1-B438D6930D9E}"/>
              </a:ext>
            </a:extLst>
          </p:cNvPr>
          <p:cNvSpPr txBox="1"/>
          <p:nvPr/>
        </p:nvSpPr>
        <p:spPr>
          <a:xfrm>
            <a:off x="4748691" y="2756616"/>
            <a:ext cx="265467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dirty="0">
                <a:ln>
                  <a:noFill/>
                </a:ln>
                <a:solidFill>
                  <a:srgbClr val="000000"/>
                </a:solidFill>
                <a:uLnTx/>
                <a:uFillTx/>
                <a:latin typeface="Cambria Math" panose="02040503050406030204" pitchFamily="18" charset="0"/>
                <a:ea typeface="Cambria Math" panose="02040503050406030204" pitchFamily="18" charset="0"/>
              </a:rPr>
              <a:t>800 $CA</a:t>
            </a:r>
          </a:p>
        </p:txBody>
      </p:sp>
      <p:sp>
        <p:nvSpPr>
          <p:cNvPr id="3" name="Rectangle 2">
            <a:extLst>
              <a:ext uri="{FF2B5EF4-FFF2-40B4-BE49-F238E27FC236}">
                <a16:creationId xmlns:a16="http://schemas.microsoft.com/office/drawing/2014/main" id="{F1BDD994-1DAA-4614-B0A9-FE2FF9A52F53}"/>
              </a:ext>
            </a:extLst>
          </p:cNvPr>
          <p:cNvSpPr/>
          <p:nvPr/>
        </p:nvSpPr>
        <p:spPr bwMode="auto">
          <a:xfrm>
            <a:off x="5862464" y="3663465"/>
            <a:ext cx="332736" cy="458491"/>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F94B17-1B2A-4AA4-BA5B-F669BD459889}"/>
                  </a:ext>
                </a:extLst>
              </p:cNvPr>
              <p:cNvSpPr txBox="1"/>
              <p:nvPr/>
            </p:nvSpPr>
            <p:spPr>
              <a:xfrm>
                <a:off x="5864307" y="3639150"/>
                <a:ext cx="332735" cy="369332"/>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𝑥</m:t>
                      </m:r>
                    </m:oMath>
                  </m:oMathPara>
                </a14:m>
                <a:endParaRPr dirty="0"/>
              </a:p>
            </p:txBody>
          </p:sp>
        </mc:Choice>
        <mc:Fallback xmlns="">
          <p:sp>
            <p:nvSpPr>
              <p:cNvPr id="13" name="TextBox 12">
                <a:extLst>
                  <a:ext uri="{FF2B5EF4-FFF2-40B4-BE49-F238E27FC236}">
                    <a16:creationId xmlns:a16="http://schemas.microsoft.com/office/drawing/2014/main" id="{38F94B17-1B2A-4AA4-BA5B-F669BD459889}"/>
                  </a:ext>
                </a:extLst>
              </p:cNvPr>
              <p:cNvSpPr txBox="1">
                <a:spLocks noRot="1" noChangeAspect="1" noMove="1" noResize="1" noEditPoints="1" noAdjustHandles="1" noChangeArrowheads="1" noChangeShapeType="1" noTextEdit="1"/>
              </p:cNvSpPr>
              <p:nvPr/>
            </p:nvSpPr>
            <p:spPr>
              <a:xfrm>
                <a:off x="5864307" y="3639150"/>
                <a:ext cx="332735"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46F246E-EE86-49F0-906F-5EAA4C46DC2B}"/>
                  </a:ext>
                </a:extLst>
              </p:cNvPr>
              <p:cNvSpPr txBox="1"/>
              <p:nvPr/>
            </p:nvSpPr>
            <p:spPr>
              <a:xfrm>
                <a:off x="2367844" y="4437112"/>
                <a:ext cx="1546385"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(1 </m:t>
                      </m:r>
                      <m:r>
                        <a:rPr kumimoji="0" lang="fr-CA" sz="24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m:t>
                      </m:r>
                      <m:r>
                        <a:rPr kumimoji="0" lang="fr-CA" sz="24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𝐶𝐴</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dirty="0"/>
              </a:p>
            </p:txBody>
          </p:sp>
        </mc:Choice>
        <mc:Fallback xmlns="">
          <p:sp>
            <p:nvSpPr>
              <p:cNvPr id="25" name="TextBox 24">
                <a:extLst>
                  <a:ext uri="{FF2B5EF4-FFF2-40B4-BE49-F238E27FC236}">
                    <a16:creationId xmlns:a16="http://schemas.microsoft.com/office/drawing/2014/main" id="{346F246E-EE86-49F0-906F-5EAA4C46DC2B}"/>
                  </a:ext>
                </a:extLst>
              </p:cNvPr>
              <p:cNvSpPr txBox="1">
                <a:spLocks noRot="1" noChangeAspect="1" noMove="1" noResize="1" noEditPoints="1" noAdjustHandles="1" noChangeArrowheads="1" noChangeShapeType="1" noTextEdit="1"/>
              </p:cNvSpPr>
              <p:nvPr/>
            </p:nvSpPr>
            <p:spPr>
              <a:xfrm>
                <a:off x="2367844" y="4437112"/>
                <a:ext cx="1546385" cy="369332"/>
              </a:xfrm>
              <a:prstGeom prst="rect">
                <a:avLst/>
              </a:prstGeom>
              <a:blipFill>
                <a:blip r:embed="rId6"/>
                <a:stretch>
                  <a:fillRect l="-5906" r="-6299" b="-38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6BA60EF-2AC1-4AD0-BC73-99E758B4CC81}"/>
                  </a:ext>
                </a:extLst>
              </p:cNvPr>
              <p:cNvSpPr txBox="1"/>
              <p:nvPr/>
            </p:nvSpPr>
            <p:spPr>
              <a:xfrm>
                <a:off x="4339431" y="4444037"/>
                <a:ext cx="2889637"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(800 </m:t>
                      </m:r>
                      <m:r>
                        <a:rPr kumimoji="0" lang="fr-CA" sz="24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m:t>
                      </m:r>
                      <m:r>
                        <a:rPr kumimoji="0" lang="fr-CA" sz="24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𝐶𝐴</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)(0</m:t>
                      </m:r>
                      <m:r>
                        <a:rPr kumimoji="0" lang="fr-CA" sz="24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80 </m:t>
                      </m:r>
                      <m:r>
                        <a:rPr kumimoji="0" lang="fr-CA" sz="24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m:t>
                      </m:r>
                      <m:r>
                        <a:rPr kumimoji="0" lang="fr-CA" sz="24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𝑈𝑆</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dirty="0"/>
              </a:p>
            </p:txBody>
          </p:sp>
        </mc:Choice>
        <mc:Fallback xmlns="">
          <p:sp>
            <p:nvSpPr>
              <p:cNvPr id="33" name="TextBox 32">
                <a:extLst>
                  <a:ext uri="{FF2B5EF4-FFF2-40B4-BE49-F238E27FC236}">
                    <a16:creationId xmlns:a16="http://schemas.microsoft.com/office/drawing/2014/main" id="{46BA60EF-2AC1-4AD0-BC73-99E758B4CC81}"/>
                  </a:ext>
                </a:extLst>
              </p:cNvPr>
              <p:cNvSpPr txBox="1">
                <a:spLocks noRot="1" noChangeAspect="1" noMove="1" noResize="1" noEditPoints="1" noAdjustHandles="1" noChangeArrowheads="1" noChangeShapeType="1" noTextEdit="1"/>
              </p:cNvSpPr>
              <p:nvPr/>
            </p:nvSpPr>
            <p:spPr>
              <a:xfrm>
                <a:off x="4339431" y="4444037"/>
                <a:ext cx="2889637" cy="369332"/>
              </a:xfrm>
              <a:prstGeom prst="rect">
                <a:avLst/>
              </a:prstGeom>
              <a:blipFill>
                <a:blip r:embed="rId7"/>
                <a:stretch>
                  <a:fillRect l="-3165" r="-2954"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35E6966-D063-4AB5-B9D0-245E14F1EEAB}"/>
                  </a:ext>
                </a:extLst>
              </p:cNvPr>
              <p:cNvSpPr txBox="1"/>
              <p:nvPr/>
            </p:nvSpPr>
            <p:spPr>
              <a:xfrm>
                <a:off x="3994454" y="4439200"/>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a:p>
            </p:txBody>
          </p:sp>
        </mc:Choice>
        <mc:Fallback xmlns="">
          <p:sp>
            <p:nvSpPr>
              <p:cNvPr id="34" name="TextBox 33">
                <a:extLst>
                  <a:ext uri="{FF2B5EF4-FFF2-40B4-BE49-F238E27FC236}">
                    <a16:creationId xmlns:a16="http://schemas.microsoft.com/office/drawing/2014/main" id="{835E6966-D063-4AB5-B9D0-245E14F1EEAB}"/>
                  </a:ext>
                </a:extLst>
              </p:cNvPr>
              <p:cNvSpPr txBox="1">
                <a:spLocks noRot="1" noChangeAspect="1" noMove="1" noResize="1" noEditPoints="1" noAdjustHandles="1" noChangeArrowheads="1" noChangeShapeType="1" noTextEdit="1"/>
              </p:cNvSpPr>
              <p:nvPr/>
            </p:nvSpPr>
            <p:spPr>
              <a:xfrm>
                <a:off x="3994454" y="4439200"/>
                <a:ext cx="314189" cy="369332"/>
              </a:xfrm>
              <a:prstGeom prst="rect">
                <a:avLst/>
              </a:prstGeom>
              <a:blipFill>
                <a:blip r:embed="rId8"/>
                <a:stretch>
                  <a:fillRect l="-7692" r="-576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22926B-FAB5-4E25-BACF-EEF1673528BD}"/>
                  </a:ext>
                </a:extLst>
              </p:cNvPr>
              <p:cNvSpPr txBox="1"/>
              <p:nvPr/>
            </p:nvSpPr>
            <p:spPr>
              <a:xfrm>
                <a:off x="2962228" y="4974636"/>
                <a:ext cx="94064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(1)(</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a:p>
            </p:txBody>
          </p:sp>
        </mc:Choice>
        <mc:Fallback xmlns="">
          <p:sp>
            <p:nvSpPr>
              <p:cNvPr id="35" name="TextBox 34">
                <a:extLst>
                  <a:ext uri="{FF2B5EF4-FFF2-40B4-BE49-F238E27FC236}">
                    <a16:creationId xmlns:a16="http://schemas.microsoft.com/office/drawing/2014/main" id="{9C22926B-FAB5-4E25-BACF-EEF1673528BD}"/>
                  </a:ext>
                </a:extLst>
              </p:cNvPr>
              <p:cNvSpPr txBox="1">
                <a:spLocks noRot="1" noChangeAspect="1" noMove="1" noResize="1" noEditPoints="1" noAdjustHandles="1" noChangeArrowheads="1" noChangeShapeType="1" noTextEdit="1"/>
              </p:cNvSpPr>
              <p:nvPr/>
            </p:nvSpPr>
            <p:spPr>
              <a:xfrm>
                <a:off x="2962228" y="4974636"/>
                <a:ext cx="940642" cy="369332"/>
              </a:xfrm>
              <a:prstGeom prst="rect">
                <a:avLst/>
              </a:prstGeom>
              <a:blipFill>
                <a:blip r:embed="rId9"/>
                <a:stretch>
                  <a:fillRect l="-10390" r="-10390"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4F2C079-EC9C-4779-95DA-FCF4E34C056A}"/>
                  </a:ext>
                </a:extLst>
              </p:cNvPr>
              <p:cNvSpPr txBox="1"/>
              <p:nvPr/>
            </p:nvSpPr>
            <p:spPr>
              <a:xfrm>
                <a:off x="4368964" y="4972025"/>
                <a:ext cx="1679947"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(800)(0</m:t>
                      </m:r>
                      <m:r>
                        <a:rPr kumimoji="0" lang="fr-CA" sz="2400" b="0" i="1" u="none" strike="noStrike" kern="1200" cap="none" spc="0" normalizeH="0" baseline="0" noProof="0" smtClean="0">
                          <a:ln>
                            <a:noFill/>
                          </a:ln>
                          <a:solidFill>
                            <a:srgbClr val="000000"/>
                          </a:solidFill>
                          <a:effectLst/>
                          <a:uLnTx/>
                          <a:uFillTx/>
                          <a:latin typeface="Cambria Math"/>
                          <a:ea typeface="MS PGothic" panose="020B0600070205080204" pitchFamily="34" charset="-128"/>
                        </a:rPr>
                        <m:t>,</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80)</m:t>
                      </m:r>
                    </m:oMath>
                  </m:oMathPara>
                </a14:m>
                <a:endParaRPr dirty="0"/>
              </a:p>
            </p:txBody>
          </p:sp>
        </mc:Choice>
        <mc:Fallback xmlns="">
          <p:sp>
            <p:nvSpPr>
              <p:cNvPr id="36" name="TextBox 35">
                <a:extLst>
                  <a:ext uri="{FF2B5EF4-FFF2-40B4-BE49-F238E27FC236}">
                    <a16:creationId xmlns:a16="http://schemas.microsoft.com/office/drawing/2014/main" id="{C4F2C079-EC9C-4779-95DA-FCF4E34C056A}"/>
                  </a:ext>
                </a:extLst>
              </p:cNvPr>
              <p:cNvSpPr txBox="1">
                <a:spLocks noRot="1" noChangeAspect="1" noMove="1" noResize="1" noEditPoints="1" noAdjustHandles="1" noChangeArrowheads="1" noChangeShapeType="1" noTextEdit="1"/>
              </p:cNvSpPr>
              <p:nvPr/>
            </p:nvSpPr>
            <p:spPr>
              <a:xfrm>
                <a:off x="4368964" y="4972025"/>
                <a:ext cx="1679947" cy="369332"/>
              </a:xfrm>
              <a:prstGeom prst="rect">
                <a:avLst/>
              </a:prstGeom>
              <a:blipFill>
                <a:blip r:embed="rId10"/>
                <a:stretch>
                  <a:fillRect l="-5818" r="-5818" b="-38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71D7B43-EDB0-40B1-9AC1-3674AFEE687E}"/>
                  </a:ext>
                </a:extLst>
              </p:cNvPr>
              <p:cNvSpPr txBox="1"/>
              <p:nvPr/>
            </p:nvSpPr>
            <p:spPr>
              <a:xfrm>
                <a:off x="4005551" y="4974636"/>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a:p>
            </p:txBody>
          </p:sp>
        </mc:Choice>
        <mc:Fallback xmlns="">
          <p:sp>
            <p:nvSpPr>
              <p:cNvPr id="37" name="TextBox 36">
                <a:extLst>
                  <a:ext uri="{FF2B5EF4-FFF2-40B4-BE49-F238E27FC236}">
                    <a16:creationId xmlns:a16="http://schemas.microsoft.com/office/drawing/2014/main" id="{E71D7B43-EDB0-40B1-9AC1-3674AFEE687E}"/>
                  </a:ext>
                </a:extLst>
              </p:cNvPr>
              <p:cNvSpPr txBox="1">
                <a:spLocks noRot="1" noChangeAspect="1" noMove="1" noResize="1" noEditPoints="1" noAdjustHandles="1" noChangeArrowheads="1" noChangeShapeType="1" noTextEdit="1"/>
              </p:cNvSpPr>
              <p:nvPr/>
            </p:nvSpPr>
            <p:spPr>
              <a:xfrm>
                <a:off x="4005551" y="4974636"/>
                <a:ext cx="314189" cy="369332"/>
              </a:xfrm>
              <a:prstGeom prst="rect">
                <a:avLst/>
              </a:prstGeom>
              <a:blipFill>
                <a:blip r:embed="rId11"/>
                <a:stretch>
                  <a:fillRect l="-7692" r="-576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35904B5-AEED-41AB-9AB3-3BBD16C53492}"/>
                  </a:ext>
                </a:extLst>
              </p:cNvPr>
              <p:cNvSpPr txBox="1"/>
              <p:nvPr/>
            </p:nvSpPr>
            <p:spPr>
              <a:xfrm>
                <a:off x="4025242" y="5533558"/>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a:p>
            </p:txBody>
          </p:sp>
        </mc:Choice>
        <mc:Fallback xmlns="">
          <p:sp>
            <p:nvSpPr>
              <p:cNvPr id="38" name="TextBox 37">
                <a:extLst>
                  <a:ext uri="{FF2B5EF4-FFF2-40B4-BE49-F238E27FC236}">
                    <a16:creationId xmlns:a16="http://schemas.microsoft.com/office/drawing/2014/main" id="{435904B5-AEED-41AB-9AB3-3BBD16C53492}"/>
                  </a:ext>
                </a:extLst>
              </p:cNvPr>
              <p:cNvSpPr txBox="1">
                <a:spLocks noRot="1" noChangeAspect="1" noMove="1" noResize="1" noEditPoints="1" noAdjustHandles="1" noChangeArrowheads="1" noChangeShapeType="1" noTextEdit="1"/>
              </p:cNvSpPr>
              <p:nvPr/>
            </p:nvSpPr>
            <p:spPr>
              <a:xfrm>
                <a:off x="4025242" y="5533558"/>
                <a:ext cx="314189" cy="369332"/>
              </a:xfrm>
              <a:prstGeom prst="rect">
                <a:avLst/>
              </a:prstGeom>
              <a:blipFill>
                <a:blip r:embed="rId12"/>
                <a:stretch>
                  <a:fillRect l="-7692" r="-576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FB6CF37-ABA5-447B-ABA5-907CACF5811E}"/>
                  </a:ext>
                </a:extLst>
              </p:cNvPr>
              <p:cNvSpPr txBox="1"/>
              <p:nvPr/>
            </p:nvSpPr>
            <p:spPr>
              <a:xfrm>
                <a:off x="3547307" y="5512160"/>
                <a:ext cx="25776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oMath>
                  </m:oMathPara>
                </a14:m>
                <a:endParaRPr/>
              </a:p>
            </p:txBody>
          </p:sp>
        </mc:Choice>
        <mc:Fallback xmlns="">
          <p:sp>
            <p:nvSpPr>
              <p:cNvPr id="39" name="TextBox 38">
                <a:extLst>
                  <a:ext uri="{FF2B5EF4-FFF2-40B4-BE49-F238E27FC236}">
                    <a16:creationId xmlns:a16="http://schemas.microsoft.com/office/drawing/2014/main" id="{CFB6CF37-ABA5-447B-ABA5-907CACF5811E}"/>
                  </a:ext>
                </a:extLst>
              </p:cNvPr>
              <p:cNvSpPr txBox="1">
                <a:spLocks noRot="1" noChangeAspect="1" noMove="1" noResize="1" noEditPoints="1" noAdjustHandles="1" noChangeArrowheads="1" noChangeShapeType="1" noTextEdit="1"/>
              </p:cNvSpPr>
              <p:nvPr/>
            </p:nvSpPr>
            <p:spPr>
              <a:xfrm>
                <a:off x="3547307" y="5512160"/>
                <a:ext cx="257763" cy="369332"/>
              </a:xfrm>
              <a:prstGeom prst="rect">
                <a:avLst/>
              </a:prstGeom>
              <a:blipFill>
                <a:blip r:embed="rId13"/>
                <a:stretch>
                  <a:fillRect l="-14286" r="-9524" b="-1639"/>
                </a:stretch>
              </a:blipFill>
            </p:spPr>
            <p:txBody>
              <a:bodyPr/>
              <a:lstStyle/>
              <a:p>
                <a:r>
                  <a:rPr lang="en-CA">
                    <a:noFill/>
                  </a:rPr>
                  <a:t> </a:t>
                </a:r>
              </a:p>
            </p:txBody>
          </p:sp>
        </mc:Fallback>
      </mc:AlternateContent>
      <p:sp>
        <p:nvSpPr>
          <p:cNvPr id="17" name="TextBox 16">
            <a:extLst>
              <a:ext uri="{FF2B5EF4-FFF2-40B4-BE49-F238E27FC236}">
                <a16:creationId xmlns:a16="http://schemas.microsoft.com/office/drawing/2014/main" id="{852D6749-3814-463B-94BC-6BAA20F2F31A}"/>
              </a:ext>
            </a:extLst>
          </p:cNvPr>
          <p:cNvSpPr txBox="1"/>
          <p:nvPr/>
        </p:nvSpPr>
        <p:spPr>
          <a:xfrm>
            <a:off x="7296989" y="3150825"/>
            <a:ext cx="1386470" cy="338554"/>
          </a:xfrm>
          <a:prstGeom prst="rect">
            <a:avLst/>
          </a:prstGeom>
          <a:solidFill>
            <a:srgbClr val="FFFF00"/>
          </a:solidFill>
        </p:spPr>
        <p:txBody>
          <a:bodyPr wrap="square" rtlCol="0">
            <a:spAutoFit/>
          </a:bodyPr>
          <a:lstStyle/>
          <a:p>
            <a:pPr algn="ctr"/>
            <a:r>
              <a:rPr lang="fr-CA" sz="1600" b="1" dirty="0"/>
              <a:t>Numérateur</a:t>
            </a:r>
          </a:p>
        </p:txBody>
      </p:sp>
      <p:sp>
        <p:nvSpPr>
          <p:cNvPr id="42" name="TextBox 41">
            <a:extLst>
              <a:ext uri="{FF2B5EF4-FFF2-40B4-BE49-F238E27FC236}">
                <a16:creationId xmlns:a16="http://schemas.microsoft.com/office/drawing/2014/main" id="{BF5E7208-AA3C-4C33-9C25-64A7CFC18FE0}"/>
              </a:ext>
            </a:extLst>
          </p:cNvPr>
          <p:cNvSpPr txBox="1"/>
          <p:nvPr/>
        </p:nvSpPr>
        <p:spPr>
          <a:xfrm>
            <a:off x="7167593" y="3746644"/>
            <a:ext cx="1626187" cy="338554"/>
          </a:xfrm>
          <a:prstGeom prst="rect">
            <a:avLst/>
          </a:prstGeom>
          <a:solidFill>
            <a:srgbClr val="FFFF00"/>
          </a:solidFill>
        </p:spPr>
        <p:txBody>
          <a:bodyPr wrap="square" rtlCol="0">
            <a:spAutoFit/>
          </a:bodyPr>
          <a:lstStyle/>
          <a:p>
            <a:pPr algn="ctr"/>
            <a:r>
              <a:rPr lang="fr-CA" sz="1600" b="1"/>
              <a:t>Dénominateur</a:t>
            </a:r>
          </a:p>
        </p:txBody>
      </p:sp>
      <p:sp>
        <p:nvSpPr>
          <p:cNvPr id="31" name="TextBox 30">
            <a:extLst>
              <a:ext uri="{FF2B5EF4-FFF2-40B4-BE49-F238E27FC236}">
                <a16:creationId xmlns:a16="http://schemas.microsoft.com/office/drawing/2014/main" id="{2F8F28DA-3C64-4CEF-92D9-C3006B1F8160}"/>
              </a:ext>
            </a:extLst>
          </p:cNvPr>
          <p:cNvSpPr txBox="1"/>
          <p:nvPr/>
        </p:nvSpPr>
        <p:spPr>
          <a:xfrm>
            <a:off x="6059878" y="2669639"/>
            <a:ext cx="37259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2800" b="1"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01DC8C9-6323-4A9F-9991-A4B9AF943695}"/>
                  </a:ext>
                </a:extLst>
              </p:cNvPr>
              <p:cNvSpPr txBox="1"/>
              <p:nvPr/>
            </p:nvSpPr>
            <p:spPr>
              <a:xfrm>
                <a:off x="6629937" y="2781493"/>
                <a:ext cx="21480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2" name="TextBox 31">
                <a:extLst>
                  <a:ext uri="{FF2B5EF4-FFF2-40B4-BE49-F238E27FC236}">
                    <a16:creationId xmlns:a16="http://schemas.microsoft.com/office/drawing/2014/main" id="{B01DC8C9-6323-4A9F-9991-A4B9AF943695}"/>
                  </a:ext>
                </a:extLst>
              </p:cNvPr>
              <p:cNvSpPr txBox="1">
                <a:spLocks noRot="1" noChangeAspect="1" noMove="1" noResize="1" noEditPoints="1" noAdjustHandles="1" noChangeArrowheads="1" noChangeShapeType="1" noTextEdit="1"/>
              </p:cNvSpPr>
              <p:nvPr/>
            </p:nvSpPr>
            <p:spPr>
              <a:xfrm>
                <a:off x="6629937" y="2781493"/>
                <a:ext cx="214802" cy="369332"/>
              </a:xfrm>
              <a:prstGeom prst="rect">
                <a:avLst/>
              </a:prstGeom>
              <a:blipFill>
                <a:blip r:embed="rId14"/>
                <a:stretch>
                  <a:fillRect l="-31429" r="-28571" b="-9836"/>
                </a:stretch>
              </a:blipFill>
            </p:spPr>
            <p:txBody>
              <a:bodyPr/>
              <a:lstStyle/>
              <a:p>
                <a:r>
                  <a:rPr lang="en-CA">
                    <a:noFill/>
                  </a:rPr>
                  <a:t> </a:t>
                </a:r>
              </a:p>
            </p:txBody>
          </p:sp>
        </mc:Fallback>
      </mc:AlternateContent>
    </p:spTree>
    <p:extLst>
      <p:ext uri="{BB962C8B-B14F-4D97-AF65-F5344CB8AC3E}">
        <p14:creationId xmlns:p14="http://schemas.microsoft.com/office/powerpoint/2010/main" val="215871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9" presetClass="path" presetSubtype="0" accel="50000" decel="50000" fill="hold" grpId="1" nodeType="clickEffect">
                                  <p:stCondLst>
                                    <p:cond delay="0"/>
                                  </p:stCondLst>
                                  <p:childTnLst>
                                    <p:animMotion origin="layout" path="M -3.33333E-6 7.40741E-7 L -0.08229 0.06435 " pathEditMode="relative" rAng="0" ptsTypes="AA">
                                      <p:cBhvr>
                                        <p:cTn id="28" dur="2000" fill="hold"/>
                                        <p:tgtEl>
                                          <p:spTgt spid="20"/>
                                        </p:tgtEl>
                                        <p:attrNameLst>
                                          <p:attrName>ppt_x</p:attrName>
                                          <p:attrName>ppt_y</p:attrName>
                                        </p:attrNameLst>
                                      </p:cBhvr>
                                      <p:rCtr x="-4115" y="3218"/>
                                    </p:animMotion>
                                  </p:childTnLst>
                                </p:cTn>
                              </p:par>
                              <p:par>
                                <p:cTn id="29" presetID="9" presetClass="exit" presetSubtype="0" fill="hold" grpId="1" nodeType="withEffect">
                                  <p:stCondLst>
                                    <p:cond delay="0"/>
                                  </p:stCondLst>
                                  <p:childTnLst>
                                    <p:animEffect transition="out" filter="dissolv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9" presetClass="path" presetSubtype="0" accel="50000" decel="50000" fill="hold" grpId="1" nodeType="withEffect">
                                  <p:stCondLst>
                                    <p:cond delay="0"/>
                                  </p:stCondLst>
                                  <p:childTnLst>
                                    <p:animMotion origin="layout" path="M 3.88889E-6 -4.07407E-6 L -0.30348 0.13403 " pathEditMode="relative" rAng="0" ptsTypes="AA">
                                      <p:cBhvr>
                                        <p:cTn id="33" dur="2000" fill="hold"/>
                                        <p:tgtEl>
                                          <p:spTgt spid="19"/>
                                        </p:tgtEl>
                                        <p:attrNameLst>
                                          <p:attrName>ppt_x</p:attrName>
                                          <p:attrName>ppt_y</p:attrName>
                                        </p:attrNameLst>
                                      </p:cBhvr>
                                      <p:rCtr x="-15174" y="6690"/>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9" presetClass="path" presetSubtype="0" accel="50000" decel="50000" fill="hold" grpId="1" nodeType="clickEffect">
                                  <p:stCondLst>
                                    <p:cond delay="0"/>
                                  </p:stCondLst>
                                  <p:childTnLst>
                                    <p:animMotion origin="layout" path="M 2.77778E-7 1.48148E-6 L 0.08733 0.06088 " pathEditMode="relative" rAng="0" ptsTypes="AA">
                                      <p:cBhvr>
                                        <p:cTn id="54" dur="2000" fill="hold"/>
                                        <p:tgtEl>
                                          <p:spTgt spid="30"/>
                                        </p:tgtEl>
                                        <p:attrNameLst>
                                          <p:attrName>ppt_x</p:attrName>
                                          <p:attrName>ppt_y</p:attrName>
                                        </p:attrNameLst>
                                      </p:cBhvr>
                                      <p:rCtr x="4358" y="3032"/>
                                    </p:animMotion>
                                  </p:childTnLst>
                                </p:cTn>
                              </p:par>
                              <p:par>
                                <p:cTn id="55" presetID="9" presetClass="exit" presetSubtype="0" fill="hold" grpId="0" nodeType="withEffect">
                                  <p:stCondLst>
                                    <p:cond delay="0"/>
                                  </p:stCondLst>
                                  <p:childTnLst>
                                    <p:animEffect transition="out" filter="dissolv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49" presetClass="path" presetSubtype="0" accel="50000" decel="50000" fill="hold" grpId="0" nodeType="withEffect">
                                  <p:stCondLst>
                                    <p:cond delay="0"/>
                                  </p:stCondLst>
                                  <p:childTnLst>
                                    <p:animMotion origin="layout" path="M 4.44444E-6 2.59259E-6 L -0.07605 0.13055 " pathEditMode="relative" rAng="0" ptsTypes="AA">
                                      <p:cBhvr>
                                        <p:cTn id="59" dur="2000" fill="hold"/>
                                        <p:tgtEl>
                                          <p:spTgt spid="32"/>
                                        </p:tgtEl>
                                        <p:attrNameLst>
                                          <p:attrName>ppt_x</p:attrName>
                                          <p:attrName>ppt_y</p:attrName>
                                        </p:attrNameLst>
                                      </p:cBhvr>
                                      <p:rCtr x="-3802" y="6528"/>
                                    </p:animMotion>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500"/>
                                        <p:tgtEl>
                                          <p:spTgt spid="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3">
                                            <p:txEl>
                                              <p:pRg st="0" end="0"/>
                                            </p:txEl>
                                          </p:spTgt>
                                        </p:tgtEl>
                                        <p:attrNameLst>
                                          <p:attrName>style.visibility</p:attrName>
                                        </p:attrNameLst>
                                      </p:cBhvr>
                                      <p:to>
                                        <p:strVal val="visible"/>
                                      </p:to>
                                    </p:set>
                                    <p:animEffect transition="in" filter="fade">
                                      <p:cBhvr>
                                        <p:cTn id="109" dur="500"/>
                                        <p:tgtEl>
                                          <p:spTgt spid="33">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5">
                                            <p:txEl>
                                              <p:pRg st="0" end="0"/>
                                            </p:txEl>
                                          </p:spTgt>
                                        </p:tgtEl>
                                        <p:attrNameLst>
                                          <p:attrName>style.visibility</p:attrName>
                                        </p:attrNameLst>
                                      </p:cBhvr>
                                      <p:to>
                                        <p:strVal val="visible"/>
                                      </p:to>
                                    </p:set>
                                    <p:animEffect transition="in" filter="fade">
                                      <p:cBhvr>
                                        <p:cTn id="114" dur="500"/>
                                        <p:tgtEl>
                                          <p:spTgt spid="35">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6">
                                            <p:txEl>
                                              <p:pRg st="0" end="0"/>
                                            </p:txEl>
                                          </p:spTgt>
                                        </p:tgtEl>
                                        <p:attrNameLst>
                                          <p:attrName>style.visibility</p:attrName>
                                        </p:attrNameLst>
                                      </p:cBhvr>
                                      <p:to>
                                        <p:strVal val="visible"/>
                                      </p:to>
                                    </p:set>
                                    <p:animEffect transition="in" filter="fade">
                                      <p:cBhvr>
                                        <p:cTn id="123" dur="500"/>
                                        <p:tgtEl>
                                          <p:spTgt spid="36">
                                            <p:txEl>
                                              <p:pRg st="0" end="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9">
                                            <p:txEl>
                                              <p:pRg st="0" end="0"/>
                                            </p:txEl>
                                          </p:spTgt>
                                        </p:tgtEl>
                                        <p:attrNameLst>
                                          <p:attrName>style.visibility</p:attrName>
                                        </p:attrNameLst>
                                      </p:cBhvr>
                                      <p:to>
                                        <p:strVal val="visible"/>
                                      </p:to>
                                    </p:set>
                                    <p:animEffect transition="in" filter="fade">
                                      <p:cBhvr>
                                        <p:cTn id="128" dur="500"/>
                                        <p:tgtEl>
                                          <p:spTgt spid="39">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500"/>
                                        <p:tgtEl>
                                          <p:spTgt spid="3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4">
                                            <p:txEl>
                                              <p:pRg st="0" end="0"/>
                                            </p:txEl>
                                          </p:spTgt>
                                        </p:tgtEl>
                                        <p:attrNameLst>
                                          <p:attrName>style.visibility</p:attrName>
                                        </p:attrNameLst>
                                      </p:cBhvr>
                                      <p:to>
                                        <p:strVal val="visible"/>
                                      </p:to>
                                    </p:set>
                                    <p:animEffect transition="in" filter="fade">
                                      <p:cBhvr>
                                        <p:cTn id="13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19" grpId="1"/>
      <p:bldP spid="20" grpId="0"/>
      <p:bldP spid="20" grpId="1"/>
      <p:bldP spid="21" grpId="0"/>
      <p:bldP spid="21" grpId="1"/>
      <p:bldP spid="30" grpId="0"/>
      <p:bldP spid="30" grpId="1"/>
      <p:bldP spid="3" grpId="0" animBg="1"/>
      <p:bldP spid="13" grpId="0"/>
      <p:bldP spid="25" grpId="0"/>
      <p:bldP spid="34" grpId="0"/>
      <p:bldP spid="37" grpId="0"/>
      <p:bldP spid="38" grpId="0"/>
      <p:bldP spid="17" grpId="0" animBg="1"/>
      <p:bldP spid="42" grpId="0" animBg="1"/>
      <p:bldP spid="31" grpId="0"/>
      <p:bldP spid="31" grpId="1"/>
      <p:bldP spid="32" grpId="0"/>
      <p:bldP spid="32" grpId="1"/>
      <p:bldP spid="3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a:extLst>
              <a:ext uri="{FF2B5EF4-FFF2-40B4-BE49-F238E27FC236}">
                <a16:creationId xmlns:a16="http://schemas.microsoft.com/office/drawing/2014/main" id="{D98D9CEA-D768-4B57-8234-105E1F1282C8}"/>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fr-CA" dirty="0"/>
              <a:t>Sandra vit à Edmonton, au Canada, et part en voyage à New York, aux États-Unis. Le taux de change est de 1 dollar canadien pour 0,80 dollar américain. Sandra a prévu dépenser 800 dollars canadiens durant son voyage. De combien d’argent dispose-t-elle pour son voyage en dollars américains?</a:t>
            </a:r>
          </a:p>
          <a:p>
            <a:pPr marL="0" indent="0" eaLnBrk="1" hangingPunct="1">
              <a:buNone/>
            </a:pPr>
            <a:endParaRPr lang="en-US" altLang="en-US" dirty="0"/>
          </a:p>
        </p:txBody>
      </p:sp>
      <p:sp>
        <p:nvSpPr>
          <p:cNvPr id="30" name="TextBox 29">
            <a:extLst>
              <a:ext uri="{FF2B5EF4-FFF2-40B4-BE49-F238E27FC236}">
                <a16:creationId xmlns:a16="http://schemas.microsoft.com/office/drawing/2014/main" id="{0201C11D-EE37-474C-93F1-B438D6930D9E}"/>
              </a:ext>
            </a:extLst>
          </p:cNvPr>
          <p:cNvSpPr txBox="1"/>
          <p:nvPr/>
        </p:nvSpPr>
        <p:spPr>
          <a:xfrm>
            <a:off x="4756300" y="2766979"/>
            <a:ext cx="265467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800 $CA</a:t>
            </a:r>
            <a:endParaRPr kumimoji="0" lang="en-CA" sz="20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FR" altLang="en-US" sz="3200" dirty="0">
                <a:solidFill>
                  <a:srgbClr val="005954"/>
                </a:solidFill>
                <a:latin typeface="Open Sans" panose="020B0606030504020204" pitchFamily="34" charset="0"/>
              </a:rPr>
              <a:t>Deuxième méthode : Règle de trois</a:t>
            </a:r>
            <a:endParaRPr lang="en-US" altLang="en-US" sz="3200" dirty="0">
              <a:solidFill>
                <a:srgbClr val="005954"/>
              </a:solidFill>
              <a:latin typeface="Open Sans" panose="020B0606030504020204" pitchFamily="34" charset="0"/>
            </a:endParaRP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E4FD3158-323D-4FA1-96E8-9A5670848B08}"/>
              </a:ext>
            </a:extLst>
          </p:cNvPr>
          <p:cNvCxnSpPr>
            <a:cxnSpLocks/>
          </p:cNvCxnSpPr>
          <p:nvPr/>
        </p:nvCxnSpPr>
        <p:spPr bwMode="auto">
          <a:xfrm>
            <a:off x="1343997" y="3489469"/>
            <a:ext cx="236500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8ABFBDF-D514-49C3-800C-DE0C81552832}"/>
                  </a:ext>
                </a:extLst>
              </p:cNvPr>
              <p:cNvSpPr txBox="1"/>
              <p:nvPr/>
            </p:nvSpPr>
            <p:spPr>
              <a:xfrm>
                <a:off x="4015449" y="3275603"/>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 name="TextBox 1">
                <a:extLst>
                  <a:ext uri="{FF2B5EF4-FFF2-40B4-BE49-F238E27FC236}">
                    <a16:creationId xmlns:a16="http://schemas.microsoft.com/office/drawing/2014/main" id="{B8ABFBDF-D514-49C3-800C-DE0C81552832}"/>
                  </a:ext>
                </a:extLst>
              </p:cNvPr>
              <p:cNvSpPr txBox="1">
                <a:spLocks noRot="1" noChangeAspect="1" noMove="1" noResize="1" noEditPoints="1" noAdjustHandles="1" noChangeArrowheads="1" noChangeShapeType="1" noTextEdit="1"/>
              </p:cNvSpPr>
              <p:nvPr/>
            </p:nvSpPr>
            <p:spPr>
              <a:xfrm>
                <a:off x="4015449" y="3275603"/>
                <a:ext cx="314189" cy="369332"/>
              </a:xfrm>
              <a:prstGeom prst="rect">
                <a:avLst/>
              </a:prstGeom>
              <a:blipFill>
                <a:blip r:embed="rId3"/>
                <a:stretch>
                  <a:fillRect l="-7843" r="-7843"/>
                </a:stretch>
              </a:blipFill>
            </p:spPr>
            <p:txBody>
              <a:bodyPr/>
              <a:lstStyle/>
              <a:p>
                <a:r>
                  <a:rPr lang="en-CA">
                    <a:noFill/>
                  </a:rPr>
                  <a:t> </a:t>
                </a:r>
              </a:p>
            </p:txBody>
          </p:sp>
        </mc:Fallback>
      </mc:AlternateContent>
      <p:cxnSp>
        <p:nvCxnSpPr>
          <p:cNvPr id="12" name="Straight Connector 11">
            <a:extLst>
              <a:ext uri="{FF2B5EF4-FFF2-40B4-BE49-F238E27FC236}">
                <a16:creationId xmlns:a16="http://schemas.microsoft.com/office/drawing/2014/main" id="{7A0F1CA5-289B-4D09-BFAE-763B5AE6DC1D}"/>
              </a:ext>
            </a:extLst>
          </p:cNvPr>
          <p:cNvCxnSpPr>
            <a:cxnSpLocks/>
          </p:cNvCxnSpPr>
          <p:nvPr/>
        </p:nvCxnSpPr>
        <p:spPr bwMode="auto">
          <a:xfrm flipV="1">
            <a:off x="4599834" y="3476713"/>
            <a:ext cx="2666701"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id="{D2F7FCBF-2BF9-49C0-9274-B6C7FB9433DB}"/>
              </a:ext>
            </a:extLst>
          </p:cNvPr>
          <p:cNvCxnSpPr>
            <a:cxnSpLocks/>
          </p:cNvCxnSpPr>
          <p:nvPr/>
        </p:nvCxnSpPr>
        <p:spPr bwMode="auto">
          <a:xfrm flipV="1">
            <a:off x="3609032" y="3335609"/>
            <a:ext cx="990802" cy="330963"/>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a:extLst>
              <a:ext uri="{FF2B5EF4-FFF2-40B4-BE49-F238E27FC236}">
                <a16:creationId xmlns:a16="http://schemas.microsoft.com/office/drawing/2014/main" id="{383F56D5-A2AB-4F02-9C3C-29D8A2F2AC65}"/>
              </a:ext>
            </a:extLst>
          </p:cNvPr>
          <p:cNvCxnSpPr>
            <a:cxnSpLocks/>
          </p:cNvCxnSpPr>
          <p:nvPr/>
        </p:nvCxnSpPr>
        <p:spPr bwMode="auto">
          <a:xfrm flipH="1" flipV="1">
            <a:off x="3617843" y="3355430"/>
            <a:ext cx="1053196" cy="306134"/>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31F99C7-945D-4D38-AF1B-E0869AC98B84}"/>
                  </a:ext>
                </a:extLst>
              </p:cNvPr>
              <p:cNvSpPr txBox="1"/>
              <p:nvPr/>
            </p:nvSpPr>
            <p:spPr>
              <a:xfrm>
                <a:off x="4913210" y="4992135"/>
                <a:ext cx="660116"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0,8</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4" name="TextBox 23">
                <a:extLst>
                  <a:ext uri="{FF2B5EF4-FFF2-40B4-BE49-F238E27FC236}">
                    <a16:creationId xmlns:a16="http://schemas.microsoft.com/office/drawing/2014/main" id="{631F99C7-945D-4D38-AF1B-E0869AC98B84}"/>
                  </a:ext>
                </a:extLst>
              </p:cNvPr>
              <p:cNvSpPr txBox="1">
                <a:spLocks noRot="1" noChangeAspect="1" noMove="1" noResize="1" noEditPoints="1" noAdjustHandles="1" noChangeArrowheads="1" noChangeShapeType="1" noTextEdit="1"/>
              </p:cNvSpPr>
              <p:nvPr/>
            </p:nvSpPr>
            <p:spPr>
              <a:xfrm>
                <a:off x="4913210" y="4992135"/>
                <a:ext cx="660116" cy="369332"/>
              </a:xfrm>
              <a:prstGeom prst="rect">
                <a:avLst/>
              </a:prstGeom>
              <a:blipFill>
                <a:blip r:embed="rId4"/>
                <a:stretch>
                  <a:fillRect l="-10185" r="-8333" b="-8197"/>
                </a:stretch>
              </a:blipFill>
            </p:spPr>
            <p:txBody>
              <a:bodyPr/>
              <a:lstStyle/>
              <a:p>
                <a:r>
                  <a:rPr lang="en-CA">
                    <a:noFill/>
                  </a:rPr>
                  <a:t> </a:t>
                </a:r>
              </a:p>
            </p:txBody>
          </p:sp>
        </mc:Fallback>
      </mc:AlternateContent>
      <p:sp>
        <p:nvSpPr>
          <p:cNvPr id="19" name="TextBox 18">
            <a:extLst>
              <a:ext uri="{FF2B5EF4-FFF2-40B4-BE49-F238E27FC236}">
                <a16:creationId xmlns:a16="http://schemas.microsoft.com/office/drawing/2014/main" id="{7D281CEF-DDD9-4D95-9900-E72E3210E0DA}"/>
              </a:ext>
            </a:extLst>
          </p:cNvPr>
          <p:cNvSpPr txBox="1"/>
          <p:nvPr/>
        </p:nvSpPr>
        <p:spPr>
          <a:xfrm>
            <a:off x="4308643" y="2785736"/>
            <a:ext cx="181954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0,80 $US</a:t>
            </a:r>
            <a:endParaRPr kumimoji="0" lang="en-CA" sz="20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20" name="TextBox 19">
            <a:extLst>
              <a:ext uri="{FF2B5EF4-FFF2-40B4-BE49-F238E27FC236}">
                <a16:creationId xmlns:a16="http://schemas.microsoft.com/office/drawing/2014/main" id="{46BE1503-3404-491A-B0F2-315408EE557E}"/>
              </a:ext>
            </a:extLst>
          </p:cNvPr>
          <p:cNvSpPr txBox="1"/>
          <p:nvPr/>
        </p:nvSpPr>
        <p:spPr>
          <a:xfrm>
            <a:off x="2876182" y="2774257"/>
            <a:ext cx="8616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1 $CA</a:t>
            </a:r>
            <a:endParaRPr kumimoji="0" lang="en-CA" sz="20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21" name="TextBox 20">
            <a:extLst>
              <a:ext uri="{FF2B5EF4-FFF2-40B4-BE49-F238E27FC236}">
                <a16:creationId xmlns:a16="http://schemas.microsoft.com/office/drawing/2014/main" id="{592676FA-E6A2-4E4E-A661-5BD3F52E46F2}"/>
              </a:ext>
            </a:extLst>
          </p:cNvPr>
          <p:cNvSpPr txBox="1"/>
          <p:nvPr/>
        </p:nvSpPr>
        <p:spPr>
          <a:xfrm>
            <a:off x="3914475" y="2689756"/>
            <a:ext cx="369493"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2800" b="1"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31" name="TextBox 30">
            <a:extLst>
              <a:ext uri="{FF2B5EF4-FFF2-40B4-BE49-F238E27FC236}">
                <a16:creationId xmlns:a16="http://schemas.microsoft.com/office/drawing/2014/main" id="{CB0DFD27-F47A-4C7F-9CC4-0B9599A06D57}"/>
              </a:ext>
            </a:extLst>
          </p:cNvPr>
          <p:cNvSpPr txBox="1"/>
          <p:nvPr/>
        </p:nvSpPr>
        <p:spPr>
          <a:xfrm>
            <a:off x="6058680" y="2674477"/>
            <a:ext cx="37259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6A629AE-7C8B-4C8D-A9E6-AF1D68768165}"/>
                  </a:ext>
                </a:extLst>
              </p:cNvPr>
              <p:cNvSpPr txBox="1"/>
              <p:nvPr/>
            </p:nvSpPr>
            <p:spPr>
              <a:xfrm>
                <a:off x="6544546" y="2779669"/>
                <a:ext cx="21480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2" name="TextBox 31">
                <a:extLst>
                  <a:ext uri="{FF2B5EF4-FFF2-40B4-BE49-F238E27FC236}">
                    <a16:creationId xmlns:a16="http://schemas.microsoft.com/office/drawing/2014/main" id="{E6A629AE-7C8B-4C8D-A9E6-AF1D68768165}"/>
                  </a:ext>
                </a:extLst>
              </p:cNvPr>
              <p:cNvSpPr txBox="1">
                <a:spLocks noRot="1" noChangeAspect="1" noMove="1" noResize="1" noEditPoints="1" noAdjustHandles="1" noChangeArrowheads="1" noChangeShapeType="1" noTextEdit="1"/>
              </p:cNvSpPr>
              <p:nvPr/>
            </p:nvSpPr>
            <p:spPr>
              <a:xfrm>
                <a:off x="6544546" y="2779669"/>
                <a:ext cx="214802" cy="369332"/>
              </a:xfrm>
              <a:prstGeom prst="rect">
                <a:avLst/>
              </a:prstGeom>
              <a:blipFill>
                <a:blip r:embed="rId5"/>
                <a:stretch>
                  <a:fillRect l="-31429" r="-28571" b="-8197"/>
                </a:stretch>
              </a:blipFill>
            </p:spPr>
            <p:txBody>
              <a:bodyPr/>
              <a:lstStyle/>
              <a:p>
                <a:r>
                  <a:rPr lang="en-CA">
                    <a:noFill/>
                  </a:rPr>
                  <a:t> </a:t>
                </a:r>
              </a:p>
            </p:txBody>
          </p:sp>
        </mc:Fallback>
      </mc:AlternateContent>
      <p:sp>
        <p:nvSpPr>
          <p:cNvPr id="3" name="Rectangle 2">
            <a:extLst>
              <a:ext uri="{FF2B5EF4-FFF2-40B4-BE49-F238E27FC236}">
                <a16:creationId xmlns:a16="http://schemas.microsoft.com/office/drawing/2014/main" id="{F1BDD994-1DAA-4614-B0A9-FE2FF9A52F53}"/>
              </a:ext>
            </a:extLst>
          </p:cNvPr>
          <p:cNvSpPr/>
          <p:nvPr/>
        </p:nvSpPr>
        <p:spPr bwMode="auto">
          <a:xfrm>
            <a:off x="5780626" y="2959735"/>
            <a:ext cx="332736" cy="458491"/>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F94B17-1B2A-4AA4-BA5B-F669BD459889}"/>
                  </a:ext>
                </a:extLst>
              </p:cNvPr>
              <p:cNvSpPr txBox="1"/>
              <p:nvPr/>
            </p:nvSpPr>
            <p:spPr>
              <a:xfrm>
                <a:off x="5812593" y="3067651"/>
                <a:ext cx="332735" cy="369332"/>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𝑥</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13" name="TextBox 12">
                <a:extLst>
                  <a:ext uri="{FF2B5EF4-FFF2-40B4-BE49-F238E27FC236}">
                    <a16:creationId xmlns:a16="http://schemas.microsoft.com/office/drawing/2014/main" id="{38F94B17-1B2A-4AA4-BA5B-F669BD459889}"/>
                  </a:ext>
                </a:extLst>
              </p:cNvPr>
              <p:cNvSpPr txBox="1">
                <a:spLocks noRot="1" noChangeAspect="1" noMove="1" noResize="1" noEditPoints="1" noAdjustHandles="1" noChangeArrowheads="1" noChangeShapeType="1" noTextEdit="1"/>
              </p:cNvSpPr>
              <p:nvPr/>
            </p:nvSpPr>
            <p:spPr>
              <a:xfrm>
                <a:off x="5812593" y="3067651"/>
                <a:ext cx="332735" cy="369332"/>
              </a:xfrm>
              <a:prstGeom prst="rect">
                <a:avLst/>
              </a:prstGeom>
              <a:blipFill>
                <a:blip r:embed="rId6"/>
                <a:stretch>
                  <a:fillRect b="-16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46F246E-EE86-49F0-906F-5EAA4C46DC2B}"/>
                  </a:ext>
                </a:extLst>
              </p:cNvPr>
              <p:cNvSpPr txBox="1"/>
              <p:nvPr/>
            </p:nvSpPr>
            <p:spPr>
              <a:xfrm>
                <a:off x="1963475" y="4023493"/>
                <a:ext cx="248907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(1 $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𝐶𝐴</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)(800 $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𝐶𝐴</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5" name="TextBox 24">
                <a:extLst>
                  <a:ext uri="{FF2B5EF4-FFF2-40B4-BE49-F238E27FC236}">
                    <a16:creationId xmlns:a16="http://schemas.microsoft.com/office/drawing/2014/main" id="{346F246E-EE86-49F0-906F-5EAA4C46DC2B}"/>
                  </a:ext>
                </a:extLst>
              </p:cNvPr>
              <p:cNvSpPr txBox="1">
                <a:spLocks noRot="1" noChangeAspect="1" noMove="1" noResize="1" noEditPoints="1" noAdjustHandles="1" noChangeArrowheads="1" noChangeShapeType="1" noTextEdit="1"/>
              </p:cNvSpPr>
              <p:nvPr/>
            </p:nvSpPr>
            <p:spPr>
              <a:xfrm>
                <a:off x="1963475" y="4023493"/>
                <a:ext cx="2489079" cy="369332"/>
              </a:xfrm>
              <a:prstGeom prst="rect">
                <a:avLst/>
              </a:prstGeom>
              <a:blipFill>
                <a:blip r:embed="rId7"/>
                <a:stretch>
                  <a:fillRect l="-3431" r="-3922"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6BA60EF-2AC1-4AD0-BC73-99E758B4CC81}"/>
                  </a:ext>
                </a:extLst>
              </p:cNvPr>
              <p:cNvSpPr txBox="1"/>
              <p:nvPr/>
            </p:nvSpPr>
            <p:spPr>
              <a:xfrm>
                <a:off x="4857305" y="4023493"/>
                <a:ext cx="194694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(0,80 $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𝑈𝑆</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3" name="TextBox 32">
                <a:extLst>
                  <a:ext uri="{FF2B5EF4-FFF2-40B4-BE49-F238E27FC236}">
                    <a16:creationId xmlns:a16="http://schemas.microsoft.com/office/drawing/2014/main" id="{46BA60EF-2AC1-4AD0-BC73-99E758B4CC81}"/>
                  </a:ext>
                </a:extLst>
              </p:cNvPr>
              <p:cNvSpPr txBox="1">
                <a:spLocks noRot="1" noChangeAspect="1" noMove="1" noResize="1" noEditPoints="1" noAdjustHandles="1" noChangeArrowheads="1" noChangeShapeType="1" noTextEdit="1"/>
              </p:cNvSpPr>
              <p:nvPr/>
            </p:nvSpPr>
            <p:spPr>
              <a:xfrm>
                <a:off x="4857305" y="4023493"/>
                <a:ext cx="1946943" cy="369332"/>
              </a:xfrm>
              <a:prstGeom prst="rect">
                <a:avLst/>
              </a:prstGeom>
              <a:blipFill>
                <a:blip r:embed="rId8"/>
                <a:stretch>
                  <a:fillRect l="-5016" r="-4702"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35E6966-D063-4AB5-B9D0-245E14F1EEAB}"/>
                  </a:ext>
                </a:extLst>
              </p:cNvPr>
              <p:cNvSpPr txBox="1"/>
              <p:nvPr/>
            </p:nvSpPr>
            <p:spPr>
              <a:xfrm>
                <a:off x="4513944" y="4024603"/>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4" name="TextBox 33">
                <a:extLst>
                  <a:ext uri="{FF2B5EF4-FFF2-40B4-BE49-F238E27FC236}">
                    <a16:creationId xmlns:a16="http://schemas.microsoft.com/office/drawing/2014/main" id="{835E6966-D063-4AB5-B9D0-245E14F1EEAB}"/>
                  </a:ext>
                </a:extLst>
              </p:cNvPr>
              <p:cNvSpPr txBox="1">
                <a:spLocks noRot="1" noChangeAspect="1" noMove="1" noResize="1" noEditPoints="1" noAdjustHandles="1" noChangeArrowheads="1" noChangeShapeType="1" noTextEdit="1"/>
              </p:cNvSpPr>
              <p:nvPr/>
            </p:nvSpPr>
            <p:spPr>
              <a:xfrm>
                <a:off x="4513944" y="4024603"/>
                <a:ext cx="314189" cy="369332"/>
              </a:xfrm>
              <a:prstGeom prst="rect">
                <a:avLst/>
              </a:prstGeom>
              <a:blipFill>
                <a:blip r:embed="rId9"/>
                <a:stretch>
                  <a:fillRect l="-7692" r="-576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22926B-FAB5-4E25-BACF-EEF1673528BD}"/>
                  </a:ext>
                </a:extLst>
              </p:cNvPr>
              <p:cNvSpPr txBox="1"/>
              <p:nvPr/>
            </p:nvSpPr>
            <p:spPr>
              <a:xfrm>
                <a:off x="3186134" y="4501802"/>
                <a:ext cx="1277594"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(1)(800)</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5" name="TextBox 34">
                <a:extLst>
                  <a:ext uri="{FF2B5EF4-FFF2-40B4-BE49-F238E27FC236}">
                    <a16:creationId xmlns:a16="http://schemas.microsoft.com/office/drawing/2014/main" id="{9C22926B-FAB5-4E25-BACF-EEF1673528BD}"/>
                  </a:ext>
                </a:extLst>
              </p:cNvPr>
              <p:cNvSpPr txBox="1">
                <a:spLocks noRot="1" noChangeAspect="1" noMove="1" noResize="1" noEditPoints="1" noAdjustHandles="1" noChangeArrowheads="1" noChangeShapeType="1" noTextEdit="1"/>
              </p:cNvSpPr>
              <p:nvPr/>
            </p:nvSpPr>
            <p:spPr>
              <a:xfrm>
                <a:off x="3186134" y="4501802"/>
                <a:ext cx="1277594" cy="369332"/>
              </a:xfrm>
              <a:prstGeom prst="rect">
                <a:avLst/>
              </a:prstGeom>
              <a:blipFill>
                <a:blip r:embed="rId10"/>
                <a:stretch>
                  <a:fillRect l="-7656" r="-8134"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4F2C079-EC9C-4779-95DA-FCF4E34C056A}"/>
                  </a:ext>
                </a:extLst>
              </p:cNvPr>
              <p:cNvSpPr txBox="1"/>
              <p:nvPr/>
            </p:nvSpPr>
            <p:spPr>
              <a:xfrm>
                <a:off x="4865605" y="4528628"/>
                <a:ext cx="1173078"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en-CA" sz="2400" i="1" smtClean="0">
                          <a:solidFill>
                            <a:srgbClr val="000000"/>
                          </a:solidFill>
                          <a:latin typeface="Cambria Math" panose="02040503050406030204" pitchFamily="18" charset="0"/>
                          <a:ea typeface="MS PGothic" panose="020B0600070205080204" pitchFamily="34" charset="-128"/>
                        </a:rPr>
                        <m:t>(</m:t>
                      </m:r>
                      <m:r>
                        <a:rPr lang="en-CA" sz="2400" b="0" i="1" smtClean="0">
                          <a:solidFill>
                            <a:srgbClr val="000000"/>
                          </a:solidFill>
                          <a:latin typeface="Cambria Math" panose="02040503050406030204" pitchFamily="18" charset="0"/>
                          <a:ea typeface="MS PGothic" panose="020B0600070205080204" pitchFamily="34" charset="-128"/>
                        </a:rPr>
                        <m:t>0,8</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6" name="TextBox 35">
                <a:extLst>
                  <a:ext uri="{FF2B5EF4-FFF2-40B4-BE49-F238E27FC236}">
                    <a16:creationId xmlns:a16="http://schemas.microsoft.com/office/drawing/2014/main" id="{C4F2C079-EC9C-4779-95DA-FCF4E34C056A}"/>
                  </a:ext>
                </a:extLst>
              </p:cNvPr>
              <p:cNvSpPr txBox="1">
                <a:spLocks noRot="1" noChangeAspect="1" noMove="1" noResize="1" noEditPoints="1" noAdjustHandles="1" noChangeArrowheads="1" noChangeShapeType="1" noTextEdit="1"/>
              </p:cNvSpPr>
              <p:nvPr/>
            </p:nvSpPr>
            <p:spPr>
              <a:xfrm>
                <a:off x="4865605" y="4528628"/>
                <a:ext cx="1173078" cy="369332"/>
              </a:xfrm>
              <a:prstGeom prst="rect">
                <a:avLst/>
              </a:prstGeom>
              <a:blipFill>
                <a:blip r:embed="rId11"/>
                <a:stretch>
                  <a:fillRect l="-7772" r="-8290" b="-38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71D7B43-EDB0-40B1-9AC1-3674AFEE687E}"/>
                  </a:ext>
                </a:extLst>
              </p:cNvPr>
              <p:cNvSpPr txBox="1"/>
              <p:nvPr/>
            </p:nvSpPr>
            <p:spPr>
              <a:xfrm>
                <a:off x="4551416" y="4528628"/>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7" name="TextBox 36">
                <a:extLst>
                  <a:ext uri="{FF2B5EF4-FFF2-40B4-BE49-F238E27FC236}">
                    <a16:creationId xmlns:a16="http://schemas.microsoft.com/office/drawing/2014/main" id="{E71D7B43-EDB0-40B1-9AC1-3674AFEE687E}"/>
                  </a:ext>
                </a:extLst>
              </p:cNvPr>
              <p:cNvSpPr txBox="1">
                <a:spLocks noRot="1" noChangeAspect="1" noMove="1" noResize="1" noEditPoints="1" noAdjustHandles="1" noChangeArrowheads="1" noChangeShapeType="1" noTextEdit="1"/>
              </p:cNvSpPr>
              <p:nvPr/>
            </p:nvSpPr>
            <p:spPr>
              <a:xfrm>
                <a:off x="4551416" y="4528628"/>
                <a:ext cx="314189" cy="369332"/>
              </a:xfrm>
              <a:prstGeom prst="rect">
                <a:avLst/>
              </a:prstGeom>
              <a:blipFill>
                <a:blip r:embed="rId12"/>
                <a:stretch>
                  <a:fillRect l="-7843" r="-784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35904B5-AEED-41AB-9AB3-3BBD16C53492}"/>
                  </a:ext>
                </a:extLst>
              </p:cNvPr>
              <p:cNvSpPr txBox="1"/>
              <p:nvPr/>
            </p:nvSpPr>
            <p:spPr>
              <a:xfrm>
                <a:off x="4551415" y="5032653"/>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8" name="TextBox 37">
                <a:extLst>
                  <a:ext uri="{FF2B5EF4-FFF2-40B4-BE49-F238E27FC236}">
                    <a16:creationId xmlns:a16="http://schemas.microsoft.com/office/drawing/2014/main" id="{435904B5-AEED-41AB-9AB3-3BBD16C53492}"/>
                  </a:ext>
                </a:extLst>
              </p:cNvPr>
              <p:cNvSpPr txBox="1">
                <a:spLocks noRot="1" noChangeAspect="1" noMove="1" noResize="1" noEditPoints="1" noAdjustHandles="1" noChangeArrowheads="1" noChangeShapeType="1" noTextEdit="1"/>
              </p:cNvSpPr>
              <p:nvPr/>
            </p:nvSpPr>
            <p:spPr>
              <a:xfrm>
                <a:off x="4551415" y="5032653"/>
                <a:ext cx="314189" cy="369332"/>
              </a:xfrm>
              <a:prstGeom prst="rect">
                <a:avLst/>
              </a:prstGeom>
              <a:blipFill>
                <a:blip r:embed="rId13"/>
                <a:stretch>
                  <a:fillRect l="-7843" r="-784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FB6CF37-ABA5-447B-ABA5-907CACF5811E}"/>
                  </a:ext>
                </a:extLst>
              </p:cNvPr>
              <p:cNvSpPr txBox="1"/>
              <p:nvPr/>
            </p:nvSpPr>
            <p:spPr>
              <a:xfrm>
                <a:off x="3853773" y="4981179"/>
                <a:ext cx="594715"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800</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9" name="TextBox 38">
                <a:extLst>
                  <a:ext uri="{FF2B5EF4-FFF2-40B4-BE49-F238E27FC236}">
                    <a16:creationId xmlns:a16="http://schemas.microsoft.com/office/drawing/2014/main" id="{CFB6CF37-ABA5-447B-ABA5-907CACF5811E}"/>
                  </a:ext>
                </a:extLst>
              </p:cNvPr>
              <p:cNvSpPr txBox="1">
                <a:spLocks noRot="1" noChangeAspect="1" noMove="1" noResize="1" noEditPoints="1" noAdjustHandles="1" noChangeArrowheads="1" noChangeShapeType="1" noTextEdit="1"/>
              </p:cNvSpPr>
              <p:nvPr/>
            </p:nvSpPr>
            <p:spPr>
              <a:xfrm>
                <a:off x="3853773" y="4981179"/>
                <a:ext cx="594715" cy="369332"/>
              </a:xfrm>
              <a:prstGeom prst="rect">
                <a:avLst/>
              </a:prstGeom>
              <a:blipFill>
                <a:blip r:embed="rId14"/>
                <a:stretch>
                  <a:fillRect l="-10204" r="-11224" b="-983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35A7154-26D8-4238-8261-417BAB7D8502}"/>
                  </a:ext>
                </a:extLst>
              </p:cNvPr>
              <p:cNvSpPr txBox="1"/>
              <p:nvPr/>
            </p:nvSpPr>
            <p:spPr>
              <a:xfrm>
                <a:off x="4991492" y="5352781"/>
                <a:ext cx="48731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0,8</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40" name="TextBox 39">
                <a:extLst>
                  <a:ext uri="{FF2B5EF4-FFF2-40B4-BE49-F238E27FC236}">
                    <a16:creationId xmlns:a16="http://schemas.microsoft.com/office/drawing/2014/main" id="{235A7154-26D8-4238-8261-417BAB7D8502}"/>
                  </a:ext>
                </a:extLst>
              </p:cNvPr>
              <p:cNvSpPr txBox="1">
                <a:spLocks noRot="1" noChangeAspect="1" noMove="1" noResize="1" noEditPoints="1" noAdjustHandles="1" noChangeArrowheads="1" noChangeShapeType="1" noTextEdit="1"/>
              </p:cNvSpPr>
              <p:nvPr/>
            </p:nvSpPr>
            <p:spPr>
              <a:xfrm>
                <a:off x="4991492" y="5352781"/>
                <a:ext cx="487313" cy="369332"/>
              </a:xfrm>
              <a:prstGeom prst="rect">
                <a:avLst/>
              </a:prstGeom>
              <a:blipFill>
                <a:blip r:embed="rId15"/>
                <a:stretch>
                  <a:fillRect l="-13750" r="-12500" b="-983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69888EE-FE89-4131-8C07-9E62B32C43E7}"/>
                  </a:ext>
                </a:extLst>
              </p:cNvPr>
              <p:cNvSpPr txBox="1"/>
              <p:nvPr/>
            </p:nvSpPr>
            <p:spPr>
              <a:xfrm>
                <a:off x="3917851" y="5321983"/>
                <a:ext cx="48731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0,8</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42" name="TextBox 41">
                <a:extLst>
                  <a:ext uri="{FF2B5EF4-FFF2-40B4-BE49-F238E27FC236}">
                    <a16:creationId xmlns:a16="http://schemas.microsoft.com/office/drawing/2014/main" id="{C69888EE-FE89-4131-8C07-9E62B32C43E7}"/>
                  </a:ext>
                </a:extLst>
              </p:cNvPr>
              <p:cNvSpPr txBox="1">
                <a:spLocks noRot="1" noChangeAspect="1" noMove="1" noResize="1" noEditPoints="1" noAdjustHandles="1" noChangeArrowheads="1" noChangeShapeType="1" noTextEdit="1"/>
              </p:cNvSpPr>
              <p:nvPr/>
            </p:nvSpPr>
            <p:spPr>
              <a:xfrm>
                <a:off x="3917851" y="5321983"/>
                <a:ext cx="487313" cy="369332"/>
              </a:xfrm>
              <a:prstGeom prst="rect">
                <a:avLst/>
              </a:prstGeom>
              <a:blipFill>
                <a:blip r:embed="rId16"/>
                <a:stretch>
                  <a:fillRect l="-13750" r="-12500" b="-9836"/>
                </a:stretch>
              </a:blipFill>
            </p:spPr>
            <p:txBody>
              <a:bodyPr/>
              <a:lstStyle/>
              <a:p>
                <a:r>
                  <a:rPr lang="en-CA">
                    <a:noFill/>
                  </a:rPr>
                  <a:t> </a:t>
                </a:r>
              </a:p>
            </p:txBody>
          </p:sp>
        </mc:Fallback>
      </mc:AlternateContent>
      <p:cxnSp>
        <p:nvCxnSpPr>
          <p:cNvPr id="43" name="Straight Connector 42">
            <a:extLst>
              <a:ext uri="{FF2B5EF4-FFF2-40B4-BE49-F238E27FC236}">
                <a16:creationId xmlns:a16="http://schemas.microsoft.com/office/drawing/2014/main" id="{8F6ED9BF-287C-4871-A6FC-0FC6BF03D14A}"/>
              </a:ext>
            </a:extLst>
          </p:cNvPr>
          <p:cNvCxnSpPr>
            <a:cxnSpLocks/>
          </p:cNvCxnSpPr>
          <p:nvPr/>
        </p:nvCxnSpPr>
        <p:spPr bwMode="auto">
          <a:xfrm>
            <a:off x="3874529" y="5341753"/>
            <a:ext cx="573959"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a:extLst>
              <a:ext uri="{FF2B5EF4-FFF2-40B4-BE49-F238E27FC236}">
                <a16:creationId xmlns:a16="http://schemas.microsoft.com/office/drawing/2014/main" id="{9139B2C8-80ED-4689-BE32-25DBAEA5D14A}"/>
              </a:ext>
            </a:extLst>
          </p:cNvPr>
          <p:cNvCxnSpPr>
            <a:cxnSpLocks/>
          </p:cNvCxnSpPr>
          <p:nvPr/>
        </p:nvCxnSpPr>
        <p:spPr bwMode="auto">
          <a:xfrm>
            <a:off x="4968938" y="5361467"/>
            <a:ext cx="573959"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F01A9DA-6EBA-4F35-84EB-C638A67EBD9E}"/>
                  </a:ext>
                </a:extLst>
              </p:cNvPr>
              <p:cNvSpPr txBox="1"/>
              <p:nvPr/>
            </p:nvSpPr>
            <p:spPr>
              <a:xfrm>
                <a:off x="3460248" y="5738158"/>
                <a:ext cx="1003480" cy="369332"/>
              </a:xfrm>
              <a:prstGeom prst="rect">
                <a:avLst/>
              </a:prstGeom>
              <a:noFill/>
            </p:spPr>
            <p:txBody>
              <a:bodyPr wrap="none" lIns="0" tIns="0" rIns="0" bIns="0" rtlCol="0">
                <a:spAutoFit/>
              </a:bodyPr>
              <a:lstStyle/>
              <a:p>
                <a:pPr lvl="0">
                  <a:defRPr/>
                </a:pPr>
                <a14:m>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1 000</m:t>
                    </m:r>
                  </m:oMath>
                </a14:m>
                <a:r>
                  <a:rPr lang="en-CA" dirty="0">
                    <a:solidFill>
                      <a:srgbClr val="000000"/>
                    </a:solidFill>
                  </a:rPr>
                  <a:t> </a:t>
                </a:r>
                <a14:m>
                  <m:oMath xmlns:m="http://schemas.openxmlformats.org/officeDocument/2006/math">
                    <m:r>
                      <a:rPr lang="fr-CA" i="1">
                        <a:solidFill>
                          <a:srgbClr val="000000"/>
                        </a:solidFill>
                        <a:latin typeface="Cambria Math"/>
                      </a:rPr>
                      <m:t>$</m:t>
                    </m:r>
                  </m:oMath>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45" name="TextBox 44">
                <a:extLst>
                  <a:ext uri="{FF2B5EF4-FFF2-40B4-BE49-F238E27FC236}">
                    <a16:creationId xmlns:a16="http://schemas.microsoft.com/office/drawing/2014/main" id="{FF01A9DA-6EBA-4F35-84EB-C638A67EBD9E}"/>
                  </a:ext>
                </a:extLst>
              </p:cNvPr>
              <p:cNvSpPr txBox="1">
                <a:spLocks noRot="1" noChangeAspect="1" noMove="1" noResize="1" noEditPoints="1" noAdjustHandles="1" noChangeArrowheads="1" noChangeShapeType="1" noTextEdit="1"/>
              </p:cNvSpPr>
              <p:nvPr/>
            </p:nvSpPr>
            <p:spPr>
              <a:xfrm>
                <a:off x="3460248" y="5738158"/>
                <a:ext cx="1003480" cy="369332"/>
              </a:xfrm>
              <a:prstGeom prst="rect">
                <a:avLst/>
              </a:prstGeom>
              <a:blipFill>
                <a:blip r:embed="rId17"/>
                <a:stretch>
                  <a:fillRect l="-10976" r="-10366" b="-1967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647735A-366B-4823-B8E3-AA83A4E61E1C}"/>
                  </a:ext>
                </a:extLst>
              </p:cNvPr>
              <p:cNvSpPr txBox="1"/>
              <p:nvPr/>
            </p:nvSpPr>
            <p:spPr>
              <a:xfrm>
                <a:off x="5077585" y="5765568"/>
                <a:ext cx="25776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46" name="TextBox 45">
                <a:extLst>
                  <a:ext uri="{FF2B5EF4-FFF2-40B4-BE49-F238E27FC236}">
                    <a16:creationId xmlns:a16="http://schemas.microsoft.com/office/drawing/2014/main" id="{1647735A-366B-4823-B8E3-AA83A4E61E1C}"/>
                  </a:ext>
                </a:extLst>
              </p:cNvPr>
              <p:cNvSpPr txBox="1">
                <a:spLocks noRot="1" noChangeAspect="1" noMove="1" noResize="1" noEditPoints="1" noAdjustHandles="1" noChangeArrowheads="1" noChangeShapeType="1" noTextEdit="1"/>
              </p:cNvSpPr>
              <p:nvPr/>
            </p:nvSpPr>
            <p:spPr>
              <a:xfrm>
                <a:off x="5077585" y="5765568"/>
                <a:ext cx="257763" cy="369332"/>
              </a:xfrm>
              <a:prstGeom prst="rect">
                <a:avLst/>
              </a:prstGeom>
              <a:blipFill>
                <a:blip r:embed="rId18"/>
                <a:stretch>
                  <a:fillRect l="-14286" r="-9524" b="-1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7B1F47A-FDDB-4521-9EEA-2D17C764E43D}"/>
                  </a:ext>
                </a:extLst>
              </p:cNvPr>
              <p:cNvSpPr txBox="1"/>
              <p:nvPr/>
            </p:nvSpPr>
            <p:spPr>
              <a:xfrm>
                <a:off x="4599021" y="5727057"/>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47" name="TextBox 46">
                <a:extLst>
                  <a:ext uri="{FF2B5EF4-FFF2-40B4-BE49-F238E27FC236}">
                    <a16:creationId xmlns:a16="http://schemas.microsoft.com/office/drawing/2014/main" id="{47B1F47A-FDDB-4521-9EEA-2D17C764E43D}"/>
                  </a:ext>
                </a:extLst>
              </p:cNvPr>
              <p:cNvSpPr txBox="1">
                <a:spLocks noRot="1" noChangeAspect="1" noMove="1" noResize="1" noEditPoints="1" noAdjustHandles="1" noChangeArrowheads="1" noChangeShapeType="1" noTextEdit="1"/>
              </p:cNvSpPr>
              <p:nvPr/>
            </p:nvSpPr>
            <p:spPr>
              <a:xfrm>
                <a:off x="4599021" y="5727057"/>
                <a:ext cx="314189" cy="369332"/>
              </a:xfrm>
              <a:prstGeom prst="rect">
                <a:avLst/>
              </a:prstGeom>
              <a:blipFill>
                <a:blip r:embed="rId19"/>
                <a:stretch>
                  <a:fillRect l="-7692" r="-5769"/>
                </a:stretch>
              </a:blipFill>
            </p:spPr>
            <p:txBody>
              <a:bodyPr/>
              <a:lstStyle/>
              <a:p>
                <a:r>
                  <a:rPr lang="en-CA">
                    <a:noFill/>
                  </a:rPr>
                  <a:t> </a:t>
                </a:r>
              </a:p>
            </p:txBody>
          </p:sp>
        </mc:Fallback>
      </mc:AlternateContent>
      <p:sp>
        <p:nvSpPr>
          <p:cNvPr id="48" name="TextBox 47">
            <a:extLst>
              <a:ext uri="{FF2B5EF4-FFF2-40B4-BE49-F238E27FC236}">
                <a16:creationId xmlns:a16="http://schemas.microsoft.com/office/drawing/2014/main" id="{7CFB614B-0FF4-4A65-B2EF-55D34AC97BC4}"/>
              </a:ext>
            </a:extLst>
          </p:cNvPr>
          <p:cNvSpPr txBox="1"/>
          <p:nvPr/>
        </p:nvSpPr>
        <p:spPr>
          <a:xfrm>
            <a:off x="7396526" y="3021287"/>
            <a:ext cx="1346947" cy="338554"/>
          </a:xfrm>
          <a:prstGeom prst="rect">
            <a:avLst/>
          </a:prstGeom>
          <a:solidFill>
            <a:srgbClr val="FFFF00"/>
          </a:solidFill>
        </p:spPr>
        <p:txBody>
          <a:bodyPr wrap="square" rtlCol="0">
            <a:spAutoFit/>
          </a:bodyPr>
          <a:lstStyle/>
          <a:p>
            <a:pPr algn="ctr"/>
            <a:r>
              <a:rPr lang="en-CA" sz="1600" b="1" dirty="0" err="1"/>
              <a:t>Numérateur</a:t>
            </a:r>
            <a:endParaRPr lang="en-CA" sz="1600" b="1" dirty="0"/>
          </a:p>
        </p:txBody>
      </p:sp>
      <p:sp>
        <p:nvSpPr>
          <p:cNvPr id="49" name="TextBox 48">
            <a:extLst>
              <a:ext uri="{FF2B5EF4-FFF2-40B4-BE49-F238E27FC236}">
                <a16:creationId xmlns:a16="http://schemas.microsoft.com/office/drawing/2014/main" id="{44458F68-EEF9-49FD-AFED-3CC9284768A8}"/>
              </a:ext>
            </a:extLst>
          </p:cNvPr>
          <p:cNvSpPr txBox="1"/>
          <p:nvPr/>
        </p:nvSpPr>
        <p:spPr>
          <a:xfrm>
            <a:off x="7301151" y="3564366"/>
            <a:ext cx="1597655" cy="338554"/>
          </a:xfrm>
          <a:prstGeom prst="rect">
            <a:avLst/>
          </a:prstGeom>
          <a:solidFill>
            <a:srgbClr val="FFFF00"/>
          </a:solidFill>
        </p:spPr>
        <p:txBody>
          <a:bodyPr wrap="square" rtlCol="0">
            <a:spAutoFit/>
          </a:bodyPr>
          <a:lstStyle/>
          <a:p>
            <a:pPr algn="ctr"/>
            <a:r>
              <a:rPr lang="en-CA" sz="1600" b="1" dirty="0" err="1"/>
              <a:t>Dénominateur</a:t>
            </a:r>
            <a:endParaRPr lang="en-CA" sz="1600" b="1" dirty="0"/>
          </a:p>
        </p:txBody>
      </p:sp>
      <p:cxnSp>
        <p:nvCxnSpPr>
          <p:cNvPr id="50" name="Straight Connector 49">
            <a:extLst>
              <a:ext uri="{FF2B5EF4-FFF2-40B4-BE49-F238E27FC236}">
                <a16:creationId xmlns:a16="http://schemas.microsoft.com/office/drawing/2014/main" id="{655D53EA-EBE9-4DF8-B700-9D238F2F4441}"/>
              </a:ext>
            </a:extLst>
          </p:cNvPr>
          <p:cNvCxnSpPr>
            <a:cxnSpLocks/>
          </p:cNvCxnSpPr>
          <p:nvPr/>
        </p:nvCxnSpPr>
        <p:spPr bwMode="auto">
          <a:xfrm>
            <a:off x="4308643" y="2054831"/>
            <a:ext cx="1795649"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Connector 50">
            <a:extLst>
              <a:ext uri="{FF2B5EF4-FFF2-40B4-BE49-F238E27FC236}">
                <a16:creationId xmlns:a16="http://schemas.microsoft.com/office/drawing/2014/main" id="{1E6DB455-57AE-4741-A31E-2DDD3DB1DE6F}"/>
              </a:ext>
            </a:extLst>
          </p:cNvPr>
          <p:cNvCxnSpPr>
            <a:cxnSpLocks/>
          </p:cNvCxnSpPr>
          <p:nvPr/>
        </p:nvCxnSpPr>
        <p:spPr bwMode="auto">
          <a:xfrm>
            <a:off x="6697432" y="2054831"/>
            <a:ext cx="1062252"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Connector 51">
            <a:extLst>
              <a:ext uri="{FF2B5EF4-FFF2-40B4-BE49-F238E27FC236}">
                <a16:creationId xmlns:a16="http://schemas.microsoft.com/office/drawing/2014/main" id="{35882D21-5B55-4D59-99E5-D85B78F61717}"/>
              </a:ext>
            </a:extLst>
          </p:cNvPr>
          <p:cNvCxnSpPr>
            <a:cxnSpLocks/>
          </p:cNvCxnSpPr>
          <p:nvPr/>
        </p:nvCxnSpPr>
        <p:spPr bwMode="auto">
          <a:xfrm>
            <a:off x="4256802" y="2351720"/>
            <a:ext cx="2287744"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a:extLst>
              <a:ext uri="{FF2B5EF4-FFF2-40B4-BE49-F238E27FC236}">
                <a16:creationId xmlns:a16="http://schemas.microsoft.com/office/drawing/2014/main" id="{2E8616AA-7313-4670-8566-E293EB4CB4A9}"/>
              </a:ext>
            </a:extLst>
          </p:cNvPr>
          <p:cNvSpPr txBox="1"/>
          <p:nvPr/>
        </p:nvSpPr>
        <p:spPr>
          <a:xfrm>
            <a:off x="541259" y="267657"/>
            <a:ext cx="2148514" cy="338554"/>
          </a:xfrm>
          <a:prstGeom prst="rect">
            <a:avLst/>
          </a:prstGeom>
          <a:solidFill>
            <a:srgbClr val="005954"/>
          </a:solidFill>
        </p:spPr>
        <p:txBody>
          <a:bodyPr wrap="square" rtlCol="0">
            <a:spAutoFit/>
          </a:bodyPr>
          <a:lstStyle/>
          <a:p>
            <a:pPr algn="ctr"/>
            <a:r>
              <a:rPr lang="en-CA" sz="1600" b="1" dirty="0" err="1">
                <a:solidFill>
                  <a:schemeClr val="bg1"/>
                </a:solidFill>
              </a:rPr>
              <a:t>Mauvais</a:t>
            </a:r>
            <a:r>
              <a:rPr lang="en-CA" sz="1600" b="1" dirty="0">
                <a:solidFill>
                  <a:schemeClr val="bg1"/>
                </a:solidFill>
              </a:rPr>
              <a:t> </a:t>
            </a:r>
            <a:r>
              <a:rPr lang="en-CA" sz="1600" b="1" dirty="0" err="1">
                <a:solidFill>
                  <a:schemeClr val="bg1"/>
                </a:solidFill>
              </a:rPr>
              <a:t>exemple</a:t>
            </a:r>
            <a:endParaRPr lang="en-CA" sz="1600" b="1" dirty="0">
              <a:solidFill>
                <a:schemeClr val="bg1"/>
              </a:solidFill>
            </a:endParaRPr>
          </a:p>
        </p:txBody>
      </p:sp>
    </p:spTree>
    <p:extLst>
      <p:ext uri="{BB962C8B-B14F-4D97-AF65-F5344CB8AC3E}">
        <p14:creationId xmlns:p14="http://schemas.microsoft.com/office/powerpoint/2010/main" val="373119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9" presetClass="path" presetSubtype="0" accel="50000" decel="50000" fill="hold" grpId="1" nodeType="clickEffect">
                                  <p:stCondLst>
                                    <p:cond delay="0"/>
                                  </p:stCondLst>
                                  <p:childTnLst>
                                    <p:animMotion origin="layout" path="M -1.94444E-6 3.7037E-6 L -0.08993 0.03472 " pathEditMode="relative" rAng="0" ptsTypes="AA">
                                      <p:cBhvr>
                                        <p:cTn id="28" dur="2000" fill="hold"/>
                                        <p:tgtEl>
                                          <p:spTgt spid="20"/>
                                        </p:tgtEl>
                                        <p:attrNameLst>
                                          <p:attrName>ppt_x</p:attrName>
                                          <p:attrName>ppt_y</p:attrName>
                                        </p:attrNameLst>
                                      </p:cBhvr>
                                      <p:rCtr x="-4497" y="1736"/>
                                    </p:animMotion>
                                  </p:childTnLst>
                                </p:cTn>
                              </p:par>
                              <p:par>
                                <p:cTn id="29" presetID="9" presetClass="exit" presetSubtype="0" fill="hold" grpId="1" nodeType="withEffect">
                                  <p:stCondLst>
                                    <p:cond delay="0"/>
                                  </p:stCondLst>
                                  <p:childTnLst>
                                    <p:animEffect transition="out" filter="dissolv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9" presetClass="path" presetSubtype="0" accel="50000" decel="50000" fill="hold" grpId="1" nodeType="withEffect">
                                  <p:stCondLst>
                                    <p:cond delay="0"/>
                                  </p:stCondLst>
                                  <p:childTnLst>
                                    <p:animMotion origin="layout" path="M 2.77778E-7 3.33333E-6 L -0.25174 0.10902 " pathEditMode="relative" rAng="0" ptsTypes="AA">
                                      <p:cBhvr>
                                        <p:cTn id="33" dur="2000" fill="hold"/>
                                        <p:tgtEl>
                                          <p:spTgt spid="19"/>
                                        </p:tgtEl>
                                        <p:attrNameLst>
                                          <p:attrName>ppt_x</p:attrName>
                                          <p:attrName>ppt_y</p:attrName>
                                        </p:attrNameLst>
                                      </p:cBhvr>
                                      <p:rCtr x="-12587" y="5440"/>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9" presetClass="path" presetSubtype="0" accel="50000" decel="50000" fill="hold" grpId="1" nodeType="clickEffect">
                                  <p:stCondLst>
                                    <p:cond delay="0"/>
                                  </p:stCondLst>
                                  <p:childTnLst>
                                    <p:animMotion origin="layout" path="M 2.22222E-6 1.11111E-6 L 0.0684 0.10949 " pathEditMode="relative" rAng="0" ptsTypes="AA">
                                      <p:cBhvr>
                                        <p:cTn id="54" dur="2000" fill="hold"/>
                                        <p:tgtEl>
                                          <p:spTgt spid="30"/>
                                        </p:tgtEl>
                                        <p:attrNameLst>
                                          <p:attrName>ppt_x</p:attrName>
                                          <p:attrName>ppt_y</p:attrName>
                                        </p:attrNameLst>
                                      </p:cBhvr>
                                      <p:rCtr x="3420" y="5463"/>
                                    </p:animMotion>
                                  </p:childTnLst>
                                </p:cTn>
                              </p:par>
                              <p:par>
                                <p:cTn id="55" presetID="9" presetClass="exit" presetSubtype="0" fill="hold" grpId="1" nodeType="withEffect">
                                  <p:stCondLst>
                                    <p:cond delay="0"/>
                                  </p:stCondLst>
                                  <p:childTnLst>
                                    <p:animEffect transition="out" filter="dissolv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49" presetClass="path" presetSubtype="0" accel="50000" decel="50000" fill="hold" grpId="1" nodeType="withEffect">
                                  <p:stCondLst>
                                    <p:cond delay="0"/>
                                  </p:stCondLst>
                                  <p:childTnLst>
                                    <p:animMotion origin="layout" path="M -5.55556E-7 4.07407E-6 L -0.07257 0.04328 " pathEditMode="relative" rAng="0" ptsTypes="AA">
                                      <p:cBhvr>
                                        <p:cTn id="59" dur="2000" fill="hold"/>
                                        <p:tgtEl>
                                          <p:spTgt spid="32"/>
                                        </p:tgtEl>
                                        <p:attrNameLst>
                                          <p:attrName>ppt_x</p:attrName>
                                          <p:attrName>ppt_y</p:attrName>
                                        </p:attrNameLst>
                                      </p:cBhvr>
                                      <p:rCtr x="-3628" y="2153"/>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3">
                                            <p:txEl>
                                              <p:pRg st="0" end="0"/>
                                            </p:txEl>
                                          </p:spTgt>
                                        </p:tgtEl>
                                        <p:attrNameLst>
                                          <p:attrName>style.visibility</p:attrName>
                                        </p:attrNameLst>
                                      </p:cBhvr>
                                      <p:to>
                                        <p:strVal val="visible"/>
                                      </p:to>
                                    </p:set>
                                    <p:animEffect transition="in" filter="fade">
                                      <p:cBhvr>
                                        <p:cTn id="106" dur="500"/>
                                        <p:tgtEl>
                                          <p:spTgt spid="33">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5">
                                            <p:txEl>
                                              <p:pRg st="0" end="0"/>
                                            </p:txEl>
                                          </p:spTgt>
                                        </p:tgtEl>
                                        <p:attrNameLst>
                                          <p:attrName>style.visibility</p:attrName>
                                        </p:attrNameLst>
                                      </p:cBhvr>
                                      <p:to>
                                        <p:strVal val="visible"/>
                                      </p:to>
                                    </p:set>
                                    <p:animEffect transition="in" filter="fade">
                                      <p:cBhvr>
                                        <p:cTn id="111" dur="500"/>
                                        <p:tgtEl>
                                          <p:spTgt spid="35">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6">
                                            <p:txEl>
                                              <p:pRg st="0" end="0"/>
                                            </p:txEl>
                                          </p:spTgt>
                                        </p:tgtEl>
                                        <p:attrNameLst>
                                          <p:attrName>style.visibility</p:attrName>
                                        </p:attrNameLst>
                                      </p:cBhvr>
                                      <p:to>
                                        <p:strVal val="visible"/>
                                      </p:to>
                                    </p:set>
                                    <p:animEffect transition="in" filter="fade">
                                      <p:cBhvr>
                                        <p:cTn id="120" dur="500"/>
                                        <p:tgtEl>
                                          <p:spTgt spid="36">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9">
                                            <p:txEl>
                                              <p:pRg st="0" end="0"/>
                                            </p:txEl>
                                          </p:spTgt>
                                        </p:tgtEl>
                                        <p:attrNameLst>
                                          <p:attrName>style.visibility</p:attrName>
                                        </p:attrNameLst>
                                      </p:cBhvr>
                                      <p:to>
                                        <p:strVal val="visible"/>
                                      </p:to>
                                    </p:set>
                                    <p:animEffect transition="in" filter="fade">
                                      <p:cBhvr>
                                        <p:cTn id="125" dur="500"/>
                                        <p:tgtEl>
                                          <p:spTgt spid="39">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500"/>
                                        <p:tgtEl>
                                          <p:spTgt spid="3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4">
                                            <p:txEl>
                                              <p:pRg st="0" end="0"/>
                                            </p:txEl>
                                          </p:spTgt>
                                        </p:tgtEl>
                                        <p:attrNameLst>
                                          <p:attrName>style.visibility</p:attrName>
                                        </p:attrNameLst>
                                      </p:cBhvr>
                                      <p:to>
                                        <p:strVal val="visible"/>
                                      </p:to>
                                    </p:set>
                                    <p:animEffect transition="in" filter="fade">
                                      <p:cBhvr>
                                        <p:cTn id="135" dur="500"/>
                                        <p:tgtEl>
                                          <p:spTgt spid="24">
                                            <p:txEl>
                                              <p:pRg st="0" end="0"/>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44"/>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43"/>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40">
                                            <p:txEl>
                                              <p:pRg st="0" end="0"/>
                                            </p:txEl>
                                          </p:spTgt>
                                        </p:tgtEl>
                                        <p:attrNameLst>
                                          <p:attrName>style.visibility</p:attrName>
                                        </p:attrNameLst>
                                      </p:cBhvr>
                                      <p:to>
                                        <p:strVal val="visible"/>
                                      </p:to>
                                    </p:set>
                                    <p:animEffect transition="in" filter="fade">
                                      <p:cBhvr>
                                        <p:cTn id="148" dur="500"/>
                                        <p:tgtEl>
                                          <p:spTgt spid="40">
                                            <p:txEl>
                                              <p:pRg st="0" end="0"/>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2">
                                            <p:txEl>
                                              <p:pRg st="0" end="0"/>
                                            </p:txEl>
                                          </p:spTgt>
                                        </p:tgtEl>
                                        <p:attrNameLst>
                                          <p:attrName>style.visibility</p:attrName>
                                        </p:attrNameLst>
                                      </p:cBhvr>
                                      <p:to>
                                        <p:strVal val="visible"/>
                                      </p:to>
                                    </p:set>
                                    <p:animEffect transition="in" filter="fade">
                                      <p:cBhvr>
                                        <p:cTn id="153" dur="500"/>
                                        <p:tgtEl>
                                          <p:spTgt spid="4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6">
                                            <p:txEl>
                                              <p:pRg st="0" end="0"/>
                                            </p:txEl>
                                          </p:spTgt>
                                        </p:tgtEl>
                                        <p:attrNameLst>
                                          <p:attrName>style.visibility</p:attrName>
                                        </p:attrNameLst>
                                      </p:cBhvr>
                                      <p:to>
                                        <p:strVal val="visible"/>
                                      </p:to>
                                    </p:set>
                                    <p:animEffect transition="in" filter="fade">
                                      <p:cBhvr>
                                        <p:cTn id="158" dur="500"/>
                                        <p:tgtEl>
                                          <p:spTgt spid="46">
                                            <p:txEl>
                                              <p:pRg st="0" end="0"/>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45">
                                            <p:txEl>
                                              <p:pRg st="0" end="0"/>
                                            </p:txEl>
                                          </p:spTgt>
                                        </p:tgtEl>
                                        <p:attrNameLst>
                                          <p:attrName>style.visibility</p:attrName>
                                        </p:attrNameLst>
                                      </p:cBhvr>
                                      <p:to>
                                        <p:strVal val="visible"/>
                                      </p:to>
                                    </p:set>
                                    <p:animEffect transition="in" filter="fade">
                                      <p:cBhvr>
                                        <p:cTn id="167"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2" grpId="0"/>
      <p:bldP spid="19" grpId="0"/>
      <p:bldP spid="19" grpId="1"/>
      <p:bldP spid="20" grpId="0"/>
      <p:bldP spid="20" grpId="1"/>
      <p:bldP spid="21" grpId="0"/>
      <p:bldP spid="21" grpId="1"/>
      <p:bldP spid="31" grpId="0"/>
      <p:bldP spid="31" grpId="1"/>
      <p:bldP spid="32" grpId="0"/>
      <p:bldP spid="32" grpId="1"/>
      <p:bldP spid="3" grpId="0" animBg="1"/>
      <p:bldP spid="13" grpId="0"/>
      <p:bldP spid="25" grpId="0"/>
      <p:bldP spid="34" grpId="0"/>
      <p:bldP spid="37" grpId="0"/>
      <p:bldP spid="38" grpId="0"/>
      <p:bldP spid="47" grpId="0"/>
      <p:bldP spid="48" grpId="0"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Calculer la conversion d’une monnaie en une autre monnaie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fr-CA" dirty="0"/>
              <a:t>Quelle méthode préférez-vous?</a:t>
            </a:r>
          </a:p>
          <a:p>
            <a:pPr eaLnBrk="1" hangingPunct="1">
              <a:lnSpc>
                <a:spcPts val="2400"/>
              </a:lnSpc>
            </a:pPr>
            <a:r>
              <a:rPr lang="fr-CA" dirty="0"/>
              <a:t>La principale difficulté consiste à déterminer le chiffre qui va dans la partie du haut de la fraction (le </a:t>
            </a:r>
            <a:r>
              <a:rPr lang="fr-CA" b="1" dirty="0"/>
              <a:t>numérateur</a:t>
            </a:r>
            <a:r>
              <a:rPr lang="fr-CA" dirty="0"/>
              <a:t>) et celui qui va dans la partie du bas (</a:t>
            </a:r>
            <a:r>
              <a:rPr lang="fr-CA" b="1" dirty="0"/>
              <a:t>dénominateur</a:t>
            </a:r>
            <a:r>
              <a:rPr lang="fr-CA" dirty="0"/>
              <a:t>).</a:t>
            </a:r>
          </a:p>
          <a:p>
            <a:pPr eaLnBrk="1" hangingPunct="1">
              <a:lnSpc>
                <a:spcPts val="2400"/>
              </a:lnSpc>
            </a:pPr>
            <a:r>
              <a:rPr lang="fr-CA" dirty="0"/>
              <a:t>Les unités du numérateur doivent être les mêmes, tout comme celles du dénominateur.</a:t>
            </a:r>
          </a:p>
          <a:p>
            <a:pPr eaLnBrk="1" hangingPunct="1">
              <a:lnSpc>
                <a:spcPts val="2400"/>
              </a:lnSpc>
            </a:pPr>
            <a:endParaRPr lang="en-US" altLang="en-US" dirty="0"/>
          </a:p>
          <a:p>
            <a:pPr marL="0" indent="0" eaLnBrk="1" hangingPunct="1">
              <a:lnSpc>
                <a:spcPts val="2400"/>
              </a:lnSpc>
              <a:buNone/>
            </a:pPr>
            <a:r>
              <a:rPr lang="fr-CA" dirty="0"/>
              <a:t>Exerçons-nous!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34076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8898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383936"/>
            <a:ext cx="7923212" cy="685800"/>
          </a:xfrm>
        </p:spPr>
        <p:txBody>
          <a:bodyPr/>
          <a:lstStyle/>
          <a:p>
            <a:pPr eaLnBrk="1" hangingPunct="1"/>
            <a:r>
              <a:rPr lang="fr-CA" dirty="0">
                <a:solidFill>
                  <a:srgbClr val="005954"/>
                </a:solidFill>
                <a:latin typeface="Open Sans"/>
                <a:ea typeface="MS PGothic"/>
              </a:rPr>
              <a:t>Remarque spéciale à l’intention du personnel enseignant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endParaRPr lang="en-US" altLang="en-US" dirty="0"/>
          </a:p>
          <a:p>
            <a:pPr eaLnBrk="1" hangingPunct="1"/>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25741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8D5BBA8F-C514-4A51-B170-B26BEDF165B8}"/>
              </a:ext>
            </a:extLst>
          </p:cNvPr>
          <p:cNvPicPr>
            <a:picLocks noChangeAspect="1"/>
          </p:cNvPicPr>
          <p:nvPr/>
        </p:nvPicPr>
        <p:blipFill>
          <a:blip r:embed="rId2"/>
          <a:stretch>
            <a:fillRect/>
          </a:stretch>
        </p:blipFill>
        <p:spPr>
          <a:xfrm>
            <a:off x="1536980" y="1327486"/>
            <a:ext cx="6070039" cy="48093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Applications</a:t>
            </a:r>
          </a:p>
        </p:txBody>
      </p:sp>
      <p:pic>
        <p:nvPicPr>
          <p:cNvPr id="3" name="Content Placeholder 2">
            <a:extLst>
              <a:ext uri="{FF2B5EF4-FFF2-40B4-BE49-F238E27FC236}">
                <a16:creationId xmlns:a16="http://schemas.microsoft.com/office/drawing/2014/main" id="{22EC4D9A-5669-4002-BF4B-6E2CBB4E6112}"/>
              </a:ext>
            </a:extLst>
          </p:cNvPr>
          <p:cNvPicPr>
            <a:picLocks noGrp="1" noChangeAspect="1"/>
          </p:cNvPicPr>
          <p:nvPr>
            <p:ph idx="1"/>
          </p:nvPr>
        </p:nvPicPr>
        <p:blipFill>
          <a:blip r:embed="rId2"/>
          <a:stretch>
            <a:fillRect/>
          </a:stretch>
        </p:blipFill>
        <p:spPr>
          <a:xfrm>
            <a:off x="611560" y="1249179"/>
            <a:ext cx="5536449" cy="2232248"/>
          </a:xfrm>
        </p:spPr>
      </p:pic>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759AC224-72A1-41AC-B711-82DD31BD66ED}"/>
              </a:ext>
            </a:extLst>
          </p:cNvPr>
          <p:cNvPicPr>
            <a:picLocks noChangeAspect="1"/>
          </p:cNvPicPr>
          <p:nvPr/>
        </p:nvPicPr>
        <p:blipFill>
          <a:blip r:embed="rId3"/>
          <a:stretch>
            <a:fillRect/>
          </a:stretch>
        </p:blipFill>
        <p:spPr>
          <a:xfrm>
            <a:off x="733083" y="3511406"/>
            <a:ext cx="5688632" cy="2419390"/>
          </a:xfrm>
          <a:prstGeom prst="rect">
            <a:avLst/>
          </a:prstGeom>
        </p:spPr>
      </p:pic>
      <p:sp>
        <p:nvSpPr>
          <p:cNvPr id="6" name="TextBox 5">
            <a:extLst>
              <a:ext uri="{FF2B5EF4-FFF2-40B4-BE49-F238E27FC236}">
                <a16:creationId xmlns:a16="http://schemas.microsoft.com/office/drawing/2014/main" id="{9E6E66B7-2A66-421A-BADA-A418FABF569B}"/>
              </a:ext>
            </a:extLst>
          </p:cNvPr>
          <p:cNvSpPr txBox="1"/>
          <p:nvPr/>
        </p:nvSpPr>
        <p:spPr>
          <a:xfrm>
            <a:off x="6660232" y="3095907"/>
            <a:ext cx="2267744" cy="830997"/>
          </a:xfrm>
          <a:prstGeom prst="rect">
            <a:avLst/>
          </a:prstGeom>
          <a:noFill/>
        </p:spPr>
        <p:txBody>
          <a:bodyPr wrap="square" rtlCol="0">
            <a:spAutoFit/>
          </a:bodyPr>
          <a:lstStyle/>
          <a:p>
            <a:r>
              <a:rPr lang="fr-CA" b="1" dirty="0"/>
              <a:t>Et il y en a de nombreuses autres!</a:t>
            </a:r>
          </a:p>
        </p:txBody>
      </p:sp>
    </p:spTree>
    <p:extLst>
      <p:ext uri="{BB962C8B-B14F-4D97-AF65-F5344CB8AC3E}">
        <p14:creationId xmlns:p14="http://schemas.microsoft.com/office/powerpoint/2010/main" val="170353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Activité de réflexion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dirty="0"/>
              <a:t>Penser-préparer-partager</a:t>
            </a:r>
          </a:p>
          <a:p>
            <a:pPr marL="0" indent="0" eaLnBrk="1" hangingPunct="1">
              <a:buNone/>
            </a:pPr>
            <a:endParaRPr lang="en-US" altLang="en-US" sz="2000" b="1" dirty="0"/>
          </a:p>
          <a:p>
            <a:pPr eaLnBrk="1" hangingPunct="1"/>
            <a:r>
              <a:rPr lang="fr-CA" sz="2000" dirty="0"/>
              <a:t>Qu’est-ce qu’une </a:t>
            </a:r>
            <a:r>
              <a:rPr lang="fr-CA" sz="2000" b="1" dirty="0"/>
              <a:t>devise</a:t>
            </a:r>
            <a:r>
              <a:rPr lang="fr-CA" sz="2000" dirty="0"/>
              <a:t>? En as-tu déjà entendu parler?</a:t>
            </a:r>
          </a:p>
          <a:p>
            <a:pPr eaLnBrk="1" hangingPunct="1"/>
            <a:r>
              <a:rPr lang="fr-CA" sz="2000" dirty="0"/>
              <a:t>Qu’est-ce que le</a:t>
            </a:r>
            <a:r>
              <a:rPr lang="fr-CA" sz="2000" b="1" dirty="0"/>
              <a:t> taux de change</a:t>
            </a:r>
            <a:r>
              <a:rPr lang="fr-CA" sz="2000" dirty="0"/>
              <a:t>?</a:t>
            </a:r>
          </a:p>
          <a:p>
            <a:pPr eaLnBrk="1" hangingPunct="1"/>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2270829D-D7FB-4F35-9B12-C3700CFB6DCA}"/>
              </a:ext>
            </a:extLst>
          </p:cNvPr>
          <p:cNvPicPr>
            <a:picLocks noChangeAspect="1"/>
          </p:cNvPicPr>
          <p:nvPr/>
        </p:nvPicPr>
        <p:blipFill>
          <a:blip r:embed="rId2"/>
          <a:stretch>
            <a:fillRect/>
          </a:stretch>
        </p:blipFill>
        <p:spPr>
          <a:xfrm>
            <a:off x="5684667" y="3404278"/>
            <a:ext cx="1946292" cy="2185310"/>
          </a:xfrm>
          <a:prstGeom prst="rect">
            <a:avLst/>
          </a:prstGeom>
        </p:spPr>
      </p:pic>
    </p:spTree>
    <p:extLst>
      <p:ext uri="{BB962C8B-B14F-4D97-AF65-F5344CB8AC3E}">
        <p14:creationId xmlns:p14="http://schemas.microsoft.com/office/powerpoint/2010/main" val="301283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Terminologie scolaire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fr-CA" sz="2000"/>
              <a:t>Devise</a:t>
            </a:r>
          </a:p>
          <a:p>
            <a:pPr eaLnBrk="1" hangingPunct="1"/>
            <a:r>
              <a:rPr lang="fr-CA" sz="2000"/>
              <a:t>Monnaie nationale</a:t>
            </a:r>
          </a:p>
          <a:p>
            <a:pPr eaLnBrk="1" hangingPunct="1"/>
            <a:r>
              <a:rPr lang="fr-CA" sz="2000"/>
              <a:t>Devise</a:t>
            </a:r>
          </a:p>
          <a:p>
            <a:pPr eaLnBrk="1" hangingPunct="1"/>
            <a:r>
              <a:rPr lang="fr-CA" sz="2000"/>
              <a:t>Taux de change</a:t>
            </a:r>
          </a:p>
          <a:p>
            <a:pPr eaLnBrk="1" hangingPunct="1"/>
            <a:r>
              <a:rPr lang="fr-CA" sz="2000"/>
              <a:t>Convertir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7174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Qu’est-ce qu’une devise?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fr-CA" sz="2000" dirty="0"/>
              <a:t>Une </a:t>
            </a:r>
            <a:r>
              <a:rPr lang="fr-CA" sz="2000" b="1" dirty="0"/>
              <a:t>devise</a:t>
            </a:r>
            <a:r>
              <a:rPr lang="fr-CA" sz="2000" dirty="0"/>
              <a:t> est l’argent, c’est-à-dire les billets et les pièces de monnaie, qui sont utilisés dans un pays. </a:t>
            </a:r>
          </a:p>
          <a:p>
            <a:pPr eaLnBrk="1" hangingPunct="1"/>
            <a:r>
              <a:rPr lang="fr-CA" sz="2000" dirty="0"/>
              <a:t>Tous les pays ont leur propre devise. Au Canada, nous utilisons le </a:t>
            </a:r>
            <a:r>
              <a:rPr lang="fr-CA" sz="2000" dirty="0">
                <a:solidFill>
                  <a:srgbClr val="EA7123"/>
                </a:solidFill>
              </a:rPr>
              <a:t>dollar canadien</a:t>
            </a:r>
            <a:r>
              <a:rPr lang="fr-CA" sz="2000" dirty="0"/>
              <a:t>. Aux États-Unis, on utilise le </a:t>
            </a:r>
            <a:r>
              <a:rPr lang="fr-CA" sz="2000" dirty="0">
                <a:solidFill>
                  <a:srgbClr val="EA7123"/>
                </a:solidFill>
              </a:rPr>
              <a:t>dollar américain</a:t>
            </a:r>
            <a:r>
              <a:rPr lang="fr-CA" sz="2000" dirty="0"/>
              <a:t>. </a:t>
            </a:r>
            <a:br>
              <a:rPr lang="fr-CA" sz="2000" dirty="0"/>
            </a:br>
            <a:br>
              <a:rPr lang="fr-CA" sz="2000" dirty="0"/>
            </a:br>
            <a:br>
              <a:rPr lang="fr-CA" sz="2000" dirty="0"/>
            </a:br>
            <a:endParaRPr lang="fr-CA" sz="2000" dirty="0"/>
          </a:p>
          <a:p>
            <a:pPr eaLnBrk="1" hangingPunct="1"/>
            <a:r>
              <a:rPr lang="fr-CA" sz="2000" dirty="0"/>
              <a:t>Chaque devise a un nom différent. (Au Canada, nous utilisons des </a:t>
            </a:r>
            <a:r>
              <a:rPr lang="fr-CA" sz="2000" dirty="0">
                <a:solidFill>
                  <a:srgbClr val="EA7123"/>
                </a:solidFill>
              </a:rPr>
              <a:t>dollars</a:t>
            </a:r>
            <a:r>
              <a:rPr lang="fr-CA" sz="2000" dirty="0"/>
              <a:t>. Au Mexique, on utilise des </a:t>
            </a:r>
            <a:r>
              <a:rPr lang="fr-CA" sz="2000" dirty="0">
                <a:solidFill>
                  <a:srgbClr val="EA7123"/>
                </a:solidFill>
              </a:rPr>
              <a:t>pesos</a:t>
            </a:r>
            <a:r>
              <a:rPr lang="fr-CA" sz="2000" dirty="0"/>
              <a:t>. En Angleterre, on utilise des </a:t>
            </a:r>
            <a:r>
              <a:rPr lang="fr-CA" sz="2000" dirty="0">
                <a:solidFill>
                  <a:srgbClr val="EA7123"/>
                </a:solidFill>
              </a:rPr>
              <a:t>livres</a:t>
            </a:r>
            <a:r>
              <a:rPr lang="fr-CA" sz="2000" dirty="0"/>
              <a:t>. Au Japon, on utilise des </a:t>
            </a:r>
            <a:r>
              <a:rPr lang="fr-CA" sz="2000" dirty="0">
                <a:solidFill>
                  <a:srgbClr val="EA7123"/>
                </a:solidFill>
              </a:rPr>
              <a:t>yens</a:t>
            </a:r>
            <a:r>
              <a:rPr lang="fr-CA" sz="2000" dirty="0"/>
              <a:t>).</a:t>
            </a:r>
            <a:br>
              <a:rPr lang="fr-CA" sz="2000" dirty="0"/>
            </a:br>
            <a:br>
              <a:rPr lang="fr-CA" sz="2000" dirty="0"/>
            </a:br>
            <a:br>
              <a:rPr lang="fr-CA" sz="2000" dirty="0"/>
            </a:br>
            <a:r>
              <a:rPr lang="fr-CA" sz="2000" dirty="0"/>
              <a:t> </a:t>
            </a:r>
          </a:p>
          <a:p>
            <a:pPr eaLnBrk="1" hangingPunct="1"/>
            <a:r>
              <a:rPr lang="fr-CA" sz="2000" dirty="0"/>
              <a:t>Certains pays ont la même devise (19 pays européens utilisent l’</a:t>
            </a:r>
            <a:r>
              <a:rPr lang="fr-CA" sz="2000" dirty="0">
                <a:solidFill>
                  <a:srgbClr val="EA7123"/>
                </a:solidFill>
              </a:rPr>
              <a:t>euro</a:t>
            </a:r>
            <a:r>
              <a:rPr lang="fr-CA" sz="2000" dirty="0"/>
              <a: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7" name="Picture 6">
            <a:extLst>
              <a:ext uri="{FF2B5EF4-FFF2-40B4-BE49-F238E27FC236}">
                <a16:creationId xmlns:a16="http://schemas.microsoft.com/office/drawing/2014/main" id="{6A25C84E-CE0E-4E2B-8A06-B27E75121994}"/>
              </a:ext>
            </a:extLst>
          </p:cNvPr>
          <p:cNvPicPr>
            <a:picLocks noChangeAspect="1"/>
          </p:cNvPicPr>
          <p:nvPr/>
        </p:nvPicPr>
        <p:blipFill>
          <a:blip r:embed="rId2"/>
          <a:stretch>
            <a:fillRect/>
          </a:stretch>
        </p:blipFill>
        <p:spPr>
          <a:xfrm>
            <a:off x="1196756" y="4548827"/>
            <a:ext cx="1182001" cy="824389"/>
          </a:xfrm>
          <a:prstGeom prst="rect">
            <a:avLst/>
          </a:prstGeom>
        </p:spPr>
      </p:pic>
      <p:pic>
        <p:nvPicPr>
          <p:cNvPr id="11" name="Picture 10">
            <a:extLst>
              <a:ext uri="{FF2B5EF4-FFF2-40B4-BE49-F238E27FC236}">
                <a16:creationId xmlns:a16="http://schemas.microsoft.com/office/drawing/2014/main" id="{F1799BDA-13C1-4B88-8B0F-1F1E3646BF94}"/>
              </a:ext>
            </a:extLst>
          </p:cNvPr>
          <p:cNvPicPr>
            <a:picLocks noChangeAspect="1"/>
          </p:cNvPicPr>
          <p:nvPr/>
        </p:nvPicPr>
        <p:blipFill>
          <a:blip r:embed="rId3"/>
          <a:stretch>
            <a:fillRect/>
          </a:stretch>
        </p:blipFill>
        <p:spPr>
          <a:xfrm>
            <a:off x="1850806" y="2727871"/>
            <a:ext cx="1283832" cy="817728"/>
          </a:xfrm>
          <a:prstGeom prst="rect">
            <a:avLst/>
          </a:prstGeom>
        </p:spPr>
      </p:pic>
      <p:pic>
        <p:nvPicPr>
          <p:cNvPr id="15" name="Picture 14">
            <a:extLst>
              <a:ext uri="{FF2B5EF4-FFF2-40B4-BE49-F238E27FC236}">
                <a16:creationId xmlns:a16="http://schemas.microsoft.com/office/drawing/2014/main" id="{739E9A82-0197-4F7A-A996-BD9407FA3110}"/>
              </a:ext>
            </a:extLst>
          </p:cNvPr>
          <p:cNvPicPr>
            <a:picLocks noChangeAspect="1"/>
          </p:cNvPicPr>
          <p:nvPr/>
        </p:nvPicPr>
        <p:blipFill>
          <a:blip r:embed="rId4"/>
          <a:stretch>
            <a:fillRect/>
          </a:stretch>
        </p:blipFill>
        <p:spPr>
          <a:xfrm>
            <a:off x="5046514" y="2758040"/>
            <a:ext cx="1385344" cy="823110"/>
          </a:xfrm>
          <a:prstGeom prst="rect">
            <a:avLst/>
          </a:prstGeom>
        </p:spPr>
      </p:pic>
      <p:pic>
        <p:nvPicPr>
          <p:cNvPr id="18" name="Picture 17">
            <a:extLst>
              <a:ext uri="{FF2B5EF4-FFF2-40B4-BE49-F238E27FC236}">
                <a16:creationId xmlns:a16="http://schemas.microsoft.com/office/drawing/2014/main" id="{2A4750EC-8887-461C-9240-D42AE3B7EFFC}"/>
              </a:ext>
            </a:extLst>
          </p:cNvPr>
          <p:cNvPicPr>
            <a:picLocks noChangeAspect="1"/>
          </p:cNvPicPr>
          <p:nvPr/>
        </p:nvPicPr>
        <p:blipFill rotWithShape="1">
          <a:blip r:embed="rId5"/>
          <a:srcRect t="-1862"/>
          <a:stretch/>
        </p:blipFill>
        <p:spPr>
          <a:xfrm>
            <a:off x="3476491" y="4548827"/>
            <a:ext cx="1262664" cy="817729"/>
          </a:xfrm>
          <a:prstGeom prst="rect">
            <a:avLst/>
          </a:prstGeom>
        </p:spPr>
      </p:pic>
      <p:pic>
        <p:nvPicPr>
          <p:cNvPr id="22" name="Picture 21">
            <a:extLst>
              <a:ext uri="{FF2B5EF4-FFF2-40B4-BE49-F238E27FC236}">
                <a16:creationId xmlns:a16="http://schemas.microsoft.com/office/drawing/2014/main" id="{64C5FEE4-33A9-433B-B782-DA7F3C881348}"/>
              </a:ext>
            </a:extLst>
          </p:cNvPr>
          <p:cNvPicPr>
            <a:picLocks noChangeAspect="1"/>
          </p:cNvPicPr>
          <p:nvPr/>
        </p:nvPicPr>
        <p:blipFill>
          <a:blip r:embed="rId6"/>
          <a:stretch>
            <a:fillRect/>
          </a:stretch>
        </p:blipFill>
        <p:spPr>
          <a:xfrm>
            <a:off x="5990371" y="4555488"/>
            <a:ext cx="1145038" cy="790711"/>
          </a:xfrm>
          <a:prstGeom prst="rect">
            <a:avLst/>
          </a:prstGeom>
          <a:ln>
            <a:solidFill>
              <a:schemeClr val="bg1">
                <a:lumMod val="75000"/>
              </a:schemeClr>
            </a:solidFill>
          </a:ln>
        </p:spPr>
      </p:pic>
      <p:pic>
        <p:nvPicPr>
          <p:cNvPr id="26" name="Picture 25">
            <a:extLst>
              <a:ext uri="{FF2B5EF4-FFF2-40B4-BE49-F238E27FC236}">
                <a16:creationId xmlns:a16="http://schemas.microsoft.com/office/drawing/2014/main" id="{C6B4EE3D-8741-4914-89BA-D0772831FD65}"/>
              </a:ext>
            </a:extLst>
          </p:cNvPr>
          <p:cNvPicPr>
            <a:picLocks noChangeAspect="1"/>
          </p:cNvPicPr>
          <p:nvPr/>
        </p:nvPicPr>
        <p:blipFill>
          <a:blip r:embed="rId7"/>
          <a:stretch>
            <a:fillRect/>
          </a:stretch>
        </p:blipFill>
        <p:spPr>
          <a:xfrm>
            <a:off x="4814531" y="4548827"/>
            <a:ext cx="594309" cy="790711"/>
          </a:xfrm>
          <a:prstGeom prst="rect">
            <a:avLst/>
          </a:prstGeom>
        </p:spPr>
      </p:pic>
      <p:pic>
        <p:nvPicPr>
          <p:cNvPr id="28" name="Picture 27">
            <a:extLst>
              <a:ext uri="{FF2B5EF4-FFF2-40B4-BE49-F238E27FC236}">
                <a16:creationId xmlns:a16="http://schemas.microsoft.com/office/drawing/2014/main" id="{EA25ED67-150D-44E3-A56B-908CF909B691}"/>
              </a:ext>
            </a:extLst>
          </p:cNvPr>
          <p:cNvPicPr>
            <a:picLocks noChangeAspect="1"/>
          </p:cNvPicPr>
          <p:nvPr/>
        </p:nvPicPr>
        <p:blipFill>
          <a:blip r:embed="rId8"/>
          <a:stretch>
            <a:fillRect/>
          </a:stretch>
        </p:blipFill>
        <p:spPr>
          <a:xfrm>
            <a:off x="7266993" y="4574174"/>
            <a:ext cx="543765" cy="689593"/>
          </a:xfrm>
          <a:prstGeom prst="rect">
            <a:avLst/>
          </a:prstGeom>
        </p:spPr>
      </p:pic>
      <p:pic>
        <p:nvPicPr>
          <p:cNvPr id="30" name="Picture 29">
            <a:extLst>
              <a:ext uri="{FF2B5EF4-FFF2-40B4-BE49-F238E27FC236}">
                <a16:creationId xmlns:a16="http://schemas.microsoft.com/office/drawing/2014/main" id="{1761353C-C7C0-4EC5-994B-61580929CB62}"/>
              </a:ext>
            </a:extLst>
          </p:cNvPr>
          <p:cNvPicPr>
            <a:picLocks noChangeAspect="1"/>
          </p:cNvPicPr>
          <p:nvPr/>
        </p:nvPicPr>
        <p:blipFill rotWithShape="1">
          <a:blip r:embed="rId9"/>
          <a:srcRect l="2096" t="3037" r="3798" b="3037"/>
          <a:stretch/>
        </p:blipFill>
        <p:spPr>
          <a:xfrm>
            <a:off x="5613899" y="5788820"/>
            <a:ext cx="920097" cy="934943"/>
          </a:xfrm>
          <a:prstGeom prst="rect">
            <a:avLst/>
          </a:prstGeom>
        </p:spPr>
      </p:pic>
      <p:pic>
        <p:nvPicPr>
          <p:cNvPr id="32" name="Picture 31">
            <a:extLst>
              <a:ext uri="{FF2B5EF4-FFF2-40B4-BE49-F238E27FC236}">
                <a16:creationId xmlns:a16="http://schemas.microsoft.com/office/drawing/2014/main" id="{C910838C-D713-4D21-AE3C-4F9673729185}"/>
              </a:ext>
            </a:extLst>
          </p:cNvPr>
          <p:cNvPicPr>
            <a:picLocks noChangeAspect="1"/>
          </p:cNvPicPr>
          <p:nvPr/>
        </p:nvPicPr>
        <p:blipFill rotWithShape="1">
          <a:blip r:embed="rId10"/>
          <a:srcRect l="3497" t="4289" r="5150" b="3839"/>
          <a:stretch/>
        </p:blipFill>
        <p:spPr>
          <a:xfrm>
            <a:off x="6533996" y="5988776"/>
            <a:ext cx="646982" cy="747672"/>
          </a:xfrm>
          <a:prstGeom prst="rect">
            <a:avLst/>
          </a:prstGeom>
        </p:spPr>
      </p:pic>
      <p:pic>
        <p:nvPicPr>
          <p:cNvPr id="34" name="Picture 33">
            <a:extLst>
              <a:ext uri="{FF2B5EF4-FFF2-40B4-BE49-F238E27FC236}">
                <a16:creationId xmlns:a16="http://schemas.microsoft.com/office/drawing/2014/main" id="{AC9D8695-0FE2-415D-A820-CF1A9F6675A4}"/>
              </a:ext>
            </a:extLst>
          </p:cNvPr>
          <p:cNvPicPr>
            <a:picLocks noChangeAspect="1"/>
          </p:cNvPicPr>
          <p:nvPr/>
        </p:nvPicPr>
        <p:blipFill rotWithShape="1">
          <a:blip r:embed="rId11"/>
          <a:srcRect t="1928"/>
          <a:stretch/>
        </p:blipFill>
        <p:spPr>
          <a:xfrm>
            <a:off x="3197782" y="2708722"/>
            <a:ext cx="461406" cy="817728"/>
          </a:xfrm>
          <a:prstGeom prst="rect">
            <a:avLst/>
          </a:prstGeom>
        </p:spPr>
      </p:pic>
      <p:pic>
        <p:nvPicPr>
          <p:cNvPr id="38" name="Picture 37">
            <a:extLst>
              <a:ext uri="{FF2B5EF4-FFF2-40B4-BE49-F238E27FC236}">
                <a16:creationId xmlns:a16="http://schemas.microsoft.com/office/drawing/2014/main" id="{7629E317-EAB6-442F-8FED-2987AB5D15A0}"/>
              </a:ext>
            </a:extLst>
          </p:cNvPr>
          <p:cNvPicPr>
            <a:picLocks noChangeAspect="1"/>
          </p:cNvPicPr>
          <p:nvPr/>
        </p:nvPicPr>
        <p:blipFill rotWithShape="1">
          <a:blip r:embed="rId11"/>
          <a:srcRect t="1928"/>
          <a:stretch/>
        </p:blipFill>
        <p:spPr>
          <a:xfrm>
            <a:off x="6539756" y="2715965"/>
            <a:ext cx="464443" cy="823110"/>
          </a:xfrm>
          <a:prstGeom prst="rect">
            <a:avLst/>
          </a:prstGeom>
        </p:spPr>
      </p:pic>
      <p:pic>
        <p:nvPicPr>
          <p:cNvPr id="19" name="Picture 18">
            <a:extLst>
              <a:ext uri="{FF2B5EF4-FFF2-40B4-BE49-F238E27FC236}">
                <a16:creationId xmlns:a16="http://schemas.microsoft.com/office/drawing/2014/main" id="{876C0CAF-E00A-4270-89C7-A404FCD6B3BE}"/>
              </a:ext>
            </a:extLst>
          </p:cNvPr>
          <p:cNvPicPr>
            <a:picLocks noChangeAspect="1"/>
          </p:cNvPicPr>
          <p:nvPr/>
        </p:nvPicPr>
        <p:blipFill rotWithShape="1">
          <a:blip r:embed="rId11"/>
          <a:srcRect t="1928"/>
          <a:stretch/>
        </p:blipFill>
        <p:spPr>
          <a:xfrm>
            <a:off x="2455595" y="4555488"/>
            <a:ext cx="461406" cy="817728"/>
          </a:xfrm>
          <a:prstGeom prst="rect">
            <a:avLst/>
          </a:prstGeom>
        </p:spPr>
      </p:pic>
    </p:spTree>
    <p:extLst>
      <p:ext uri="{BB962C8B-B14F-4D97-AF65-F5344CB8AC3E}">
        <p14:creationId xmlns:p14="http://schemas.microsoft.com/office/powerpoint/2010/main" val="306208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339">
                                            <p:txEl>
                                              <p:pRg st="2" end="2"/>
                                            </p:txEl>
                                          </p:spTgt>
                                        </p:tgtEl>
                                        <p:attrNameLst>
                                          <p:attrName>style.visibility</p:attrName>
                                        </p:attrNameLst>
                                      </p:cBhvr>
                                      <p:to>
                                        <p:strVal val="visible"/>
                                      </p:to>
                                    </p:set>
                                    <p:animEffect transition="in" filter="fade">
                                      <p:cBhvr>
                                        <p:cTn id="41" dur="500"/>
                                        <p:tgtEl>
                                          <p:spTgt spid="1433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339">
                                            <p:txEl>
                                              <p:pRg st="3" end="3"/>
                                            </p:txEl>
                                          </p:spTgt>
                                        </p:tgtEl>
                                        <p:attrNameLst>
                                          <p:attrName>style.visibility</p:attrName>
                                        </p:attrNameLst>
                                      </p:cBhvr>
                                      <p:to>
                                        <p:strVal val="visible"/>
                                      </p:to>
                                    </p:set>
                                    <p:animEffect transition="in" filter="fade">
                                      <p:cBhvr>
                                        <p:cTn id="77" dur="500"/>
                                        <p:tgtEl>
                                          <p:spTgt spid="14339">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Qu’est-ce que la conversion d’une monnaie en une autre monnaie?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340768"/>
            <a:ext cx="8304212" cy="4176713"/>
          </a:xfrm>
        </p:spPr>
        <p:txBody>
          <a:bodyPr/>
          <a:lstStyle/>
          <a:p>
            <a:pPr marL="0" indent="0" eaLnBrk="1" hangingPunct="1">
              <a:buNone/>
            </a:pPr>
            <a:r>
              <a:rPr lang="en-US" altLang="en-US" dirty="0">
                <a:hlinkClick r:id="rId4"/>
              </a:rPr>
              <a:t>https://www.youtube.com/watch?v=HKOaGWBWcBs</a:t>
            </a: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34076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Online Media 2" title="Eureka #5 : Les taux de change expliqués avec des burgers">
            <a:hlinkClick r:id="" action="ppaction://media"/>
            <a:extLst>
              <a:ext uri="{FF2B5EF4-FFF2-40B4-BE49-F238E27FC236}">
                <a16:creationId xmlns:a16="http://schemas.microsoft.com/office/drawing/2014/main" id="{B7A43AEC-FF73-4087-87DE-1011806DEB80}"/>
              </a:ext>
            </a:extLst>
          </p:cNvPr>
          <p:cNvPicPr>
            <a:picLocks noRot="1" noChangeAspect="1"/>
          </p:cNvPicPr>
          <p:nvPr>
            <a:videoFile r:link="rId1"/>
          </p:nvPr>
        </p:nvPicPr>
        <p:blipFill>
          <a:blip r:embed="rId5"/>
          <a:stretch>
            <a:fillRect/>
          </a:stretch>
        </p:blipFill>
        <p:spPr>
          <a:xfrm>
            <a:off x="542925" y="1700808"/>
            <a:ext cx="7989515" cy="4514076"/>
          </a:xfrm>
          <a:prstGeom prst="rect">
            <a:avLst/>
          </a:prstGeom>
        </p:spPr>
      </p:pic>
    </p:spTree>
    <p:extLst>
      <p:ext uri="{BB962C8B-B14F-4D97-AF65-F5344CB8AC3E}">
        <p14:creationId xmlns:p14="http://schemas.microsoft.com/office/powerpoint/2010/main" val="37128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Qu’est-ce qu’un taux de change?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lnSpc>
                <a:spcPts val="2400"/>
              </a:lnSpc>
            </a:pPr>
            <a:r>
              <a:rPr lang="fr-CA" sz="2000" dirty="0"/>
              <a:t>Pour convertir une monnaie en une autre monnaie, il faut d’abord savoir combien on peut obtenir. </a:t>
            </a:r>
          </a:p>
          <a:p>
            <a:pPr eaLnBrk="1" hangingPunct="1">
              <a:lnSpc>
                <a:spcPts val="2400"/>
              </a:lnSpc>
            </a:pPr>
            <a:r>
              <a:rPr lang="fr-CA" sz="2000" dirty="0"/>
              <a:t>Disons que vous </a:t>
            </a:r>
            <a:r>
              <a:rPr lang="fr-CA" sz="2000" b="1" dirty="0"/>
              <a:t>convertissez</a:t>
            </a:r>
            <a:r>
              <a:rPr lang="fr-CA" sz="2000" dirty="0"/>
              <a:t> </a:t>
            </a:r>
            <a:r>
              <a:rPr lang="fr-CA" sz="2000" b="1" dirty="0"/>
              <a:t>des</a:t>
            </a:r>
            <a:r>
              <a:rPr lang="fr-CA" sz="2000" dirty="0"/>
              <a:t> </a:t>
            </a:r>
            <a:r>
              <a:rPr lang="fr-CA" sz="2000" dirty="0">
                <a:solidFill>
                  <a:srgbClr val="EA7123"/>
                </a:solidFill>
              </a:rPr>
              <a:t>dollars canadiens </a:t>
            </a:r>
            <a:r>
              <a:rPr lang="fr-CA" sz="2000" b="1" dirty="0"/>
              <a:t>en</a:t>
            </a:r>
            <a:r>
              <a:rPr lang="fr-CA" sz="2000" dirty="0"/>
              <a:t> </a:t>
            </a:r>
            <a:r>
              <a:rPr lang="fr-CA" sz="2000" dirty="0">
                <a:solidFill>
                  <a:srgbClr val="EA7123"/>
                </a:solidFill>
              </a:rPr>
              <a:t>dollars américains</a:t>
            </a:r>
            <a:r>
              <a:rPr lang="fr-CA" sz="2000" dirty="0"/>
              <a:t>. Comme vous le savez probablement, 1 dollar canadien </a:t>
            </a:r>
            <a:r>
              <a:rPr lang="fr-CA" sz="2000" u="sng" dirty="0"/>
              <a:t>ne vaut pas</a:t>
            </a:r>
            <a:r>
              <a:rPr lang="fr-CA" sz="2000" dirty="0"/>
              <a:t> 1 dollar américain. On affiche d’ailleurs parfois le prix de certains produits en dollars canadiens et américains.</a:t>
            </a:r>
            <a:br>
              <a:rPr lang="fr-CA" sz="2000" dirty="0"/>
            </a:br>
            <a:br>
              <a:rPr lang="fr-CA" sz="2000" dirty="0"/>
            </a:br>
            <a:br>
              <a:rPr lang="fr-CA" sz="2000" dirty="0"/>
            </a:br>
            <a:endParaRPr lang="fr-CA" sz="2000" dirty="0"/>
          </a:p>
          <a:p>
            <a:pPr eaLnBrk="1" hangingPunct="1">
              <a:lnSpc>
                <a:spcPts val="2400"/>
              </a:lnSpc>
            </a:pPr>
            <a:endParaRPr lang="en-US" altLang="en-US" sz="2000" dirty="0"/>
          </a:p>
          <a:p>
            <a:pPr eaLnBrk="1" hangingPunct="1">
              <a:lnSpc>
                <a:spcPts val="2400"/>
              </a:lnSpc>
            </a:pPr>
            <a:r>
              <a:rPr lang="fr-CA" sz="2000" dirty="0"/>
              <a:t>Mais combien de dollars américains 1 dollar canadien </a:t>
            </a:r>
            <a:r>
              <a:rPr lang="fr-CA" sz="2000" dirty="0" err="1"/>
              <a:t>vaut-il</a:t>
            </a:r>
            <a:r>
              <a:rPr lang="fr-CA" sz="2000" dirty="0"/>
              <a:t>? </a:t>
            </a:r>
          </a:p>
          <a:p>
            <a:pPr marL="0" indent="0" algn="ctr" eaLnBrk="1" hangingPunct="1">
              <a:lnSpc>
                <a:spcPts val="2400"/>
              </a:lnSpc>
              <a:buNone/>
            </a:pPr>
            <a:r>
              <a:rPr lang="fr-CA" sz="2400" dirty="0">
                <a:solidFill>
                  <a:srgbClr val="005954"/>
                </a:solidFill>
              </a:rPr>
              <a:t>Il faut d’abord trouver le </a:t>
            </a:r>
            <a:r>
              <a:rPr lang="fr-CA" sz="2400" b="1" dirty="0">
                <a:solidFill>
                  <a:srgbClr val="005954"/>
                </a:solidFill>
              </a:rPr>
              <a:t>taux de change</a:t>
            </a:r>
            <a:r>
              <a:rPr lang="fr-CA" sz="2400" dirty="0">
                <a:solidFill>
                  <a:srgbClr val="005954"/>
                </a:solidFill>
              </a:rPr>
              <a: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6D46A268-E8BA-4127-9DCE-5EDAB2958900}"/>
              </a:ext>
            </a:extLst>
          </p:cNvPr>
          <p:cNvPicPr>
            <a:picLocks noChangeAspect="1"/>
          </p:cNvPicPr>
          <p:nvPr/>
        </p:nvPicPr>
        <p:blipFill>
          <a:blip r:embed="rId3"/>
          <a:stretch>
            <a:fillRect/>
          </a:stretch>
        </p:blipFill>
        <p:spPr>
          <a:xfrm>
            <a:off x="1806520" y="3973749"/>
            <a:ext cx="1405795" cy="895411"/>
          </a:xfrm>
          <a:prstGeom prst="rect">
            <a:avLst/>
          </a:prstGeom>
        </p:spPr>
      </p:pic>
      <p:pic>
        <p:nvPicPr>
          <p:cNvPr id="6" name="Picture 5">
            <a:extLst>
              <a:ext uri="{FF2B5EF4-FFF2-40B4-BE49-F238E27FC236}">
                <a16:creationId xmlns:a16="http://schemas.microsoft.com/office/drawing/2014/main" id="{CB32BEDF-659C-43A4-8C85-E6E599BE7233}"/>
              </a:ext>
            </a:extLst>
          </p:cNvPr>
          <p:cNvPicPr>
            <a:picLocks noChangeAspect="1"/>
          </p:cNvPicPr>
          <p:nvPr/>
        </p:nvPicPr>
        <p:blipFill>
          <a:blip r:embed="rId4"/>
          <a:stretch>
            <a:fillRect/>
          </a:stretch>
        </p:blipFill>
        <p:spPr>
          <a:xfrm>
            <a:off x="5407133" y="3997501"/>
            <a:ext cx="1467055" cy="871659"/>
          </a:xfrm>
          <a:prstGeom prst="rect">
            <a:avLst/>
          </a:prstGeom>
        </p:spPr>
      </p:pic>
      <p:pic>
        <p:nvPicPr>
          <p:cNvPr id="7" name="Picture 6">
            <a:extLst>
              <a:ext uri="{FF2B5EF4-FFF2-40B4-BE49-F238E27FC236}">
                <a16:creationId xmlns:a16="http://schemas.microsoft.com/office/drawing/2014/main" id="{00A234F0-ADA6-4873-A06A-2F4C063E3E26}"/>
              </a:ext>
            </a:extLst>
          </p:cNvPr>
          <p:cNvPicPr>
            <a:picLocks noChangeAspect="1"/>
          </p:cNvPicPr>
          <p:nvPr/>
        </p:nvPicPr>
        <p:blipFill rotWithShape="1">
          <a:blip r:embed="rId5"/>
          <a:srcRect t="1928"/>
          <a:stretch/>
        </p:blipFill>
        <p:spPr>
          <a:xfrm>
            <a:off x="3296786" y="3983353"/>
            <a:ext cx="499820" cy="885807"/>
          </a:xfrm>
          <a:prstGeom prst="rect">
            <a:avLst/>
          </a:prstGeom>
        </p:spPr>
      </p:pic>
      <p:pic>
        <p:nvPicPr>
          <p:cNvPr id="8" name="Picture 7">
            <a:extLst>
              <a:ext uri="{FF2B5EF4-FFF2-40B4-BE49-F238E27FC236}">
                <a16:creationId xmlns:a16="http://schemas.microsoft.com/office/drawing/2014/main" id="{FD00D411-A633-4A94-93B4-5DF2E4481422}"/>
              </a:ext>
            </a:extLst>
          </p:cNvPr>
          <p:cNvPicPr>
            <a:picLocks noChangeAspect="1"/>
          </p:cNvPicPr>
          <p:nvPr/>
        </p:nvPicPr>
        <p:blipFill rotWithShape="1">
          <a:blip r:embed="rId5"/>
          <a:srcRect t="1928"/>
          <a:stretch/>
        </p:blipFill>
        <p:spPr>
          <a:xfrm>
            <a:off x="6952500" y="3978550"/>
            <a:ext cx="499820" cy="885807"/>
          </a:xfrm>
          <a:prstGeom prst="rect">
            <a:avLst/>
          </a:prstGeom>
        </p:spPr>
      </p:pic>
      <p:sp>
        <p:nvSpPr>
          <p:cNvPr id="3" name="Arrow: Right 2">
            <a:extLst>
              <a:ext uri="{FF2B5EF4-FFF2-40B4-BE49-F238E27FC236}">
                <a16:creationId xmlns:a16="http://schemas.microsoft.com/office/drawing/2014/main" id="{7AA2A782-8BD2-46C6-AAB7-F6C28A990C12}"/>
              </a:ext>
            </a:extLst>
          </p:cNvPr>
          <p:cNvSpPr/>
          <p:nvPr/>
        </p:nvSpPr>
        <p:spPr bwMode="auto">
          <a:xfrm>
            <a:off x="4006214" y="4084161"/>
            <a:ext cx="1224136" cy="674584"/>
          </a:xfrm>
          <a:prstGeom prst="rightArrow">
            <a:avLst/>
          </a:prstGeom>
          <a:solidFill>
            <a:srgbClr val="98BF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1574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nodeType="withEffect">
                                  <p:stCondLst>
                                    <p:cond delay="75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339">
                                            <p:txEl>
                                              <p:pRg st="3" end="3"/>
                                            </p:txEl>
                                          </p:spTgt>
                                        </p:tgtEl>
                                        <p:attrNameLst>
                                          <p:attrName>style.visibility</p:attrName>
                                        </p:attrNameLst>
                                      </p:cBhvr>
                                      <p:to>
                                        <p:strVal val="visible"/>
                                      </p:to>
                                    </p:set>
                                    <p:animEffect transition="in" filter="fade">
                                      <p:cBhvr>
                                        <p:cTn id="34" dur="500"/>
                                        <p:tgtEl>
                                          <p:spTgt spid="1433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14339">
                                            <p:txEl>
                                              <p:pRg st="4" end="4"/>
                                            </p:txEl>
                                          </p:spTgt>
                                        </p:tgtEl>
                                        <p:attrNameLst>
                                          <p:attrName>style.visibility</p:attrName>
                                        </p:attrNameLst>
                                      </p:cBhvr>
                                      <p:to>
                                        <p:strVal val="visible"/>
                                      </p:to>
                                    </p:set>
                                    <p:anim calcmode="lin" valueType="num">
                                      <p:cBhvr>
                                        <p:cTn id="39"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433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Activité exploratoire avec les élèves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buFont typeface="+mj-lt"/>
              <a:buAutoNum type="arabicPeriod"/>
            </a:pPr>
            <a:r>
              <a:rPr lang="fr-CA" dirty="0"/>
              <a:t>Pour cette activité, les élèves doivent avoir accès à Google sur un téléphone, une tablette ou un ordinateur portatif.</a:t>
            </a:r>
          </a:p>
          <a:p>
            <a:pPr eaLnBrk="1" hangingPunct="1">
              <a:buFont typeface="+mj-lt"/>
              <a:buAutoNum type="arabicPeriod"/>
            </a:pPr>
            <a:r>
              <a:rPr lang="fr-CA" dirty="0"/>
              <a:t>Cherchez-y « conversion dollars canadiens en dollars américains ». Ce qui s’affiche à l’écran devrait ressembler à la capture d’écran ci-dessous.</a:t>
            </a:r>
          </a:p>
          <a:p>
            <a:pPr eaLnBrk="1" hangingPunct="1">
              <a:buFont typeface="+mj-lt"/>
              <a:buAutoNum type="arabicPeriod"/>
            </a:pPr>
            <a:r>
              <a:rPr lang="fr-CA" dirty="0"/>
              <a:t>Placez le curseur de la souris sur le graphique et cherchez le taux de change du jour, depuis cinq jours, depuis un mois, depuis un an et depuis cinq ans. Que remarquez-vous?</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7B6972B1-D37C-4FAB-93C0-6554C0502641}"/>
              </a:ext>
            </a:extLst>
          </p:cNvPr>
          <p:cNvPicPr>
            <a:picLocks noChangeAspect="1"/>
          </p:cNvPicPr>
          <p:nvPr/>
        </p:nvPicPr>
        <p:blipFill>
          <a:blip r:embed="rId2"/>
          <a:stretch>
            <a:fillRect/>
          </a:stretch>
        </p:blipFill>
        <p:spPr>
          <a:xfrm>
            <a:off x="990701" y="3526730"/>
            <a:ext cx="7162597" cy="3078977"/>
          </a:xfrm>
          <a:prstGeom prst="rect">
            <a:avLst/>
          </a:prstGeom>
          <a:ln>
            <a:solidFill>
              <a:schemeClr val="bg2"/>
            </a:solidFill>
          </a:ln>
        </p:spPr>
      </p:pic>
    </p:spTree>
    <p:extLst>
      <p:ext uri="{BB962C8B-B14F-4D97-AF65-F5344CB8AC3E}">
        <p14:creationId xmlns:p14="http://schemas.microsoft.com/office/powerpoint/2010/main" val="334429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Activité exploratoire avec les élèves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a:t>Questions de discussion :</a:t>
            </a:r>
          </a:p>
          <a:p>
            <a:pPr eaLnBrk="1" hangingPunct="1">
              <a:buFont typeface="+mj-lt"/>
              <a:buAutoNum type="arabicPeriod"/>
            </a:pPr>
            <a:r>
              <a:rPr lang="fr-CA"/>
              <a:t>Que pensez-vous que « 1 dollar canadien égale 0,80 dollar américain » signifie?</a:t>
            </a:r>
          </a:p>
          <a:p>
            <a:pPr eaLnBrk="1" hangingPunct="1">
              <a:buFont typeface="+mj-lt"/>
              <a:buAutoNum type="arabicPeriod"/>
            </a:pPr>
            <a:r>
              <a:rPr lang="fr-CA"/>
              <a:t> Dans cet exemple, on </a:t>
            </a:r>
            <a:r>
              <a:rPr lang="fr-CA" b="1"/>
              <a:t>convertit</a:t>
            </a:r>
            <a:r>
              <a:rPr lang="fr-CA"/>
              <a:t> des dollars canadiens en dollars américains. Quelle est la </a:t>
            </a:r>
            <a:r>
              <a:rPr lang="fr-CA" b="1"/>
              <a:t>devise</a:t>
            </a:r>
            <a:r>
              <a:rPr lang="fr-CA"/>
              <a: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7" name="Picture 6">
            <a:extLst>
              <a:ext uri="{FF2B5EF4-FFF2-40B4-BE49-F238E27FC236}">
                <a16:creationId xmlns:a16="http://schemas.microsoft.com/office/drawing/2014/main" id="{F3067D13-6B4B-4DCB-AE4D-E0652AFBCD32}"/>
              </a:ext>
            </a:extLst>
          </p:cNvPr>
          <p:cNvPicPr>
            <a:picLocks noChangeAspect="1"/>
          </p:cNvPicPr>
          <p:nvPr/>
        </p:nvPicPr>
        <p:blipFill>
          <a:blip r:embed="rId2"/>
          <a:stretch>
            <a:fillRect/>
          </a:stretch>
        </p:blipFill>
        <p:spPr>
          <a:xfrm>
            <a:off x="990701" y="2996952"/>
            <a:ext cx="7162597" cy="3078977"/>
          </a:xfrm>
          <a:prstGeom prst="rect">
            <a:avLst/>
          </a:prstGeom>
          <a:ln>
            <a:solidFill>
              <a:schemeClr val="bg2"/>
            </a:solidFill>
          </a:ln>
        </p:spPr>
      </p:pic>
    </p:spTree>
    <p:extLst>
      <p:ext uri="{BB962C8B-B14F-4D97-AF65-F5344CB8AC3E}">
        <p14:creationId xmlns:p14="http://schemas.microsoft.com/office/powerpoint/2010/main" val="109327399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1" ma:contentTypeDescription="Create a new document." ma:contentTypeScope="" ma:versionID="640ffff8c20f7e010ea2200d054a54c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743b969b4f3ac85a24cce56866ed8e25"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302C02AE-4BE6-4856-9BAC-558D414E6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93094-0435-4eae-a32c-76983131fc0f"/>
    <ds:schemaRef ds:uri="1bca0e2f-16d9-4d6a-8327-7fd70d559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1ABF76-BADC-4C69-B0E6-CD9F8E4572A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3A5EA38-37C1-4151-A73D-857D7B0043F7}">
  <ds:schemaRefs>
    <ds:schemaRef ds:uri="http://schemas.microsoft.com/sharepoint/v3/contenttype/forms"/>
  </ds:schemaRefs>
</ds:datastoreItem>
</file>

<file path=customXml/itemProps4.xml><?xml version="1.0" encoding="utf-8"?>
<ds:datastoreItem xmlns:ds="http://schemas.openxmlformats.org/officeDocument/2006/customXml" ds:itemID="{16C6590A-747E-4865-82DA-B15F42952E1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1190</Words>
  <Application>Microsoft Office PowerPoint</Application>
  <PresentationFormat>On-screen Show (4:3)</PresentationFormat>
  <Paragraphs>170</Paragraphs>
  <Slides>20</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Amasis MT Pro Black</vt:lpstr>
      <vt:lpstr>Arial</vt:lpstr>
      <vt:lpstr>Cambria Math</vt:lpstr>
      <vt:lpstr>Open Sans</vt:lpstr>
      <vt:lpstr>Blank Presentation</vt:lpstr>
      <vt:lpstr>Taux de change et devises étrangères</vt:lpstr>
      <vt:lpstr>Remarque spéciale à l’intention du personnel enseignant</vt:lpstr>
      <vt:lpstr>Activité de réflexion</vt:lpstr>
      <vt:lpstr>Terminologie scolaire</vt:lpstr>
      <vt:lpstr>Qu’est-ce qu’une devise?</vt:lpstr>
      <vt:lpstr>Qu’est-ce que la conversion d’une monnaie en une autre monnaie?</vt:lpstr>
      <vt:lpstr>Qu’est-ce qu’un taux de change?</vt:lpstr>
      <vt:lpstr>Activité exploratoire avec les élèves</vt:lpstr>
      <vt:lpstr>Activité exploratoire avec les élèves</vt:lpstr>
      <vt:lpstr>Activité exploratoire avec les élèves</vt:lpstr>
      <vt:lpstr>La monnaie la plus forte</vt:lpstr>
      <vt:lpstr>Activité exploratoire avec les élèves</vt:lpstr>
      <vt:lpstr>Calculer la conversion d’une monnaie en une autre monnaie</vt:lpstr>
      <vt:lpstr>Révision : Ratio et fraction</vt:lpstr>
      <vt:lpstr>Révision : Ratio et fraction</vt:lpstr>
      <vt:lpstr>Première méthode : Ratio</vt:lpstr>
      <vt:lpstr>Deuxième méthode : Règle de trois</vt:lpstr>
      <vt:lpstr>Deuxième méthode : Règle de trois</vt:lpstr>
      <vt:lpstr>Calculer la conversion d’une monnaie en une autre monnaie</vt:lpstr>
      <vt:lpstr>Applications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43</cp:revision>
  <dcterms:created xsi:type="dcterms:W3CDTF">2011-06-06T13:23:04Z</dcterms:created>
  <dcterms:modified xsi:type="dcterms:W3CDTF">2021-12-17T16:19:37Z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Shannon Stevens</vt:lpwstr>
  </property>
  <property fmtid="{D5CDD505-2E9C-101B-9397-08002B2CF9AE}" pid="3" name="Order">
    <vt:r8>935800</vt:r8>
  </property>
  <property fmtid="{D5CDD505-2E9C-101B-9397-08002B2CF9AE}" pid="4" name="display_urn:schemas-microsoft-com:office:office#Author">
    <vt:lpwstr>Shannon Stevens</vt:lpwstr>
  </property>
  <property fmtid="{D5CDD505-2E9C-101B-9397-08002B2CF9AE}" pid="5" name="ContentTypeId">
    <vt:lpwstr>0x0101006F7E63EF2496EC4A8317235C224509C7</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emplateUrl">
    <vt:lpwstr/>
  </property>
  <property fmtid="{D5CDD505-2E9C-101B-9397-08002B2CF9AE}" pid="10" name="ComplianceAssetId">
    <vt:lpwstr/>
  </property>
</Properties>
</file>