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5"/>
  </p:sldMasterIdLst>
  <p:notesMasterIdLst>
    <p:notesMasterId r:id="rId25"/>
  </p:notesMasterIdLst>
  <p:handoutMasterIdLst>
    <p:handoutMasterId r:id="rId26"/>
  </p:handoutMasterIdLst>
  <p:sldIdLst>
    <p:sldId id="257" r:id="rId6"/>
    <p:sldId id="298" r:id="rId7"/>
    <p:sldId id="258" r:id="rId8"/>
    <p:sldId id="274" r:id="rId9"/>
    <p:sldId id="270" r:id="rId10"/>
    <p:sldId id="292" r:id="rId11"/>
    <p:sldId id="291" r:id="rId12"/>
    <p:sldId id="272" r:id="rId13"/>
    <p:sldId id="283" r:id="rId14"/>
    <p:sldId id="293" r:id="rId15"/>
    <p:sldId id="273" r:id="rId16"/>
    <p:sldId id="294" r:id="rId17"/>
    <p:sldId id="290" r:id="rId18"/>
    <p:sldId id="295" r:id="rId19"/>
    <p:sldId id="296" r:id="rId20"/>
    <p:sldId id="287" r:id="rId21"/>
    <p:sldId id="275" r:id="rId22"/>
    <p:sldId id="289" r:id="rId23"/>
    <p:sldId id="297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modifyVerifier cryptProviderType="rsaAES" cryptAlgorithmClass="hash" cryptAlgorithmType="typeAny" cryptAlgorithmSid="14" spinCount="100000" saltData="a5X64h9E9AriKHCSNM+POg==" hashData="oaZfEijhg+eoJbQ68phmyNX3X5zZOFEGohvHm/Nc244NzOq37ry5wkPFqHLGWW1tUOn+BqbH4jRLRIaUJytw5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E3A"/>
    <a:srgbClr val="FFFF00"/>
    <a:srgbClr val="005954"/>
    <a:srgbClr val="98BF1E"/>
    <a:srgbClr val="477E27"/>
    <a:srgbClr val="5C4A89"/>
    <a:srgbClr val="003E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5DF9B5-F658-4E8A-AC1F-F074B135CAC6}" v="47" dt="2021-12-06T20:34:38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414F85-49FD-4247-ACE8-E049A0C5F2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3309B3-691A-4C3F-A1FC-7C75CAC17D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5B08C4-2137-426E-89AF-990054B89F97}" type="datetimeFigureOut">
              <a:rPr lang="en-US"/>
              <a:pPr>
                <a:defRPr/>
              </a:pPr>
              <a:t>12/17/2021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967E08-AB9C-4946-B463-C7C15C454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633C49-D3B6-41CD-ACA7-2751554E60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7D754E0-4609-40BC-8D04-2D92DEB0D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607ACF-F20A-45E6-BE88-04859A2C48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5922B9-0351-4B2E-918D-F938727B45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1B7A27C5-B96E-44C1-A972-E8719DE099C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08B9D4D-63B1-4786-A249-2039B040E2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4D96DC8-2FB0-467E-85B0-22D66BE9F21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15060F9C-4BA0-4F7E-B9DC-7FE1BBBF87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3BDF90-9B25-453B-83E0-7C6DEAB5F8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37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to write down some of things they need or want, and put down the price. Teachers can talk about goods and services.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968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big purchase your saving goal. Or ask students to write down something special they want to save for.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21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68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research on the investment options listed above or look for other options.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3823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can research on the investment options listed above or look for other options.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33224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case that the total in over the weekly allowance, teacher shows students how to reduce expenses from one of the buckets.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BDF90-9B25-453B-83E0-7C6DEAB5F88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0850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03E4B8F-E39D-415C-9FD1-48324CFEA9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33338"/>
            <a:ext cx="9232900" cy="6924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47997122-2720-4A39-86CE-E05558E9E1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60350"/>
            <a:ext cx="3259137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988841"/>
            <a:ext cx="8424936" cy="1080119"/>
          </a:xfrm>
        </p:spPr>
        <p:txBody>
          <a:bodyPr/>
          <a:lstStyle>
            <a:lvl1pPr algn="ctr">
              <a:lnSpc>
                <a:spcPct val="85000"/>
              </a:lnSpc>
              <a:defRPr sz="4800">
                <a:solidFill>
                  <a:srgbClr val="003E38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424936" cy="4572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477E27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018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– sing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91FC0B54-ED9A-4E13-8A46-BBB9F19D66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FEC84E0-E8A2-4A7C-9084-B475B6EAE9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70A8-5592-4F1E-9924-BDE11EB0ED9A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79BD86C0-2772-4189-86E9-098651FA57A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7923981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A42A868-16CD-4CF7-B8ED-85A4CFD725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0799EC-A505-4BE5-8DFA-14BA55F04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0318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- doubl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:a16="http://schemas.microsoft.com/office/drawing/2014/main" id="{7C06ACB7-5103-4CE3-A320-1ECD112E9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EE0088AB-2F15-49EA-91AE-98AF43308D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11CCA2-AA7E-4B68-8941-5D40FBD449F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1EA6E0-76D8-414F-8690-39B83060E0D6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499992" y="1412776"/>
            <a:ext cx="3888432" cy="41764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458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column w/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2E8E6791-D5FC-4B2B-B748-38B3BF267F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F5D9F7-8903-4DA0-A733-26C7BFBFCE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2036A0B-4DDD-43E2-9B5A-B29E2ECCE000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DDF2AA1A-C8EC-4D2B-A9A5-7A786BEBA968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816423" cy="414982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499993" y="1413680"/>
            <a:ext cx="3888358" cy="41759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46114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19DF36F9-56FB-4643-8EAD-98A57CF203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77FE9CFE-02B6-43C1-956B-6355F1C18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9FAB0-E70E-4FFA-A2A9-BBD8D724BD68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ED6DB6B-13E3-4C07-85CE-B296F542255B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7920807" cy="403244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622341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9ECDE7D-AA42-49C7-B705-46C403598D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E1A9595E-D42C-41E1-93C7-51ECB35AD8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8DF1A14-F7D4-49B8-B169-41463095C9A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112117CC-225F-43E4-858F-38FF4E50F699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4" y="1484785"/>
            <a:ext cx="7920807" cy="3384376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8313" y="5084763"/>
            <a:ext cx="7920037" cy="288453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324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E3E935-9219-43BD-B1C0-C994441A72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4FA3E0-56BB-4937-B7CF-80E6F25D3C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7BEA60-25F7-4235-8519-8171C889DE8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4C9E0CC-6315-494F-A250-AE318807BD41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403244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D41E4F5-F8D4-48A7-9FEA-B815523A7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451725" y="6103938"/>
            <a:ext cx="1006475" cy="3492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9DD0207-A730-4C47-B9BB-528A1D0B5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30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double pic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47BDD8E6-94B4-4324-B352-A493B32A3C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3B8B2888-6F86-4D23-A78B-4E993287D0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90AE22C-54BA-47F2-B87A-AE69A3357E8E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C2424D7C-5C6A-40CD-A93D-FCFE8953F2BA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3400"/>
            <a:ext cx="7923981" cy="6858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7545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499992" y="1484784"/>
            <a:ext cx="3888432" cy="367240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8313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499992" y="5229200"/>
            <a:ext cx="3887663" cy="360040"/>
          </a:xfrm>
        </p:spPr>
        <p:txBody>
          <a:bodyPr/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465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A024B81F-5BB8-4B8E-883D-34BAAFF436D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35663"/>
            <a:ext cx="9186863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83A2507E-B04E-4B2C-A4D4-E987A1A86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103938"/>
            <a:ext cx="14351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26494-C4D9-4E43-9B35-E3B9ECA58EC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7604125" y="6256338"/>
            <a:ext cx="1006475" cy="34925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55C493DD-CECC-4356-B072-73C4182D6195}" type="slidenum">
              <a:rPr lang="en-US" altLang="en-US" sz="1400">
                <a:solidFill>
                  <a:schemeClr val="bg1"/>
                </a:solidFill>
              </a:rPr>
              <a:pPr algn="r"/>
              <a:t>‹#›</a:t>
            </a:fld>
            <a:endParaRPr lang="en-US" alt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5885732-474B-4DDD-B953-CA5FDDFE3D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533400"/>
            <a:ext cx="770731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8FB72D-B1B0-4943-8AB9-D1F22E9C53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295400"/>
            <a:ext cx="77073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605F9EB-1644-46EB-86D6-DEC607BB9EB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4FF5126-6DDE-4404-9A2D-065253B180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7752113-A41C-4BA0-8B97-22C7491C40A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57548E-CA4B-4924-BBB6-DB64FB4B217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477E27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477E27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•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–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lnSpc>
          <a:spcPct val="90000"/>
        </a:lnSpc>
        <a:spcBef>
          <a:spcPct val="20000"/>
        </a:spcBef>
        <a:spcAft>
          <a:spcPct val="25000"/>
        </a:spcAft>
        <a:buClr>
          <a:srgbClr val="477E27"/>
        </a:buClr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XmT182I0r8&amp;t=35s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XmT182I0r8?start=35&amp;feature=oembed" TargetMode="Externa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V5ju-k7haE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V5ju-k7haE?feature=oembed" TargetMode="Externa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da.ca/fr/agence-revenu/services/impot/particuliers/sujets/reer-regimes-connexes/regime-enregistre-epargne-retraite-reer.html" TargetMode="External"/><Relationship Id="rId2" Type="http://schemas.openxmlformats.org/officeDocument/2006/relationships/hyperlink" Target="https://www.canada.ca/fr/services/prestations/education/epargne-etudes/ree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anada.ca/fr/agence-revenu/services/formulaires-publications/publications/rc4466/guide-compte-epargne-libre-impot-celi-particuliers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jq9AyB9Ny4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jq9AyB9Ny4?feature=oembed" TargetMode="Externa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pDJTJqavyk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pDJTJqavyk?feature=oembed" TargetMode="Externa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D8D7C075-C074-4110-8A70-E252F32F03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288" y="1989138"/>
            <a:ext cx="8424862" cy="1079500"/>
          </a:xfrm>
        </p:spPr>
        <p:txBody>
          <a:bodyPr/>
          <a:lstStyle/>
          <a:p>
            <a:pPr eaLnBrk="1" hangingPunct="1"/>
            <a:r>
              <a:rPr lang="fr-CA" sz="4400" dirty="0">
                <a:solidFill>
                  <a:srgbClr val="005954"/>
                </a:solidFill>
                <a:latin typeface="Open Sans" panose="020B0606030504020204" pitchFamily="34" charset="0"/>
              </a:rPr>
              <a:t>Où est mon argent?</a:t>
            </a:r>
          </a:p>
        </p:txBody>
      </p:sp>
      <p:sp>
        <p:nvSpPr>
          <p:cNvPr id="13315" name="Subtitle 2">
            <a:extLst>
              <a:ext uri="{FF2B5EF4-FFF2-40B4-BE49-F238E27FC236}">
                <a16:creationId xmlns:a16="http://schemas.microsoft.com/office/drawing/2014/main" id="{47F8F22D-8145-40F0-A28E-026AFAD1A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5288" y="3068638"/>
            <a:ext cx="8424862" cy="4572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98BF1E"/>
                </a:solidFill>
                <a:latin typeface="Open Sans" panose="020B0606030504020204" pitchFamily="34" charset="0"/>
              </a:rPr>
              <a:t>4</a:t>
            </a:r>
            <a:r>
              <a:rPr lang="fr-CA" baseline="30000">
                <a:solidFill>
                  <a:srgbClr val="98BF1E"/>
                </a:solidFill>
                <a:latin typeface="Open Sans" panose="020B0606030504020204" pitchFamily="34" charset="0"/>
              </a:rPr>
              <a:t>e</a:t>
            </a:r>
            <a:r>
              <a:rPr lang="fr-CA">
                <a:solidFill>
                  <a:srgbClr val="98BF1E"/>
                </a:solidFill>
                <a:latin typeface="Open Sans" panose="020B0606030504020204" pitchFamily="34" charset="0"/>
              </a:rPr>
              <a:t> année</a:t>
            </a:r>
          </a:p>
        </p:txBody>
      </p:sp>
      <p:cxnSp>
        <p:nvCxnSpPr>
          <p:cNvPr id="13316" name="Straight Connector 3">
            <a:extLst>
              <a:ext uri="{FF2B5EF4-FFF2-40B4-BE49-F238E27FC236}">
                <a16:creationId xmlns:a16="http://schemas.microsoft.com/office/drawing/2014/main" id="{A0C7CF5E-54EB-4692-A20D-FEEBA01D7AE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088" y="2924175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737E2A6-E99D-4FE1-856E-9B278B8C1C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"/>
          <a:stretch/>
        </p:blipFill>
        <p:spPr>
          <a:xfrm>
            <a:off x="1030793" y="930503"/>
            <a:ext cx="6908576" cy="528761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Épargner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Faire un effort pour ne pas dépenser son argent maintenant afin de le mettre de côté pour acheter quelque chose de spécial.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1830D9-CAC0-4A99-A3AE-DA66479120A3}"/>
              </a:ext>
            </a:extLst>
          </p:cNvPr>
          <p:cNvSpPr txBox="1"/>
          <p:nvPr/>
        </p:nvSpPr>
        <p:spPr>
          <a:xfrm flipH="1">
            <a:off x="1099563" y="3042399"/>
            <a:ext cx="18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Jeu vidéo –</a:t>
            </a:r>
            <a:br>
              <a:rPr lang="fr-CA" sz="1400" dirty="0"/>
            </a:br>
            <a:r>
              <a:rPr lang="fr-CA" sz="1400" dirty="0"/>
              <a:t>Animal </a:t>
            </a:r>
            <a:r>
              <a:rPr lang="fr-CA" sz="1400" dirty="0" err="1"/>
              <a:t>Crossing</a:t>
            </a:r>
            <a:r>
              <a:rPr lang="fr-CA" sz="1400" dirty="0"/>
              <a:t> </a:t>
            </a:r>
            <a:r>
              <a:rPr lang="fr-CA" sz="1400" b="1" dirty="0"/>
              <a:t>80 $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D101702-B72E-46E6-BFF7-AF1D702C52E4}"/>
              </a:ext>
            </a:extLst>
          </p:cNvPr>
          <p:cNvSpPr/>
          <p:nvPr/>
        </p:nvSpPr>
        <p:spPr bwMode="auto">
          <a:xfrm>
            <a:off x="866775" y="2998080"/>
            <a:ext cx="2135211" cy="880407"/>
          </a:xfrm>
          <a:custGeom>
            <a:avLst/>
            <a:gdLst>
              <a:gd name="connsiteX0" fmla="*/ 0 w 2135211"/>
              <a:gd name="connsiteY0" fmla="*/ 440204 h 880407"/>
              <a:gd name="connsiteX1" fmla="*/ 1067606 w 2135211"/>
              <a:gd name="connsiteY1" fmla="*/ 0 h 880407"/>
              <a:gd name="connsiteX2" fmla="*/ 2135212 w 2135211"/>
              <a:gd name="connsiteY2" fmla="*/ 440204 h 880407"/>
              <a:gd name="connsiteX3" fmla="*/ 1067606 w 2135211"/>
              <a:gd name="connsiteY3" fmla="*/ 880408 h 880407"/>
              <a:gd name="connsiteX4" fmla="*/ 0 w 2135211"/>
              <a:gd name="connsiteY4" fmla="*/ 440204 h 880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35211" h="880407" extrusionOk="0">
                <a:moveTo>
                  <a:pt x="0" y="440204"/>
                </a:moveTo>
                <a:cubicBezTo>
                  <a:pt x="-21317" y="172019"/>
                  <a:pt x="532214" y="-19690"/>
                  <a:pt x="1067606" y="0"/>
                </a:cubicBezTo>
                <a:cubicBezTo>
                  <a:pt x="1642203" y="8442"/>
                  <a:pt x="2168561" y="187135"/>
                  <a:pt x="2135212" y="440204"/>
                </a:cubicBezTo>
                <a:cubicBezTo>
                  <a:pt x="2120244" y="653480"/>
                  <a:pt x="1641452" y="929499"/>
                  <a:pt x="1067606" y="880408"/>
                </a:cubicBezTo>
                <a:cubicBezTo>
                  <a:pt x="497603" y="853342"/>
                  <a:pt x="14159" y="682157"/>
                  <a:pt x="0" y="440204"/>
                </a:cubicBezTo>
                <a:close/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879248734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Graphic 5" descr="Line arrow: Counter-clockwise curve with solid fill">
            <a:extLst>
              <a:ext uri="{FF2B5EF4-FFF2-40B4-BE49-F238E27FC236}">
                <a16:creationId xmlns:a16="http://schemas.microsoft.com/office/drawing/2014/main" id="{D77DA986-7934-4371-8614-E75CD5B93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782307">
            <a:off x="2989705" y="2836054"/>
            <a:ext cx="757263" cy="7572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Objectif d’épargne : 80 $</a:t>
            </a:r>
            <a:br>
              <a:rPr lang="fr-CA" sz="1600"/>
            </a:br>
            <a:r>
              <a:rPr lang="fr-CA" sz="1400"/>
              <a:t>Jeu vidéo – Animal Crossing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03EFCE-6FE2-4E3D-866C-8CA9B902FFD6}"/>
              </a:ext>
            </a:extLst>
          </p:cNvPr>
          <p:cNvSpPr txBox="1"/>
          <p:nvPr/>
        </p:nvSpPr>
        <p:spPr>
          <a:xfrm flipH="1">
            <a:off x="3199372" y="3467602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Je vais épargner 5 $ cette semaine.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E239E-4710-44F2-A239-F90F1DE067AC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Poulet frit       </a:t>
            </a:r>
            <a:r>
              <a:rPr lang="fr-CA" sz="1400" b="1"/>
              <a:t>8 $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7DF7ED-5B95-4750-AE9A-C0F1E8485413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Frais de livraison </a:t>
            </a:r>
            <a:r>
              <a:rPr lang="fr-CA" sz="1400" b="1"/>
              <a:t>3 $</a:t>
            </a:r>
          </a:p>
        </p:txBody>
      </p:sp>
    </p:spTree>
    <p:extLst>
      <p:ext uri="{BB962C8B-B14F-4D97-AF65-F5344CB8AC3E}">
        <p14:creationId xmlns:p14="http://schemas.microsoft.com/office/powerpoint/2010/main" val="1745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2" grpId="1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Qu’est-ce qu’un don?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dirty="0">
                <a:hlinkClick r:id="rId3"/>
              </a:rPr>
              <a:t>https://www.youtube.com/watch?v=UXmT182I0r8&amp;t=35s</a:t>
            </a:r>
            <a:endParaRPr lang="fr-CA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Partenariat | L’École de la philanthropie et Les Petits Citoyens">
            <a:hlinkClick r:id="" action="ppaction://media"/>
            <a:extLst>
              <a:ext uri="{FF2B5EF4-FFF2-40B4-BE49-F238E27FC236}">
                <a16:creationId xmlns:a16="http://schemas.microsoft.com/office/drawing/2014/main" id="{54CC9D3E-6DDA-47A9-BD4C-9F7EB101D9E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42925" y="1717677"/>
            <a:ext cx="7923212" cy="44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75EFCF-E3FF-4AEE-A37A-79EB65ADB9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"/>
          <a:stretch/>
        </p:blipFill>
        <p:spPr>
          <a:xfrm>
            <a:off x="1030793" y="930503"/>
            <a:ext cx="6908576" cy="528761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Faire un don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Donner à des personnes dans le besoin, et ça vient du cœur.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Objectif d’épargne : 80 $</a:t>
            </a:r>
            <a:br>
              <a:rPr lang="fr-CA" sz="1600"/>
            </a:br>
            <a:r>
              <a:rPr lang="fr-CA" sz="1400"/>
              <a:t>Jeu vidéo – Animal Crossing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009F5-6C25-48C0-8CAB-FE53E3CFEE42}"/>
              </a:ext>
            </a:extLst>
          </p:cNvPr>
          <p:cNvSpPr txBox="1"/>
          <p:nvPr/>
        </p:nvSpPr>
        <p:spPr>
          <a:xfrm flipH="1">
            <a:off x="3199372" y="3448552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Je vais épargner 5 $ cette semaine.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763D-324F-4100-907C-8436AFFBD8F8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Poulet frit       </a:t>
            </a:r>
            <a:r>
              <a:rPr lang="fr-CA" sz="1400" b="1"/>
              <a:t>8 $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B9AC9-D082-4C3B-9FE7-26A15C9DB0EF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Frais de livraison </a:t>
            </a:r>
            <a:r>
              <a:rPr lang="fr-CA" sz="1400" b="1"/>
              <a:t>3 $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430A8-6C77-4FED-AC50-EF25676F05C4}"/>
              </a:ext>
            </a:extLst>
          </p:cNvPr>
          <p:cNvSpPr txBox="1"/>
          <p:nvPr/>
        </p:nvSpPr>
        <p:spPr>
          <a:xfrm>
            <a:off x="5180343" y="2377352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Vente de pâtisseries à l’école </a:t>
            </a:r>
            <a:r>
              <a:rPr lang="fr-CA" sz="1400" b="1"/>
              <a:t>2 $</a:t>
            </a:r>
          </a:p>
        </p:txBody>
      </p:sp>
    </p:spTree>
    <p:extLst>
      <p:ext uri="{BB962C8B-B14F-4D97-AF65-F5344CB8AC3E}">
        <p14:creationId xmlns:p14="http://schemas.microsoft.com/office/powerpoint/2010/main" val="427950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Investir, ça veut dire quoi?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F3A27A-4FC9-4C2E-8D5B-B9703ACD9569}"/>
              </a:ext>
            </a:extLst>
          </p:cNvPr>
          <p:cNvSpPr txBox="1">
            <a:spLocks/>
          </p:cNvSpPr>
          <p:nvPr/>
        </p:nvSpPr>
        <p:spPr bwMode="auto">
          <a:xfrm>
            <a:off x="610394" y="1219200"/>
            <a:ext cx="7923212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–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90000"/>
              </a:lnSpc>
              <a:spcBef>
                <a:spcPct val="20000"/>
              </a:spcBef>
              <a:spcAft>
                <a:spcPct val="25000"/>
              </a:spcAft>
              <a:buClr>
                <a:srgbClr val="477E27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fr-CA" sz="1800" dirty="0">
                <a:hlinkClick r:id="rId3"/>
              </a:rPr>
              <a:t>https://www.youtube.com/watch?v=7V5ju-k7haE</a:t>
            </a:r>
            <a:endParaRPr lang="fr-CA" sz="1800" dirty="0"/>
          </a:p>
          <a:p>
            <a:pPr marL="0" indent="0" eaLnBrk="1" hangingPunct="1">
              <a:buNone/>
            </a:pPr>
            <a:endParaRPr lang="en-US" altLang="en-US" sz="1800" kern="0" dirty="0"/>
          </a:p>
        </p:txBody>
      </p:sp>
      <p:pic>
        <p:nvPicPr>
          <p:cNvPr id="2" name="Online Media 1" title="Comprendre les placements financiers | MACIF">
            <a:hlinkClick r:id="" action="ppaction://media"/>
            <a:extLst>
              <a:ext uri="{FF2B5EF4-FFF2-40B4-BE49-F238E27FC236}">
                <a16:creationId xmlns:a16="http://schemas.microsoft.com/office/drawing/2014/main" id="{ABDBF48A-9486-4EEB-83E2-4D41B8DD35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10394" y="1530350"/>
            <a:ext cx="7923212" cy="447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A939436F-88CA-440C-A48C-E93150C2F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"/>
          <a:stretch/>
        </p:blipFill>
        <p:spPr>
          <a:xfrm>
            <a:off x="1030793" y="930503"/>
            <a:ext cx="6908576" cy="528761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Investir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dirty="0">
                <a:latin typeface="Calibri" panose="020F0502020204030204" pitchFamily="34" charset="0"/>
                <a:cs typeface="Calibri" panose="020F0502020204030204" pitchFamily="34" charset="0"/>
              </a:rPr>
              <a:t>Faire fructifier de l’argent sur une longue période de temps. Il y a des risques à investir.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Objectif d’épargne : 80 $</a:t>
            </a:r>
            <a:br>
              <a:rPr lang="fr-CA" sz="1600"/>
            </a:br>
            <a:r>
              <a:rPr lang="fr-CA" sz="1400"/>
              <a:t>Jeu vidéo – Animal Crossing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009F5-6C25-48C0-8CAB-FE53E3CFEE42}"/>
              </a:ext>
            </a:extLst>
          </p:cNvPr>
          <p:cNvSpPr txBox="1"/>
          <p:nvPr/>
        </p:nvSpPr>
        <p:spPr>
          <a:xfrm flipH="1">
            <a:off x="3227947" y="3527809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Je vais épargner 5 $ cette semaine.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763D-324F-4100-907C-8436AFFBD8F8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Poulet frit       </a:t>
            </a:r>
            <a:r>
              <a:rPr lang="fr-CA" sz="1400" b="1"/>
              <a:t>8 $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B9AC9-D082-4C3B-9FE7-26A15C9DB0EF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Frais de livraison </a:t>
            </a:r>
            <a:r>
              <a:rPr lang="fr-CA" sz="1400" b="1"/>
              <a:t>3 $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430A8-6C77-4FED-AC50-EF25676F05C4}"/>
              </a:ext>
            </a:extLst>
          </p:cNvPr>
          <p:cNvSpPr txBox="1"/>
          <p:nvPr/>
        </p:nvSpPr>
        <p:spPr>
          <a:xfrm>
            <a:off x="5180343" y="2365291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Vente de pâtisseries à l’école </a:t>
            </a:r>
            <a:r>
              <a:rPr lang="fr-CA" sz="1400" b="1"/>
              <a:t>2 $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ED361B-D430-4255-BE55-26F8CC877E7C}"/>
              </a:ext>
            </a:extLst>
          </p:cNvPr>
          <p:cNvSpPr txBox="1"/>
          <p:nvPr/>
        </p:nvSpPr>
        <p:spPr>
          <a:xfrm>
            <a:off x="6460270" y="2977972"/>
            <a:ext cx="157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002060"/>
                </a:solidFill>
              </a:rPr>
              <a:t>REER (régime enregistré d'épargne-retraite)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33B73-F522-4CB5-8687-BBBC1D334494}"/>
              </a:ext>
            </a:extLst>
          </p:cNvPr>
          <p:cNvSpPr txBox="1"/>
          <p:nvPr/>
        </p:nvSpPr>
        <p:spPr>
          <a:xfrm>
            <a:off x="6466600" y="3925228"/>
            <a:ext cx="1738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CELI</a:t>
            </a:r>
          </a:p>
          <a:p>
            <a:r>
              <a:rPr lang="fr-CA" sz="1400" dirty="0"/>
              <a:t>(compte d'épargne libre d'impôt)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0350CD-F04B-4415-9FDA-2304C7E1C1F5}"/>
              </a:ext>
            </a:extLst>
          </p:cNvPr>
          <p:cNvSpPr txBox="1"/>
          <p:nvPr/>
        </p:nvSpPr>
        <p:spPr>
          <a:xfrm>
            <a:off x="6454675" y="4661117"/>
            <a:ext cx="11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002060"/>
                </a:solidFill>
              </a:rPr>
              <a:t>Obligations d’État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CB9BBE-6794-4797-9254-A2516AD083A7}"/>
              </a:ext>
            </a:extLst>
          </p:cNvPr>
          <p:cNvSpPr txBox="1"/>
          <p:nvPr/>
        </p:nvSpPr>
        <p:spPr>
          <a:xfrm>
            <a:off x="6494375" y="5136237"/>
            <a:ext cx="126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702072-D56A-45B6-86E9-71CA1B9AF1A4}"/>
              </a:ext>
            </a:extLst>
          </p:cNvPr>
          <p:cNvSpPr txBox="1"/>
          <p:nvPr/>
        </p:nvSpPr>
        <p:spPr>
          <a:xfrm>
            <a:off x="6460270" y="2377429"/>
            <a:ext cx="114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Compte d’épargne</a:t>
            </a:r>
          </a:p>
        </p:txBody>
      </p:sp>
    </p:spTree>
    <p:extLst>
      <p:ext uri="{BB962C8B-B14F-4D97-AF65-F5344CB8AC3E}">
        <p14:creationId xmlns:p14="http://schemas.microsoft.com/office/powerpoint/2010/main" val="64335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E1ADDED5-EC45-46A9-A667-A2AD1FDFAB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"/>
          <a:stretch/>
        </p:blipFill>
        <p:spPr>
          <a:xfrm>
            <a:off x="1030793" y="930503"/>
            <a:ext cx="6908576" cy="528761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Gérer mon argent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>
                <a:latin typeface="Calibri" panose="020F0502020204030204" pitchFamily="34" charset="0"/>
                <a:cs typeface="Calibri" panose="020F0502020204030204" pitchFamily="34" charset="0"/>
              </a:rPr>
              <a:t>Le montant total est-il le même que ton allocation hebdomadaire?  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7D9114-14EE-4518-9719-57F65EC1E979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Objectif d’épargne : 80 $</a:t>
            </a:r>
            <a:br>
              <a:rPr lang="fr-CA" sz="1600"/>
            </a:br>
            <a:r>
              <a:rPr lang="fr-CA" sz="1400"/>
              <a:t>Jeu vidéo – Animal Crossing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D009F5-6C25-48C0-8CAB-FE53E3CFEE42}"/>
              </a:ext>
            </a:extLst>
          </p:cNvPr>
          <p:cNvSpPr txBox="1"/>
          <p:nvPr/>
        </p:nvSpPr>
        <p:spPr>
          <a:xfrm flipH="1">
            <a:off x="3275572" y="3479576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Je vais épargner 5 $ cette semaine.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22763D-324F-4100-907C-8436AFFBD8F8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Poulet frit       </a:t>
            </a:r>
            <a:r>
              <a:rPr lang="fr-CA" sz="1400" b="1"/>
              <a:t>8 $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0B9AC9-D082-4C3B-9FE7-26A15C9DB0EF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Frais de livraison </a:t>
            </a:r>
            <a:r>
              <a:rPr lang="fr-CA" sz="1400" b="1"/>
              <a:t>3 $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430A8-6C77-4FED-AC50-EF25676F05C4}"/>
              </a:ext>
            </a:extLst>
          </p:cNvPr>
          <p:cNvSpPr txBox="1"/>
          <p:nvPr/>
        </p:nvSpPr>
        <p:spPr>
          <a:xfrm>
            <a:off x="5180343" y="2365291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Vente de pâtisseries à l’école </a:t>
            </a:r>
            <a:r>
              <a:rPr lang="fr-CA" sz="1400" b="1"/>
              <a:t>2 $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636FB3C-9C06-4366-9AA0-01DE24ADB321}"/>
              </a:ext>
            </a:extLst>
          </p:cNvPr>
          <p:cNvSpPr/>
          <p:nvPr/>
        </p:nvSpPr>
        <p:spPr bwMode="auto">
          <a:xfrm>
            <a:off x="3479344" y="5433443"/>
            <a:ext cx="2400899" cy="617162"/>
          </a:xfrm>
          <a:custGeom>
            <a:avLst/>
            <a:gdLst>
              <a:gd name="connsiteX0" fmla="*/ 0 w 2400899"/>
              <a:gd name="connsiteY0" fmla="*/ 308581 h 617162"/>
              <a:gd name="connsiteX1" fmla="*/ 1200450 w 2400899"/>
              <a:gd name="connsiteY1" fmla="*/ 0 h 617162"/>
              <a:gd name="connsiteX2" fmla="*/ 2400900 w 2400899"/>
              <a:gd name="connsiteY2" fmla="*/ 308581 h 617162"/>
              <a:gd name="connsiteX3" fmla="*/ 1200450 w 2400899"/>
              <a:gd name="connsiteY3" fmla="*/ 617162 h 617162"/>
              <a:gd name="connsiteX4" fmla="*/ 0 w 2400899"/>
              <a:gd name="connsiteY4" fmla="*/ 308581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0899" h="617162" extrusionOk="0">
                <a:moveTo>
                  <a:pt x="0" y="308581"/>
                </a:moveTo>
                <a:cubicBezTo>
                  <a:pt x="20595" y="57427"/>
                  <a:pt x="482014" y="24354"/>
                  <a:pt x="1200450" y="0"/>
                </a:cubicBezTo>
                <a:cubicBezTo>
                  <a:pt x="1896305" y="8435"/>
                  <a:pt x="2388839" y="142494"/>
                  <a:pt x="2400900" y="308581"/>
                </a:cubicBezTo>
                <a:cubicBezTo>
                  <a:pt x="2421923" y="473571"/>
                  <a:pt x="1859045" y="636977"/>
                  <a:pt x="1200450" y="617162"/>
                </a:cubicBezTo>
                <a:cubicBezTo>
                  <a:pt x="522945" y="596020"/>
                  <a:pt x="33193" y="480338"/>
                  <a:pt x="0" y="308581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DCAC63-1B58-4B48-9E2B-9B68D62F9F95}"/>
              </a:ext>
            </a:extLst>
          </p:cNvPr>
          <p:cNvSpPr txBox="1"/>
          <p:nvPr/>
        </p:nvSpPr>
        <p:spPr>
          <a:xfrm>
            <a:off x="6460270" y="2977972"/>
            <a:ext cx="15709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002060"/>
                </a:solidFill>
              </a:rPr>
              <a:t>REER (régime enregistré d'épargne-retraite)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A03DC0-7C87-4FDA-AD6E-0B460B9BA205}"/>
              </a:ext>
            </a:extLst>
          </p:cNvPr>
          <p:cNvSpPr txBox="1"/>
          <p:nvPr/>
        </p:nvSpPr>
        <p:spPr>
          <a:xfrm>
            <a:off x="6466600" y="3925228"/>
            <a:ext cx="1738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CELI</a:t>
            </a:r>
          </a:p>
          <a:p>
            <a:r>
              <a:rPr lang="fr-CA" sz="1400" dirty="0"/>
              <a:t>(compte d'épargne libre d'impôt)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6B21B0-82B8-4A7C-973B-0A9E6DAE4F8C}"/>
              </a:ext>
            </a:extLst>
          </p:cNvPr>
          <p:cNvSpPr txBox="1"/>
          <p:nvPr/>
        </p:nvSpPr>
        <p:spPr>
          <a:xfrm>
            <a:off x="6454675" y="4661117"/>
            <a:ext cx="1179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rgbClr val="002060"/>
                </a:solidFill>
              </a:rPr>
              <a:t>Obligations d’État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AED3E58-BA0B-416B-A93F-A607C6B84BBD}"/>
              </a:ext>
            </a:extLst>
          </p:cNvPr>
          <p:cNvSpPr txBox="1"/>
          <p:nvPr/>
        </p:nvSpPr>
        <p:spPr>
          <a:xfrm>
            <a:off x="6494375" y="5136237"/>
            <a:ext cx="1269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Actions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7AD551-9ED0-41BF-AD2D-F78BB533C6DB}"/>
              </a:ext>
            </a:extLst>
          </p:cNvPr>
          <p:cNvSpPr txBox="1"/>
          <p:nvPr/>
        </p:nvSpPr>
        <p:spPr>
          <a:xfrm>
            <a:off x="6460270" y="2377429"/>
            <a:ext cx="1141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/>
              <a:t>Compte d’épargne</a:t>
            </a:r>
          </a:p>
        </p:txBody>
      </p:sp>
    </p:spTree>
    <p:extLst>
      <p:ext uri="{BB962C8B-B14F-4D97-AF65-F5344CB8AC3E}">
        <p14:creationId xmlns:p14="http://schemas.microsoft.com/office/powerpoint/2010/main" val="314171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BFC0789-6A9D-4BBD-A44D-89CFA276D0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"/>
          <a:stretch/>
        </p:blipFill>
        <p:spPr>
          <a:xfrm>
            <a:off x="1030793" y="930503"/>
            <a:ext cx="6908576" cy="528761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0238"/>
            <a:ext cx="7923212" cy="685800"/>
          </a:xfrm>
        </p:spPr>
        <p:txBody>
          <a:bodyPr/>
          <a:lstStyle/>
          <a:p>
            <a:pPr eaLnBrk="1" hangingPunct="1"/>
            <a:r>
              <a:rPr lang="fr-CA" sz="2800">
                <a:solidFill>
                  <a:srgbClr val="005954"/>
                </a:solidFill>
                <a:latin typeface="Open Sans" panose="020B0606030504020204" pitchFamily="34" charset="0"/>
              </a:rPr>
              <a:t>Par exemple...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EFCDBE24-AE5F-4C5F-A04E-9A51F1E569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145" y="2738205"/>
            <a:ext cx="826152" cy="86120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EA5DC756-85D4-4AEF-872C-D76808493921}"/>
              </a:ext>
            </a:extLst>
          </p:cNvPr>
          <p:cNvSpPr txBox="1"/>
          <p:nvPr/>
        </p:nvSpPr>
        <p:spPr>
          <a:xfrm flipH="1">
            <a:off x="3140860" y="2399365"/>
            <a:ext cx="1828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/>
              <a:t>Objectif d’épargne : 80 $</a:t>
            </a:r>
            <a:br>
              <a:rPr lang="fr-CA" sz="1600"/>
            </a:br>
            <a:r>
              <a:rPr lang="fr-CA" sz="1400"/>
              <a:t>Jeu vidéo – Animal Crossing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3DD75D9-C3A6-44DF-92EC-06A45DE53C39}"/>
              </a:ext>
            </a:extLst>
          </p:cNvPr>
          <p:cNvSpPr txBox="1"/>
          <p:nvPr/>
        </p:nvSpPr>
        <p:spPr>
          <a:xfrm flipH="1">
            <a:off x="3251425" y="3437994"/>
            <a:ext cx="1828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Je vais épargner 5 $ cette semaine.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887D099-781A-4F50-BD98-2C31CEA406FA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Poulet frit       </a:t>
            </a:r>
            <a:r>
              <a:rPr lang="fr-CA" sz="1400" b="1"/>
              <a:t>8 $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BC13A70-75D4-458D-833E-F84006B45F1A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Frais de livraison </a:t>
            </a:r>
            <a:r>
              <a:rPr lang="fr-CA" sz="1400" b="1"/>
              <a:t>3 $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113F3D7-5BC5-48E3-B1D0-A0CCC96C1AE7}"/>
              </a:ext>
            </a:extLst>
          </p:cNvPr>
          <p:cNvSpPr txBox="1"/>
          <p:nvPr/>
        </p:nvSpPr>
        <p:spPr>
          <a:xfrm>
            <a:off x="5180343" y="2365291"/>
            <a:ext cx="1086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Vente de pâtisseries à l’école </a:t>
            </a:r>
            <a:r>
              <a:rPr lang="fr-CA" sz="1400" b="1"/>
              <a:t>2 $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A527503-D774-4E8B-85A5-3BE4F1B2C48F}"/>
              </a:ext>
            </a:extLst>
          </p:cNvPr>
          <p:cNvSpPr txBox="1"/>
          <p:nvPr/>
        </p:nvSpPr>
        <p:spPr>
          <a:xfrm>
            <a:off x="6426326" y="2396976"/>
            <a:ext cx="13610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REEE (régime</a:t>
            </a:r>
          </a:p>
          <a:p>
            <a:r>
              <a:rPr lang="fr-CA" sz="1400"/>
              <a:t>enregistré d'épargne-études)</a:t>
            </a:r>
          </a:p>
          <a:p>
            <a:r>
              <a:rPr lang="fr-CA" sz="1400" b="1"/>
              <a:t>4 $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ACB528-2E84-46EC-B1E0-8F888EB55FA7}"/>
              </a:ext>
            </a:extLst>
          </p:cNvPr>
          <p:cNvSpPr txBox="1"/>
          <p:nvPr/>
        </p:nvSpPr>
        <p:spPr>
          <a:xfrm>
            <a:off x="4137516" y="5517268"/>
            <a:ext cx="208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b="1" dirty="0"/>
              <a:t>22,00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731CFA-7A41-46AE-B5A2-CDD7029F76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369"/>
          <a:stretch/>
        </p:blipFill>
        <p:spPr>
          <a:xfrm>
            <a:off x="3685360" y="154056"/>
            <a:ext cx="3137438" cy="8010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4F006F0-2F8B-4FD5-B347-35AE98B99E86}"/>
              </a:ext>
            </a:extLst>
          </p:cNvPr>
          <p:cNvSpPr txBox="1"/>
          <p:nvPr/>
        </p:nvSpPr>
        <p:spPr>
          <a:xfrm>
            <a:off x="4420394" y="554633"/>
            <a:ext cx="96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dirty="0"/>
              <a:t>25,00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19877C2B-C9F8-4035-BA10-5B0A4C97A555}"/>
              </a:ext>
            </a:extLst>
          </p:cNvPr>
          <p:cNvSpPr/>
          <p:nvPr/>
        </p:nvSpPr>
        <p:spPr bwMode="auto">
          <a:xfrm>
            <a:off x="3685360" y="5470297"/>
            <a:ext cx="1923435" cy="617162"/>
          </a:xfrm>
          <a:custGeom>
            <a:avLst/>
            <a:gdLst>
              <a:gd name="connsiteX0" fmla="*/ 0 w 1923435"/>
              <a:gd name="connsiteY0" fmla="*/ 308581 h 617162"/>
              <a:gd name="connsiteX1" fmla="*/ 961718 w 1923435"/>
              <a:gd name="connsiteY1" fmla="*/ 0 h 617162"/>
              <a:gd name="connsiteX2" fmla="*/ 1923436 w 1923435"/>
              <a:gd name="connsiteY2" fmla="*/ 308581 h 617162"/>
              <a:gd name="connsiteX3" fmla="*/ 961718 w 1923435"/>
              <a:gd name="connsiteY3" fmla="*/ 617162 h 617162"/>
              <a:gd name="connsiteX4" fmla="*/ 0 w 1923435"/>
              <a:gd name="connsiteY4" fmla="*/ 308581 h 617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3435" h="617162" extrusionOk="0">
                <a:moveTo>
                  <a:pt x="0" y="308581"/>
                </a:moveTo>
                <a:cubicBezTo>
                  <a:pt x="8890" y="103308"/>
                  <a:pt x="391603" y="17119"/>
                  <a:pt x="961718" y="0"/>
                </a:cubicBezTo>
                <a:cubicBezTo>
                  <a:pt x="1525725" y="8435"/>
                  <a:pt x="1911375" y="142494"/>
                  <a:pt x="1923436" y="308581"/>
                </a:cubicBezTo>
                <a:cubicBezTo>
                  <a:pt x="1953533" y="471224"/>
                  <a:pt x="1473995" y="702212"/>
                  <a:pt x="961718" y="617162"/>
                </a:cubicBezTo>
                <a:cubicBezTo>
                  <a:pt x="416061" y="596020"/>
                  <a:pt x="33193" y="480338"/>
                  <a:pt x="0" y="308581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030C768-B5DC-4F4F-A49B-FFB1913AD783}"/>
              </a:ext>
            </a:extLst>
          </p:cNvPr>
          <p:cNvSpPr/>
          <p:nvPr/>
        </p:nvSpPr>
        <p:spPr bwMode="auto">
          <a:xfrm>
            <a:off x="4055145" y="483267"/>
            <a:ext cx="2767653" cy="511612"/>
          </a:xfrm>
          <a:custGeom>
            <a:avLst/>
            <a:gdLst>
              <a:gd name="connsiteX0" fmla="*/ 0 w 2767653"/>
              <a:gd name="connsiteY0" fmla="*/ 255806 h 511612"/>
              <a:gd name="connsiteX1" fmla="*/ 1383827 w 2767653"/>
              <a:gd name="connsiteY1" fmla="*/ 0 h 511612"/>
              <a:gd name="connsiteX2" fmla="*/ 2767654 w 2767653"/>
              <a:gd name="connsiteY2" fmla="*/ 255806 h 511612"/>
              <a:gd name="connsiteX3" fmla="*/ 1383827 w 2767653"/>
              <a:gd name="connsiteY3" fmla="*/ 511612 h 511612"/>
              <a:gd name="connsiteX4" fmla="*/ 0 w 2767653"/>
              <a:gd name="connsiteY4" fmla="*/ 255806 h 511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7653" h="511612" extrusionOk="0">
                <a:moveTo>
                  <a:pt x="0" y="255806"/>
                </a:moveTo>
                <a:cubicBezTo>
                  <a:pt x="2064" y="106439"/>
                  <a:pt x="564609" y="24137"/>
                  <a:pt x="1383827" y="0"/>
                </a:cubicBezTo>
                <a:cubicBezTo>
                  <a:pt x="2163026" y="3833"/>
                  <a:pt x="2760282" y="117180"/>
                  <a:pt x="2767654" y="255806"/>
                </a:cubicBezTo>
                <a:cubicBezTo>
                  <a:pt x="2820241" y="383487"/>
                  <a:pt x="2139866" y="548709"/>
                  <a:pt x="1383827" y="511612"/>
                </a:cubicBezTo>
                <a:cubicBezTo>
                  <a:pt x="606168" y="492106"/>
                  <a:pt x="6504" y="397345"/>
                  <a:pt x="0" y="255806"/>
                </a:cubicBezTo>
                <a:close/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1196223915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CCE6961-5158-4016-B15F-9B09CD70B7D2}"/>
              </a:ext>
            </a:extLst>
          </p:cNvPr>
          <p:cNvSpPr txBox="1"/>
          <p:nvPr/>
        </p:nvSpPr>
        <p:spPr>
          <a:xfrm>
            <a:off x="7509064" y="3563606"/>
            <a:ext cx="15915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J’ai dépensé 3,00 $ de moins que prévu! </a:t>
            </a:r>
          </a:p>
          <a:p>
            <a:endParaRPr lang="en-US" sz="1600" dirty="0"/>
          </a:p>
          <a:p>
            <a:r>
              <a:rPr lang="fr-CA" sz="1600" b="1" dirty="0"/>
              <a:t>Que puis-je faire avec cet argent?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6B7EA-0883-4309-B5BE-850C3FF58927}"/>
              </a:ext>
            </a:extLst>
          </p:cNvPr>
          <p:cNvSpPr txBox="1"/>
          <p:nvPr/>
        </p:nvSpPr>
        <p:spPr>
          <a:xfrm>
            <a:off x="6267236" y="-9595"/>
            <a:ext cx="47646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3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4" grpId="0" animBg="1"/>
      <p:bldP spid="45" grpId="0" animBg="1"/>
      <p:bldP spid="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 panose="020B0606030504020204" pitchFamily="34" charset="0"/>
              </a:rPr>
              <a:t>Questions de réflexion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b="1"/>
              <a:t>En équipe de deux ou en groupe, répondez aux questions suivantes :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Combien de dollars épargnes-tu </a:t>
            </a:r>
            <a:r>
              <a:rPr lang="fr-CA" u="sng"/>
              <a:t>par semaine</a:t>
            </a:r>
            <a:r>
              <a:rPr lang="fr-CA"/>
              <a:t>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Combien de dollars épargnes-tu par </a:t>
            </a:r>
            <a:r>
              <a:rPr lang="fr-CA" u="sng"/>
              <a:t>mois</a:t>
            </a:r>
            <a:r>
              <a:rPr lang="fr-CA"/>
              <a:t>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a) Combien d’argent te reste-t-il à épargner pour atteindre ton objectif d’épargne? b) Que pourrais-tu faire pour atteindre ton objectif plus rapidement?</a:t>
            </a:r>
          </a:p>
          <a:p>
            <a:pPr eaLnBrk="1" hangingPunct="1">
              <a:buFont typeface="+mj-lt"/>
              <a:buAutoNum type="arabicPeriod"/>
            </a:pPr>
            <a:r>
              <a:rPr lang="fr-CA"/>
              <a:t>Te restait-il une partie de ton allocation? S’il te restait de l’argent, qu’en as-tu fait? </a:t>
            </a:r>
            <a:r>
              <a:rPr lang="fr-CA" b="1">
                <a:ea typeface="MS PGothic"/>
              </a:rPr>
              <a:t>OU</a:t>
            </a:r>
            <a:r>
              <a:rPr lang="fr-CA"/>
              <a:t>, As-tu dépensé plus d’argent que ton allocation? Quelles dépenses as-tu réduites?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2708C3C8-06DD-4E8D-962B-A0D26E3C5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974" y="4055828"/>
            <a:ext cx="1629002" cy="167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9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Activité de clôture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endParaRPr/>
          </a:p>
          <a:p>
            <a:pPr marL="0" indent="0" eaLnBrk="1" hangingPunct="1">
              <a:buNone/>
            </a:pPr>
            <a:r>
              <a:rPr lang="fr-CA" sz="2000"/>
              <a:t>Dis-moi quelque chose que tu as appris aujourd’hui.</a:t>
            </a:r>
          </a:p>
          <a:p>
            <a:pPr marL="457200" indent="-457200" eaLnBrk="1" hangingPunct="1">
              <a:buAutoNum type="arabicPeriod"/>
            </a:pPr>
            <a:endParaRPr lang="en-US" altLang="en-US" sz="2000" dirty="0"/>
          </a:p>
          <a:p>
            <a:pPr marL="457200" indent="-457200" eaLnBrk="1" hangingPunct="1">
              <a:buAutoNum type="arabicPeriod"/>
            </a:pPr>
            <a:endParaRPr lang="en-US" altLang="en-US" sz="20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E1AD333-D471-4F1F-9987-65BA1EE8E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038" y="3087177"/>
            <a:ext cx="4149923" cy="277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62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Pour en savoir plus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b="1"/>
              <a:t>Régime enregistré d'épargne-études (REEE)</a:t>
            </a:r>
          </a:p>
          <a:p>
            <a:pPr marL="0" indent="0" eaLnBrk="1" hangingPunct="1">
              <a:buNone/>
            </a:pPr>
            <a:r>
              <a:rPr lang="fr-CA" sz="2000">
                <a:hlinkClick r:id="rId2"/>
              </a:rPr>
              <a:t>https://www.canada.ca/fr/services/prestations/education/epargne-etudes/reee.html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fr-CA" sz="2000" b="1"/>
              <a:t>Régime enregistré d'épargne-retraite (REER)</a:t>
            </a:r>
          </a:p>
          <a:p>
            <a:pPr marL="0" indent="0" eaLnBrk="1" hangingPunct="1">
              <a:buNone/>
            </a:pPr>
            <a:r>
              <a:rPr lang="fr-CA" sz="2000">
                <a:hlinkClick r:id="rId3"/>
              </a:rPr>
              <a:t>https://www.canada.ca/fr/agence-revenu/services/impot/particuliers/sujets/reer-regimes-connexes/regime-enregistre-epargne-retraite-reer.html</a:t>
            </a:r>
          </a:p>
          <a:p>
            <a:pPr marL="0" indent="0" eaLnBrk="1" hangingPunct="1">
              <a:buNone/>
            </a:pPr>
            <a:endParaRPr lang="en-US" altLang="en-US" sz="2000" b="1" dirty="0"/>
          </a:p>
          <a:p>
            <a:pPr marL="0" indent="0" eaLnBrk="1" hangingPunct="1">
              <a:buNone/>
            </a:pPr>
            <a:r>
              <a:rPr lang="fr-CA" sz="2000" b="1"/>
              <a:t>Compte d'épargne libre d'impôt (CELI)</a:t>
            </a:r>
          </a:p>
          <a:p>
            <a:pPr marL="0" indent="0" eaLnBrk="1" hangingPunct="1">
              <a:buNone/>
            </a:pPr>
            <a:r>
              <a:rPr lang="fr-CA" sz="2000">
                <a:hlinkClick r:id="rId4"/>
              </a:rPr>
              <a:t>https://www.canada.ca/fr/agence-revenu/services/formulaires-publications/publications/rc4466/guide-compte-epargne-libre-impot-celi-particuliers.html</a:t>
            </a:r>
          </a:p>
          <a:p>
            <a:pPr marL="0" indent="0" eaLnBrk="1" hangingPunct="1">
              <a:buNone/>
            </a:pPr>
            <a:endParaRPr lang="en-US" altLang="en-US" sz="2000" dirty="0"/>
          </a:p>
          <a:p>
            <a:pPr marL="457200" indent="-457200" eaLnBrk="1" hangingPunct="1">
              <a:buAutoNum type="arabicPeriod"/>
            </a:pPr>
            <a:endParaRPr lang="en-US" altLang="en-US" sz="2000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83031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239850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453898"/>
            <a:ext cx="7923212" cy="685800"/>
          </a:xfrm>
        </p:spPr>
        <p:txBody>
          <a:bodyPr/>
          <a:lstStyle/>
          <a:p>
            <a:pPr eaLnBrk="1" hangingPunct="1"/>
            <a:r>
              <a:rPr lang="fr-CA" dirty="0">
                <a:solidFill>
                  <a:srgbClr val="005954"/>
                </a:solidFill>
                <a:latin typeface="Open Sans"/>
                <a:ea typeface="MS PGothic"/>
              </a:rPr>
              <a:t>Remarque spéciale à l’intention du personnel enseignant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endParaRPr lang="en-US" altLang="en-US" dirty="0"/>
          </a:p>
          <a:p>
            <a:pPr eaLnBrk="1" hangingPunct="1"/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DF870-119D-4817-B972-80E4F14D3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980" y="1327486"/>
            <a:ext cx="6070039" cy="480933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Le programme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eaLnBrk="1" hangingPunct="1"/>
            <a:r>
              <a:rPr lang="fr-CA"/>
              <a:t>Activité de réflexion : Penser-préparer-partager</a:t>
            </a:r>
          </a:p>
          <a:p>
            <a:pPr eaLnBrk="1" hangingPunct="1"/>
            <a:r>
              <a:rPr lang="fr-CA"/>
              <a:t>Gérer mon argent</a:t>
            </a:r>
          </a:p>
          <a:p>
            <a:pPr eaLnBrk="1" hangingPunct="1"/>
            <a:r>
              <a:rPr lang="fr-CA"/>
              <a:t>Questions de réflexion pour les élèves</a:t>
            </a:r>
          </a:p>
          <a:p>
            <a:pPr eaLnBrk="1" hangingPunct="1"/>
            <a:r>
              <a:rPr lang="fr-CA"/>
              <a:t>Activité de clôture </a:t>
            </a:r>
          </a:p>
          <a:p>
            <a:pPr eaLnBrk="1" hangingPunct="1"/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Activité de réflexion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b="1"/>
              <a:t>Penser-préparer-partager</a:t>
            </a:r>
            <a:br>
              <a:rPr lang="fr-CA" sz="2000" b="1"/>
            </a:br>
            <a:endParaRPr lang="fr-CA" sz="2000" b="1"/>
          </a:p>
          <a:p>
            <a:pPr eaLnBrk="1" hangingPunct="1"/>
            <a:r>
              <a:rPr lang="fr-CA"/>
              <a:t>As-tu déjà entendu parler de « budget »? De quoi s’agit-il?</a:t>
            </a:r>
          </a:p>
          <a:p>
            <a:pPr eaLnBrk="1" hangingPunct="1"/>
            <a:r>
              <a:rPr lang="fr-CA"/>
              <a:t>Penses-tu qu’il est important de budgéter nos dépenses? Pourquoi?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F46506-5BED-434D-BC5C-7E1442A9F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667" y="3404278"/>
            <a:ext cx="1946292" cy="218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99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Gérer mon argent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fr-CA" sz="2400">
                <a:ea typeface="MS PGothic"/>
              </a:rPr>
              <a:t>Combien d’argent te donne-t-on </a:t>
            </a:r>
            <a:r>
              <a:rPr lang="fr-CA" sz="2400" b="1">
                <a:ea typeface="MS PGothic"/>
              </a:rPr>
              <a:t>par semaine</a:t>
            </a:r>
            <a:r>
              <a:rPr lang="fr-CA" sz="2400">
                <a:ea typeface="MS PGothic"/>
              </a:rPr>
              <a:t>? 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8718D3D-979D-4487-BD26-3E7694CE2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972" y="2398054"/>
            <a:ext cx="5322056" cy="20618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12AA6A-D55D-428C-8310-F5175BA8F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9945" y="3795453"/>
            <a:ext cx="951580" cy="1955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41F5B0-38D1-4DCC-8807-D6B6366E3C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" y="4523546"/>
            <a:ext cx="1012714" cy="12597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46F02B-3A69-44A4-9482-260B010FF53D}"/>
              </a:ext>
            </a:extLst>
          </p:cNvPr>
          <p:cNvSpPr txBox="1"/>
          <p:nvPr/>
        </p:nvSpPr>
        <p:spPr>
          <a:xfrm>
            <a:off x="2483768" y="2924944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EC6266-080D-49D5-B820-9C813A969D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1038"/>
          <a:stretch/>
        </p:blipFill>
        <p:spPr>
          <a:xfrm rot="192314">
            <a:off x="5779222" y="1761483"/>
            <a:ext cx="1572908" cy="21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2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D1777E-2595-4BDC-8E94-BBC95C8D8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754" y="1219200"/>
            <a:ext cx="6734492" cy="4844712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Où l’argent va-t-il?</a:t>
            </a:r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45070E-BA9A-42CA-9F47-CC5B9407381A}"/>
              </a:ext>
            </a:extLst>
          </p:cNvPr>
          <p:cNvGrpSpPr/>
          <p:nvPr/>
        </p:nvGrpSpPr>
        <p:grpSpPr>
          <a:xfrm>
            <a:off x="4806357" y="-1535556"/>
            <a:ext cx="1777429" cy="1428107"/>
            <a:chOff x="2806602" y="2497699"/>
            <a:chExt cx="1777429" cy="142810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81AC9F4-278E-4A1A-A042-1E767DF7A12B}"/>
                </a:ext>
              </a:extLst>
            </p:cNvPr>
            <p:cNvSpPr/>
            <p:nvPr/>
          </p:nvSpPr>
          <p:spPr bwMode="auto">
            <a:xfrm>
              <a:off x="2960715" y="2497699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5DF3B4E-9333-4203-97EA-779F40E5010C}"/>
                </a:ext>
              </a:extLst>
            </p:cNvPr>
            <p:cNvSpPr txBox="1"/>
            <p:nvPr/>
          </p:nvSpPr>
          <p:spPr>
            <a:xfrm>
              <a:off x="2806602" y="3011697"/>
              <a:ext cx="177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Dépenser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72E515-4D44-4220-9949-8A03D894E155}"/>
              </a:ext>
            </a:extLst>
          </p:cNvPr>
          <p:cNvGrpSpPr/>
          <p:nvPr/>
        </p:nvGrpSpPr>
        <p:grpSpPr>
          <a:xfrm>
            <a:off x="5810656" y="-1582386"/>
            <a:ext cx="1777429" cy="1428107"/>
            <a:chOff x="4561265" y="2845308"/>
            <a:chExt cx="1777429" cy="1428107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E0B680-38D7-4072-AB87-53430369AA30}"/>
                </a:ext>
              </a:extLst>
            </p:cNvPr>
            <p:cNvSpPr/>
            <p:nvPr/>
          </p:nvSpPr>
          <p:spPr bwMode="auto">
            <a:xfrm>
              <a:off x="4716675" y="2845308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D8D548A-FDD0-403E-BFE5-D3BC79E0C196}"/>
                </a:ext>
              </a:extLst>
            </p:cNvPr>
            <p:cNvSpPr txBox="1"/>
            <p:nvPr/>
          </p:nvSpPr>
          <p:spPr>
            <a:xfrm>
              <a:off x="4561265" y="3359306"/>
              <a:ext cx="177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Épargner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D5997DB-6992-4E12-B10D-1474619C06B8}"/>
              </a:ext>
            </a:extLst>
          </p:cNvPr>
          <p:cNvGrpSpPr/>
          <p:nvPr/>
        </p:nvGrpSpPr>
        <p:grpSpPr>
          <a:xfrm>
            <a:off x="6699370" y="-1169039"/>
            <a:ext cx="1492285" cy="1428107"/>
            <a:chOff x="2662549" y="4202885"/>
            <a:chExt cx="1492285" cy="1428107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B025ABD-0337-44A6-9461-7D5C9BB7016D}"/>
                </a:ext>
              </a:extLst>
            </p:cNvPr>
            <p:cNvSpPr/>
            <p:nvPr/>
          </p:nvSpPr>
          <p:spPr bwMode="auto">
            <a:xfrm>
              <a:off x="2662549" y="4202885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583CB5-3991-410D-AB0A-DB6014B37604}"/>
                </a:ext>
              </a:extLst>
            </p:cNvPr>
            <p:cNvSpPr txBox="1"/>
            <p:nvPr/>
          </p:nvSpPr>
          <p:spPr>
            <a:xfrm>
              <a:off x="2685630" y="4624381"/>
              <a:ext cx="14692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Faire un don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B51C949-2277-4BCD-844D-C6CC638A5EAD}"/>
              </a:ext>
            </a:extLst>
          </p:cNvPr>
          <p:cNvGrpSpPr/>
          <p:nvPr/>
        </p:nvGrpSpPr>
        <p:grpSpPr>
          <a:xfrm>
            <a:off x="7366571" y="-1466670"/>
            <a:ext cx="1777429" cy="1428107"/>
            <a:chOff x="4121236" y="4273414"/>
            <a:chExt cx="1777429" cy="142810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D060C3C-1C87-45C2-B1A6-ED6E8569FF76}"/>
                </a:ext>
              </a:extLst>
            </p:cNvPr>
            <p:cNvSpPr/>
            <p:nvPr/>
          </p:nvSpPr>
          <p:spPr bwMode="auto">
            <a:xfrm>
              <a:off x="4264396" y="4273414"/>
              <a:ext cx="1469204" cy="1428107"/>
            </a:xfrm>
            <a:prstGeom prst="ellipse">
              <a:avLst/>
            </a:prstGeom>
            <a:solidFill>
              <a:srgbClr val="FDCE3A">
                <a:alpha val="47843"/>
              </a:srgbClr>
            </a:solidFill>
            <a:ln w="9525" cap="flat" cmpd="sng" algn="ctr">
              <a:solidFill>
                <a:srgbClr val="FDCE3A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FCB558D-A54B-4E2F-8FFE-9E8F51F0D711}"/>
                </a:ext>
              </a:extLst>
            </p:cNvPr>
            <p:cNvSpPr txBox="1"/>
            <p:nvPr/>
          </p:nvSpPr>
          <p:spPr>
            <a:xfrm>
              <a:off x="4121236" y="4792628"/>
              <a:ext cx="17774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Investir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68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34 0.02106 C -0.00243 0.00115 -0.00833 -0.14862 -0.02482 -0.01829 C -0.04219 0.11203 -0.09878 0.7199 -0.11875 0.81643 C -0.13732 0.95925 -0.11389 0.52453 -0.21823 0.59513 " pathEditMode="fixed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8" y="3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C -0.00625 -0.02175 -0.00695 -0.17106 -0.02379 -0.04375 C -0.04011 0.08334 -0.10035 0.41945 -0.10035 0.76274 C -0.10035 0.58959 -0.14757 0.6132 -0.16059 0.6132 " pathEditMode="fixed" rAng="0" ptsTypes="AAAA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C -0.01319 -0.0287 -0.02153 -0.19722 -0.05816 -0.05625 C -0.0934 0.08426 -0.21667 0.675 -0.23663 0.81736 C -0.21146 0.95347 -0.30434 0.45787 -0.42309 0.80556 " pathEditMode="fixed" rAng="0" ptsTypes="AA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63" y="3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C -0.0085 -0.02916 -0.00139 -0.18356 -0.03906 -0.05763 C -0.07673 0.06852 -0.22569 0.30903 -0.22569 0.75625 C -0.22569 0.53056 -0.3309 0.7095 -0.3408 0.81181 " pathEditMode="fixed" rAng="0" ptsTypes="AA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Le dépenser sagement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>
                <a:hlinkClick r:id="rId3"/>
              </a:rPr>
              <a:t>https://www.youtube.com/watch?v=zjq9AyB9Ny4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Bien dépenser son argent">
            <a:hlinkClick r:id="" action="ppaction://media"/>
            <a:extLst>
              <a:ext uri="{FF2B5EF4-FFF2-40B4-BE49-F238E27FC236}">
                <a16:creationId xmlns:a16="http://schemas.microsoft.com/office/drawing/2014/main" id="{4052C72D-392A-4378-868C-F1AE7D4818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93750" y="1754188"/>
            <a:ext cx="7556500" cy="426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0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281E2D-63B2-46E2-9254-C33FFFBC14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1"/>
          <a:stretch/>
        </p:blipFill>
        <p:spPr>
          <a:xfrm>
            <a:off x="1030793" y="930503"/>
            <a:ext cx="6908576" cy="5287615"/>
          </a:xfrm>
          <a:prstGeom prst="rect">
            <a:avLst/>
          </a:prstGeom>
        </p:spPr>
      </p:pic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Dépenser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19200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CA" sz="2000" b="1">
                <a:latin typeface="Calibri" panose="020F0502020204030204" pitchFamily="34" charset="0"/>
                <a:cs typeface="Calibri" panose="020F0502020204030204" pitchFamily="34" charset="0"/>
              </a:rPr>
              <a:t>Dépenser : </a:t>
            </a:r>
            <a:r>
              <a:rPr lang="fr-CA" sz="2000">
                <a:latin typeface="Calibri" panose="020F0502020204030204" pitchFamily="34" charset="0"/>
                <a:cs typeface="Calibri" panose="020F0502020204030204" pitchFamily="34" charset="0"/>
              </a:rPr>
              <a:t>acheter quelque chose qu’on veut vraiment.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125538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60612CD-BDE7-4526-B486-B7BF9262DFCB}"/>
              </a:ext>
            </a:extLst>
          </p:cNvPr>
          <p:cNvSpPr txBox="1"/>
          <p:nvPr/>
        </p:nvSpPr>
        <p:spPr>
          <a:xfrm flipH="1">
            <a:off x="1099564" y="2365291"/>
            <a:ext cx="1828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Poulet frit       </a:t>
            </a:r>
            <a:r>
              <a:rPr lang="fr-CA" sz="1400" b="1"/>
              <a:t>8 $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29E96-F292-4009-9DAE-D6F1C670890D}"/>
              </a:ext>
            </a:extLst>
          </p:cNvPr>
          <p:cNvSpPr txBox="1"/>
          <p:nvPr/>
        </p:nvSpPr>
        <p:spPr>
          <a:xfrm flipH="1">
            <a:off x="1099562" y="2703845"/>
            <a:ext cx="194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Frais de livraison </a:t>
            </a:r>
            <a:r>
              <a:rPr lang="fr-CA" sz="1400" b="1"/>
              <a:t>3 $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830D9-CAC0-4A99-A3AE-DA66479120A3}"/>
              </a:ext>
            </a:extLst>
          </p:cNvPr>
          <p:cNvSpPr txBox="1"/>
          <p:nvPr/>
        </p:nvSpPr>
        <p:spPr>
          <a:xfrm flipH="1">
            <a:off x="1099562" y="3051091"/>
            <a:ext cx="1828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/>
              <a:t>Jeu vidéo –</a:t>
            </a:r>
            <a:br>
              <a:rPr lang="fr-CA" sz="1400"/>
            </a:br>
            <a:r>
              <a:rPr lang="fr-CA" sz="1400"/>
              <a:t>Animal Crossing </a:t>
            </a:r>
            <a:r>
              <a:rPr lang="fr-CA" sz="1400" b="1"/>
              <a:t>80 $</a:t>
            </a:r>
          </a:p>
        </p:txBody>
      </p:sp>
    </p:spTree>
    <p:extLst>
      <p:ext uri="{BB962C8B-B14F-4D97-AF65-F5344CB8AC3E}">
        <p14:creationId xmlns:p14="http://schemas.microsoft.com/office/powerpoint/2010/main" val="14932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C75ABC45-703E-4857-B751-96F66A99F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33400"/>
            <a:ext cx="7923212" cy="685800"/>
          </a:xfrm>
        </p:spPr>
        <p:txBody>
          <a:bodyPr/>
          <a:lstStyle/>
          <a:p>
            <a:pPr eaLnBrk="1" hangingPunct="1"/>
            <a:r>
              <a:rPr lang="fr-CA">
                <a:solidFill>
                  <a:srgbClr val="005954"/>
                </a:solidFill>
                <a:latin typeface="Open Sans" panose="020B0606030504020204" pitchFamily="34" charset="0"/>
              </a:rPr>
              <a:t>Qu’est-ce que ça veut dire, « épargner »?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DCE09169-3831-4481-AC7D-22AA60EC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412875"/>
            <a:ext cx="7923212" cy="41767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hlinkClick r:id="rId3"/>
              </a:rPr>
              <a:t>https://www.youtube.com/watch?v=WpDJTJqavyk</a:t>
            </a: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cxnSp>
        <p:nvCxnSpPr>
          <p:cNvPr id="14340" name="Straight Connector 2">
            <a:extLst>
              <a:ext uri="{FF2B5EF4-FFF2-40B4-BE49-F238E27FC236}">
                <a16:creationId xmlns:a16="http://schemas.microsoft.com/office/drawing/2014/main" id="{CDAA092F-49F5-4EBE-A045-4113BA971B9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42925" y="1389307"/>
            <a:ext cx="7848600" cy="0"/>
          </a:xfrm>
          <a:prstGeom prst="line">
            <a:avLst/>
          </a:prstGeom>
          <a:noFill/>
          <a:ln w="38100" algn="ctr">
            <a:solidFill>
              <a:srgbClr val="FDCE3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Online Media 1" title="Epargner pour quoi faire ?">
            <a:hlinkClick r:id="" action="ppaction://media"/>
            <a:extLst>
              <a:ext uri="{FF2B5EF4-FFF2-40B4-BE49-F238E27FC236}">
                <a16:creationId xmlns:a16="http://schemas.microsoft.com/office/drawing/2014/main" id="{C4664AFC-2B9E-4FC2-A492-321F6C3FCBA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8050" y="1741551"/>
            <a:ext cx="7555257" cy="426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4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7E63EF2496EC4A8317235C224509C7" ma:contentTypeVersion="11" ma:contentTypeDescription="Create a new document." ma:contentTypeScope="" ma:versionID="640ffff8c20f7e010ea2200d054a54c4">
  <xsd:schema xmlns:xsd="http://www.w3.org/2001/XMLSchema" xmlns:xs="http://www.w3.org/2001/XMLSchema" xmlns:p="http://schemas.microsoft.com/office/2006/metadata/properties" xmlns:ns2="f6493094-0435-4eae-a32c-76983131fc0f" xmlns:ns3="1bca0e2f-16d9-4d6a-8327-7fd70d55969c" targetNamespace="http://schemas.microsoft.com/office/2006/metadata/properties" ma:root="true" ma:fieldsID="743b969b4f3ac85a24cce56866ed8e25" ns2:_="" ns3:_="">
    <xsd:import namespace="f6493094-0435-4eae-a32c-76983131fc0f"/>
    <xsd:import namespace="1bca0e2f-16d9-4d6a-8327-7fd70d5596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493094-0435-4eae-a32c-76983131fc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ca0e2f-16d9-4d6a-8327-7fd70d559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28A465-9DC1-4AF7-A688-A82DD59CE3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493094-0435-4eae-a32c-76983131fc0f"/>
    <ds:schemaRef ds:uri="1bca0e2f-16d9-4d6a-8327-7fd70d5596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A5EA38-37C1-4151-A73D-857D7B0043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6C6590A-747E-4865-82DA-B15F42952E12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FB1ABF76-BADC-4C69-B0E6-CD9F8E4572A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806</Words>
  <Application>Microsoft Office PowerPoint</Application>
  <PresentationFormat>On-screen Show (4:3)</PresentationFormat>
  <Paragraphs>115</Paragraphs>
  <Slides>19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Open Sans</vt:lpstr>
      <vt:lpstr>Blank Presentation</vt:lpstr>
      <vt:lpstr>Où est mon argent?</vt:lpstr>
      <vt:lpstr>Remarque spéciale à l’intention du personnel enseignant</vt:lpstr>
      <vt:lpstr>Le programme</vt:lpstr>
      <vt:lpstr>Activité de réflexion</vt:lpstr>
      <vt:lpstr>Gérer mon argent</vt:lpstr>
      <vt:lpstr>Où l’argent va-t-il?</vt:lpstr>
      <vt:lpstr>Le dépenser sagement</vt:lpstr>
      <vt:lpstr>Dépenser</vt:lpstr>
      <vt:lpstr>Qu’est-ce que ça veut dire, « épargner »?</vt:lpstr>
      <vt:lpstr>Épargner</vt:lpstr>
      <vt:lpstr>Qu’est-ce qu’un don?</vt:lpstr>
      <vt:lpstr>Faire un don</vt:lpstr>
      <vt:lpstr>Investir, ça veut dire quoi?</vt:lpstr>
      <vt:lpstr>Investir</vt:lpstr>
      <vt:lpstr>Gérer mon argent</vt:lpstr>
      <vt:lpstr>Par exemple...</vt:lpstr>
      <vt:lpstr>Questions de réflexion</vt:lpstr>
      <vt:lpstr>Activité de clôture</vt:lpstr>
      <vt:lpstr>Pour en savoir plus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Frontier College Literacy. Learning for Life</dc:title>
  <dc:creator/>
  <cp:lastModifiedBy/>
  <cp:revision>12</cp:revision>
  <dcterms:created xsi:type="dcterms:W3CDTF">2011-06-06T13:23:04Z</dcterms:created>
  <dcterms:modified xsi:type="dcterms:W3CDTF">2021-12-17T16:11:23Z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Shannon Stevens</vt:lpwstr>
  </property>
  <property fmtid="{D5CDD505-2E9C-101B-9397-08002B2CF9AE}" pid="3" name="Order">
    <vt:r8>935800</vt:r8>
  </property>
  <property fmtid="{D5CDD505-2E9C-101B-9397-08002B2CF9AE}" pid="4" name="display_urn:schemas-microsoft-com:office:office#Author">
    <vt:lpwstr>Shannon Stevens</vt:lpwstr>
  </property>
  <property fmtid="{D5CDD505-2E9C-101B-9397-08002B2CF9AE}" pid="5" name="ContentTypeId">
    <vt:lpwstr>0x0101006F7E63EF2496EC4A8317235C224509C7</vt:lpwstr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ExtendedDescription">
    <vt:lpwstr/>
  </property>
  <property fmtid="{D5CDD505-2E9C-101B-9397-08002B2CF9AE}" pid="9" name="TemplateUrl">
    <vt:lpwstr/>
  </property>
  <property fmtid="{D5CDD505-2E9C-101B-9397-08002B2CF9AE}" pid="10" name="ComplianceAssetId">
    <vt:lpwstr/>
  </property>
</Properties>
</file>