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4"/>
  </p:sldMasterIdLst>
  <p:notesMasterIdLst>
    <p:notesMasterId r:id="rId23"/>
  </p:notesMasterIdLst>
  <p:sldIdLst>
    <p:sldId id="257" r:id="rId5"/>
    <p:sldId id="298" r:id="rId6"/>
    <p:sldId id="266" r:id="rId7"/>
    <p:sldId id="267" r:id="rId8"/>
    <p:sldId id="274" r:id="rId9"/>
    <p:sldId id="268" r:id="rId10"/>
    <p:sldId id="269" r:id="rId11"/>
    <p:sldId id="277" r:id="rId12"/>
    <p:sldId id="261" r:id="rId13"/>
    <p:sldId id="263" r:id="rId14"/>
    <p:sldId id="262" r:id="rId15"/>
    <p:sldId id="270" r:id="rId16"/>
    <p:sldId id="275" r:id="rId17"/>
    <p:sldId id="264" r:id="rId18"/>
    <p:sldId id="259" r:id="rId19"/>
    <p:sldId id="273" r:id="rId20"/>
    <p:sldId id="272" r:id="rId21"/>
    <p:sldId id="271"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G/2zXtg8cMq1xQUj2F7BVw==" hashData="H7DRJpsGUcN6d8BDF5OdIg0StA2l2V1XNwFInfGy6WS5f4mH44ZYah8v1cUGEG0FWJOsyViRiRs6eiRkB9e1/A=="/>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75" autoAdjust="0"/>
    <p:restoredTop sz="91903" autoAdjust="0"/>
  </p:normalViewPr>
  <p:slideViewPr>
    <p:cSldViewPr snapToGrid="0">
      <p:cViewPr varScale="1">
        <p:scale>
          <a:sx n="105" d="100"/>
          <a:sy n="105" d="100"/>
        </p:scale>
        <p:origin x="1716"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039D81-E848-4632-91C2-191F5F4C3632}" type="datetimeFigureOut">
              <a:rPr lang="en-CA" smtClean="0"/>
              <a:t>2022-02-02</a:t>
            </a:fld>
            <a:endParaRPr lang="en-C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987E5C-601B-4E3D-A40C-BFF70F10DA16}" type="slidenum">
              <a:rPr lang="en-CA" smtClean="0"/>
              <a:t>‹#›</a:t>
            </a:fld>
            <a:endParaRPr lang="en-CA"/>
          </a:p>
        </p:txBody>
      </p:sp>
    </p:spTree>
    <p:extLst>
      <p:ext uri="{BB962C8B-B14F-4D97-AF65-F5344CB8AC3E}">
        <p14:creationId xmlns:p14="http://schemas.microsoft.com/office/powerpoint/2010/main" val="3483747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getsmarteraboutmoney.ca/plan-manage/planning-basics/understanding-tax/understanding-the-tax-deductions-on-your-pay-stub/"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1987E5C-601B-4E3D-A40C-BFF70F10DA16}" type="slidenum">
              <a:rPr lang="en-CA" smtClean="0"/>
              <a:t>13</a:t>
            </a:fld>
            <a:endParaRPr lang="en-CA"/>
          </a:p>
        </p:txBody>
      </p:sp>
    </p:spTree>
    <p:extLst>
      <p:ext uri="{BB962C8B-B14F-4D97-AF65-F5344CB8AC3E}">
        <p14:creationId xmlns:p14="http://schemas.microsoft.com/office/powerpoint/2010/main" val="845014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b="0" i="0" kern="1200" dirty="0">
                <a:solidFill>
                  <a:schemeClr val="tx1"/>
                </a:solidFill>
                <a:effectLst/>
                <a:latin typeface="+mn-lt"/>
                <a:ea typeface="+mn-ea"/>
                <a:cs typeface="+mn-cs"/>
              </a:rPr>
              <a:t>Comprendre les retenues d’impôt sur votre talon de chèque</a:t>
            </a:r>
            <a:r>
              <a:rPr lang="fr-CA" sz="1200" b="0" i="0" kern="1200" baseline="0" dirty="0">
                <a:solidFill>
                  <a:schemeClr val="tx1"/>
                </a:solidFill>
                <a:effectLst/>
                <a:latin typeface="+mn-lt"/>
                <a:ea typeface="+mn-ea"/>
                <a:cs typeface="+mn-cs"/>
              </a:rPr>
              <a:t> </a:t>
            </a:r>
            <a:r>
              <a:rPr lang="en-US" b="0" dirty="0">
                <a:solidFill>
                  <a:schemeClr val="tx1"/>
                </a:solidFill>
                <a:hlinkClick r:id="rId3"/>
              </a:rPr>
              <a:t>| </a:t>
            </a:r>
            <a:r>
              <a:rPr lang="fr-CA" sz="1200" b="0" i="0" kern="1200" dirty="0">
                <a:solidFill>
                  <a:schemeClr val="tx1"/>
                </a:solidFill>
                <a:effectLst/>
                <a:latin typeface="+mn-lt"/>
                <a:ea typeface="+mn-ea"/>
                <a:cs typeface="+mn-cs"/>
              </a:rPr>
              <a:t>Retenues salariales obligatoires</a:t>
            </a:r>
            <a:r>
              <a:rPr lang="fr-CA" sz="1200" b="0" i="0" kern="1200" baseline="0" dirty="0">
                <a:solidFill>
                  <a:schemeClr val="tx1"/>
                </a:solidFill>
                <a:effectLst/>
                <a:latin typeface="+mn-lt"/>
                <a:ea typeface="+mn-ea"/>
                <a:cs typeface="+mn-cs"/>
              </a:rPr>
              <a:t> </a:t>
            </a:r>
            <a:r>
              <a:rPr lang="en-US" b="0" dirty="0">
                <a:solidFill>
                  <a:schemeClr val="tx1"/>
                </a:solidFill>
                <a:hlinkClick r:id="rId3"/>
              </a:rPr>
              <a:t>| </a:t>
            </a:r>
            <a:r>
              <a:rPr lang="fr-CA" sz="1200" b="0" i="0" kern="1200" dirty="0" err="1">
                <a:solidFill>
                  <a:schemeClr val="tx1"/>
                </a:solidFill>
                <a:effectLst/>
                <a:latin typeface="+mn-lt"/>
                <a:ea typeface="+mn-ea"/>
                <a:cs typeface="+mn-cs"/>
              </a:rPr>
              <a:t>Gerez</a:t>
            </a:r>
            <a:r>
              <a:rPr lang="fr-CA" sz="1200" b="0" i="0" kern="1200" dirty="0">
                <a:solidFill>
                  <a:schemeClr val="tx1"/>
                </a:solidFill>
                <a:effectLst/>
                <a:latin typeface="+mn-lt"/>
                <a:ea typeface="+mn-ea"/>
                <a:cs typeface="+mn-cs"/>
              </a:rPr>
              <a:t> mieux votre argent</a:t>
            </a:r>
            <a:r>
              <a:rPr lang="en-US" b="0" dirty="0">
                <a:solidFill>
                  <a:schemeClr val="tx1"/>
                </a:solidFill>
                <a:hlinkClick r:id="rId3"/>
              </a:rPr>
              <a:t>.ca</a:t>
            </a:r>
            <a:endParaRPr lang="en-CA" b="0" dirty="0">
              <a:solidFill>
                <a:schemeClr val="tx1"/>
              </a:solidFill>
            </a:endParaRPr>
          </a:p>
        </p:txBody>
      </p:sp>
      <p:sp>
        <p:nvSpPr>
          <p:cNvPr id="4" name="Slide Number Placeholder 3"/>
          <p:cNvSpPr>
            <a:spLocks noGrp="1"/>
          </p:cNvSpPr>
          <p:nvPr>
            <p:ph type="sldNum" sz="quarter" idx="5"/>
          </p:nvPr>
        </p:nvSpPr>
        <p:spPr/>
        <p:txBody>
          <a:bodyPr/>
          <a:lstStyle/>
          <a:p>
            <a:fld id="{F1987E5C-601B-4E3D-A40C-BFF70F10DA16}" type="slidenum">
              <a:rPr lang="en-CA" smtClean="0"/>
              <a:t>16</a:t>
            </a:fld>
            <a:endParaRPr lang="en-CA"/>
          </a:p>
        </p:txBody>
      </p:sp>
    </p:spTree>
    <p:extLst>
      <p:ext uri="{BB962C8B-B14F-4D97-AF65-F5344CB8AC3E}">
        <p14:creationId xmlns:p14="http://schemas.microsoft.com/office/powerpoint/2010/main" val="26505265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503E4B8F-E39D-415C-9FD1-48324CFEA9E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450" y="-33338"/>
            <a:ext cx="9232900" cy="6924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a:extLst>
              <a:ext uri="{FF2B5EF4-FFF2-40B4-BE49-F238E27FC236}">
                <a16:creationId xmlns:a16="http://schemas.microsoft.com/office/drawing/2014/main" id="{47997122-2720-4A39-86CE-E05558E9E102}"/>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843213" y="260352"/>
            <a:ext cx="3259137"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395536" y="1988843"/>
            <a:ext cx="8424936" cy="1080119"/>
          </a:xfrm>
        </p:spPr>
        <p:txBody>
          <a:bodyPr/>
          <a:lstStyle>
            <a:lvl1pPr algn="ctr">
              <a:lnSpc>
                <a:spcPct val="85000"/>
              </a:lnSpc>
              <a:defRPr sz="4800">
                <a:solidFill>
                  <a:srgbClr val="003E38"/>
                </a:solidFill>
              </a:defRPr>
            </a:lvl1pPr>
          </a:lstStyle>
          <a:p>
            <a:pPr lvl="0"/>
            <a:r>
              <a:rPr lang="en-US" noProof="0"/>
              <a:t>Click to edit Master title style</a:t>
            </a:r>
            <a:endParaRPr lang="en-US" noProof="0" dirty="0"/>
          </a:p>
        </p:txBody>
      </p:sp>
      <p:sp>
        <p:nvSpPr>
          <p:cNvPr id="4099" name="Rectangle 3"/>
          <p:cNvSpPr>
            <a:spLocks noGrp="1" noChangeArrowheads="1"/>
          </p:cNvSpPr>
          <p:nvPr>
            <p:ph type="subTitle" idx="1"/>
          </p:nvPr>
        </p:nvSpPr>
        <p:spPr>
          <a:xfrm>
            <a:off x="395536" y="3068960"/>
            <a:ext cx="8424936" cy="457200"/>
          </a:xfrm>
        </p:spPr>
        <p:txBody>
          <a:bodyPr/>
          <a:lstStyle>
            <a:lvl1pPr marL="0" indent="0" algn="ctr">
              <a:buFontTx/>
              <a:buNone/>
              <a:defRPr sz="2800">
                <a:solidFill>
                  <a:srgbClr val="477E27"/>
                </a:solidFill>
              </a:defRPr>
            </a:lvl1pPr>
          </a:lstStyle>
          <a:p>
            <a:pPr lvl="0"/>
            <a:r>
              <a:rPr lang="en-US" noProof="0"/>
              <a:t>Click to edit Master subtitle style</a:t>
            </a:r>
            <a:endParaRPr lang="en-US" noProof="0" dirty="0"/>
          </a:p>
        </p:txBody>
      </p:sp>
    </p:spTree>
    <p:extLst>
      <p:ext uri="{BB962C8B-B14F-4D97-AF65-F5344CB8AC3E}">
        <p14:creationId xmlns:p14="http://schemas.microsoft.com/office/powerpoint/2010/main" val="1820623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 single column text">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91FC0B54-ED9A-4E13-8A46-BBB9F19D6685}"/>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 y="5935663"/>
            <a:ext cx="9186863"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a:extLst>
              <a:ext uri="{FF2B5EF4-FFF2-40B4-BE49-F238E27FC236}">
                <a16:creationId xmlns:a16="http://schemas.microsoft.com/office/drawing/2014/main" id="{FFEC84E0-E8A2-4A7C-9084-B475B6EAE92C}"/>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55650" y="6103940"/>
            <a:ext cx="14351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AC7970A8-5592-4F1E-9924-BDE11EB0ED9A}"/>
              </a:ext>
            </a:extLst>
          </p:cNvPr>
          <p:cNvSpPr txBox="1">
            <a:spLocks/>
          </p:cNvSpPr>
          <p:nvPr userDrawn="1"/>
        </p:nvSpPr>
        <p:spPr bwMode="auto">
          <a:xfrm>
            <a:off x="7604126" y="6256338"/>
            <a:ext cx="1006475" cy="349250"/>
          </a:xfrm>
          <a:prstGeom prst="rect">
            <a:avLst/>
          </a:prstGeom>
          <a:noFill/>
          <a:ln>
            <a:noFill/>
          </a:ln>
          <a:extLst>
            <a:ext uri="{FAA26D3D-D897-4be2-8F04-BA451C77F1D7}"/>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fld id="{79BD86C0-2772-4189-86E9-098651FA57A6}" type="slidenum">
              <a:rPr lang="en-US" altLang="en-US" sz="1400">
                <a:solidFill>
                  <a:schemeClr val="bg1"/>
                </a:solidFill>
              </a:rPr>
              <a:pPr algn="r"/>
              <a:t>‹#›</a:t>
            </a:fld>
            <a:endParaRPr lang="en-US" altLang="en-US" sz="1400">
              <a:solidFill>
                <a:schemeClr val="bg1"/>
              </a:solidFill>
            </a:endParaRPr>
          </a:p>
        </p:txBody>
      </p:sp>
      <p:sp>
        <p:nvSpPr>
          <p:cNvPr id="2" name="Title 1"/>
          <p:cNvSpPr>
            <a:spLocks noGrp="1"/>
          </p:cNvSpPr>
          <p:nvPr>
            <p:ph type="title"/>
          </p:nvPr>
        </p:nvSpPr>
        <p:spPr>
          <a:xfrm>
            <a:off x="467545" y="533400"/>
            <a:ext cx="7923981" cy="685800"/>
          </a:xfrm>
        </p:spPr>
        <p:txBody>
          <a:bodyPr/>
          <a:lstStyle/>
          <a:p>
            <a:r>
              <a:rPr lang="en-US"/>
              <a:t>Click to edit Master title style</a:t>
            </a:r>
            <a:endParaRPr lang="en-US" dirty="0"/>
          </a:p>
        </p:txBody>
      </p:sp>
      <p:sp>
        <p:nvSpPr>
          <p:cNvPr id="3" name="Content Placeholder 2"/>
          <p:cNvSpPr>
            <a:spLocks noGrp="1"/>
          </p:cNvSpPr>
          <p:nvPr>
            <p:ph idx="1"/>
          </p:nvPr>
        </p:nvSpPr>
        <p:spPr>
          <a:xfrm>
            <a:off x="467545" y="1412776"/>
            <a:ext cx="7923981" cy="41764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a:extLst>
              <a:ext uri="{FF2B5EF4-FFF2-40B4-BE49-F238E27FC236}">
                <a16:creationId xmlns:a16="http://schemas.microsoft.com/office/drawing/2014/main" id="{5A42A868-16CD-4CF7-B8ED-85A4CFD7258F}"/>
              </a:ext>
            </a:extLst>
          </p:cNvPr>
          <p:cNvSpPr>
            <a:spLocks noGrp="1"/>
          </p:cNvSpPr>
          <p:nvPr>
            <p:ph type="sldNum" sz="quarter" idx="10"/>
          </p:nvPr>
        </p:nvSpPr>
        <p:spPr>
          <a:xfrm>
            <a:off x="7451726" y="6103938"/>
            <a:ext cx="1006475" cy="349250"/>
          </a:xfrm>
        </p:spPr>
        <p:txBody>
          <a:bodyPr/>
          <a:lstStyle>
            <a:lvl1pPr>
              <a:defRPr>
                <a:solidFill>
                  <a:schemeClr val="bg1"/>
                </a:solidFill>
              </a:defRPr>
            </a:lvl1pPr>
          </a:lstStyle>
          <a:p>
            <a:fld id="{FC0799EC-A505-4BE5-8DFA-14BA55F042AF}" type="slidenum">
              <a:rPr lang="en-US" altLang="en-US"/>
              <a:pPr/>
              <a:t>‹#›</a:t>
            </a:fld>
            <a:endParaRPr lang="en-US" altLang="en-US"/>
          </a:p>
        </p:txBody>
      </p:sp>
    </p:spTree>
    <p:extLst>
      <p:ext uri="{BB962C8B-B14F-4D97-AF65-F5344CB8AC3E}">
        <p14:creationId xmlns:p14="http://schemas.microsoft.com/office/powerpoint/2010/main" val="89429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 - double column text">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7C06ACB7-5103-4CE3-A320-1ECD112E9B53}"/>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 y="5935663"/>
            <a:ext cx="9186863"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EE0088AB-2F15-49EA-91AE-98AF43308DC9}"/>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55650" y="6103940"/>
            <a:ext cx="14351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5">
            <a:extLst>
              <a:ext uri="{FF2B5EF4-FFF2-40B4-BE49-F238E27FC236}">
                <a16:creationId xmlns:a16="http://schemas.microsoft.com/office/drawing/2014/main" id="{8911CCA2-AA7E-4B68-8941-5D40FBD449F1}"/>
              </a:ext>
            </a:extLst>
          </p:cNvPr>
          <p:cNvSpPr txBox="1">
            <a:spLocks/>
          </p:cNvSpPr>
          <p:nvPr userDrawn="1"/>
        </p:nvSpPr>
        <p:spPr bwMode="auto">
          <a:xfrm>
            <a:off x="7604126" y="6256338"/>
            <a:ext cx="1006475" cy="349250"/>
          </a:xfrm>
          <a:prstGeom prst="rect">
            <a:avLst/>
          </a:prstGeom>
          <a:noFill/>
          <a:ln>
            <a:noFill/>
          </a:ln>
          <a:extLst>
            <a:ext uri="{FAA26D3D-D897-4be2-8F04-BA451C77F1D7}"/>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fld id="{DD1EA6E0-76D8-414F-8690-39B83060E0D6}" type="slidenum">
              <a:rPr lang="en-US" altLang="en-US" sz="1400">
                <a:solidFill>
                  <a:schemeClr val="bg1"/>
                </a:solidFill>
              </a:rPr>
              <a:pPr algn="r"/>
              <a:t>‹#›</a:t>
            </a:fld>
            <a:endParaRPr lang="en-US" altLang="en-US" sz="1400">
              <a:solidFill>
                <a:schemeClr val="bg1"/>
              </a:solidFill>
            </a:endParaRPr>
          </a:p>
        </p:txBody>
      </p:sp>
      <p:sp>
        <p:nvSpPr>
          <p:cNvPr id="2" name="Title 1"/>
          <p:cNvSpPr>
            <a:spLocks noGrp="1"/>
          </p:cNvSpPr>
          <p:nvPr>
            <p:ph type="title"/>
          </p:nvPr>
        </p:nvSpPr>
        <p:spPr>
          <a:xfrm>
            <a:off x="467545" y="533400"/>
            <a:ext cx="7923981" cy="685800"/>
          </a:xfrm>
        </p:spPr>
        <p:txBody>
          <a:bodyPr/>
          <a:lstStyle/>
          <a:p>
            <a:r>
              <a:rPr lang="en-US"/>
              <a:t>Click to edit Master title style</a:t>
            </a:r>
            <a:endParaRPr lang="en-US" dirty="0"/>
          </a:p>
        </p:txBody>
      </p:sp>
      <p:sp>
        <p:nvSpPr>
          <p:cNvPr id="3" name="Content Placeholder 2"/>
          <p:cNvSpPr>
            <a:spLocks noGrp="1"/>
          </p:cNvSpPr>
          <p:nvPr>
            <p:ph idx="1"/>
          </p:nvPr>
        </p:nvSpPr>
        <p:spPr>
          <a:xfrm>
            <a:off x="467545" y="1412776"/>
            <a:ext cx="3816423" cy="41764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idx="13"/>
          </p:nvPr>
        </p:nvSpPr>
        <p:spPr>
          <a:xfrm>
            <a:off x="4499992" y="1412776"/>
            <a:ext cx="3888432" cy="41764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65677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 double column w/ pic">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2E8E6791-D5FC-4B2B-B748-38B3BF267F95}"/>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 y="5935663"/>
            <a:ext cx="9186863"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a:extLst>
              <a:ext uri="{FF2B5EF4-FFF2-40B4-BE49-F238E27FC236}">
                <a16:creationId xmlns:a16="http://schemas.microsoft.com/office/drawing/2014/main" id="{59F5D9F7-8903-4DA0-A733-26C7BFBFCEB3}"/>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55650" y="6103940"/>
            <a:ext cx="14351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a:extLst>
              <a:ext uri="{FF2B5EF4-FFF2-40B4-BE49-F238E27FC236}">
                <a16:creationId xmlns:a16="http://schemas.microsoft.com/office/drawing/2014/main" id="{F2036A0B-4DDD-43E2-9B5A-B29E2ECCE000}"/>
              </a:ext>
            </a:extLst>
          </p:cNvPr>
          <p:cNvSpPr txBox="1">
            <a:spLocks/>
          </p:cNvSpPr>
          <p:nvPr userDrawn="1"/>
        </p:nvSpPr>
        <p:spPr bwMode="auto">
          <a:xfrm>
            <a:off x="7604126" y="6256338"/>
            <a:ext cx="1006475" cy="349250"/>
          </a:xfrm>
          <a:prstGeom prst="rect">
            <a:avLst/>
          </a:prstGeom>
          <a:noFill/>
          <a:ln>
            <a:noFill/>
          </a:ln>
          <a:extLst>
            <a:ext uri="{FAA26D3D-D897-4be2-8F04-BA451C77F1D7}"/>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fld id="{DDF2AA1A-C8EC-4D2B-A9A5-7A786BEBA968}" type="slidenum">
              <a:rPr lang="en-US" altLang="en-US" sz="1400">
                <a:solidFill>
                  <a:schemeClr val="bg1"/>
                </a:solidFill>
              </a:rPr>
              <a:pPr algn="r"/>
              <a:t>‹#›</a:t>
            </a:fld>
            <a:endParaRPr lang="en-US" altLang="en-US" sz="1400">
              <a:solidFill>
                <a:schemeClr val="bg1"/>
              </a:solidFill>
            </a:endParaRPr>
          </a:p>
        </p:txBody>
      </p:sp>
      <p:sp>
        <p:nvSpPr>
          <p:cNvPr id="2" name="Title 1"/>
          <p:cNvSpPr>
            <a:spLocks noGrp="1"/>
          </p:cNvSpPr>
          <p:nvPr>
            <p:ph type="title"/>
          </p:nvPr>
        </p:nvSpPr>
        <p:spPr>
          <a:xfrm>
            <a:off x="467545" y="533400"/>
            <a:ext cx="7923981" cy="685800"/>
          </a:xfrm>
        </p:spPr>
        <p:txBody>
          <a:bodyPr/>
          <a:lstStyle/>
          <a:p>
            <a:r>
              <a:rPr lang="en-US"/>
              <a:t>Click to edit Master title style</a:t>
            </a:r>
            <a:endParaRPr lang="en-US" dirty="0"/>
          </a:p>
        </p:txBody>
      </p:sp>
      <p:sp>
        <p:nvSpPr>
          <p:cNvPr id="3" name="Content Placeholder 2"/>
          <p:cNvSpPr>
            <a:spLocks noGrp="1"/>
          </p:cNvSpPr>
          <p:nvPr>
            <p:ph idx="1"/>
          </p:nvPr>
        </p:nvSpPr>
        <p:spPr>
          <a:xfrm>
            <a:off x="467545" y="1412776"/>
            <a:ext cx="3816423" cy="4149824"/>
          </a:xfrm>
        </p:spPr>
        <p:txBody>
          <a:bodyPr/>
          <a:lstStyle>
            <a:lvl1pPr>
              <a:defRPr baseline="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4"/>
          <p:cNvSpPr>
            <a:spLocks noGrp="1"/>
          </p:cNvSpPr>
          <p:nvPr>
            <p:ph type="pic" sz="quarter" idx="13"/>
          </p:nvPr>
        </p:nvSpPr>
        <p:spPr>
          <a:xfrm>
            <a:off x="4499994" y="1413682"/>
            <a:ext cx="3888358" cy="4175907"/>
          </a:xfrm>
        </p:spPr>
        <p:txBody>
          <a:bodyPr/>
          <a:lstStyle>
            <a:lvl1pPr>
              <a:defRPr baseline="0"/>
            </a:lvl1pPr>
          </a:lstStyle>
          <a:p>
            <a:pPr lvl="0"/>
            <a:r>
              <a:rPr lang="en-US" noProof="0"/>
              <a:t>Drag picture to placeholder or click icon to add</a:t>
            </a:r>
            <a:endParaRPr lang="en-US" noProof="0" dirty="0"/>
          </a:p>
        </p:txBody>
      </p:sp>
    </p:spTree>
    <p:extLst>
      <p:ext uri="{BB962C8B-B14F-4D97-AF65-F5344CB8AC3E}">
        <p14:creationId xmlns:p14="http://schemas.microsoft.com/office/powerpoint/2010/main" val="2118541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 picture">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19DF36F9-56FB-4643-8EAD-98A57CF20324}"/>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 y="5935663"/>
            <a:ext cx="9186863"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77FE9CFE-02B6-43C1-956B-6355F1C18D80}"/>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55650" y="6103940"/>
            <a:ext cx="14351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5">
            <a:extLst>
              <a:ext uri="{FF2B5EF4-FFF2-40B4-BE49-F238E27FC236}">
                <a16:creationId xmlns:a16="http://schemas.microsoft.com/office/drawing/2014/main" id="{A729FAB0-E70E-4FFA-A2A9-BBD8D724BD68}"/>
              </a:ext>
            </a:extLst>
          </p:cNvPr>
          <p:cNvSpPr txBox="1">
            <a:spLocks/>
          </p:cNvSpPr>
          <p:nvPr userDrawn="1"/>
        </p:nvSpPr>
        <p:spPr bwMode="auto">
          <a:xfrm>
            <a:off x="7604126" y="6256338"/>
            <a:ext cx="1006475" cy="349250"/>
          </a:xfrm>
          <a:prstGeom prst="rect">
            <a:avLst/>
          </a:prstGeom>
          <a:noFill/>
          <a:ln>
            <a:noFill/>
          </a:ln>
          <a:extLst>
            <a:ext uri="{FAA26D3D-D897-4be2-8F04-BA451C77F1D7}"/>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fld id="{1ED6DB6B-13E3-4C07-85CE-B296F542255B}" type="slidenum">
              <a:rPr lang="en-US" altLang="en-US" sz="1400">
                <a:solidFill>
                  <a:schemeClr val="bg1"/>
                </a:solidFill>
              </a:rPr>
              <a:pPr algn="r"/>
              <a:t>‹#›</a:t>
            </a:fld>
            <a:endParaRPr lang="en-US" altLang="en-US" sz="1400">
              <a:solidFill>
                <a:schemeClr val="bg1"/>
              </a:solidFill>
            </a:endParaRPr>
          </a:p>
        </p:txBody>
      </p:sp>
      <p:sp>
        <p:nvSpPr>
          <p:cNvPr id="2" name="Title 1"/>
          <p:cNvSpPr>
            <a:spLocks noGrp="1"/>
          </p:cNvSpPr>
          <p:nvPr>
            <p:ph type="title"/>
          </p:nvPr>
        </p:nvSpPr>
        <p:spPr>
          <a:xfrm>
            <a:off x="467545" y="533400"/>
            <a:ext cx="7923981" cy="685800"/>
          </a:xfrm>
        </p:spPr>
        <p:txBody>
          <a:bodyPr/>
          <a:lstStyle>
            <a:lvl1pPr>
              <a:defRPr baseline="0"/>
            </a:lvl1pPr>
          </a:lstStyle>
          <a:p>
            <a:r>
              <a:rPr lang="en-US"/>
              <a:t>Click to edit Master title style</a:t>
            </a:r>
            <a:endParaRPr lang="en-US" dirty="0"/>
          </a:p>
        </p:txBody>
      </p:sp>
      <p:sp>
        <p:nvSpPr>
          <p:cNvPr id="5" name="Picture Placeholder 4"/>
          <p:cNvSpPr>
            <a:spLocks noGrp="1"/>
          </p:cNvSpPr>
          <p:nvPr>
            <p:ph type="pic" sz="quarter" idx="13"/>
          </p:nvPr>
        </p:nvSpPr>
        <p:spPr>
          <a:xfrm>
            <a:off x="467545" y="1484784"/>
            <a:ext cx="7920807" cy="4032447"/>
          </a:xfrm>
        </p:spPr>
        <p:txBody>
          <a:bodyPr/>
          <a:lstStyle>
            <a:lvl1pPr>
              <a:defRPr baseline="0"/>
            </a:lvl1pPr>
          </a:lstStyle>
          <a:p>
            <a:pPr lvl="0"/>
            <a:r>
              <a:rPr lang="en-US" noProof="0"/>
              <a:t>Drag picture to placeholder or click icon to add</a:t>
            </a:r>
            <a:endParaRPr lang="en-US" noProof="0" dirty="0"/>
          </a:p>
        </p:txBody>
      </p:sp>
    </p:spTree>
    <p:extLst>
      <p:ext uri="{BB962C8B-B14F-4D97-AF65-F5344CB8AC3E}">
        <p14:creationId xmlns:p14="http://schemas.microsoft.com/office/powerpoint/2010/main" val="1811213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 picture with caption">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89ECDE7D-AA42-49C7-B705-46C403598D69}"/>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 y="5935663"/>
            <a:ext cx="9186863"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a:extLst>
              <a:ext uri="{FF2B5EF4-FFF2-40B4-BE49-F238E27FC236}">
                <a16:creationId xmlns:a16="http://schemas.microsoft.com/office/drawing/2014/main" id="{E1A9595E-D42C-41E1-93C7-51ECB35AD888}"/>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55650" y="6103940"/>
            <a:ext cx="14351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a:extLst>
              <a:ext uri="{FF2B5EF4-FFF2-40B4-BE49-F238E27FC236}">
                <a16:creationId xmlns:a16="http://schemas.microsoft.com/office/drawing/2014/main" id="{48DF1A14-F7D4-49B8-B169-41463095C9A4}"/>
              </a:ext>
            </a:extLst>
          </p:cNvPr>
          <p:cNvSpPr txBox="1">
            <a:spLocks/>
          </p:cNvSpPr>
          <p:nvPr userDrawn="1"/>
        </p:nvSpPr>
        <p:spPr bwMode="auto">
          <a:xfrm>
            <a:off x="7604126" y="6256338"/>
            <a:ext cx="1006475" cy="349250"/>
          </a:xfrm>
          <a:prstGeom prst="rect">
            <a:avLst/>
          </a:prstGeom>
          <a:noFill/>
          <a:ln>
            <a:noFill/>
          </a:ln>
          <a:extLst>
            <a:ext uri="{FAA26D3D-D897-4be2-8F04-BA451C77F1D7}"/>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fld id="{112117CC-225F-43E4-858F-38FF4E50F699}" type="slidenum">
              <a:rPr lang="en-US" altLang="en-US" sz="1400">
                <a:solidFill>
                  <a:schemeClr val="bg1"/>
                </a:solidFill>
              </a:rPr>
              <a:pPr algn="r"/>
              <a:t>‹#›</a:t>
            </a:fld>
            <a:endParaRPr lang="en-US" altLang="en-US" sz="1400">
              <a:solidFill>
                <a:schemeClr val="bg1"/>
              </a:solidFill>
            </a:endParaRPr>
          </a:p>
        </p:txBody>
      </p:sp>
      <p:sp>
        <p:nvSpPr>
          <p:cNvPr id="2" name="Title 1"/>
          <p:cNvSpPr>
            <a:spLocks noGrp="1"/>
          </p:cNvSpPr>
          <p:nvPr>
            <p:ph type="title"/>
          </p:nvPr>
        </p:nvSpPr>
        <p:spPr>
          <a:xfrm>
            <a:off x="467545" y="533400"/>
            <a:ext cx="7923981" cy="685800"/>
          </a:xfrm>
        </p:spPr>
        <p:txBody>
          <a:bodyPr/>
          <a:lstStyle>
            <a:lvl1pPr>
              <a:defRPr baseline="0"/>
            </a:lvl1pPr>
          </a:lstStyle>
          <a:p>
            <a:r>
              <a:rPr lang="en-US"/>
              <a:t>Click to edit Master title style</a:t>
            </a:r>
            <a:endParaRPr lang="en-US" dirty="0"/>
          </a:p>
        </p:txBody>
      </p:sp>
      <p:sp>
        <p:nvSpPr>
          <p:cNvPr id="5" name="Picture Placeholder 4"/>
          <p:cNvSpPr>
            <a:spLocks noGrp="1"/>
          </p:cNvSpPr>
          <p:nvPr>
            <p:ph type="pic" sz="quarter" idx="13"/>
          </p:nvPr>
        </p:nvSpPr>
        <p:spPr>
          <a:xfrm>
            <a:off x="467545" y="1484785"/>
            <a:ext cx="7920807" cy="3384376"/>
          </a:xfrm>
        </p:spPr>
        <p:txBody>
          <a:bodyPr/>
          <a:lstStyle>
            <a:lvl1pPr>
              <a:defRPr baseline="0"/>
            </a:lvl1pPr>
          </a:lstStyle>
          <a:p>
            <a:pPr lvl="0"/>
            <a:r>
              <a:rPr lang="en-US" noProof="0"/>
              <a:t>Drag picture to placeholder or click icon to add</a:t>
            </a:r>
            <a:endParaRPr lang="en-US" noProof="0" dirty="0"/>
          </a:p>
        </p:txBody>
      </p:sp>
      <p:sp>
        <p:nvSpPr>
          <p:cNvPr id="4" name="Text Placeholder 3"/>
          <p:cNvSpPr>
            <a:spLocks noGrp="1"/>
          </p:cNvSpPr>
          <p:nvPr>
            <p:ph type="body" sz="quarter" idx="14"/>
          </p:nvPr>
        </p:nvSpPr>
        <p:spPr>
          <a:xfrm>
            <a:off x="468314" y="5084765"/>
            <a:ext cx="7920037" cy="288453"/>
          </a:xfrm>
        </p:spPr>
        <p:txBody>
          <a:bodyPr/>
          <a:lstStyle>
            <a:lvl1pPr marL="0" indent="0">
              <a:buNone/>
              <a:defRPr sz="1200" baseline="0"/>
            </a:lvl1pPr>
          </a:lstStyle>
          <a:p>
            <a:pPr lvl="0"/>
            <a:r>
              <a:rPr lang="en-US"/>
              <a:t>Click to edit Master text styles</a:t>
            </a:r>
          </a:p>
        </p:txBody>
      </p:sp>
    </p:spTree>
    <p:extLst>
      <p:ext uri="{BB962C8B-B14F-4D97-AF65-F5344CB8AC3E}">
        <p14:creationId xmlns:p14="http://schemas.microsoft.com/office/powerpoint/2010/main" val="2720322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double pictur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5E3E935-9219-43BD-B1C0-C994441A72F9}"/>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 y="5935663"/>
            <a:ext cx="9186863"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454FA3E0-56BB-4937-B7CF-80E6F25D3C70}"/>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55650" y="6103940"/>
            <a:ext cx="14351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5">
            <a:extLst>
              <a:ext uri="{FF2B5EF4-FFF2-40B4-BE49-F238E27FC236}">
                <a16:creationId xmlns:a16="http://schemas.microsoft.com/office/drawing/2014/main" id="{677BEA60-25F7-4235-8519-8171C889DE84}"/>
              </a:ext>
            </a:extLst>
          </p:cNvPr>
          <p:cNvSpPr txBox="1">
            <a:spLocks/>
          </p:cNvSpPr>
          <p:nvPr userDrawn="1"/>
        </p:nvSpPr>
        <p:spPr bwMode="auto">
          <a:xfrm>
            <a:off x="7604126" y="6256338"/>
            <a:ext cx="1006475" cy="349250"/>
          </a:xfrm>
          <a:prstGeom prst="rect">
            <a:avLst/>
          </a:prstGeom>
          <a:noFill/>
          <a:ln>
            <a:noFill/>
          </a:ln>
          <a:extLst>
            <a:ext uri="{FAA26D3D-D897-4be2-8F04-BA451C77F1D7}"/>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fld id="{C4C9E0CC-6315-494F-A250-AE318807BD41}" type="slidenum">
              <a:rPr lang="en-US" altLang="en-US" sz="1400">
                <a:solidFill>
                  <a:schemeClr val="bg1"/>
                </a:solidFill>
              </a:rPr>
              <a:pPr algn="r"/>
              <a:t>‹#›</a:t>
            </a:fld>
            <a:endParaRPr lang="en-US" altLang="en-US" sz="1400">
              <a:solidFill>
                <a:schemeClr val="bg1"/>
              </a:solidFill>
            </a:endParaRPr>
          </a:p>
        </p:txBody>
      </p:sp>
      <p:sp>
        <p:nvSpPr>
          <p:cNvPr id="2" name="Title 1"/>
          <p:cNvSpPr>
            <a:spLocks noGrp="1"/>
          </p:cNvSpPr>
          <p:nvPr>
            <p:ph type="title"/>
          </p:nvPr>
        </p:nvSpPr>
        <p:spPr>
          <a:xfrm>
            <a:off x="467545" y="533400"/>
            <a:ext cx="7923981" cy="685800"/>
          </a:xfrm>
        </p:spPr>
        <p:txBody>
          <a:bodyPr/>
          <a:lstStyle>
            <a:lvl1pPr>
              <a:defRPr baseline="0"/>
            </a:lvl1pPr>
          </a:lstStyle>
          <a:p>
            <a:r>
              <a:rPr lang="en-US"/>
              <a:t>Click to edit Master title style</a:t>
            </a:r>
            <a:endParaRPr lang="en-US" dirty="0"/>
          </a:p>
        </p:txBody>
      </p:sp>
      <p:sp>
        <p:nvSpPr>
          <p:cNvPr id="5" name="Picture Placeholder 4"/>
          <p:cNvSpPr>
            <a:spLocks noGrp="1"/>
          </p:cNvSpPr>
          <p:nvPr>
            <p:ph type="pic" sz="quarter" idx="13"/>
          </p:nvPr>
        </p:nvSpPr>
        <p:spPr>
          <a:xfrm>
            <a:off x="467545" y="1484784"/>
            <a:ext cx="3888432" cy="4032448"/>
          </a:xfrm>
        </p:spPr>
        <p:txBody>
          <a:bodyPr/>
          <a:lstStyle>
            <a:lvl1pPr>
              <a:defRPr baseline="0"/>
            </a:lvl1pPr>
          </a:lstStyle>
          <a:p>
            <a:pPr lvl="0"/>
            <a:r>
              <a:rPr lang="en-US" noProof="0"/>
              <a:t>Drag picture to placeholder or click icon to add</a:t>
            </a:r>
            <a:endParaRPr lang="en-US" noProof="0" dirty="0"/>
          </a:p>
        </p:txBody>
      </p:sp>
      <p:sp>
        <p:nvSpPr>
          <p:cNvPr id="6" name="Picture Placeholder 4"/>
          <p:cNvSpPr>
            <a:spLocks noGrp="1"/>
          </p:cNvSpPr>
          <p:nvPr>
            <p:ph type="pic" sz="quarter" idx="14"/>
          </p:nvPr>
        </p:nvSpPr>
        <p:spPr>
          <a:xfrm>
            <a:off x="4499992" y="1484784"/>
            <a:ext cx="3888432" cy="4032448"/>
          </a:xfrm>
        </p:spPr>
        <p:txBody>
          <a:bodyPr/>
          <a:lstStyle>
            <a:lvl1pPr>
              <a:defRPr baseline="0"/>
            </a:lvl1pPr>
          </a:lstStyle>
          <a:p>
            <a:pPr lvl="0"/>
            <a:r>
              <a:rPr lang="en-US" noProof="0"/>
              <a:t>Drag picture to placeholder or click icon to add</a:t>
            </a:r>
            <a:endParaRPr lang="en-US" noProof="0" dirty="0"/>
          </a:p>
        </p:txBody>
      </p:sp>
      <p:sp>
        <p:nvSpPr>
          <p:cNvPr id="10" name="Slide Number Placeholder 5">
            <a:extLst>
              <a:ext uri="{FF2B5EF4-FFF2-40B4-BE49-F238E27FC236}">
                <a16:creationId xmlns:a16="http://schemas.microsoft.com/office/drawing/2014/main" id="{4D41E4F5-F8D4-48A7-9FEA-B815523A7997}"/>
              </a:ext>
            </a:extLst>
          </p:cNvPr>
          <p:cNvSpPr>
            <a:spLocks noGrp="1"/>
          </p:cNvSpPr>
          <p:nvPr>
            <p:ph type="sldNum" sz="quarter" idx="15"/>
          </p:nvPr>
        </p:nvSpPr>
        <p:spPr>
          <a:xfrm>
            <a:off x="7451726" y="6103938"/>
            <a:ext cx="1006475" cy="349250"/>
          </a:xfrm>
        </p:spPr>
        <p:txBody>
          <a:bodyPr/>
          <a:lstStyle>
            <a:lvl1pPr>
              <a:defRPr>
                <a:solidFill>
                  <a:schemeClr val="bg1"/>
                </a:solidFill>
              </a:defRPr>
            </a:lvl1pPr>
          </a:lstStyle>
          <a:p>
            <a:fld id="{79DD0207-A730-4C47-B9BB-528A1D0B5720}" type="slidenum">
              <a:rPr lang="en-US" altLang="en-US"/>
              <a:pPr/>
              <a:t>‹#›</a:t>
            </a:fld>
            <a:endParaRPr lang="en-US" altLang="en-US"/>
          </a:p>
        </p:txBody>
      </p:sp>
    </p:spTree>
    <p:extLst>
      <p:ext uri="{BB962C8B-B14F-4D97-AF65-F5344CB8AC3E}">
        <p14:creationId xmlns:p14="http://schemas.microsoft.com/office/powerpoint/2010/main" val="3944756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 double pic with caption">
    <p:spTree>
      <p:nvGrpSpPr>
        <p:cNvPr id="1" name=""/>
        <p:cNvGrpSpPr/>
        <p:nvPr/>
      </p:nvGrpSpPr>
      <p:grpSpPr>
        <a:xfrm>
          <a:off x="0" y="0"/>
          <a:ext cx="0" cy="0"/>
          <a:chOff x="0" y="0"/>
          <a:chExt cx="0" cy="0"/>
        </a:xfrm>
      </p:grpSpPr>
      <p:pic>
        <p:nvPicPr>
          <p:cNvPr id="9" name="Picture 6">
            <a:extLst>
              <a:ext uri="{FF2B5EF4-FFF2-40B4-BE49-F238E27FC236}">
                <a16:creationId xmlns:a16="http://schemas.microsoft.com/office/drawing/2014/main" id="{47BDD8E6-94B4-4324-B352-A493B32A3CC1}"/>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 y="5935663"/>
            <a:ext cx="9186863"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a:extLst>
              <a:ext uri="{FF2B5EF4-FFF2-40B4-BE49-F238E27FC236}">
                <a16:creationId xmlns:a16="http://schemas.microsoft.com/office/drawing/2014/main" id="{3B8B2888-6F86-4D23-A78B-4E993287D0C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55650" y="6103940"/>
            <a:ext cx="14351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lide Number Placeholder 5">
            <a:extLst>
              <a:ext uri="{FF2B5EF4-FFF2-40B4-BE49-F238E27FC236}">
                <a16:creationId xmlns:a16="http://schemas.microsoft.com/office/drawing/2014/main" id="{790AE22C-54BA-47F2-B87A-AE69A3357E8E}"/>
              </a:ext>
            </a:extLst>
          </p:cNvPr>
          <p:cNvSpPr txBox="1">
            <a:spLocks/>
          </p:cNvSpPr>
          <p:nvPr userDrawn="1"/>
        </p:nvSpPr>
        <p:spPr bwMode="auto">
          <a:xfrm>
            <a:off x="7604126" y="6256338"/>
            <a:ext cx="1006475" cy="349250"/>
          </a:xfrm>
          <a:prstGeom prst="rect">
            <a:avLst/>
          </a:prstGeom>
          <a:noFill/>
          <a:ln>
            <a:noFill/>
          </a:ln>
          <a:extLst>
            <a:ext uri="{FAA26D3D-D897-4be2-8F04-BA451C77F1D7}"/>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fld id="{C2424D7C-5C6A-40CD-A93D-FCFE8953F2BA}" type="slidenum">
              <a:rPr lang="en-US" altLang="en-US" sz="1400">
                <a:solidFill>
                  <a:schemeClr val="bg1"/>
                </a:solidFill>
              </a:rPr>
              <a:pPr algn="r"/>
              <a:t>‹#›</a:t>
            </a:fld>
            <a:endParaRPr lang="en-US" altLang="en-US" sz="1400">
              <a:solidFill>
                <a:schemeClr val="bg1"/>
              </a:solidFill>
            </a:endParaRPr>
          </a:p>
        </p:txBody>
      </p:sp>
      <p:sp>
        <p:nvSpPr>
          <p:cNvPr id="2" name="Title 1"/>
          <p:cNvSpPr>
            <a:spLocks noGrp="1"/>
          </p:cNvSpPr>
          <p:nvPr>
            <p:ph type="title"/>
          </p:nvPr>
        </p:nvSpPr>
        <p:spPr>
          <a:xfrm>
            <a:off x="467545" y="533400"/>
            <a:ext cx="7923981" cy="685800"/>
          </a:xfrm>
        </p:spPr>
        <p:txBody>
          <a:bodyPr/>
          <a:lstStyle>
            <a:lvl1pPr>
              <a:defRPr baseline="0"/>
            </a:lvl1pPr>
          </a:lstStyle>
          <a:p>
            <a:r>
              <a:rPr lang="en-US"/>
              <a:t>Click to edit Master title style</a:t>
            </a:r>
            <a:endParaRPr lang="en-US" dirty="0"/>
          </a:p>
        </p:txBody>
      </p:sp>
      <p:sp>
        <p:nvSpPr>
          <p:cNvPr id="5" name="Picture Placeholder 4"/>
          <p:cNvSpPr>
            <a:spLocks noGrp="1"/>
          </p:cNvSpPr>
          <p:nvPr>
            <p:ph type="pic" sz="quarter" idx="13"/>
          </p:nvPr>
        </p:nvSpPr>
        <p:spPr>
          <a:xfrm>
            <a:off x="467545" y="1484784"/>
            <a:ext cx="3888432" cy="3672408"/>
          </a:xfrm>
        </p:spPr>
        <p:txBody>
          <a:bodyPr/>
          <a:lstStyle>
            <a:lvl1pPr>
              <a:defRPr baseline="0"/>
            </a:lvl1pPr>
          </a:lstStyle>
          <a:p>
            <a:pPr lvl="0"/>
            <a:r>
              <a:rPr lang="en-US" noProof="0"/>
              <a:t>Drag picture to placeholder or click icon to add</a:t>
            </a:r>
            <a:endParaRPr lang="en-US" noProof="0" dirty="0"/>
          </a:p>
        </p:txBody>
      </p:sp>
      <p:sp>
        <p:nvSpPr>
          <p:cNvPr id="6" name="Picture Placeholder 4"/>
          <p:cNvSpPr>
            <a:spLocks noGrp="1"/>
          </p:cNvSpPr>
          <p:nvPr>
            <p:ph type="pic" sz="quarter" idx="14"/>
          </p:nvPr>
        </p:nvSpPr>
        <p:spPr>
          <a:xfrm>
            <a:off x="4499992" y="1484784"/>
            <a:ext cx="3888432" cy="3672408"/>
          </a:xfrm>
        </p:spPr>
        <p:txBody>
          <a:bodyPr/>
          <a:lstStyle>
            <a:lvl1pPr>
              <a:defRPr baseline="0"/>
            </a:lvl1pPr>
          </a:lstStyle>
          <a:p>
            <a:pPr lvl="0"/>
            <a:r>
              <a:rPr lang="en-US" noProof="0"/>
              <a:t>Drag picture to placeholder or click icon to add</a:t>
            </a:r>
            <a:endParaRPr lang="en-US" noProof="0" dirty="0"/>
          </a:p>
        </p:txBody>
      </p:sp>
      <p:sp>
        <p:nvSpPr>
          <p:cNvPr id="7" name="Text Placeholder 3"/>
          <p:cNvSpPr>
            <a:spLocks noGrp="1"/>
          </p:cNvSpPr>
          <p:nvPr>
            <p:ph type="body" sz="quarter" idx="15"/>
          </p:nvPr>
        </p:nvSpPr>
        <p:spPr>
          <a:xfrm>
            <a:off x="468314" y="5229200"/>
            <a:ext cx="3887663" cy="360040"/>
          </a:xfrm>
        </p:spPr>
        <p:txBody>
          <a:bodyPr/>
          <a:lstStyle>
            <a:lvl1pPr marL="0" indent="0">
              <a:buNone/>
              <a:defRPr sz="1200" baseline="0"/>
            </a:lvl1pPr>
          </a:lstStyle>
          <a:p>
            <a:pPr lvl="0"/>
            <a:r>
              <a:rPr lang="en-US"/>
              <a:t>Click to edit Master text styles</a:t>
            </a:r>
          </a:p>
        </p:txBody>
      </p:sp>
      <p:sp>
        <p:nvSpPr>
          <p:cNvPr id="8" name="Text Placeholder 3"/>
          <p:cNvSpPr>
            <a:spLocks noGrp="1"/>
          </p:cNvSpPr>
          <p:nvPr>
            <p:ph type="body" sz="quarter" idx="16"/>
          </p:nvPr>
        </p:nvSpPr>
        <p:spPr>
          <a:xfrm>
            <a:off x="4499993" y="5229200"/>
            <a:ext cx="3887663" cy="360040"/>
          </a:xfrm>
        </p:spPr>
        <p:txBody>
          <a:bodyPr/>
          <a:lstStyle>
            <a:lvl1pPr marL="0" indent="0">
              <a:buNone/>
              <a:defRPr sz="1200" baseline="0"/>
            </a:lvl1pPr>
          </a:lstStyle>
          <a:p>
            <a:pPr lvl="0"/>
            <a:r>
              <a:rPr lang="en-US"/>
              <a:t>Click to edit Master text styles</a:t>
            </a:r>
          </a:p>
        </p:txBody>
      </p:sp>
    </p:spTree>
    <p:extLst>
      <p:ext uri="{BB962C8B-B14F-4D97-AF65-F5344CB8AC3E}">
        <p14:creationId xmlns:p14="http://schemas.microsoft.com/office/powerpoint/2010/main" val="525081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 full page photo">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A024B81F-5BB8-4B8E-883D-34BAAFF436D4}"/>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 y="5935663"/>
            <a:ext cx="9186863"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a:extLst>
              <a:ext uri="{FF2B5EF4-FFF2-40B4-BE49-F238E27FC236}">
                <a16:creationId xmlns:a16="http://schemas.microsoft.com/office/drawing/2014/main" id="{83A2507E-B04E-4B2C-A4D4-E987A1A86812}"/>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55650" y="6103940"/>
            <a:ext cx="14351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5">
            <a:extLst>
              <a:ext uri="{FF2B5EF4-FFF2-40B4-BE49-F238E27FC236}">
                <a16:creationId xmlns:a16="http://schemas.microsoft.com/office/drawing/2014/main" id="{DAE26494-C4D9-4E43-9B35-E3B9ECA58EC5}"/>
              </a:ext>
            </a:extLst>
          </p:cNvPr>
          <p:cNvSpPr txBox="1">
            <a:spLocks/>
          </p:cNvSpPr>
          <p:nvPr userDrawn="1"/>
        </p:nvSpPr>
        <p:spPr bwMode="auto">
          <a:xfrm>
            <a:off x="7604126" y="6256338"/>
            <a:ext cx="1006475" cy="349250"/>
          </a:xfrm>
          <a:prstGeom prst="rect">
            <a:avLst/>
          </a:prstGeom>
          <a:noFill/>
          <a:ln>
            <a:noFill/>
          </a:ln>
          <a:extLst>
            <a:ext uri="{FAA26D3D-D897-4be2-8F04-BA451C77F1D7}"/>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fld id="{55C493DD-CECC-4356-B072-73C4182D6195}" type="slidenum">
              <a:rPr lang="en-US" altLang="en-US" sz="1400">
                <a:solidFill>
                  <a:schemeClr val="bg1"/>
                </a:solidFill>
              </a:rPr>
              <a:pPr algn="r"/>
              <a:t>‹#›</a:t>
            </a:fld>
            <a:endParaRPr lang="en-US" altLang="en-US" sz="1400">
              <a:solidFill>
                <a:schemeClr val="bg1"/>
              </a:solidFill>
            </a:endParaRPr>
          </a:p>
        </p:txBody>
      </p:sp>
    </p:spTree>
    <p:extLst>
      <p:ext uri="{BB962C8B-B14F-4D97-AF65-F5344CB8AC3E}">
        <p14:creationId xmlns:p14="http://schemas.microsoft.com/office/powerpoint/2010/main" val="1500611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5885732-474B-4DDD-B953-CA5FDDFE3D98}"/>
              </a:ext>
            </a:extLst>
          </p:cNvPr>
          <p:cNvSpPr>
            <a:spLocks noGrp="1" noChangeArrowheads="1"/>
          </p:cNvSpPr>
          <p:nvPr>
            <p:ph type="title"/>
          </p:nvPr>
        </p:nvSpPr>
        <p:spPr bwMode="auto">
          <a:xfrm>
            <a:off x="684213" y="533400"/>
            <a:ext cx="7707312"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E18FB72D-B1B0-4943-8AB9-D1F22E9C53E4}"/>
              </a:ext>
            </a:extLst>
          </p:cNvPr>
          <p:cNvSpPr>
            <a:spLocks noGrp="1" noChangeArrowheads="1"/>
          </p:cNvSpPr>
          <p:nvPr>
            <p:ph type="body" idx="1"/>
          </p:nvPr>
        </p:nvSpPr>
        <p:spPr bwMode="auto">
          <a:xfrm>
            <a:off x="684213" y="1295400"/>
            <a:ext cx="7707312"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D605F9EB-1644-46EB-86D6-DEC607BB9EBE}"/>
              </a:ext>
            </a:extLst>
          </p:cNvPr>
          <p:cNvSpPr>
            <a:spLocks noGrp="1" noChangeArrowheads="1"/>
          </p:cNvSpPr>
          <p:nvPr>
            <p:ph type="dt" sz="half" idx="2"/>
          </p:nvPr>
        </p:nvSpPr>
        <p:spPr bwMode="auto">
          <a:xfrm>
            <a:off x="685800" y="6248400"/>
            <a:ext cx="1905000" cy="457200"/>
          </a:xfrm>
          <a:prstGeom prst="rect">
            <a:avLst/>
          </a:prstGeom>
          <a:noFill/>
          <a:ln>
            <a:noFill/>
          </a:ln>
          <a:extLst>
            <a:ext uri="{FAA26D3D-D897-4be2-8F04-BA451C77F1D7}"/>
          </a:ex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charset="0"/>
              </a:defRPr>
            </a:lvl1pPr>
          </a:lstStyle>
          <a:p>
            <a:pPr>
              <a:defRPr/>
            </a:pPr>
            <a:endParaRPr lang="en-US"/>
          </a:p>
        </p:txBody>
      </p:sp>
      <p:sp>
        <p:nvSpPr>
          <p:cNvPr id="1029" name="Rectangle 5">
            <a:extLst>
              <a:ext uri="{FF2B5EF4-FFF2-40B4-BE49-F238E27FC236}">
                <a16:creationId xmlns:a16="http://schemas.microsoft.com/office/drawing/2014/main" id="{54FF5126-6DDE-4404-9A2D-065253B180AD}"/>
              </a:ext>
            </a:extLst>
          </p:cNvPr>
          <p:cNvSpPr>
            <a:spLocks noGrp="1" noChangeArrowheads="1"/>
          </p:cNvSpPr>
          <p:nvPr>
            <p:ph type="ftr" sz="quarter" idx="3"/>
          </p:nvPr>
        </p:nvSpPr>
        <p:spPr bwMode="auto">
          <a:xfrm>
            <a:off x="3124200" y="6248400"/>
            <a:ext cx="2895600" cy="457200"/>
          </a:xfrm>
          <a:prstGeom prst="rect">
            <a:avLst/>
          </a:prstGeom>
          <a:noFill/>
          <a:ln>
            <a:noFill/>
          </a:ln>
          <a:extLst>
            <a:ext uri="{FAA26D3D-D897-4be2-8F04-BA451C77F1D7}"/>
          </a:ex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charset="0"/>
              </a:defRPr>
            </a:lvl1pPr>
          </a:lstStyle>
          <a:p>
            <a:pPr>
              <a:defRPr/>
            </a:pPr>
            <a:endParaRPr lang="en-US"/>
          </a:p>
        </p:txBody>
      </p:sp>
      <p:sp>
        <p:nvSpPr>
          <p:cNvPr id="1030" name="Rectangle 6">
            <a:extLst>
              <a:ext uri="{FF2B5EF4-FFF2-40B4-BE49-F238E27FC236}">
                <a16:creationId xmlns:a16="http://schemas.microsoft.com/office/drawing/2014/main" id="{B7752113-A41C-4BA0-8B97-22C7491C40A9}"/>
              </a:ext>
            </a:extLst>
          </p:cNvPr>
          <p:cNvSpPr>
            <a:spLocks noGrp="1" noChangeArrowheads="1"/>
          </p:cNvSpPr>
          <p:nvPr>
            <p:ph type="sldNum" sz="quarter" idx="4"/>
          </p:nvPr>
        </p:nvSpPr>
        <p:spPr bwMode="auto">
          <a:xfrm>
            <a:off x="6553200" y="6248400"/>
            <a:ext cx="1905000" cy="457200"/>
          </a:xfrm>
          <a:prstGeom prst="rect">
            <a:avLst/>
          </a:prstGeom>
          <a:noFill/>
          <a:ln>
            <a:noFill/>
          </a:ln>
          <a:extLst>
            <a:ext uri="{FAA26D3D-D897-4be2-8F04-BA451C77F1D7}"/>
          </a:extLst>
        </p:spPr>
        <p:txBody>
          <a:bodyPr vert="horz" wrap="square" lIns="91440" tIns="45720" rIns="91440" bIns="45720" numCol="1" anchor="t" anchorCtr="0" compatLnSpc="1">
            <a:prstTxWarp prst="textNoShape">
              <a:avLst/>
            </a:prstTxWarp>
          </a:bodyPr>
          <a:lstStyle>
            <a:lvl1pPr algn="r">
              <a:defRPr sz="1400"/>
            </a:lvl1pPr>
          </a:lstStyle>
          <a:p>
            <a:fld id="{9A57548E-CA4B-4924-BBB6-DB64FB4B2176}" type="slidenum">
              <a:rPr lang="en-US" altLang="en-US"/>
              <a:pPr/>
              <a:t>‹#›</a:t>
            </a:fld>
            <a:endParaRPr lang="en-US" altLang="en-US"/>
          </a:p>
        </p:txBody>
      </p:sp>
    </p:spTree>
    <p:extLst>
      <p:ext uri="{BB962C8B-B14F-4D97-AF65-F5344CB8AC3E}">
        <p14:creationId xmlns:p14="http://schemas.microsoft.com/office/powerpoint/2010/main" val="3025851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rtl="0" eaLnBrk="0" fontAlgn="base" hangingPunct="0">
        <a:lnSpc>
          <a:spcPct val="80000"/>
        </a:lnSpc>
        <a:spcBef>
          <a:spcPct val="0"/>
        </a:spcBef>
        <a:spcAft>
          <a:spcPct val="0"/>
        </a:spcAft>
        <a:defRPr sz="4000">
          <a:solidFill>
            <a:srgbClr val="477E27"/>
          </a:solidFill>
          <a:latin typeface="+mj-lt"/>
          <a:ea typeface="MS PGothic" panose="020B0600070205080204" pitchFamily="34" charset="-128"/>
          <a:cs typeface="+mj-cs"/>
        </a:defRPr>
      </a:lvl1pPr>
      <a:lvl2pPr algn="l" rtl="0" eaLnBrk="0" fontAlgn="base" hangingPunct="0">
        <a:lnSpc>
          <a:spcPct val="80000"/>
        </a:lnSpc>
        <a:spcBef>
          <a:spcPct val="0"/>
        </a:spcBef>
        <a:spcAft>
          <a:spcPct val="0"/>
        </a:spcAft>
        <a:defRPr sz="4000">
          <a:solidFill>
            <a:srgbClr val="477E27"/>
          </a:solidFill>
          <a:latin typeface="Arial" charset="0"/>
          <a:ea typeface="MS PGothic" panose="020B0600070205080204" pitchFamily="34" charset="-128"/>
          <a:cs typeface="ＭＳ Ｐゴシック" charset="0"/>
        </a:defRPr>
      </a:lvl2pPr>
      <a:lvl3pPr algn="l" rtl="0" eaLnBrk="0" fontAlgn="base" hangingPunct="0">
        <a:lnSpc>
          <a:spcPct val="80000"/>
        </a:lnSpc>
        <a:spcBef>
          <a:spcPct val="0"/>
        </a:spcBef>
        <a:spcAft>
          <a:spcPct val="0"/>
        </a:spcAft>
        <a:defRPr sz="4000">
          <a:solidFill>
            <a:srgbClr val="477E27"/>
          </a:solidFill>
          <a:latin typeface="Arial" charset="0"/>
          <a:ea typeface="MS PGothic" panose="020B0600070205080204" pitchFamily="34" charset="-128"/>
          <a:cs typeface="ＭＳ Ｐゴシック" charset="0"/>
        </a:defRPr>
      </a:lvl3pPr>
      <a:lvl4pPr algn="l" rtl="0" eaLnBrk="0" fontAlgn="base" hangingPunct="0">
        <a:lnSpc>
          <a:spcPct val="80000"/>
        </a:lnSpc>
        <a:spcBef>
          <a:spcPct val="0"/>
        </a:spcBef>
        <a:spcAft>
          <a:spcPct val="0"/>
        </a:spcAft>
        <a:defRPr sz="4000">
          <a:solidFill>
            <a:srgbClr val="477E27"/>
          </a:solidFill>
          <a:latin typeface="Arial" charset="0"/>
          <a:ea typeface="MS PGothic" panose="020B0600070205080204" pitchFamily="34" charset="-128"/>
          <a:cs typeface="ＭＳ Ｐゴシック" charset="0"/>
        </a:defRPr>
      </a:lvl4pPr>
      <a:lvl5pPr algn="l" rtl="0" eaLnBrk="0" fontAlgn="base" hangingPunct="0">
        <a:lnSpc>
          <a:spcPct val="80000"/>
        </a:lnSpc>
        <a:spcBef>
          <a:spcPct val="0"/>
        </a:spcBef>
        <a:spcAft>
          <a:spcPct val="0"/>
        </a:spcAft>
        <a:defRPr sz="4000">
          <a:solidFill>
            <a:srgbClr val="477E27"/>
          </a:solidFill>
          <a:latin typeface="Arial" charset="0"/>
          <a:ea typeface="MS PGothic" panose="020B0600070205080204" pitchFamily="34" charset="-128"/>
          <a:cs typeface="ＭＳ Ｐゴシック" charset="0"/>
        </a:defRPr>
      </a:lvl5pPr>
      <a:lvl6pPr marL="457200" algn="l" rtl="0" fontAlgn="base">
        <a:lnSpc>
          <a:spcPct val="80000"/>
        </a:lnSpc>
        <a:spcBef>
          <a:spcPct val="0"/>
        </a:spcBef>
        <a:spcAft>
          <a:spcPct val="0"/>
        </a:spcAft>
        <a:defRPr sz="4400">
          <a:solidFill>
            <a:srgbClr val="477E27"/>
          </a:solidFill>
          <a:latin typeface="Arial" charset="0"/>
          <a:ea typeface="ＭＳ Ｐゴシック" charset="0"/>
          <a:cs typeface="ＭＳ Ｐゴシック" charset="0"/>
        </a:defRPr>
      </a:lvl6pPr>
      <a:lvl7pPr marL="914400" algn="l" rtl="0" fontAlgn="base">
        <a:lnSpc>
          <a:spcPct val="80000"/>
        </a:lnSpc>
        <a:spcBef>
          <a:spcPct val="0"/>
        </a:spcBef>
        <a:spcAft>
          <a:spcPct val="0"/>
        </a:spcAft>
        <a:defRPr sz="4400">
          <a:solidFill>
            <a:srgbClr val="477E27"/>
          </a:solidFill>
          <a:latin typeface="Arial" charset="0"/>
          <a:ea typeface="ＭＳ Ｐゴシック" charset="0"/>
          <a:cs typeface="ＭＳ Ｐゴシック" charset="0"/>
        </a:defRPr>
      </a:lvl7pPr>
      <a:lvl8pPr marL="1371600" algn="l" rtl="0" fontAlgn="base">
        <a:lnSpc>
          <a:spcPct val="80000"/>
        </a:lnSpc>
        <a:spcBef>
          <a:spcPct val="0"/>
        </a:spcBef>
        <a:spcAft>
          <a:spcPct val="0"/>
        </a:spcAft>
        <a:defRPr sz="4400">
          <a:solidFill>
            <a:srgbClr val="477E27"/>
          </a:solidFill>
          <a:latin typeface="Arial" charset="0"/>
          <a:ea typeface="ＭＳ Ｐゴシック" charset="0"/>
          <a:cs typeface="ＭＳ Ｐゴシック" charset="0"/>
        </a:defRPr>
      </a:lvl8pPr>
      <a:lvl9pPr marL="1828800" algn="l" rtl="0" fontAlgn="base">
        <a:lnSpc>
          <a:spcPct val="80000"/>
        </a:lnSpc>
        <a:spcBef>
          <a:spcPct val="0"/>
        </a:spcBef>
        <a:spcAft>
          <a:spcPct val="0"/>
        </a:spcAft>
        <a:defRPr sz="4400">
          <a:solidFill>
            <a:srgbClr val="477E27"/>
          </a:solidFill>
          <a:latin typeface="Arial" charset="0"/>
          <a:ea typeface="ＭＳ Ｐゴシック" charset="0"/>
          <a:cs typeface="ＭＳ Ｐゴシック" charset="0"/>
        </a:defRPr>
      </a:lvl9pPr>
    </p:titleStyle>
    <p:bodyStyle>
      <a:lvl1pPr marL="342900" indent="-34290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1pPr>
      <a:lvl2pPr marL="742950" indent="-28575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2pPr>
      <a:lvl3pPr marL="1143000" indent="-22860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3pPr>
      <a:lvl4pPr marL="1600200" indent="-22860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4pPr>
      <a:lvl5pPr marL="2057400" indent="-22860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5pPr>
      <a:lvl6pPr marL="2514600" indent="-22860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6pPr>
      <a:lvl7pPr marL="2971800" indent="-22860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7pPr>
      <a:lvl8pPr marL="3429000" indent="-22860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8pPr>
      <a:lvl9pPr marL="3886200" indent="-22860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turboimpot.intuit.ca/ressources-impot/calculatrice-impot-canada.jsp" TargetMode="External"/><Relationship Id="rId2" Type="http://schemas.openxmlformats.org/officeDocument/2006/relationships/hyperlink" Target="https://sympa-sympa.com/inspiration-conseils/6-methodes-pour-economiser-sans-cesser-de-profiter-de-la-vie--676960/" TargetMode="External"/><Relationship Id="rId1" Type="http://schemas.openxmlformats.org/officeDocument/2006/relationships/slideLayout" Target="../slideLayouts/slideLayout2.xml"/><Relationship Id="rId4" Type="http://schemas.openxmlformats.org/officeDocument/2006/relationships/hyperlink" Target="https://www.gerezmieuxvotreargent.ca/planifier-et-gerer/notions-de-base-sur-la-planification/comprendre-limpot/comprendre-les-retenues-dimpot-sur-votre-talon-de-cheque/"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D8D7C075-C074-4110-8A70-E252F32F0307}"/>
              </a:ext>
            </a:extLst>
          </p:cNvPr>
          <p:cNvSpPr>
            <a:spLocks noGrp="1"/>
          </p:cNvSpPr>
          <p:nvPr>
            <p:ph type="ctrTitle"/>
          </p:nvPr>
        </p:nvSpPr>
        <p:spPr>
          <a:xfrm>
            <a:off x="395288" y="1989138"/>
            <a:ext cx="8424862" cy="1079500"/>
          </a:xfrm>
        </p:spPr>
        <p:txBody>
          <a:bodyPr/>
          <a:lstStyle/>
          <a:p>
            <a:pPr eaLnBrk="1" hangingPunct="1"/>
            <a:r>
              <a:rPr lang="fr-CA" dirty="0">
                <a:solidFill>
                  <a:srgbClr val="005954"/>
                </a:solidFill>
                <a:latin typeface="Open Sans" panose="020B0606030504020204" pitchFamily="34" charset="0"/>
              </a:rPr>
              <a:t>Établir un budget</a:t>
            </a:r>
          </a:p>
        </p:txBody>
      </p:sp>
      <p:sp>
        <p:nvSpPr>
          <p:cNvPr id="13315" name="Subtitle 2">
            <a:extLst>
              <a:ext uri="{FF2B5EF4-FFF2-40B4-BE49-F238E27FC236}">
                <a16:creationId xmlns:a16="http://schemas.microsoft.com/office/drawing/2014/main" id="{47F8F22D-8145-40F0-A28E-026AFAD1A266}"/>
              </a:ext>
            </a:extLst>
          </p:cNvPr>
          <p:cNvSpPr>
            <a:spLocks noGrp="1"/>
          </p:cNvSpPr>
          <p:nvPr>
            <p:ph type="subTitle" idx="1"/>
          </p:nvPr>
        </p:nvSpPr>
        <p:spPr>
          <a:xfrm>
            <a:off x="395288" y="3068638"/>
            <a:ext cx="8424862" cy="457200"/>
          </a:xfrm>
        </p:spPr>
        <p:txBody>
          <a:bodyPr/>
          <a:lstStyle/>
          <a:p>
            <a:pPr eaLnBrk="1" hangingPunct="1"/>
            <a:r>
              <a:rPr lang="fr-CA">
                <a:solidFill>
                  <a:srgbClr val="98BF1E"/>
                </a:solidFill>
                <a:latin typeface="Open Sans" panose="020B0606030504020204" pitchFamily="34" charset="0"/>
              </a:rPr>
              <a:t>À partir de la 8</a:t>
            </a:r>
            <a:r>
              <a:rPr lang="fr-CA" baseline="30000">
                <a:solidFill>
                  <a:srgbClr val="98BF1E"/>
                </a:solidFill>
                <a:latin typeface="Open Sans" panose="020B0606030504020204" pitchFamily="34" charset="0"/>
              </a:rPr>
              <a:t>e</a:t>
            </a:r>
            <a:r>
              <a:rPr lang="fr-CA">
                <a:solidFill>
                  <a:srgbClr val="98BF1E"/>
                </a:solidFill>
                <a:latin typeface="Open Sans" panose="020B0606030504020204" pitchFamily="34" charset="0"/>
              </a:rPr>
              <a:t> année</a:t>
            </a:r>
          </a:p>
        </p:txBody>
      </p:sp>
      <p:cxnSp>
        <p:nvCxnSpPr>
          <p:cNvPr id="13316" name="Straight Connector 3">
            <a:extLst>
              <a:ext uri="{FF2B5EF4-FFF2-40B4-BE49-F238E27FC236}">
                <a16:creationId xmlns:a16="http://schemas.microsoft.com/office/drawing/2014/main" id="{A0C7CF5E-54EB-4692-A20D-FEEBA01D7AEC}"/>
              </a:ext>
            </a:extLst>
          </p:cNvPr>
          <p:cNvCxnSpPr>
            <a:cxnSpLocks noChangeShapeType="1"/>
          </p:cNvCxnSpPr>
          <p:nvPr/>
        </p:nvCxnSpPr>
        <p:spPr bwMode="auto">
          <a:xfrm>
            <a:off x="827088" y="2924175"/>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64D75F7E-FD71-4E39-92E2-C69FF1AF9C5D}"/>
              </a:ext>
            </a:extLst>
          </p:cNvPr>
          <p:cNvSpPr txBox="1">
            <a:spLocks noGrp="1"/>
          </p:cNvSpPr>
          <p:nvPr>
            <p:ph idx="1"/>
          </p:nvPr>
        </p:nvSpPr>
        <p:spPr>
          <a:xfrm>
            <a:off x="307507" y="1140532"/>
            <a:ext cx="8576143" cy="4108817"/>
          </a:xfrm>
          <a:prstGeom prst="rect">
            <a:avLst/>
          </a:prstGeom>
          <a:noFill/>
        </p:spPr>
        <p:txBody>
          <a:bodyPr wrap="square" rtlCol="0">
            <a:spAutoFit/>
          </a:bodyPr>
          <a:lstStyle/>
          <a:p>
            <a:pPr marL="0" indent="0">
              <a:buNone/>
            </a:pPr>
            <a:r>
              <a:rPr lang="fr-CA" sz="2000" b="1" dirty="0"/>
              <a:t>A. </a:t>
            </a:r>
            <a:r>
              <a:rPr lang="fr-CA" sz="2000" dirty="0"/>
              <a:t>Mets de côté une partie de ton argent </a:t>
            </a:r>
            <a:r>
              <a:rPr lang="fr-CA" sz="2000" b="1" dirty="0"/>
              <a:t>(20%) </a:t>
            </a:r>
            <a:r>
              <a:rPr lang="fr-CA" sz="2000" dirty="0"/>
              <a:t>et </a:t>
            </a:r>
            <a:r>
              <a:rPr lang="fr-CA" sz="2000" b="1" dirty="0"/>
              <a:t>achète ce que tu veux avec le reste</a:t>
            </a:r>
            <a:r>
              <a:rPr lang="fr-CA" sz="2000" dirty="0"/>
              <a:t> </a:t>
            </a:r>
            <a:r>
              <a:rPr lang="fr-CA" sz="2000" b="1" dirty="0"/>
              <a:t>(80 %)</a:t>
            </a:r>
            <a:r>
              <a:rPr lang="fr-CA" sz="2000" dirty="0"/>
              <a:t>.</a:t>
            </a:r>
          </a:p>
          <a:p>
            <a:pPr marL="0" indent="0">
              <a:buNone/>
            </a:pPr>
            <a:r>
              <a:rPr lang="fr-CA" sz="2000" dirty="0"/>
              <a:t>Tu peux changer les proportions en fonction de tes objectifs. Par exemple, tu peux passer de 80/20 à 70/30 ou à 60/40.</a:t>
            </a:r>
          </a:p>
          <a:p>
            <a:pPr marL="285750" indent="-285750">
              <a:buFont typeface="Arial" panose="020B0604020202020204" pitchFamily="34" charset="0"/>
              <a:buChar char="•"/>
            </a:pPr>
            <a:endParaRPr lang="en-US" sz="2000" dirty="0"/>
          </a:p>
          <a:p>
            <a:pPr marL="0" indent="0">
              <a:buNone/>
            </a:pPr>
            <a:r>
              <a:rPr lang="fr-CA" sz="2000" b="1" dirty="0"/>
              <a:t>B.</a:t>
            </a:r>
            <a:r>
              <a:rPr lang="fr-CA" sz="2000" dirty="0"/>
              <a:t> </a:t>
            </a:r>
            <a:r>
              <a:rPr lang="fr-CA" sz="2000" b="1" dirty="0"/>
              <a:t>50/30/20</a:t>
            </a:r>
          </a:p>
          <a:p>
            <a:pPr marL="285750" indent="-285750">
              <a:buFont typeface="Arial" panose="020B0604020202020204" pitchFamily="34" charset="0"/>
              <a:buChar char="•"/>
            </a:pPr>
            <a:r>
              <a:rPr lang="fr-CA" sz="2000" dirty="0"/>
              <a:t>Répartis ton argent dans </a:t>
            </a:r>
            <a:r>
              <a:rPr lang="fr-CA" sz="2000" b="1" dirty="0"/>
              <a:t>trois seaux</a:t>
            </a:r>
            <a:r>
              <a:rPr lang="fr-CA" sz="2000" dirty="0"/>
              <a:t>.</a:t>
            </a:r>
          </a:p>
          <a:p>
            <a:pPr marL="285750" indent="-285750">
              <a:buFont typeface="Arial" panose="020B0604020202020204" pitchFamily="34" charset="0"/>
              <a:buChar char="•"/>
            </a:pPr>
            <a:r>
              <a:rPr lang="fr-CA" sz="2000" dirty="0"/>
              <a:t>Mets tes </a:t>
            </a:r>
            <a:r>
              <a:rPr lang="fr-CA" sz="2000" b="1" dirty="0"/>
              <a:t>frais fixes </a:t>
            </a:r>
            <a:r>
              <a:rPr lang="fr-CA" sz="2000" dirty="0"/>
              <a:t>(50 % de ton revenu) dans le seau 1. </a:t>
            </a:r>
          </a:p>
          <a:p>
            <a:pPr marL="285750" indent="-285750">
              <a:buFont typeface="Arial" panose="020B0604020202020204" pitchFamily="34" charset="0"/>
              <a:buChar char="•"/>
            </a:pPr>
            <a:r>
              <a:rPr lang="fr-CA" sz="2000" dirty="0"/>
              <a:t>Mets tes </a:t>
            </a:r>
            <a:r>
              <a:rPr lang="fr-CA" sz="2000" b="1" dirty="0"/>
              <a:t>dépenses discrétionnaires </a:t>
            </a:r>
            <a:r>
              <a:rPr lang="fr-CA" sz="2000" dirty="0"/>
              <a:t>(30 % de ton revenu) dans le seau 2.</a:t>
            </a:r>
          </a:p>
          <a:p>
            <a:pPr marL="285750" indent="-285750">
              <a:buFont typeface="Arial" panose="020B0604020202020204" pitchFamily="34" charset="0"/>
              <a:buChar char="•"/>
            </a:pPr>
            <a:r>
              <a:rPr lang="fr-CA" sz="2000" dirty="0"/>
              <a:t>Mets tes </a:t>
            </a:r>
            <a:r>
              <a:rPr lang="fr-CA" sz="2000" b="1" dirty="0"/>
              <a:t>dépenses futures</a:t>
            </a:r>
            <a:r>
              <a:rPr lang="fr-CA" sz="2000" dirty="0"/>
              <a:t> (20 % de ton revenu) dans le seau 3.</a:t>
            </a:r>
          </a:p>
        </p:txBody>
      </p:sp>
      <p:sp>
        <p:nvSpPr>
          <p:cNvPr id="10" name="Title 1">
            <a:extLst>
              <a:ext uri="{FF2B5EF4-FFF2-40B4-BE49-F238E27FC236}">
                <a16:creationId xmlns:a16="http://schemas.microsoft.com/office/drawing/2014/main" id="{7AF91D0F-070D-4DED-84F8-9BF03C3C8140}"/>
              </a:ext>
            </a:extLst>
          </p:cNvPr>
          <p:cNvSpPr txBox="1">
            <a:spLocks/>
          </p:cNvSpPr>
          <p:nvPr/>
        </p:nvSpPr>
        <p:spPr bwMode="auto">
          <a:xfrm>
            <a:off x="608665" y="155944"/>
            <a:ext cx="7501872" cy="941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80000"/>
              </a:lnSpc>
              <a:spcBef>
                <a:spcPct val="0"/>
              </a:spcBef>
              <a:spcAft>
                <a:spcPct val="0"/>
              </a:spcAft>
              <a:defRPr sz="4000">
                <a:solidFill>
                  <a:srgbClr val="477E27"/>
                </a:solidFill>
                <a:latin typeface="+mj-lt"/>
                <a:ea typeface="MS PGothic" panose="020B0600070205080204" pitchFamily="34" charset="-128"/>
                <a:cs typeface="+mj-cs"/>
              </a:defRPr>
            </a:lvl1pPr>
            <a:lvl2pPr algn="l" rtl="0" eaLnBrk="0" fontAlgn="base" hangingPunct="0">
              <a:lnSpc>
                <a:spcPct val="80000"/>
              </a:lnSpc>
              <a:spcBef>
                <a:spcPct val="0"/>
              </a:spcBef>
              <a:spcAft>
                <a:spcPct val="0"/>
              </a:spcAft>
              <a:defRPr sz="4000">
                <a:solidFill>
                  <a:srgbClr val="477E27"/>
                </a:solidFill>
                <a:latin typeface="Arial" charset="0"/>
                <a:ea typeface="MS PGothic" panose="020B0600070205080204" pitchFamily="34" charset="-128"/>
                <a:cs typeface="ＭＳ Ｐゴシック" charset="0"/>
              </a:defRPr>
            </a:lvl2pPr>
            <a:lvl3pPr algn="l" rtl="0" eaLnBrk="0" fontAlgn="base" hangingPunct="0">
              <a:lnSpc>
                <a:spcPct val="80000"/>
              </a:lnSpc>
              <a:spcBef>
                <a:spcPct val="0"/>
              </a:spcBef>
              <a:spcAft>
                <a:spcPct val="0"/>
              </a:spcAft>
              <a:defRPr sz="4000">
                <a:solidFill>
                  <a:srgbClr val="477E27"/>
                </a:solidFill>
                <a:latin typeface="Arial" charset="0"/>
                <a:ea typeface="MS PGothic" panose="020B0600070205080204" pitchFamily="34" charset="-128"/>
                <a:cs typeface="ＭＳ Ｐゴシック" charset="0"/>
              </a:defRPr>
            </a:lvl3pPr>
            <a:lvl4pPr algn="l" rtl="0" eaLnBrk="0" fontAlgn="base" hangingPunct="0">
              <a:lnSpc>
                <a:spcPct val="80000"/>
              </a:lnSpc>
              <a:spcBef>
                <a:spcPct val="0"/>
              </a:spcBef>
              <a:spcAft>
                <a:spcPct val="0"/>
              </a:spcAft>
              <a:defRPr sz="4000">
                <a:solidFill>
                  <a:srgbClr val="477E27"/>
                </a:solidFill>
                <a:latin typeface="Arial" charset="0"/>
                <a:ea typeface="MS PGothic" panose="020B0600070205080204" pitchFamily="34" charset="-128"/>
                <a:cs typeface="ＭＳ Ｐゴシック" charset="0"/>
              </a:defRPr>
            </a:lvl4pPr>
            <a:lvl5pPr algn="l" rtl="0" eaLnBrk="0" fontAlgn="base" hangingPunct="0">
              <a:lnSpc>
                <a:spcPct val="80000"/>
              </a:lnSpc>
              <a:spcBef>
                <a:spcPct val="0"/>
              </a:spcBef>
              <a:spcAft>
                <a:spcPct val="0"/>
              </a:spcAft>
              <a:defRPr sz="4000">
                <a:solidFill>
                  <a:srgbClr val="477E27"/>
                </a:solidFill>
                <a:latin typeface="Arial" charset="0"/>
                <a:ea typeface="MS PGothic" panose="020B0600070205080204" pitchFamily="34" charset="-128"/>
                <a:cs typeface="ＭＳ Ｐゴシック" charset="0"/>
              </a:defRPr>
            </a:lvl5pPr>
            <a:lvl6pPr marL="457200" algn="l" rtl="0" fontAlgn="base">
              <a:lnSpc>
                <a:spcPct val="80000"/>
              </a:lnSpc>
              <a:spcBef>
                <a:spcPct val="0"/>
              </a:spcBef>
              <a:spcAft>
                <a:spcPct val="0"/>
              </a:spcAft>
              <a:defRPr sz="4400">
                <a:solidFill>
                  <a:srgbClr val="477E27"/>
                </a:solidFill>
                <a:latin typeface="Arial" charset="0"/>
                <a:ea typeface="ＭＳ Ｐゴシック" charset="0"/>
                <a:cs typeface="ＭＳ Ｐゴシック" charset="0"/>
              </a:defRPr>
            </a:lvl6pPr>
            <a:lvl7pPr marL="914400" algn="l" rtl="0" fontAlgn="base">
              <a:lnSpc>
                <a:spcPct val="80000"/>
              </a:lnSpc>
              <a:spcBef>
                <a:spcPct val="0"/>
              </a:spcBef>
              <a:spcAft>
                <a:spcPct val="0"/>
              </a:spcAft>
              <a:defRPr sz="4400">
                <a:solidFill>
                  <a:srgbClr val="477E27"/>
                </a:solidFill>
                <a:latin typeface="Arial" charset="0"/>
                <a:ea typeface="ＭＳ Ｐゴシック" charset="0"/>
                <a:cs typeface="ＭＳ Ｐゴシック" charset="0"/>
              </a:defRPr>
            </a:lvl7pPr>
            <a:lvl8pPr marL="1371600" algn="l" rtl="0" fontAlgn="base">
              <a:lnSpc>
                <a:spcPct val="80000"/>
              </a:lnSpc>
              <a:spcBef>
                <a:spcPct val="0"/>
              </a:spcBef>
              <a:spcAft>
                <a:spcPct val="0"/>
              </a:spcAft>
              <a:defRPr sz="4400">
                <a:solidFill>
                  <a:srgbClr val="477E27"/>
                </a:solidFill>
                <a:latin typeface="Arial" charset="0"/>
                <a:ea typeface="ＭＳ Ｐゴシック" charset="0"/>
                <a:cs typeface="ＭＳ Ｐゴシック" charset="0"/>
              </a:defRPr>
            </a:lvl8pPr>
            <a:lvl9pPr marL="1828800" algn="l" rtl="0" fontAlgn="base">
              <a:lnSpc>
                <a:spcPct val="80000"/>
              </a:lnSpc>
              <a:spcBef>
                <a:spcPct val="0"/>
              </a:spcBef>
              <a:spcAft>
                <a:spcPct val="0"/>
              </a:spcAft>
              <a:defRPr sz="4400">
                <a:solidFill>
                  <a:srgbClr val="477E27"/>
                </a:solidFill>
                <a:latin typeface="Arial" charset="0"/>
                <a:ea typeface="ＭＳ Ｐゴシック" charset="0"/>
                <a:cs typeface="ＭＳ Ｐゴシック" charset="0"/>
              </a:defRPr>
            </a:lvl9pPr>
          </a:lstStyle>
          <a:p>
            <a:pPr algn="ctr"/>
            <a:r>
              <a:rPr lang="fr-CA" dirty="0"/>
              <a:t>3. Budget par pourcentages ou méthode des seaux</a:t>
            </a:r>
          </a:p>
        </p:txBody>
      </p:sp>
    </p:spTree>
    <p:extLst>
      <p:ext uri="{BB962C8B-B14F-4D97-AF65-F5344CB8AC3E}">
        <p14:creationId xmlns:p14="http://schemas.microsoft.com/office/powerpoint/2010/main" val="3980120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2C166-DD1A-4DA2-AA91-09116C82E726}"/>
              </a:ext>
            </a:extLst>
          </p:cNvPr>
          <p:cNvSpPr>
            <a:spLocks noGrp="1"/>
          </p:cNvSpPr>
          <p:nvPr>
            <p:ph type="title"/>
          </p:nvPr>
        </p:nvSpPr>
        <p:spPr>
          <a:xfrm>
            <a:off x="393508" y="268462"/>
            <a:ext cx="8750491" cy="1029016"/>
          </a:xfrm>
        </p:spPr>
        <p:txBody>
          <a:bodyPr/>
          <a:lstStyle/>
          <a:p>
            <a:pPr algn="ctr"/>
            <a:r>
              <a:rPr lang="fr-CA"/>
              <a:t>4. Budget à argent liquide seulement ou méthode des enveloppes</a:t>
            </a:r>
          </a:p>
        </p:txBody>
      </p:sp>
      <p:sp>
        <p:nvSpPr>
          <p:cNvPr id="3" name="Content Placeholder 2">
            <a:extLst>
              <a:ext uri="{FF2B5EF4-FFF2-40B4-BE49-F238E27FC236}">
                <a16:creationId xmlns:a16="http://schemas.microsoft.com/office/drawing/2014/main" id="{7CE3F578-2AD5-4E69-A948-1773C652D84D}"/>
              </a:ext>
            </a:extLst>
          </p:cNvPr>
          <p:cNvSpPr>
            <a:spLocks noGrp="1"/>
          </p:cNvSpPr>
          <p:nvPr>
            <p:ph idx="1"/>
          </p:nvPr>
        </p:nvSpPr>
        <p:spPr>
          <a:xfrm>
            <a:off x="117191" y="1525079"/>
            <a:ext cx="4947969" cy="4578449"/>
          </a:xfrm>
        </p:spPr>
        <p:txBody>
          <a:bodyPr/>
          <a:lstStyle/>
          <a:p>
            <a:r>
              <a:rPr lang="fr-CA" sz="2400" dirty="0"/>
              <a:t>Il est si facile et commode d’utiliser une carte de crédit ou de débit, et nous ne faisons donc pas toujours attention au prix. </a:t>
            </a:r>
          </a:p>
          <a:p>
            <a:r>
              <a:rPr lang="fr-CA" sz="2400" dirty="0"/>
              <a:t>En payant en argent liquide, nous devons tenir compte du prix et nous limiter à l’argent que nous avons en notre possession. </a:t>
            </a:r>
          </a:p>
          <a:p>
            <a:pPr marL="0" indent="0">
              <a:buNone/>
            </a:pPr>
            <a:endParaRPr lang="en-US" dirty="0"/>
          </a:p>
          <a:p>
            <a:endParaRPr lang="en-US" dirty="0"/>
          </a:p>
        </p:txBody>
      </p:sp>
      <p:pic>
        <p:nvPicPr>
          <p:cNvPr id="8" name="Picture 7" descr="Shape, polygon&#10;&#10;Description automatically generated">
            <a:extLst>
              <a:ext uri="{FF2B5EF4-FFF2-40B4-BE49-F238E27FC236}">
                <a16:creationId xmlns:a16="http://schemas.microsoft.com/office/drawing/2014/main" id="{563F2B50-78B1-4397-9CF5-09034DD74AED}"/>
              </a:ext>
            </a:extLst>
          </p:cNvPr>
          <p:cNvPicPr>
            <a:picLocks noChangeAspect="1"/>
          </p:cNvPicPr>
          <p:nvPr/>
        </p:nvPicPr>
        <p:blipFill rotWithShape="1">
          <a:blip r:embed="rId2">
            <a:extLst>
              <a:ext uri="{28A0092B-C50C-407E-A947-70E740481C1C}">
                <a14:useLocalDpi xmlns:a14="http://schemas.microsoft.com/office/drawing/2010/main" val="0"/>
              </a:ext>
            </a:extLst>
          </a:blip>
          <a:srcRect l="3557" t="11445" r="2695" b="5410"/>
          <a:stretch/>
        </p:blipFill>
        <p:spPr>
          <a:xfrm>
            <a:off x="5065160" y="1525079"/>
            <a:ext cx="4150581" cy="3784340"/>
          </a:xfrm>
          <a:prstGeom prst="rect">
            <a:avLst/>
          </a:prstGeom>
        </p:spPr>
      </p:pic>
    </p:spTree>
    <p:extLst>
      <p:ext uri="{BB962C8B-B14F-4D97-AF65-F5344CB8AC3E}">
        <p14:creationId xmlns:p14="http://schemas.microsoft.com/office/powerpoint/2010/main" val="3963708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129D95-49E5-4587-B144-B3CB03128EB2}"/>
              </a:ext>
            </a:extLst>
          </p:cNvPr>
          <p:cNvSpPr>
            <a:spLocks noGrp="1"/>
          </p:cNvSpPr>
          <p:nvPr>
            <p:ph idx="1"/>
          </p:nvPr>
        </p:nvSpPr>
        <p:spPr/>
        <p:txBody>
          <a:bodyPr/>
          <a:lstStyle/>
          <a:p>
            <a:pPr marL="0" indent="0">
              <a:buNone/>
            </a:pPr>
            <a:endParaRPr lang="en-US" dirty="0"/>
          </a:p>
          <a:p>
            <a:r>
              <a:rPr lang="fr-CA" sz="2400"/>
              <a:t>Chaque fois que tu reçois de l’argent, tu établis un budget pour déterminer comment le répartir. </a:t>
            </a:r>
          </a:p>
          <a:p>
            <a:r>
              <a:rPr lang="fr-CA" sz="2400"/>
              <a:t>Ce type de budget ressemble au budget inversé et au budget base zéro. </a:t>
            </a:r>
          </a:p>
          <a:p>
            <a:r>
              <a:rPr lang="fr-CA" sz="2400"/>
              <a:t>Sers-toi d’un calendrier pour ajuster ton budget chaque semaine en fonction de ton revenu et de tes dépenses. </a:t>
            </a:r>
          </a:p>
          <a:p>
            <a:r>
              <a:rPr lang="fr-CA" sz="2400"/>
              <a:t>Il s’agit d’une bonne solution pour les personnes qui ont plusieurs sources de revenus.</a:t>
            </a:r>
          </a:p>
        </p:txBody>
      </p:sp>
      <p:sp>
        <p:nvSpPr>
          <p:cNvPr id="4" name="Title 1">
            <a:extLst>
              <a:ext uri="{FF2B5EF4-FFF2-40B4-BE49-F238E27FC236}">
                <a16:creationId xmlns:a16="http://schemas.microsoft.com/office/drawing/2014/main" id="{F6326878-7EFE-47D2-B4DE-5199E225C91D}"/>
              </a:ext>
            </a:extLst>
          </p:cNvPr>
          <p:cNvSpPr txBox="1">
            <a:spLocks noGrp="1"/>
          </p:cNvSpPr>
          <p:nvPr>
            <p:ph type="title"/>
          </p:nvPr>
        </p:nvSpPr>
        <p:spPr bwMode="auto">
          <a:xfrm>
            <a:off x="752474" y="355501"/>
            <a:ext cx="8113065" cy="1057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80000"/>
              </a:lnSpc>
              <a:spcBef>
                <a:spcPct val="0"/>
              </a:spcBef>
              <a:spcAft>
                <a:spcPct val="0"/>
              </a:spcAft>
              <a:defRPr sz="4000">
                <a:solidFill>
                  <a:srgbClr val="477E27"/>
                </a:solidFill>
                <a:latin typeface="+mj-lt"/>
                <a:ea typeface="MS PGothic" panose="020B0600070205080204" pitchFamily="34" charset="-128"/>
                <a:cs typeface="+mj-cs"/>
              </a:defRPr>
            </a:lvl1pPr>
            <a:lvl2pPr algn="l" rtl="0" eaLnBrk="0" fontAlgn="base" hangingPunct="0">
              <a:lnSpc>
                <a:spcPct val="80000"/>
              </a:lnSpc>
              <a:spcBef>
                <a:spcPct val="0"/>
              </a:spcBef>
              <a:spcAft>
                <a:spcPct val="0"/>
              </a:spcAft>
              <a:defRPr sz="4000">
                <a:solidFill>
                  <a:srgbClr val="477E27"/>
                </a:solidFill>
                <a:latin typeface="Arial" charset="0"/>
                <a:ea typeface="MS PGothic" panose="020B0600070205080204" pitchFamily="34" charset="-128"/>
                <a:cs typeface="ＭＳ Ｐゴシック" charset="0"/>
              </a:defRPr>
            </a:lvl2pPr>
            <a:lvl3pPr algn="l" rtl="0" eaLnBrk="0" fontAlgn="base" hangingPunct="0">
              <a:lnSpc>
                <a:spcPct val="80000"/>
              </a:lnSpc>
              <a:spcBef>
                <a:spcPct val="0"/>
              </a:spcBef>
              <a:spcAft>
                <a:spcPct val="0"/>
              </a:spcAft>
              <a:defRPr sz="4000">
                <a:solidFill>
                  <a:srgbClr val="477E27"/>
                </a:solidFill>
                <a:latin typeface="Arial" charset="0"/>
                <a:ea typeface="MS PGothic" panose="020B0600070205080204" pitchFamily="34" charset="-128"/>
                <a:cs typeface="ＭＳ Ｐゴシック" charset="0"/>
              </a:defRPr>
            </a:lvl3pPr>
            <a:lvl4pPr algn="l" rtl="0" eaLnBrk="0" fontAlgn="base" hangingPunct="0">
              <a:lnSpc>
                <a:spcPct val="80000"/>
              </a:lnSpc>
              <a:spcBef>
                <a:spcPct val="0"/>
              </a:spcBef>
              <a:spcAft>
                <a:spcPct val="0"/>
              </a:spcAft>
              <a:defRPr sz="4000">
                <a:solidFill>
                  <a:srgbClr val="477E27"/>
                </a:solidFill>
                <a:latin typeface="Arial" charset="0"/>
                <a:ea typeface="MS PGothic" panose="020B0600070205080204" pitchFamily="34" charset="-128"/>
                <a:cs typeface="ＭＳ Ｐゴシック" charset="0"/>
              </a:defRPr>
            </a:lvl4pPr>
            <a:lvl5pPr algn="l" rtl="0" eaLnBrk="0" fontAlgn="base" hangingPunct="0">
              <a:lnSpc>
                <a:spcPct val="80000"/>
              </a:lnSpc>
              <a:spcBef>
                <a:spcPct val="0"/>
              </a:spcBef>
              <a:spcAft>
                <a:spcPct val="0"/>
              </a:spcAft>
              <a:defRPr sz="4000">
                <a:solidFill>
                  <a:srgbClr val="477E27"/>
                </a:solidFill>
                <a:latin typeface="Arial" charset="0"/>
                <a:ea typeface="MS PGothic" panose="020B0600070205080204" pitchFamily="34" charset="-128"/>
                <a:cs typeface="ＭＳ Ｐゴシック" charset="0"/>
              </a:defRPr>
            </a:lvl5pPr>
            <a:lvl6pPr marL="457200" algn="l" rtl="0" fontAlgn="base">
              <a:lnSpc>
                <a:spcPct val="80000"/>
              </a:lnSpc>
              <a:spcBef>
                <a:spcPct val="0"/>
              </a:spcBef>
              <a:spcAft>
                <a:spcPct val="0"/>
              </a:spcAft>
              <a:defRPr sz="4400">
                <a:solidFill>
                  <a:srgbClr val="477E27"/>
                </a:solidFill>
                <a:latin typeface="Arial" charset="0"/>
                <a:ea typeface="ＭＳ Ｐゴシック" charset="0"/>
                <a:cs typeface="ＭＳ Ｐゴシック" charset="0"/>
              </a:defRPr>
            </a:lvl6pPr>
            <a:lvl7pPr marL="914400" algn="l" rtl="0" fontAlgn="base">
              <a:lnSpc>
                <a:spcPct val="80000"/>
              </a:lnSpc>
              <a:spcBef>
                <a:spcPct val="0"/>
              </a:spcBef>
              <a:spcAft>
                <a:spcPct val="0"/>
              </a:spcAft>
              <a:defRPr sz="4400">
                <a:solidFill>
                  <a:srgbClr val="477E27"/>
                </a:solidFill>
                <a:latin typeface="Arial" charset="0"/>
                <a:ea typeface="ＭＳ Ｐゴシック" charset="0"/>
                <a:cs typeface="ＭＳ Ｐゴシック" charset="0"/>
              </a:defRPr>
            </a:lvl7pPr>
            <a:lvl8pPr marL="1371600" algn="l" rtl="0" fontAlgn="base">
              <a:lnSpc>
                <a:spcPct val="80000"/>
              </a:lnSpc>
              <a:spcBef>
                <a:spcPct val="0"/>
              </a:spcBef>
              <a:spcAft>
                <a:spcPct val="0"/>
              </a:spcAft>
              <a:defRPr sz="4400">
                <a:solidFill>
                  <a:srgbClr val="477E27"/>
                </a:solidFill>
                <a:latin typeface="Arial" charset="0"/>
                <a:ea typeface="ＭＳ Ｐゴシック" charset="0"/>
                <a:cs typeface="ＭＳ Ｐゴシック" charset="0"/>
              </a:defRPr>
            </a:lvl8pPr>
            <a:lvl9pPr marL="1828800" algn="l" rtl="0" fontAlgn="base">
              <a:lnSpc>
                <a:spcPct val="80000"/>
              </a:lnSpc>
              <a:spcBef>
                <a:spcPct val="0"/>
              </a:spcBef>
              <a:spcAft>
                <a:spcPct val="0"/>
              </a:spcAft>
              <a:defRPr sz="4400">
                <a:solidFill>
                  <a:srgbClr val="477E27"/>
                </a:solidFill>
                <a:latin typeface="Arial" charset="0"/>
                <a:ea typeface="ＭＳ Ｐゴシック" charset="0"/>
                <a:cs typeface="ＭＳ Ｐゴシック" charset="0"/>
              </a:defRPr>
            </a:lvl9pPr>
          </a:lstStyle>
          <a:p>
            <a:pPr algn="ctr"/>
            <a:r>
              <a:rPr lang="fr-CA"/>
              <a:t>5. Budget aux deux semaines ou budget mensuel</a:t>
            </a:r>
          </a:p>
        </p:txBody>
      </p:sp>
    </p:spTree>
    <p:extLst>
      <p:ext uri="{BB962C8B-B14F-4D97-AF65-F5344CB8AC3E}">
        <p14:creationId xmlns:p14="http://schemas.microsoft.com/office/powerpoint/2010/main" val="286976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99AE3762-52C8-4018-923C-582E212282B3}"/>
              </a:ext>
            </a:extLst>
          </p:cNvPr>
          <p:cNvPicPr>
            <a:picLocks noGrp="1" noChangeAspect="1"/>
          </p:cNvPicPr>
          <p:nvPr>
            <p:ph idx="1"/>
          </p:nvPr>
        </p:nvPicPr>
        <p:blipFill rotWithShape="1">
          <a:blip r:embed="rId3"/>
          <a:srcRect b="31005"/>
          <a:stretch/>
        </p:blipFill>
        <p:spPr>
          <a:xfrm>
            <a:off x="-138701" y="0"/>
            <a:ext cx="9421402" cy="4563953"/>
          </a:xfrm>
          <a:prstGeom prst="rect">
            <a:avLst/>
          </a:prstGeom>
        </p:spPr>
      </p:pic>
      <p:sp>
        <p:nvSpPr>
          <p:cNvPr id="2" name="TextBox 1">
            <a:extLst>
              <a:ext uri="{FF2B5EF4-FFF2-40B4-BE49-F238E27FC236}">
                <a16:creationId xmlns:a16="http://schemas.microsoft.com/office/drawing/2014/main" id="{534A318C-D9ED-467A-A227-15284338B1B5}"/>
              </a:ext>
            </a:extLst>
          </p:cNvPr>
          <p:cNvSpPr txBox="1"/>
          <p:nvPr/>
        </p:nvSpPr>
        <p:spPr>
          <a:xfrm>
            <a:off x="2289976" y="58472"/>
            <a:ext cx="4564048" cy="369332"/>
          </a:xfrm>
          <a:prstGeom prst="rect">
            <a:avLst/>
          </a:prstGeom>
          <a:solidFill>
            <a:schemeClr val="accent1"/>
          </a:solidFill>
        </p:spPr>
        <p:txBody>
          <a:bodyPr wrap="square" rtlCol="0">
            <a:spAutoFit/>
          </a:bodyPr>
          <a:lstStyle/>
          <a:p>
            <a:pPr algn="ctr"/>
            <a:r>
              <a:rPr lang="en-CA" sz="1800" b="0" i="0" dirty="0" err="1">
                <a:solidFill>
                  <a:srgbClr val="000000"/>
                </a:solidFill>
                <a:effectLst/>
                <a:latin typeface="Calibri" panose="020F0502020204030204" pitchFamily="34" charset="0"/>
              </a:rPr>
              <a:t>Calendrier</a:t>
            </a:r>
            <a:r>
              <a:rPr lang="en-CA" sz="1800" b="0" i="0" dirty="0">
                <a:solidFill>
                  <a:srgbClr val="000000"/>
                </a:solidFill>
                <a:effectLst/>
                <a:latin typeface="Calibri" panose="020F0502020204030204" pitchFamily="34" charset="0"/>
              </a:rPr>
              <a:t> de </a:t>
            </a:r>
            <a:r>
              <a:rPr lang="en-CA" sz="1800" b="0" i="0" dirty="0" err="1">
                <a:solidFill>
                  <a:srgbClr val="000000"/>
                </a:solidFill>
                <a:effectLst/>
                <a:latin typeface="Calibri" panose="020F0502020204030204" pitchFamily="34" charset="0"/>
              </a:rPr>
              <a:t>paiement</a:t>
            </a:r>
            <a:r>
              <a:rPr lang="en-CA" sz="1800" b="0" i="0" dirty="0">
                <a:solidFill>
                  <a:srgbClr val="000000"/>
                </a:solidFill>
                <a:effectLst/>
                <a:latin typeface="Calibri" panose="020F0502020204030204" pitchFamily="34" charset="0"/>
              </a:rPr>
              <a:t> des factures</a:t>
            </a:r>
            <a:endParaRPr lang="en-CA" dirty="0"/>
          </a:p>
        </p:txBody>
      </p:sp>
      <p:sp>
        <p:nvSpPr>
          <p:cNvPr id="3" name="TextBox 2">
            <a:extLst>
              <a:ext uri="{FF2B5EF4-FFF2-40B4-BE49-F238E27FC236}">
                <a16:creationId xmlns:a16="http://schemas.microsoft.com/office/drawing/2014/main" id="{CE8059CB-6482-4BFE-95F6-A30EF9FF5CB0}"/>
              </a:ext>
            </a:extLst>
          </p:cNvPr>
          <p:cNvSpPr txBox="1"/>
          <p:nvPr/>
        </p:nvSpPr>
        <p:spPr>
          <a:xfrm>
            <a:off x="286247" y="683811"/>
            <a:ext cx="8006963" cy="307777"/>
          </a:xfrm>
          <a:prstGeom prst="rect">
            <a:avLst/>
          </a:prstGeom>
          <a:solidFill>
            <a:schemeClr val="bg1"/>
          </a:solidFill>
        </p:spPr>
        <p:txBody>
          <a:bodyPr wrap="square" rtlCol="0">
            <a:spAutoFit/>
          </a:bodyPr>
          <a:lstStyle/>
          <a:p>
            <a:r>
              <a:rPr lang="en-CA" sz="1400" b="0" i="0" dirty="0">
                <a:solidFill>
                  <a:srgbClr val="000000"/>
                </a:solidFill>
                <a:effectLst/>
                <a:latin typeface="Calibri" panose="020F0502020204030204" pitchFamily="34" charset="0"/>
              </a:rPr>
              <a:t>DIM                   LUN                       MAR                     MER                         JEU                        VEN                      SAM </a:t>
            </a:r>
            <a:endParaRPr lang="en-CA" sz="1400" dirty="0"/>
          </a:p>
        </p:txBody>
      </p:sp>
      <p:sp>
        <p:nvSpPr>
          <p:cNvPr id="5" name="TextBox 4">
            <a:extLst>
              <a:ext uri="{FF2B5EF4-FFF2-40B4-BE49-F238E27FC236}">
                <a16:creationId xmlns:a16="http://schemas.microsoft.com/office/drawing/2014/main" id="{29768E04-0620-4F33-B33B-E5B4469259F8}"/>
              </a:ext>
            </a:extLst>
          </p:cNvPr>
          <p:cNvSpPr txBox="1"/>
          <p:nvPr/>
        </p:nvSpPr>
        <p:spPr>
          <a:xfrm>
            <a:off x="7446397" y="427804"/>
            <a:ext cx="1789043" cy="307777"/>
          </a:xfrm>
          <a:prstGeom prst="rect">
            <a:avLst/>
          </a:prstGeom>
          <a:solidFill>
            <a:schemeClr val="bg1"/>
          </a:solidFill>
        </p:spPr>
        <p:txBody>
          <a:bodyPr wrap="square" rtlCol="0">
            <a:spAutoFit/>
          </a:bodyPr>
          <a:lstStyle/>
          <a:p>
            <a:r>
              <a:rPr lang="en-CA" sz="1050" b="1" i="0" dirty="0" err="1">
                <a:solidFill>
                  <a:srgbClr val="000000"/>
                </a:solidFill>
                <a:effectLst/>
                <a:latin typeface="Calibri" panose="020F0502020204030204" pitchFamily="34" charset="0"/>
              </a:rPr>
              <a:t>Mois</a:t>
            </a:r>
            <a:r>
              <a:rPr lang="en-CA" sz="1050" b="0" i="0" dirty="0">
                <a:solidFill>
                  <a:srgbClr val="000000"/>
                </a:solidFill>
                <a:effectLst/>
                <a:latin typeface="Calibri" panose="020F0502020204030204" pitchFamily="34" charset="0"/>
              </a:rPr>
              <a:t> : </a:t>
            </a:r>
            <a:r>
              <a:rPr lang="en-CA" sz="1400" b="0" i="0" dirty="0" err="1">
                <a:solidFill>
                  <a:schemeClr val="accent1">
                    <a:lumMod val="50000"/>
                  </a:schemeClr>
                </a:solidFill>
                <a:effectLst/>
                <a:latin typeface="Elephant" panose="02020904090505020303" pitchFamily="18" charset="0"/>
              </a:rPr>
              <a:t>Novembre</a:t>
            </a:r>
            <a:endParaRPr lang="en-CA" sz="1400" dirty="0">
              <a:solidFill>
                <a:schemeClr val="accent1">
                  <a:lumMod val="50000"/>
                </a:schemeClr>
              </a:solidFill>
              <a:latin typeface="Elephant" panose="02020904090505020303" pitchFamily="18" charset="0"/>
            </a:endParaRPr>
          </a:p>
        </p:txBody>
      </p:sp>
      <p:sp>
        <p:nvSpPr>
          <p:cNvPr id="6" name="TextBox 5">
            <a:extLst>
              <a:ext uri="{FF2B5EF4-FFF2-40B4-BE49-F238E27FC236}">
                <a16:creationId xmlns:a16="http://schemas.microsoft.com/office/drawing/2014/main" id="{E3415B4F-CDA1-4041-86BA-9A5847FC96AD}"/>
              </a:ext>
            </a:extLst>
          </p:cNvPr>
          <p:cNvSpPr txBox="1"/>
          <p:nvPr/>
        </p:nvSpPr>
        <p:spPr>
          <a:xfrm>
            <a:off x="8428830" y="792045"/>
            <a:ext cx="806610" cy="523220"/>
          </a:xfrm>
          <a:prstGeom prst="rect">
            <a:avLst/>
          </a:prstGeom>
          <a:solidFill>
            <a:schemeClr val="bg1"/>
          </a:solidFill>
        </p:spPr>
        <p:txBody>
          <a:bodyPr wrap="square" rtlCol="0">
            <a:spAutoFit/>
          </a:bodyPr>
          <a:lstStyle/>
          <a:p>
            <a:r>
              <a:rPr lang="en-CA" sz="1400" b="0" i="0" dirty="0" err="1">
                <a:solidFill>
                  <a:srgbClr val="000000"/>
                </a:solidFill>
                <a:effectLst/>
                <a:latin typeface="Calibri" panose="020F0502020204030204" pitchFamily="34" charset="0"/>
              </a:rPr>
              <a:t>Solde</a:t>
            </a:r>
            <a:r>
              <a:rPr lang="en-CA" sz="1400" b="0" i="0" dirty="0">
                <a:solidFill>
                  <a:srgbClr val="000000"/>
                </a:solidFill>
                <a:effectLst/>
                <a:latin typeface="Calibri" panose="020F0502020204030204" pitchFamily="34" charset="0"/>
              </a:rPr>
              <a:t>    </a:t>
            </a:r>
            <a:r>
              <a:rPr lang="en-CA" sz="1400" b="0" i="0" dirty="0" err="1">
                <a:solidFill>
                  <a:srgbClr val="000000"/>
                </a:solidFill>
                <a:effectLst/>
                <a:latin typeface="Calibri" panose="020F0502020204030204" pitchFamily="34" charset="0"/>
              </a:rPr>
              <a:t>paye</a:t>
            </a:r>
            <a:endParaRPr lang="en-CA" sz="1400" dirty="0"/>
          </a:p>
        </p:txBody>
      </p:sp>
      <p:sp>
        <p:nvSpPr>
          <p:cNvPr id="7" name="TextBox 6">
            <a:extLst>
              <a:ext uri="{FF2B5EF4-FFF2-40B4-BE49-F238E27FC236}">
                <a16:creationId xmlns:a16="http://schemas.microsoft.com/office/drawing/2014/main" id="{048C1DA0-578D-496C-B6D0-7D48DE73CA36}"/>
              </a:ext>
            </a:extLst>
          </p:cNvPr>
          <p:cNvSpPr txBox="1"/>
          <p:nvPr/>
        </p:nvSpPr>
        <p:spPr>
          <a:xfrm>
            <a:off x="-55659" y="2564384"/>
            <a:ext cx="954157" cy="461665"/>
          </a:xfrm>
          <a:prstGeom prst="rect">
            <a:avLst/>
          </a:prstGeom>
          <a:solidFill>
            <a:schemeClr val="bg1"/>
          </a:solidFill>
        </p:spPr>
        <p:txBody>
          <a:bodyPr wrap="square" rtlCol="0">
            <a:spAutoFit/>
          </a:bodyPr>
          <a:lstStyle/>
          <a:p>
            <a:r>
              <a:rPr lang="en-US" sz="1200" dirty="0"/>
              <a:t>Essence: $20</a:t>
            </a:r>
            <a:endParaRPr lang="en-CA" sz="1200" dirty="0"/>
          </a:p>
        </p:txBody>
      </p:sp>
      <p:sp>
        <p:nvSpPr>
          <p:cNvPr id="8" name="TextBox 7">
            <a:extLst>
              <a:ext uri="{FF2B5EF4-FFF2-40B4-BE49-F238E27FC236}">
                <a16:creationId xmlns:a16="http://schemas.microsoft.com/office/drawing/2014/main" id="{BA2A8428-9D92-4AF0-B9B1-C38E9454F004}"/>
              </a:ext>
            </a:extLst>
          </p:cNvPr>
          <p:cNvSpPr txBox="1"/>
          <p:nvPr/>
        </p:nvSpPr>
        <p:spPr>
          <a:xfrm>
            <a:off x="-55659" y="1183984"/>
            <a:ext cx="954157" cy="523220"/>
          </a:xfrm>
          <a:prstGeom prst="rect">
            <a:avLst/>
          </a:prstGeom>
          <a:solidFill>
            <a:schemeClr val="bg1"/>
          </a:solidFill>
        </p:spPr>
        <p:txBody>
          <a:bodyPr wrap="square" rtlCol="0">
            <a:spAutoFit/>
          </a:bodyPr>
          <a:lstStyle/>
          <a:p>
            <a:r>
              <a:rPr lang="en-CA" sz="1400" b="0" i="0" dirty="0">
                <a:solidFill>
                  <a:srgbClr val="000000"/>
                </a:solidFill>
                <a:effectLst/>
                <a:latin typeface="Calibri" panose="020F0502020204030204" pitchFamily="34" charset="0"/>
              </a:rPr>
              <a:t>Épicerie: $100</a:t>
            </a:r>
            <a:endParaRPr lang="en-CA" sz="1400" dirty="0"/>
          </a:p>
        </p:txBody>
      </p:sp>
      <p:sp>
        <p:nvSpPr>
          <p:cNvPr id="9" name="TextBox 8">
            <a:extLst>
              <a:ext uri="{FF2B5EF4-FFF2-40B4-BE49-F238E27FC236}">
                <a16:creationId xmlns:a16="http://schemas.microsoft.com/office/drawing/2014/main" id="{95A1B7FE-BA58-4CA9-9BDA-7FE9437C6F8A}"/>
              </a:ext>
            </a:extLst>
          </p:cNvPr>
          <p:cNvSpPr txBox="1"/>
          <p:nvPr/>
        </p:nvSpPr>
        <p:spPr>
          <a:xfrm>
            <a:off x="-55659" y="1899600"/>
            <a:ext cx="954157" cy="461665"/>
          </a:xfrm>
          <a:prstGeom prst="rect">
            <a:avLst/>
          </a:prstGeom>
          <a:solidFill>
            <a:schemeClr val="bg1"/>
          </a:solidFill>
        </p:spPr>
        <p:txBody>
          <a:bodyPr wrap="square" rtlCol="0">
            <a:spAutoFit/>
          </a:bodyPr>
          <a:lstStyle/>
          <a:p>
            <a:r>
              <a:rPr lang="en-CA" sz="1200" b="0" i="0" dirty="0">
                <a:solidFill>
                  <a:srgbClr val="000000"/>
                </a:solidFill>
                <a:effectLst/>
                <a:latin typeface="Calibri" panose="020F0502020204030204" pitchFamily="34" charset="0"/>
              </a:rPr>
              <a:t>Épicerie: $20</a:t>
            </a:r>
            <a:endParaRPr lang="en-CA" sz="1200" dirty="0"/>
          </a:p>
        </p:txBody>
      </p:sp>
      <p:sp>
        <p:nvSpPr>
          <p:cNvPr id="10" name="TextBox 9">
            <a:extLst>
              <a:ext uri="{FF2B5EF4-FFF2-40B4-BE49-F238E27FC236}">
                <a16:creationId xmlns:a16="http://schemas.microsoft.com/office/drawing/2014/main" id="{8C1D74C9-36DF-4836-8748-5F8BAB223352}"/>
              </a:ext>
            </a:extLst>
          </p:cNvPr>
          <p:cNvSpPr txBox="1"/>
          <p:nvPr/>
        </p:nvSpPr>
        <p:spPr>
          <a:xfrm>
            <a:off x="2225040" y="1811309"/>
            <a:ext cx="779228" cy="523220"/>
          </a:xfrm>
          <a:prstGeom prst="rect">
            <a:avLst/>
          </a:prstGeom>
          <a:solidFill>
            <a:schemeClr val="bg1"/>
          </a:solidFill>
        </p:spPr>
        <p:txBody>
          <a:bodyPr wrap="square" rtlCol="0">
            <a:spAutoFit/>
          </a:bodyPr>
          <a:lstStyle/>
          <a:p>
            <a:r>
              <a:rPr lang="en-CA" sz="1400" b="0" i="0" dirty="0" err="1">
                <a:solidFill>
                  <a:srgbClr val="000000"/>
                </a:solidFill>
                <a:effectLst/>
                <a:latin typeface="Calibri" panose="020F0502020204030204" pitchFamily="34" charset="0"/>
              </a:rPr>
              <a:t>Eau</a:t>
            </a:r>
            <a:r>
              <a:rPr lang="en-CA" sz="1400" b="0" i="0" dirty="0">
                <a:solidFill>
                  <a:srgbClr val="000000"/>
                </a:solidFill>
                <a:effectLst/>
                <a:latin typeface="Calibri" panose="020F0502020204030204" pitchFamily="34" charset="0"/>
              </a:rPr>
              <a:t>: $80</a:t>
            </a:r>
            <a:endParaRPr lang="en-CA" sz="1400" dirty="0"/>
          </a:p>
        </p:txBody>
      </p:sp>
      <p:sp>
        <p:nvSpPr>
          <p:cNvPr id="11" name="TextBox 10">
            <a:extLst>
              <a:ext uri="{FF2B5EF4-FFF2-40B4-BE49-F238E27FC236}">
                <a16:creationId xmlns:a16="http://schemas.microsoft.com/office/drawing/2014/main" id="{13344B7B-1373-418B-9E06-DA22E73CAE98}"/>
              </a:ext>
            </a:extLst>
          </p:cNvPr>
          <p:cNvSpPr txBox="1"/>
          <p:nvPr/>
        </p:nvSpPr>
        <p:spPr>
          <a:xfrm>
            <a:off x="3419061" y="1707204"/>
            <a:ext cx="779229" cy="461665"/>
          </a:xfrm>
          <a:prstGeom prst="rect">
            <a:avLst/>
          </a:prstGeom>
          <a:solidFill>
            <a:schemeClr val="bg1"/>
          </a:solidFill>
        </p:spPr>
        <p:txBody>
          <a:bodyPr wrap="square" rtlCol="0">
            <a:spAutoFit/>
          </a:bodyPr>
          <a:lstStyle/>
          <a:p>
            <a:r>
              <a:rPr lang="en-CA" sz="1200" b="0" i="0" dirty="0" err="1">
                <a:solidFill>
                  <a:srgbClr val="000000"/>
                </a:solidFill>
                <a:effectLst/>
                <a:latin typeface="Calibri" panose="020F0502020204030204" pitchFamily="34" charset="0"/>
              </a:rPr>
              <a:t>Paye</a:t>
            </a:r>
            <a:r>
              <a:rPr lang="en-CA" sz="1200" b="0" i="0" dirty="0">
                <a:solidFill>
                  <a:srgbClr val="000000"/>
                </a:solidFill>
                <a:effectLst/>
                <a:latin typeface="Calibri" panose="020F0502020204030204" pitchFamily="34" charset="0"/>
              </a:rPr>
              <a:t>: $2,000</a:t>
            </a:r>
            <a:endParaRPr lang="en-CA" sz="1200" dirty="0"/>
          </a:p>
        </p:txBody>
      </p:sp>
      <p:sp>
        <p:nvSpPr>
          <p:cNvPr id="12" name="TextBox 11">
            <a:extLst>
              <a:ext uri="{FF2B5EF4-FFF2-40B4-BE49-F238E27FC236}">
                <a16:creationId xmlns:a16="http://schemas.microsoft.com/office/drawing/2014/main" id="{BBA1BED1-46A9-4B13-AB1E-82332112FFE0}"/>
              </a:ext>
            </a:extLst>
          </p:cNvPr>
          <p:cNvSpPr txBox="1"/>
          <p:nvPr/>
        </p:nvSpPr>
        <p:spPr>
          <a:xfrm>
            <a:off x="5979382" y="1811309"/>
            <a:ext cx="954157" cy="523220"/>
          </a:xfrm>
          <a:prstGeom prst="rect">
            <a:avLst/>
          </a:prstGeom>
          <a:solidFill>
            <a:schemeClr val="bg1"/>
          </a:solidFill>
        </p:spPr>
        <p:txBody>
          <a:bodyPr wrap="square" rtlCol="0">
            <a:spAutoFit/>
          </a:bodyPr>
          <a:lstStyle/>
          <a:p>
            <a:r>
              <a:rPr lang="en-CA" sz="1400" b="0" i="0" dirty="0">
                <a:solidFill>
                  <a:srgbClr val="000000"/>
                </a:solidFill>
                <a:effectLst/>
                <a:latin typeface="Calibri" panose="020F0502020204030204" pitchFamily="34" charset="0"/>
              </a:rPr>
              <a:t>Assurance$100</a:t>
            </a:r>
            <a:endParaRPr lang="en-CA" sz="1400" dirty="0"/>
          </a:p>
        </p:txBody>
      </p:sp>
      <p:sp>
        <p:nvSpPr>
          <p:cNvPr id="13" name="TextBox 12">
            <a:extLst>
              <a:ext uri="{FF2B5EF4-FFF2-40B4-BE49-F238E27FC236}">
                <a16:creationId xmlns:a16="http://schemas.microsoft.com/office/drawing/2014/main" id="{9597ACBB-9A9D-438A-A477-B56D9BF9C1ED}"/>
              </a:ext>
            </a:extLst>
          </p:cNvPr>
          <p:cNvSpPr txBox="1"/>
          <p:nvPr/>
        </p:nvSpPr>
        <p:spPr>
          <a:xfrm>
            <a:off x="4756207" y="1779776"/>
            <a:ext cx="954157" cy="307777"/>
          </a:xfrm>
          <a:prstGeom prst="rect">
            <a:avLst/>
          </a:prstGeom>
          <a:solidFill>
            <a:schemeClr val="bg1"/>
          </a:solidFill>
        </p:spPr>
        <p:txBody>
          <a:bodyPr wrap="square" rtlCol="0">
            <a:spAutoFit/>
          </a:bodyPr>
          <a:lstStyle/>
          <a:p>
            <a:r>
              <a:rPr lang="en-CA" sz="1400" b="0" i="0" dirty="0">
                <a:solidFill>
                  <a:srgbClr val="000000"/>
                </a:solidFill>
                <a:effectLst/>
                <a:latin typeface="Calibri" panose="020F0502020204030204" pitchFamily="34" charset="0"/>
              </a:rPr>
              <a:t>Cell: $80</a:t>
            </a:r>
            <a:endParaRPr lang="en-CA" sz="1400" dirty="0"/>
          </a:p>
        </p:txBody>
      </p:sp>
      <p:sp>
        <p:nvSpPr>
          <p:cNvPr id="14" name="TextBox 13">
            <a:extLst>
              <a:ext uri="{FF2B5EF4-FFF2-40B4-BE49-F238E27FC236}">
                <a16:creationId xmlns:a16="http://schemas.microsoft.com/office/drawing/2014/main" id="{8860056C-841D-4E10-BD82-402F66D93CA3}"/>
              </a:ext>
            </a:extLst>
          </p:cNvPr>
          <p:cNvSpPr txBox="1"/>
          <p:nvPr/>
        </p:nvSpPr>
        <p:spPr>
          <a:xfrm>
            <a:off x="5979382" y="2511767"/>
            <a:ext cx="954157" cy="307777"/>
          </a:xfrm>
          <a:prstGeom prst="rect">
            <a:avLst/>
          </a:prstGeom>
          <a:solidFill>
            <a:schemeClr val="bg1"/>
          </a:solidFill>
        </p:spPr>
        <p:txBody>
          <a:bodyPr wrap="square" rtlCol="0">
            <a:spAutoFit/>
          </a:bodyPr>
          <a:lstStyle/>
          <a:p>
            <a:r>
              <a:rPr lang="en-CA" sz="1400" b="0" i="0" dirty="0">
                <a:solidFill>
                  <a:srgbClr val="000000"/>
                </a:solidFill>
                <a:effectLst/>
                <a:latin typeface="Calibri" panose="020F0502020204030204" pitchFamily="34" charset="0"/>
              </a:rPr>
              <a:t>Auto$150</a:t>
            </a:r>
            <a:endParaRPr lang="en-CA" sz="1400" dirty="0"/>
          </a:p>
        </p:txBody>
      </p:sp>
      <p:sp>
        <p:nvSpPr>
          <p:cNvPr id="15" name="TextBox 14">
            <a:extLst>
              <a:ext uri="{FF2B5EF4-FFF2-40B4-BE49-F238E27FC236}">
                <a16:creationId xmlns:a16="http://schemas.microsoft.com/office/drawing/2014/main" id="{F26D66EB-5244-456A-AFE2-ECD98579ACBD}"/>
              </a:ext>
            </a:extLst>
          </p:cNvPr>
          <p:cNvSpPr txBox="1"/>
          <p:nvPr/>
        </p:nvSpPr>
        <p:spPr>
          <a:xfrm>
            <a:off x="6011187" y="1149524"/>
            <a:ext cx="842837" cy="523220"/>
          </a:xfrm>
          <a:prstGeom prst="rect">
            <a:avLst/>
          </a:prstGeom>
          <a:solidFill>
            <a:schemeClr val="bg1"/>
          </a:solidFill>
        </p:spPr>
        <p:txBody>
          <a:bodyPr wrap="square" rtlCol="0">
            <a:spAutoFit/>
          </a:bodyPr>
          <a:lstStyle/>
          <a:p>
            <a:r>
              <a:rPr lang="en-CA" sz="1400" dirty="0" err="1">
                <a:solidFill>
                  <a:srgbClr val="000000"/>
                </a:solidFill>
                <a:latin typeface="Calibri" panose="020F0502020204030204" pitchFamily="34" charset="0"/>
              </a:rPr>
              <a:t>Loyer</a:t>
            </a:r>
            <a:r>
              <a:rPr lang="en-CA" sz="1400" dirty="0">
                <a:solidFill>
                  <a:srgbClr val="000000"/>
                </a:solidFill>
                <a:latin typeface="Calibri" panose="020F0502020204030204" pitchFamily="34" charset="0"/>
              </a:rPr>
              <a:t>: </a:t>
            </a:r>
            <a:r>
              <a:rPr lang="en-CA" sz="1400" b="0" i="0" dirty="0">
                <a:solidFill>
                  <a:srgbClr val="000000"/>
                </a:solidFill>
                <a:effectLst/>
                <a:latin typeface="Calibri" panose="020F0502020204030204" pitchFamily="34" charset="0"/>
              </a:rPr>
              <a:t>$1,2</a:t>
            </a:r>
            <a:r>
              <a:rPr lang="en-CA" sz="1400" dirty="0">
                <a:solidFill>
                  <a:srgbClr val="000000"/>
                </a:solidFill>
                <a:latin typeface="Calibri" panose="020F0502020204030204" pitchFamily="34" charset="0"/>
              </a:rPr>
              <a:t>0</a:t>
            </a:r>
            <a:r>
              <a:rPr lang="en-CA" sz="1400" b="0" i="0" dirty="0">
                <a:solidFill>
                  <a:srgbClr val="000000"/>
                </a:solidFill>
                <a:effectLst/>
                <a:latin typeface="Calibri" panose="020F0502020204030204" pitchFamily="34" charset="0"/>
              </a:rPr>
              <a:t>0</a:t>
            </a:r>
            <a:endParaRPr lang="en-CA" sz="1400" dirty="0"/>
          </a:p>
        </p:txBody>
      </p:sp>
      <p:sp>
        <p:nvSpPr>
          <p:cNvPr id="17" name="TextBox 16">
            <a:extLst>
              <a:ext uri="{FF2B5EF4-FFF2-40B4-BE49-F238E27FC236}">
                <a16:creationId xmlns:a16="http://schemas.microsoft.com/office/drawing/2014/main" id="{C758ABDB-6613-4FF1-987E-128541C705FB}"/>
              </a:ext>
            </a:extLst>
          </p:cNvPr>
          <p:cNvSpPr txBox="1"/>
          <p:nvPr/>
        </p:nvSpPr>
        <p:spPr>
          <a:xfrm>
            <a:off x="3510499" y="3198167"/>
            <a:ext cx="779229" cy="461665"/>
          </a:xfrm>
          <a:prstGeom prst="rect">
            <a:avLst/>
          </a:prstGeom>
          <a:solidFill>
            <a:schemeClr val="bg1"/>
          </a:solidFill>
        </p:spPr>
        <p:txBody>
          <a:bodyPr wrap="square" rtlCol="0">
            <a:spAutoFit/>
          </a:bodyPr>
          <a:lstStyle/>
          <a:p>
            <a:r>
              <a:rPr lang="en-CA" sz="1200" b="0" i="0" dirty="0" err="1">
                <a:solidFill>
                  <a:srgbClr val="000000"/>
                </a:solidFill>
                <a:effectLst/>
                <a:latin typeface="Calibri" panose="020F0502020204030204" pitchFamily="34" charset="0"/>
              </a:rPr>
              <a:t>Paye</a:t>
            </a:r>
            <a:r>
              <a:rPr lang="en-CA" sz="1200" b="0" i="0" dirty="0">
                <a:solidFill>
                  <a:srgbClr val="000000"/>
                </a:solidFill>
                <a:effectLst/>
                <a:latin typeface="Calibri" panose="020F0502020204030204" pitchFamily="34" charset="0"/>
              </a:rPr>
              <a:t>: $2,000</a:t>
            </a:r>
            <a:endParaRPr lang="en-CA" sz="1200" dirty="0"/>
          </a:p>
        </p:txBody>
      </p:sp>
      <p:sp>
        <p:nvSpPr>
          <p:cNvPr id="18" name="TextBox 17">
            <a:extLst>
              <a:ext uri="{FF2B5EF4-FFF2-40B4-BE49-F238E27FC236}">
                <a16:creationId xmlns:a16="http://schemas.microsoft.com/office/drawing/2014/main" id="{193D23D0-CA0E-4A3E-A08F-FD532138FE53}"/>
              </a:ext>
            </a:extLst>
          </p:cNvPr>
          <p:cNvSpPr txBox="1"/>
          <p:nvPr/>
        </p:nvSpPr>
        <p:spPr>
          <a:xfrm>
            <a:off x="1077400" y="1779776"/>
            <a:ext cx="954157" cy="523220"/>
          </a:xfrm>
          <a:prstGeom prst="rect">
            <a:avLst/>
          </a:prstGeom>
          <a:solidFill>
            <a:schemeClr val="bg1"/>
          </a:solidFill>
        </p:spPr>
        <p:txBody>
          <a:bodyPr wrap="square" rtlCol="0">
            <a:spAutoFit/>
          </a:bodyPr>
          <a:lstStyle/>
          <a:p>
            <a:r>
              <a:rPr lang="en-CA" sz="1400" b="0" i="0" dirty="0">
                <a:solidFill>
                  <a:srgbClr val="000000"/>
                </a:solidFill>
                <a:effectLst/>
                <a:latin typeface="Calibri" panose="020F0502020204030204" pitchFamily="34" charset="0"/>
              </a:rPr>
              <a:t>Épicerie: $100</a:t>
            </a:r>
            <a:endParaRPr lang="en-CA" sz="1400" dirty="0"/>
          </a:p>
        </p:txBody>
      </p:sp>
      <p:sp>
        <p:nvSpPr>
          <p:cNvPr id="19" name="TextBox 18">
            <a:extLst>
              <a:ext uri="{FF2B5EF4-FFF2-40B4-BE49-F238E27FC236}">
                <a16:creationId xmlns:a16="http://schemas.microsoft.com/office/drawing/2014/main" id="{70A83A50-DBC1-490E-976F-7230D439B456}"/>
              </a:ext>
            </a:extLst>
          </p:cNvPr>
          <p:cNvSpPr txBox="1"/>
          <p:nvPr/>
        </p:nvSpPr>
        <p:spPr>
          <a:xfrm>
            <a:off x="1077400" y="2474354"/>
            <a:ext cx="878621" cy="523220"/>
          </a:xfrm>
          <a:prstGeom prst="rect">
            <a:avLst/>
          </a:prstGeom>
          <a:solidFill>
            <a:schemeClr val="bg1"/>
          </a:solidFill>
        </p:spPr>
        <p:txBody>
          <a:bodyPr wrap="square" rtlCol="0">
            <a:spAutoFit/>
          </a:bodyPr>
          <a:lstStyle/>
          <a:p>
            <a:r>
              <a:rPr lang="en-CA" sz="1400" b="0" i="0" dirty="0">
                <a:solidFill>
                  <a:srgbClr val="000000"/>
                </a:solidFill>
                <a:effectLst/>
                <a:latin typeface="Calibri" panose="020F0502020204030204" pitchFamily="34" charset="0"/>
              </a:rPr>
              <a:t>Épicerie: $100</a:t>
            </a:r>
            <a:endParaRPr lang="en-CA" sz="1400" dirty="0"/>
          </a:p>
        </p:txBody>
      </p:sp>
      <p:sp>
        <p:nvSpPr>
          <p:cNvPr id="20" name="TextBox 19">
            <a:extLst>
              <a:ext uri="{FF2B5EF4-FFF2-40B4-BE49-F238E27FC236}">
                <a16:creationId xmlns:a16="http://schemas.microsoft.com/office/drawing/2014/main" id="{9F4C00F5-5665-4AD2-AAFF-E86703D21229}"/>
              </a:ext>
            </a:extLst>
          </p:cNvPr>
          <p:cNvSpPr txBox="1"/>
          <p:nvPr/>
        </p:nvSpPr>
        <p:spPr>
          <a:xfrm>
            <a:off x="-126774" y="3167389"/>
            <a:ext cx="954157" cy="523220"/>
          </a:xfrm>
          <a:prstGeom prst="rect">
            <a:avLst/>
          </a:prstGeom>
          <a:solidFill>
            <a:schemeClr val="bg1"/>
          </a:solidFill>
        </p:spPr>
        <p:txBody>
          <a:bodyPr wrap="square" rtlCol="0">
            <a:spAutoFit/>
          </a:bodyPr>
          <a:lstStyle/>
          <a:p>
            <a:r>
              <a:rPr lang="en-CA" sz="1400" b="0" i="0" dirty="0">
                <a:solidFill>
                  <a:srgbClr val="000000"/>
                </a:solidFill>
                <a:effectLst/>
                <a:latin typeface="Calibri" panose="020F0502020204030204" pitchFamily="34" charset="0"/>
              </a:rPr>
              <a:t>Épicerie: $100</a:t>
            </a:r>
            <a:endParaRPr lang="en-CA" sz="1400" dirty="0"/>
          </a:p>
        </p:txBody>
      </p:sp>
      <p:sp>
        <p:nvSpPr>
          <p:cNvPr id="21" name="TextBox 20">
            <a:extLst>
              <a:ext uri="{FF2B5EF4-FFF2-40B4-BE49-F238E27FC236}">
                <a16:creationId xmlns:a16="http://schemas.microsoft.com/office/drawing/2014/main" id="{339BD347-5954-477E-AAE6-B99E102FF21F}"/>
              </a:ext>
            </a:extLst>
          </p:cNvPr>
          <p:cNvSpPr txBox="1"/>
          <p:nvPr/>
        </p:nvSpPr>
        <p:spPr>
          <a:xfrm>
            <a:off x="1158679" y="1146753"/>
            <a:ext cx="954157" cy="461665"/>
          </a:xfrm>
          <a:prstGeom prst="rect">
            <a:avLst/>
          </a:prstGeom>
          <a:noFill/>
        </p:spPr>
        <p:txBody>
          <a:bodyPr wrap="square" rtlCol="0">
            <a:spAutoFit/>
          </a:bodyPr>
          <a:lstStyle/>
          <a:p>
            <a:r>
              <a:rPr lang="en-US" sz="1200" dirty="0"/>
              <a:t>Essence: $20</a:t>
            </a:r>
            <a:endParaRPr lang="en-CA" sz="1200" dirty="0"/>
          </a:p>
        </p:txBody>
      </p:sp>
      <p:sp>
        <p:nvSpPr>
          <p:cNvPr id="22" name="TextBox 21">
            <a:extLst>
              <a:ext uri="{FF2B5EF4-FFF2-40B4-BE49-F238E27FC236}">
                <a16:creationId xmlns:a16="http://schemas.microsoft.com/office/drawing/2014/main" id="{050D65F4-8044-4DE0-8DB1-8776B598E44A}"/>
              </a:ext>
            </a:extLst>
          </p:cNvPr>
          <p:cNvSpPr txBox="1"/>
          <p:nvPr/>
        </p:nvSpPr>
        <p:spPr>
          <a:xfrm>
            <a:off x="6011187" y="3884568"/>
            <a:ext cx="954157" cy="307777"/>
          </a:xfrm>
          <a:prstGeom prst="rect">
            <a:avLst/>
          </a:prstGeom>
          <a:solidFill>
            <a:schemeClr val="bg1"/>
          </a:solidFill>
        </p:spPr>
        <p:txBody>
          <a:bodyPr wrap="square" rtlCol="0">
            <a:spAutoFit/>
          </a:bodyPr>
          <a:lstStyle/>
          <a:p>
            <a:r>
              <a:rPr lang="en-US" sz="1400" dirty="0">
                <a:solidFill>
                  <a:srgbClr val="000000"/>
                </a:solidFill>
                <a:latin typeface="Calibri" panose="020F0502020204030204" pitchFamily="34" charset="0"/>
              </a:rPr>
              <a:t>D</a:t>
            </a:r>
            <a:r>
              <a:rPr lang="en-CA" sz="1400" dirty="0" err="1">
                <a:solidFill>
                  <a:srgbClr val="000000"/>
                </a:solidFill>
                <a:latin typeface="Calibri" panose="020F0502020204030204" pitchFamily="34" charset="0"/>
              </a:rPr>
              <a:t>ette</a:t>
            </a:r>
            <a:r>
              <a:rPr lang="en-CA" sz="1400" dirty="0">
                <a:solidFill>
                  <a:srgbClr val="000000"/>
                </a:solidFill>
                <a:latin typeface="Calibri" panose="020F0502020204030204" pitchFamily="34" charset="0"/>
              </a:rPr>
              <a:t>: $80</a:t>
            </a:r>
            <a:endParaRPr lang="en-CA" sz="1400" dirty="0"/>
          </a:p>
        </p:txBody>
      </p:sp>
      <p:sp>
        <p:nvSpPr>
          <p:cNvPr id="23" name="TextBox 22">
            <a:extLst>
              <a:ext uri="{FF2B5EF4-FFF2-40B4-BE49-F238E27FC236}">
                <a16:creationId xmlns:a16="http://schemas.microsoft.com/office/drawing/2014/main" id="{0B3728C2-8CAE-486D-A0DE-5E8E5AD11ED4}"/>
              </a:ext>
            </a:extLst>
          </p:cNvPr>
          <p:cNvSpPr txBox="1"/>
          <p:nvPr/>
        </p:nvSpPr>
        <p:spPr>
          <a:xfrm>
            <a:off x="-55660" y="3897367"/>
            <a:ext cx="954157" cy="523220"/>
          </a:xfrm>
          <a:prstGeom prst="rect">
            <a:avLst/>
          </a:prstGeom>
          <a:solidFill>
            <a:schemeClr val="bg1"/>
          </a:solidFill>
        </p:spPr>
        <p:txBody>
          <a:bodyPr wrap="square" rtlCol="0">
            <a:spAutoFit/>
          </a:bodyPr>
          <a:lstStyle/>
          <a:p>
            <a:r>
              <a:rPr lang="en-CA" sz="1400" b="0" i="0" dirty="0">
                <a:solidFill>
                  <a:srgbClr val="000000"/>
                </a:solidFill>
                <a:effectLst/>
                <a:latin typeface="Calibri" panose="020F0502020204030204" pitchFamily="34" charset="0"/>
              </a:rPr>
              <a:t>Épicerie: $100</a:t>
            </a:r>
            <a:endParaRPr lang="en-CA" sz="1400" dirty="0"/>
          </a:p>
        </p:txBody>
      </p:sp>
      <p:sp>
        <p:nvSpPr>
          <p:cNvPr id="24" name="TextBox 23">
            <a:extLst>
              <a:ext uri="{FF2B5EF4-FFF2-40B4-BE49-F238E27FC236}">
                <a16:creationId xmlns:a16="http://schemas.microsoft.com/office/drawing/2014/main" id="{93FA9027-151B-4A35-853E-79AE91B7FC60}"/>
              </a:ext>
            </a:extLst>
          </p:cNvPr>
          <p:cNvSpPr txBox="1"/>
          <p:nvPr/>
        </p:nvSpPr>
        <p:spPr>
          <a:xfrm>
            <a:off x="2289977" y="2474354"/>
            <a:ext cx="812358" cy="523220"/>
          </a:xfrm>
          <a:prstGeom prst="rect">
            <a:avLst/>
          </a:prstGeom>
          <a:solidFill>
            <a:schemeClr val="bg1"/>
          </a:solidFill>
        </p:spPr>
        <p:txBody>
          <a:bodyPr wrap="square" rtlCol="0">
            <a:spAutoFit/>
          </a:bodyPr>
          <a:lstStyle/>
          <a:p>
            <a:r>
              <a:rPr lang="en-CA" sz="1100" dirty="0">
                <a:solidFill>
                  <a:srgbClr val="000000"/>
                </a:solidFill>
                <a:latin typeface="Calibri" panose="020F0502020204030204" pitchFamily="34" charset="0"/>
              </a:rPr>
              <a:t>Restaurant</a:t>
            </a:r>
            <a:r>
              <a:rPr lang="en-CA" sz="1400" b="0" i="0" dirty="0">
                <a:solidFill>
                  <a:srgbClr val="000000"/>
                </a:solidFill>
                <a:effectLst/>
                <a:latin typeface="Calibri" panose="020F0502020204030204" pitchFamily="34" charset="0"/>
              </a:rPr>
              <a:t> $20</a:t>
            </a:r>
            <a:endParaRPr lang="en-CA" sz="1400" dirty="0"/>
          </a:p>
        </p:txBody>
      </p:sp>
      <p:sp>
        <p:nvSpPr>
          <p:cNvPr id="25" name="TextBox 24">
            <a:extLst>
              <a:ext uri="{FF2B5EF4-FFF2-40B4-BE49-F238E27FC236}">
                <a16:creationId xmlns:a16="http://schemas.microsoft.com/office/drawing/2014/main" id="{2A6C00B9-16BE-4C8B-B506-6A91DC496791}"/>
              </a:ext>
            </a:extLst>
          </p:cNvPr>
          <p:cNvSpPr txBox="1"/>
          <p:nvPr/>
        </p:nvSpPr>
        <p:spPr>
          <a:xfrm>
            <a:off x="1036760" y="3259722"/>
            <a:ext cx="1035436" cy="430887"/>
          </a:xfrm>
          <a:prstGeom prst="rect">
            <a:avLst/>
          </a:prstGeom>
          <a:solidFill>
            <a:schemeClr val="bg1"/>
          </a:solidFill>
        </p:spPr>
        <p:txBody>
          <a:bodyPr wrap="square" rtlCol="0">
            <a:spAutoFit/>
          </a:bodyPr>
          <a:lstStyle/>
          <a:p>
            <a:r>
              <a:rPr lang="fr-CA" sz="1100" b="0" i="0" dirty="0">
                <a:solidFill>
                  <a:srgbClr val="000000"/>
                </a:solidFill>
                <a:effectLst/>
                <a:latin typeface="Calibri" panose="020F0502020204030204" pitchFamily="34" charset="0"/>
              </a:rPr>
              <a:t>Ordures/</a:t>
            </a:r>
            <a:r>
              <a:rPr lang="fr-CA" sz="1100" b="0" i="0" dirty="0" err="1">
                <a:solidFill>
                  <a:srgbClr val="000000"/>
                </a:solidFill>
                <a:effectLst/>
                <a:latin typeface="Calibri" panose="020F0502020204030204" pitchFamily="34" charset="0"/>
              </a:rPr>
              <a:t>Égoût</a:t>
            </a:r>
            <a:r>
              <a:rPr lang="fr-CA" sz="1100" b="0" i="0" dirty="0">
                <a:solidFill>
                  <a:srgbClr val="000000"/>
                </a:solidFill>
                <a:effectLst/>
                <a:latin typeface="Calibri" panose="020F0502020204030204" pitchFamily="34" charset="0"/>
              </a:rPr>
              <a:t> $45</a:t>
            </a:r>
            <a:endParaRPr lang="en-CA" sz="1100" dirty="0"/>
          </a:p>
        </p:txBody>
      </p:sp>
      <p:sp>
        <p:nvSpPr>
          <p:cNvPr id="28" name="TextBox 27">
            <a:extLst>
              <a:ext uri="{FF2B5EF4-FFF2-40B4-BE49-F238E27FC236}">
                <a16:creationId xmlns:a16="http://schemas.microsoft.com/office/drawing/2014/main" id="{8C4F7B38-ACB4-4FA1-9F2C-02ECF97EAC13}"/>
              </a:ext>
            </a:extLst>
          </p:cNvPr>
          <p:cNvSpPr txBox="1"/>
          <p:nvPr/>
        </p:nvSpPr>
        <p:spPr>
          <a:xfrm>
            <a:off x="2281573" y="3170426"/>
            <a:ext cx="812358" cy="523220"/>
          </a:xfrm>
          <a:prstGeom prst="rect">
            <a:avLst/>
          </a:prstGeom>
          <a:solidFill>
            <a:schemeClr val="bg1"/>
          </a:solidFill>
        </p:spPr>
        <p:txBody>
          <a:bodyPr wrap="square" rtlCol="0">
            <a:spAutoFit/>
          </a:bodyPr>
          <a:lstStyle/>
          <a:p>
            <a:r>
              <a:rPr lang="en-CA" sz="1100" dirty="0">
                <a:solidFill>
                  <a:srgbClr val="000000"/>
                </a:solidFill>
                <a:latin typeface="Calibri" panose="020F0502020204030204" pitchFamily="34" charset="0"/>
              </a:rPr>
              <a:t>Restaurant</a:t>
            </a:r>
            <a:r>
              <a:rPr lang="en-CA" sz="1400" b="0" i="0" dirty="0">
                <a:solidFill>
                  <a:srgbClr val="000000"/>
                </a:solidFill>
                <a:effectLst/>
                <a:latin typeface="Calibri" panose="020F0502020204030204" pitchFamily="34" charset="0"/>
              </a:rPr>
              <a:t> $20</a:t>
            </a:r>
            <a:endParaRPr lang="en-CA" sz="1400" dirty="0"/>
          </a:p>
        </p:txBody>
      </p:sp>
      <p:sp>
        <p:nvSpPr>
          <p:cNvPr id="29" name="TextBox 28">
            <a:extLst>
              <a:ext uri="{FF2B5EF4-FFF2-40B4-BE49-F238E27FC236}">
                <a16:creationId xmlns:a16="http://schemas.microsoft.com/office/drawing/2014/main" id="{A3ABECB5-0E46-4340-A30C-B1D9FE3514F5}"/>
              </a:ext>
            </a:extLst>
          </p:cNvPr>
          <p:cNvSpPr txBox="1"/>
          <p:nvPr/>
        </p:nvSpPr>
        <p:spPr>
          <a:xfrm>
            <a:off x="2306301" y="3860427"/>
            <a:ext cx="812358" cy="523220"/>
          </a:xfrm>
          <a:prstGeom prst="rect">
            <a:avLst/>
          </a:prstGeom>
          <a:solidFill>
            <a:schemeClr val="bg1"/>
          </a:solidFill>
        </p:spPr>
        <p:txBody>
          <a:bodyPr wrap="square" rtlCol="0">
            <a:spAutoFit/>
          </a:bodyPr>
          <a:lstStyle/>
          <a:p>
            <a:r>
              <a:rPr lang="en-CA" sz="1100" dirty="0">
                <a:solidFill>
                  <a:srgbClr val="000000"/>
                </a:solidFill>
                <a:latin typeface="Calibri" panose="020F0502020204030204" pitchFamily="34" charset="0"/>
              </a:rPr>
              <a:t>Restaurant</a:t>
            </a:r>
            <a:r>
              <a:rPr lang="en-CA" sz="1400" b="0" i="0" dirty="0">
                <a:solidFill>
                  <a:srgbClr val="000000"/>
                </a:solidFill>
                <a:effectLst/>
                <a:latin typeface="Calibri" panose="020F0502020204030204" pitchFamily="34" charset="0"/>
              </a:rPr>
              <a:t> $20</a:t>
            </a:r>
            <a:endParaRPr lang="en-CA" sz="1400" dirty="0"/>
          </a:p>
        </p:txBody>
      </p:sp>
      <p:sp>
        <p:nvSpPr>
          <p:cNvPr id="30" name="TextBox 29">
            <a:extLst>
              <a:ext uri="{FF2B5EF4-FFF2-40B4-BE49-F238E27FC236}">
                <a16:creationId xmlns:a16="http://schemas.microsoft.com/office/drawing/2014/main" id="{6D22AC1A-1FF9-44A7-813C-762AF3F0A48E}"/>
              </a:ext>
            </a:extLst>
          </p:cNvPr>
          <p:cNvSpPr txBox="1"/>
          <p:nvPr/>
        </p:nvSpPr>
        <p:spPr>
          <a:xfrm>
            <a:off x="7295762" y="1733026"/>
            <a:ext cx="812358" cy="523220"/>
          </a:xfrm>
          <a:prstGeom prst="rect">
            <a:avLst/>
          </a:prstGeom>
          <a:solidFill>
            <a:schemeClr val="bg1"/>
          </a:solidFill>
        </p:spPr>
        <p:txBody>
          <a:bodyPr wrap="square" rtlCol="0">
            <a:spAutoFit/>
          </a:bodyPr>
          <a:lstStyle/>
          <a:p>
            <a:r>
              <a:rPr lang="en-CA" sz="1100" dirty="0">
                <a:solidFill>
                  <a:srgbClr val="000000"/>
                </a:solidFill>
                <a:latin typeface="Calibri" panose="020F0502020204030204" pitchFamily="34" charset="0"/>
              </a:rPr>
              <a:t>Restaurant</a:t>
            </a:r>
            <a:r>
              <a:rPr lang="en-CA" sz="1400" b="0" i="0" dirty="0">
                <a:solidFill>
                  <a:srgbClr val="000000"/>
                </a:solidFill>
                <a:effectLst/>
                <a:latin typeface="Calibri" panose="020F0502020204030204" pitchFamily="34" charset="0"/>
              </a:rPr>
              <a:t> $40</a:t>
            </a:r>
            <a:endParaRPr lang="en-CA" sz="1400" dirty="0"/>
          </a:p>
        </p:txBody>
      </p:sp>
    </p:spTree>
    <p:extLst>
      <p:ext uri="{BB962C8B-B14F-4D97-AF65-F5344CB8AC3E}">
        <p14:creationId xmlns:p14="http://schemas.microsoft.com/office/powerpoint/2010/main" val="31853564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14009-61F6-49B7-8A6E-5E0A3E84393D}"/>
              </a:ext>
            </a:extLst>
          </p:cNvPr>
          <p:cNvSpPr>
            <a:spLocks noGrp="1"/>
          </p:cNvSpPr>
          <p:nvPr>
            <p:ph type="title"/>
          </p:nvPr>
        </p:nvSpPr>
        <p:spPr/>
        <p:txBody>
          <a:bodyPr/>
          <a:lstStyle/>
          <a:p>
            <a:r>
              <a:rPr lang="fr-CA"/>
              <a:t>6. Budget numérique</a:t>
            </a:r>
          </a:p>
        </p:txBody>
      </p:sp>
      <p:sp>
        <p:nvSpPr>
          <p:cNvPr id="3" name="Content Placeholder 2">
            <a:extLst>
              <a:ext uri="{FF2B5EF4-FFF2-40B4-BE49-F238E27FC236}">
                <a16:creationId xmlns:a16="http://schemas.microsoft.com/office/drawing/2014/main" id="{7770C845-FC7E-4307-966F-239BD7CB674C}"/>
              </a:ext>
            </a:extLst>
          </p:cNvPr>
          <p:cNvSpPr>
            <a:spLocks noGrp="1"/>
          </p:cNvSpPr>
          <p:nvPr>
            <p:ph idx="1"/>
          </p:nvPr>
        </p:nvSpPr>
        <p:spPr>
          <a:xfrm>
            <a:off x="250097" y="1219200"/>
            <a:ext cx="8544581" cy="4114722"/>
          </a:xfrm>
        </p:spPr>
        <p:txBody>
          <a:bodyPr/>
          <a:lstStyle/>
          <a:p>
            <a:r>
              <a:rPr lang="fr-CA" sz="2400"/>
              <a:t>Sers-toi d’une application ou d’un outil en ligne. </a:t>
            </a:r>
          </a:p>
          <a:p>
            <a:r>
              <a:rPr lang="fr-CA" sz="2400"/>
              <a:t>Estime combien d’argent tu devrais dépenser pour différentes catégories de produits et services.</a:t>
            </a:r>
          </a:p>
          <a:p>
            <a:r>
              <a:rPr lang="fr-CA" sz="2400"/>
              <a:t>Quand tu dépenses de l’argent, l’outil inscrit ce dont il s’agit et le montant dépensé dans la bonne catégorie. </a:t>
            </a:r>
          </a:p>
          <a:p>
            <a:r>
              <a:rPr lang="fr-CA" sz="2400"/>
              <a:t>L’outil trace automatiquement un graphique pour que tu puisses voir dans quelle catégorie tu dépenses trop.</a:t>
            </a:r>
          </a:p>
          <a:p>
            <a:r>
              <a:rPr lang="fr-CA" sz="2400"/>
              <a:t>Certains outils peuvent arrondir au chiffre supérieur et placer la différence dans un compte d’épargne.</a:t>
            </a:r>
          </a:p>
          <a:p>
            <a:r>
              <a:rPr lang="fr-CA" sz="2400"/>
              <a:t>Remarque : Les outils budgétaires ne sont pas tous gratuits.</a:t>
            </a:r>
          </a:p>
          <a:p>
            <a:endParaRPr lang="en-CA" dirty="0"/>
          </a:p>
          <a:p>
            <a:endParaRPr lang="en-CA" dirty="0"/>
          </a:p>
          <a:p>
            <a:endParaRPr lang="en-CA" dirty="0"/>
          </a:p>
        </p:txBody>
      </p:sp>
    </p:spTree>
    <p:extLst>
      <p:ext uri="{BB962C8B-B14F-4D97-AF65-F5344CB8AC3E}">
        <p14:creationId xmlns:p14="http://schemas.microsoft.com/office/powerpoint/2010/main" val="12987344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56818-C1B8-4721-BFDC-295132B81101}"/>
              </a:ext>
            </a:extLst>
          </p:cNvPr>
          <p:cNvSpPr>
            <a:spLocks noGrp="1"/>
          </p:cNvSpPr>
          <p:nvPr>
            <p:ph type="title"/>
          </p:nvPr>
        </p:nvSpPr>
        <p:spPr>
          <a:xfrm>
            <a:off x="408021" y="170539"/>
            <a:ext cx="8047612" cy="685800"/>
          </a:xfrm>
        </p:spPr>
        <p:txBody>
          <a:bodyPr/>
          <a:lstStyle/>
          <a:p>
            <a:pPr algn="ctr"/>
            <a:r>
              <a:rPr lang="fr-CA"/>
              <a:t>N’oublie pas les taxes et l’impôt.</a:t>
            </a:r>
          </a:p>
        </p:txBody>
      </p:sp>
      <p:sp>
        <p:nvSpPr>
          <p:cNvPr id="3" name="Content Placeholder 2">
            <a:extLst>
              <a:ext uri="{FF2B5EF4-FFF2-40B4-BE49-F238E27FC236}">
                <a16:creationId xmlns:a16="http://schemas.microsoft.com/office/drawing/2014/main" id="{12DD43A4-504C-4D15-86AB-A7E0E1A91B99}"/>
              </a:ext>
            </a:extLst>
          </p:cNvPr>
          <p:cNvSpPr>
            <a:spLocks noGrp="1"/>
          </p:cNvSpPr>
          <p:nvPr>
            <p:ph idx="1"/>
          </p:nvPr>
        </p:nvSpPr>
        <p:spPr>
          <a:xfrm>
            <a:off x="89044" y="934948"/>
            <a:ext cx="8880295" cy="5250095"/>
          </a:xfrm>
        </p:spPr>
        <p:txBody>
          <a:bodyPr/>
          <a:lstStyle/>
          <a:p>
            <a:r>
              <a:rPr lang="fr-CA" sz="2200" dirty="0"/>
              <a:t>Quand tu dresses un budget, n’oublie pas qu’il faut payer des taxes sur la plupart des produits que tu comptes acheter et qu’on prélèvera de l’impôt sur ton revenu. </a:t>
            </a:r>
          </a:p>
          <a:p>
            <a:r>
              <a:rPr lang="fr-CA" sz="2200" dirty="0"/>
              <a:t>Il faut parfois payer de l’impôt supplémentaire lorsqu’on produit une déclaration de revenus. Il faut produire une déclaration de revenus le 30 avril de chaque année.  </a:t>
            </a:r>
          </a:p>
          <a:p>
            <a:pPr marL="0" indent="0">
              <a:buNone/>
            </a:pPr>
            <a:r>
              <a:rPr lang="fr-CA" sz="2200" dirty="0"/>
              <a:t>En Ontario, les employeurs doivent soustraire les cotisations suivantes de la paye des travailleurs :</a:t>
            </a:r>
          </a:p>
          <a:p>
            <a:pPr algn="l" fontAlgn="base">
              <a:buFont typeface="Arial" panose="020B0604020202020204" pitchFamily="34" charset="0"/>
              <a:buChar char="•"/>
            </a:pPr>
            <a:r>
              <a:rPr lang="fr-CA" sz="2200" i="1" dirty="0">
                <a:solidFill>
                  <a:srgbClr val="000000"/>
                </a:solidFill>
                <a:latin typeface="inherit"/>
              </a:rPr>
              <a:t>Impôt sur le revenu</a:t>
            </a:r>
          </a:p>
          <a:p>
            <a:pPr algn="l" fontAlgn="base">
              <a:buFont typeface="Arial" panose="020B0604020202020204" pitchFamily="34" charset="0"/>
              <a:buChar char="•"/>
            </a:pPr>
            <a:r>
              <a:rPr lang="fr-CA" sz="2200" i="1" dirty="0">
                <a:solidFill>
                  <a:srgbClr val="000000"/>
                </a:solidFill>
                <a:latin typeface="inherit"/>
              </a:rPr>
              <a:t>Cotisation des employés à l’assurance emploi (AE)</a:t>
            </a:r>
          </a:p>
          <a:p>
            <a:pPr algn="l" fontAlgn="base">
              <a:buFont typeface="Arial" panose="020B0604020202020204" pitchFamily="34" charset="0"/>
              <a:buChar char="•"/>
            </a:pPr>
            <a:r>
              <a:rPr lang="fr-CA" sz="2200" i="1" dirty="0">
                <a:solidFill>
                  <a:srgbClr val="000000"/>
                </a:solidFill>
                <a:latin typeface="inherit"/>
              </a:rPr>
              <a:t>Cotisation des employés au Régime de pensions du Canada (RPC)</a:t>
            </a:r>
          </a:p>
          <a:p>
            <a:pPr algn="l" fontAlgn="base">
              <a:buFont typeface="Arial" panose="020B0604020202020204" pitchFamily="34" charset="0"/>
              <a:buChar char="•"/>
            </a:pPr>
            <a:r>
              <a:rPr lang="fr-CA" sz="2200" i="1" dirty="0">
                <a:solidFill>
                  <a:srgbClr val="000000"/>
                </a:solidFill>
                <a:latin typeface="inherit"/>
              </a:rPr>
              <a:t>Contribution-santé de l’Ontario, pour les personnes dont le revenu annuel est supérieur à 20 000 $. </a:t>
            </a:r>
          </a:p>
        </p:txBody>
      </p:sp>
    </p:spTree>
    <p:extLst>
      <p:ext uri="{BB962C8B-B14F-4D97-AF65-F5344CB8AC3E}">
        <p14:creationId xmlns:p14="http://schemas.microsoft.com/office/powerpoint/2010/main" val="1618370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EE6B0-2B6D-4B42-A703-BBC4A654F9BA}"/>
              </a:ext>
            </a:extLst>
          </p:cNvPr>
          <p:cNvSpPr>
            <a:spLocks noGrp="1"/>
          </p:cNvSpPr>
          <p:nvPr>
            <p:ph type="title"/>
          </p:nvPr>
        </p:nvSpPr>
        <p:spPr>
          <a:xfrm>
            <a:off x="1179046" y="20932"/>
            <a:ext cx="6785907" cy="1000125"/>
          </a:xfrm>
        </p:spPr>
        <p:txBody>
          <a:bodyPr/>
          <a:lstStyle/>
          <a:p>
            <a:pPr algn="ctr"/>
            <a:r>
              <a:rPr lang="fr-CA"/>
              <a:t>Impôt fédéral sur le revenu</a:t>
            </a:r>
          </a:p>
        </p:txBody>
      </p:sp>
      <p:pic>
        <p:nvPicPr>
          <p:cNvPr id="1027" name="Picture 3">
            <a:extLst>
              <a:ext uri="{FF2B5EF4-FFF2-40B4-BE49-F238E27FC236}">
                <a16:creationId xmlns:a16="http://schemas.microsoft.com/office/drawing/2014/main" id="{8DB89AD2-3D9E-4C20-AC88-9724A74312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728" y="720023"/>
            <a:ext cx="8772272" cy="5417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51298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36DEC-2C64-472B-B7A3-2398D8ACF47F}"/>
              </a:ext>
            </a:extLst>
          </p:cNvPr>
          <p:cNvSpPr>
            <a:spLocks noGrp="1"/>
          </p:cNvSpPr>
          <p:nvPr>
            <p:ph type="title"/>
          </p:nvPr>
        </p:nvSpPr>
        <p:spPr>
          <a:xfrm>
            <a:off x="610009" y="297095"/>
            <a:ext cx="7923981" cy="685800"/>
          </a:xfrm>
        </p:spPr>
        <p:txBody>
          <a:bodyPr/>
          <a:lstStyle/>
          <a:p>
            <a:pPr algn="ctr"/>
            <a:r>
              <a:rPr lang="fr-CA"/>
              <a:t>Salaire brut et salaire net</a:t>
            </a:r>
          </a:p>
        </p:txBody>
      </p:sp>
      <p:sp>
        <p:nvSpPr>
          <p:cNvPr id="3" name="Content Placeholder 2">
            <a:extLst>
              <a:ext uri="{FF2B5EF4-FFF2-40B4-BE49-F238E27FC236}">
                <a16:creationId xmlns:a16="http://schemas.microsoft.com/office/drawing/2014/main" id="{CC7F7095-4B79-4113-991D-089A2D57E159}"/>
              </a:ext>
            </a:extLst>
          </p:cNvPr>
          <p:cNvSpPr>
            <a:spLocks noGrp="1"/>
          </p:cNvSpPr>
          <p:nvPr>
            <p:ph idx="1"/>
          </p:nvPr>
        </p:nvSpPr>
        <p:spPr>
          <a:xfrm>
            <a:off x="400376" y="1321942"/>
            <a:ext cx="8133614" cy="4482957"/>
          </a:xfrm>
        </p:spPr>
        <p:txBody>
          <a:bodyPr/>
          <a:lstStyle/>
          <a:p>
            <a:pPr algn="l" fontAlgn="base">
              <a:buFont typeface="+mj-lt"/>
              <a:buAutoNum type="arabicPeriod"/>
            </a:pPr>
            <a:r>
              <a:rPr lang="fr-CA" sz="2400" b="1">
                <a:solidFill>
                  <a:srgbClr val="000000"/>
                </a:solidFill>
                <a:latin typeface="inherit"/>
              </a:rPr>
              <a:t>Salaire brut : </a:t>
            </a:r>
            <a:r>
              <a:rPr lang="fr-CA" sz="2400">
                <a:solidFill>
                  <a:srgbClr val="000000"/>
                </a:solidFill>
                <a:latin typeface="inherit"/>
              </a:rPr>
              <a:t>Le salaire brut est le montant que tu gagnes chaque heure, semaine ou mois avant que ton employeur prélève l’impôt sur le revenu et les cotisations sociales (l’AE et le RPC), et effectue d’autres retenues.</a:t>
            </a:r>
          </a:p>
          <a:p>
            <a:pPr algn="l" fontAlgn="base">
              <a:buFont typeface="+mj-lt"/>
              <a:buAutoNum type="arabicPeriod"/>
            </a:pPr>
            <a:r>
              <a:rPr lang="fr-CA" sz="2400" b="1">
                <a:solidFill>
                  <a:srgbClr val="000000"/>
                </a:solidFill>
                <a:latin typeface="inherit"/>
              </a:rPr>
              <a:t>Salaire net :</a:t>
            </a:r>
            <a:r>
              <a:rPr lang="fr-CA" sz="2400">
                <a:solidFill>
                  <a:srgbClr val="000000"/>
                </a:solidFill>
                <a:latin typeface="inherit"/>
              </a:rPr>
              <a:t> Ton salaire net est ton salaire brut moins l’impôt, les cotisations et les retenues que ton employeur remet à l’Agence du revenu du Canada.</a:t>
            </a:r>
          </a:p>
          <a:p>
            <a:pPr marL="0" indent="0" algn="l" fontAlgn="base">
              <a:buNone/>
            </a:pPr>
            <a:endParaRPr lang="en-US" sz="2400" dirty="0">
              <a:solidFill>
                <a:srgbClr val="000000"/>
              </a:solidFill>
              <a:latin typeface="inherit"/>
            </a:endParaRPr>
          </a:p>
          <a:p>
            <a:pPr marL="0" indent="0" algn="ctr">
              <a:buNone/>
            </a:pPr>
            <a:r>
              <a:rPr lang="fr-CA" sz="3200" b="1">
                <a:solidFill>
                  <a:srgbClr val="000000"/>
                </a:solidFill>
                <a:latin typeface="inherit"/>
              </a:rPr>
              <a:t>Pourquoi dois-tu connaître la différence entre ton salaire brut et ton salaire net? </a:t>
            </a:r>
          </a:p>
          <a:p>
            <a:pPr algn="l" fontAlgn="base">
              <a:buFont typeface="+mj-lt"/>
              <a:buAutoNum type="arabicPeriod"/>
            </a:pPr>
            <a:endParaRPr lang="en-US" sz="2400" dirty="0">
              <a:solidFill>
                <a:srgbClr val="000000"/>
              </a:solidFill>
              <a:latin typeface="inherit"/>
            </a:endParaRPr>
          </a:p>
          <a:p>
            <a:endParaRPr lang="en-CA" dirty="0"/>
          </a:p>
        </p:txBody>
      </p:sp>
    </p:spTree>
    <p:extLst>
      <p:ext uri="{BB962C8B-B14F-4D97-AF65-F5344CB8AC3E}">
        <p14:creationId xmlns:p14="http://schemas.microsoft.com/office/powerpoint/2010/main" val="7311339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75684-34DF-487E-AAFE-AD9AF1809317}"/>
              </a:ext>
            </a:extLst>
          </p:cNvPr>
          <p:cNvSpPr>
            <a:spLocks noGrp="1"/>
          </p:cNvSpPr>
          <p:nvPr>
            <p:ph type="title"/>
          </p:nvPr>
        </p:nvSpPr>
        <p:spPr/>
        <p:txBody>
          <a:bodyPr/>
          <a:lstStyle/>
          <a:p>
            <a:r>
              <a:rPr lang="fr-CA"/>
              <a:t>Exercice </a:t>
            </a:r>
          </a:p>
        </p:txBody>
      </p:sp>
      <p:sp>
        <p:nvSpPr>
          <p:cNvPr id="3" name="Content Placeholder 2">
            <a:extLst>
              <a:ext uri="{FF2B5EF4-FFF2-40B4-BE49-F238E27FC236}">
                <a16:creationId xmlns:a16="http://schemas.microsoft.com/office/drawing/2014/main" id="{4A72ED6C-6E21-43AF-96DC-F083F7C1F7D3}"/>
              </a:ext>
            </a:extLst>
          </p:cNvPr>
          <p:cNvSpPr>
            <a:spLocks noGrp="1"/>
          </p:cNvSpPr>
          <p:nvPr>
            <p:ph idx="1"/>
          </p:nvPr>
        </p:nvSpPr>
        <p:spPr/>
        <p:txBody>
          <a:bodyPr/>
          <a:lstStyle/>
          <a:p>
            <a:pPr marL="0" indent="0">
              <a:buNone/>
            </a:pPr>
            <a:r>
              <a:rPr lang="fr-CA"/>
              <a:t>1. Regarde la vidéo suivante sur la gestion budgétaire, réponds au questionnaire et décris les différents types de budgets.</a:t>
            </a:r>
          </a:p>
          <a:p>
            <a:endParaRPr lang="en-US" dirty="0">
              <a:hlinkClick r:id="rId2">
                <a:extLst>
                  <a:ext uri="{A12FA001-AC4F-418D-AE19-62706E023703}">
                    <ahyp:hlinkClr xmlns:ahyp="http://schemas.microsoft.com/office/drawing/2018/hyperlinkcolor" val="tx"/>
                  </a:ext>
                </a:extLst>
              </a:hlinkClick>
            </a:endParaRPr>
          </a:p>
          <a:p>
            <a:r>
              <a:rPr lang="fr-CA">
                <a:solidFill>
                  <a:srgbClr val="009999"/>
                </a:solidFill>
                <a:hlinkClick r:id="rId2">
                  <a:extLst>
                    <a:ext uri="{A12FA001-AC4F-418D-AE19-62706E023703}">
                      <ahyp:hlinkClr xmlns:ahyp="http://schemas.microsoft.com/office/drawing/2018/hyperlinkcolor" val="tx"/>
                    </a:ext>
                  </a:extLst>
                </a:hlinkClick>
              </a:rPr>
              <a:t>6 méthodes pour économiser sans cesser de profiter de la vie</a:t>
            </a:r>
            <a:r>
              <a:rPr lang="fr-CA">
                <a:solidFill>
                  <a:srgbClr val="009999"/>
                </a:solidFill>
              </a:rPr>
              <a:t> :</a:t>
            </a:r>
          </a:p>
          <a:p>
            <a:pPr marL="0" indent="0">
              <a:buNone/>
            </a:pPr>
            <a:r>
              <a:rPr lang="fr-CA">
                <a:hlinkClick r:id="rId2"/>
              </a:rPr>
              <a:t>https://sympa-sympa.com/inspiration-conseils/6-methodes-pour-economiser-sans-cesser-de-profiter-de-la-vie--676960/</a:t>
            </a:r>
            <a:r>
              <a:rPr lang="fr-CA"/>
              <a:t> </a:t>
            </a:r>
          </a:p>
          <a:p>
            <a:pPr marL="0" indent="0">
              <a:buNone/>
            </a:pPr>
            <a:endParaRPr lang="en-CA" dirty="0"/>
          </a:p>
          <a:p>
            <a:pPr marL="0" indent="0">
              <a:buNone/>
            </a:pPr>
            <a:r>
              <a:rPr lang="fr-CA"/>
              <a:t>2. Nous allons utiliser une calculatrice en ligne pour calculer l’impôt et les cotisations sur différents revenus :</a:t>
            </a:r>
          </a:p>
          <a:p>
            <a:r>
              <a:rPr lang="fr-CA"/>
              <a:t> Calculatrice d'impôt du Québec :  </a:t>
            </a:r>
            <a:r>
              <a:rPr lang="fr-CA">
                <a:hlinkClick r:id="rId3"/>
              </a:rPr>
              <a:t>https://turboimpot.intuit.ca/ressources-impot/calculatrice-impot-canada.jsp</a:t>
            </a:r>
            <a:r>
              <a:rPr lang="fr-CA"/>
              <a:t> </a:t>
            </a:r>
          </a:p>
          <a:p>
            <a:r>
              <a:rPr lang="fr-CA">
                <a:hlinkClick r:id="rId4"/>
              </a:rPr>
              <a:t>https://www.gerezmieuxvotreargent.ca/planifier-et-gerer/notions-de-base-sur-la-planification/comprendre-limpot/comprendre-les-retenues-dimpot-sur-votre-talon-de-cheque/</a:t>
            </a:r>
            <a:r>
              <a:rPr lang="fr-CA"/>
              <a:t> </a:t>
            </a:r>
          </a:p>
          <a:p>
            <a:pPr marL="0" indent="0">
              <a:buNone/>
            </a:pPr>
            <a:endParaRPr lang="en-CA" dirty="0"/>
          </a:p>
        </p:txBody>
      </p:sp>
    </p:spTree>
    <p:extLst>
      <p:ext uri="{BB962C8B-B14F-4D97-AF65-F5344CB8AC3E}">
        <p14:creationId xmlns:p14="http://schemas.microsoft.com/office/powerpoint/2010/main" val="609978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383936"/>
            <a:ext cx="7923212" cy="685800"/>
          </a:xfrm>
        </p:spPr>
        <p:txBody>
          <a:bodyPr/>
          <a:lstStyle/>
          <a:p>
            <a:pPr eaLnBrk="1" hangingPunct="1"/>
            <a:r>
              <a:rPr lang="fr-CA" dirty="0">
                <a:solidFill>
                  <a:srgbClr val="005954"/>
                </a:solidFill>
                <a:latin typeface="Open Sans"/>
                <a:ea typeface="MS PGothic"/>
              </a:rPr>
              <a:t>Remarque spéciale à l’intention du personnel enseignant</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eaLnBrk="1" hangingPunct="1"/>
            <a:endParaRPr lang="en-US" altLang="en-US" dirty="0"/>
          </a:p>
          <a:p>
            <a:pPr eaLnBrk="1" hangingPunct="1"/>
            <a:endParaRPr lang="en-US" altLang="en-US"/>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25741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pic>
        <p:nvPicPr>
          <p:cNvPr id="4" name="Picture 3">
            <a:extLst>
              <a:ext uri="{FF2B5EF4-FFF2-40B4-BE49-F238E27FC236}">
                <a16:creationId xmlns:a16="http://schemas.microsoft.com/office/drawing/2014/main" id="{8D5BBA8F-C514-4A51-B170-B26BEDF165B8}"/>
              </a:ext>
            </a:extLst>
          </p:cNvPr>
          <p:cNvPicPr>
            <a:picLocks noChangeAspect="1"/>
          </p:cNvPicPr>
          <p:nvPr/>
        </p:nvPicPr>
        <p:blipFill>
          <a:blip r:embed="rId2"/>
          <a:stretch>
            <a:fillRect/>
          </a:stretch>
        </p:blipFill>
        <p:spPr>
          <a:xfrm>
            <a:off x="1536980" y="1327486"/>
            <a:ext cx="6070039" cy="480933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229" y="361357"/>
            <a:ext cx="7142080" cy="882037"/>
          </a:xfrm>
        </p:spPr>
        <p:txBody>
          <a:bodyPr/>
          <a:lstStyle/>
          <a:p>
            <a:pPr eaLnBrk="1" hangingPunct="1"/>
            <a:r>
              <a:rPr lang="fr-CA" dirty="0">
                <a:solidFill>
                  <a:schemeClr val="tx1"/>
                </a:solidFill>
                <a:latin typeface="Open Sans" panose="020B0606030504020204" pitchFamily="34" charset="0"/>
              </a:rPr>
              <a:t>Révision : qu’est-ce qu’un budget?</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93160" y="1397287"/>
            <a:ext cx="8480950" cy="4787747"/>
          </a:xfrm>
        </p:spPr>
        <p:txBody>
          <a:bodyPr/>
          <a:lstStyle/>
          <a:p>
            <a:pPr marL="0" indent="0" eaLnBrk="1" hangingPunct="1">
              <a:buNone/>
            </a:pPr>
            <a:endParaRPr lang="en-US" altLang="en-US" u="sng" dirty="0"/>
          </a:p>
          <a:p>
            <a:pPr marL="0" indent="0" eaLnBrk="1" hangingPunct="1">
              <a:buNone/>
            </a:pPr>
            <a:r>
              <a:rPr lang="fr-CA" sz="2000" u="sng" dirty="0"/>
              <a:t>Qu’est-ce qu’une dépense? </a:t>
            </a:r>
          </a:p>
          <a:p>
            <a:pPr marL="0" indent="0" eaLnBrk="1" hangingPunct="1">
              <a:buNone/>
            </a:pPr>
            <a:r>
              <a:rPr lang="fr-CA" sz="2000" dirty="0"/>
              <a:t>L’argent qu'on dépense pour se procurer des produits et des services.</a:t>
            </a:r>
          </a:p>
          <a:p>
            <a:pPr marL="0" indent="0" eaLnBrk="1" hangingPunct="1">
              <a:buNone/>
            </a:pPr>
            <a:r>
              <a:rPr lang="fr-CA" sz="2000" b="1" dirty="0"/>
              <a:t>Exemple : Payer un voyage scolaire à </a:t>
            </a:r>
            <a:r>
              <a:rPr lang="fr-CA" sz="2000" b="1" dirty="0" err="1"/>
              <a:t>Wonderland</a:t>
            </a:r>
            <a:endParaRPr lang="fr-CA" sz="2000" b="1" dirty="0"/>
          </a:p>
          <a:p>
            <a:pPr marL="0" indent="0" eaLnBrk="1" hangingPunct="1">
              <a:buNone/>
            </a:pPr>
            <a:endParaRPr lang="en-US" altLang="en-US" sz="2000" u="sng" dirty="0"/>
          </a:p>
          <a:p>
            <a:pPr marL="0" indent="0" eaLnBrk="1" hangingPunct="1">
              <a:buNone/>
            </a:pPr>
            <a:r>
              <a:rPr lang="fr-CA" sz="2000" u="sng" dirty="0"/>
              <a:t>Qu’est-ce qu’un revenu?</a:t>
            </a:r>
          </a:p>
          <a:p>
            <a:pPr marL="0" indent="0" eaLnBrk="1" hangingPunct="1">
              <a:buNone/>
            </a:pPr>
            <a:r>
              <a:rPr lang="fr-CA" sz="2000" dirty="0"/>
              <a:t>L’argent qu’on obtient de différentes sources. On parle habituellement de </a:t>
            </a:r>
            <a:r>
              <a:rPr lang="fr-CA" sz="2000" b="1" dirty="0"/>
              <a:t>revenu gagné</a:t>
            </a:r>
            <a:r>
              <a:rPr lang="fr-CA" sz="2000" dirty="0"/>
              <a:t>, c’est-à-dire de l’argent qu’on gagne en travaillant et en accomplissant diverses tâches à la maison, ou encore d’une allocation. </a:t>
            </a:r>
          </a:p>
          <a:p>
            <a:pPr marL="0" indent="0" eaLnBrk="1" hangingPunct="1">
              <a:buNone/>
            </a:pPr>
            <a:r>
              <a:rPr lang="fr-CA" sz="2000" b="1" dirty="0"/>
              <a:t>Exemple : Tes parents te donnent 25 $ par semaine à condition que tu fasses toutes tes tâches ménagères. On considère que cet argent fait partie de ton revenu. </a:t>
            </a:r>
            <a:br>
              <a:rPr lang="fr-CA" dirty="0"/>
            </a:br>
            <a:endParaRPr lang="fr-CA" dirty="0"/>
          </a:p>
          <a:p>
            <a:pPr marL="0" indent="0" eaLnBrk="1" hangingPunct="1">
              <a:buNone/>
            </a:pPr>
            <a:endParaRPr lang="en-US" altLang="en-US" dirty="0"/>
          </a:p>
          <a:p>
            <a:pPr marL="0" indent="0" eaLnBrk="1" hangingPunct="1">
              <a:buNone/>
            </a:pPr>
            <a:endParaRPr lang="en-US" altLang="en-US" dirty="0"/>
          </a:p>
          <a:p>
            <a:pPr marL="0" indent="0" eaLnBrk="1" hangingPunct="1">
              <a:buNone/>
            </a:pPr>
            <a:endParaRPr lang="en-US" altLang="en-US" dirty="0"/>
          </a:p>
          <a:p>
            <a:pPr marL="0" indent="0" eaLnBrk="1" hangingPunct="1">
              <a:buNone/>
            </a:pPr>
            <a:endParaRPr lang="en-US" altLang="en-US" dirty="0"/>
          </a:p>
          <a:p>
            <a:pPr marL="0" indent="0" eaLnBrk="1" hangingPunct="1">
              <a:buNone/>
            </a:pPr>
            <a:endParaRPr lang="en-US" altLang="en-US" dirty="0"/>
          </a:p>
          <a:p>
            <a:pPr marL="0" indent="0" eaLnBrk="1" hangingPunct="1">
              <a:buNone/>
            </a:pPr>
            <a:r>
              <a:rPr lang="fr-CA" dirty="0"/>
              <a:t>Document de cours </a:t>
            </a:r>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739753" y="1361536"/>
            <a:ext cx="6599032" cy="0"/>
          </a:xfrm>
          <a:prstGeom prst="line">
            <a:avLst/>
          </a:prstGeom>
          <a:noFill/>
          <a:ln w="38100" algn="ctr">
            <a:solidFill>
              <a:schemeClr val="accent1">
                <a:lumMod val="25000"/>
              </a:schemeClr>
            </a:solidFill>
            <a:round/>
            <a:headEnd/>
            <a:tailEnd/>
          </a:ln>
          <a:extLst>
            <a:ext uri="{909E8E84-426E-40DD-AFC4-6F175D3DCCD1}">
              <a14:hiddenFill xmlns:a14="http://schemas.microsoft.com/office/drawing/2010/main">
                <a:noFill/>
              </a14:hiddenFill>
            </a:ext>
          </a:extLst>
        </p:spPr>
      </p:cxnSp>
      <p:pic>
        <p:nvPicPr>
          <p:cNvPr id="3" name="Picture 2" descr="Shape, polygon&#10;&#10;Description automatically generated">
            <a:extLst>
              <a:ext uri="{FF2B5EF4-FFF2-40B4-BE49-F238E27FC236}">
                <a16:creationId xmlns:a16="http://schemas.microsoft.com/office/drawing/2014/main" id="{B4E5EBED-DF20-449F-B150-105C32619366}"/>
              </a:ext>
            </a:extLst>
          </p:cNvPr>
          <p:cNvPicPr>
            <a:picLocks noChangeAspect="1"/>
          </p:cNvPicPr>
          <p:nvPr/>
        </p:nvPicPr>
        <p:blipFill rotWithShape="1">
          <a:blip r:embed="rId2">
            <a:extLst>
              <a:ext uri="{28A0092B-C50C-407E-A947-70E740481C1C}">
                <a14:useLocalDpi xmlns:a14="http://schemas.microsoft.com/office/drawing/2010/main" val="0"/>
              </a:ext>
            </a:extLst>
          </a:blip>
          <a:srcRect l="14363" t="5580" r="13008" b="8060"/>
          <a:stretch/>
        </p:blipFill>
        <p:spPr>
          <a:xfrm>
            <a:off x="7096418" y="278966"/>
            <a:ext cx="1975663" cy="176187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3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33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339">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339">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339">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6CC94-8032-9248-B9D1-F85E24AC81A8}"/>
              </a:ext>
            </a:extLst>
          </p:cNvPr>
          <p:cNvSpPr>
            <a:spLocks noGrp="1"/>
          </p:cNvSpPr>
          <p:nvPr>
            <p:ph type="title"/>
          </p:nvPr>
        </p:nvSpPr>
        <p:spPr/>
        <p:txBody>
          <a:bodyPr/>
          <a:lstStyle/>
          <a:p>
            <a:r>
              <a:rPr lang="fr-CA" u="sng">
                <a:solidFill>
                  <a:schemeClr val="tx1"/>
                </a:solidFill>
              </a:rPr>
              <a:t>Pourquoi est-il important d’établir un budget?</a:t>
            </a:r>
          </a:p>
        </p:txBody>
      </p:sp>
      <p:sp>
        <p:nvSpPr>
          <p:cNvPr id="3" name="Content Placeholder 2">
            <a:extLst>
              <a:ext uri="{FF2B5EF4-FFF2-40B4-BE49-F238E27FC236}">
                <a16:creationId xmlns:a16="http://schemas.microsoft.com/office/drawing/2014/main" id="{2A5A6E17-FA7A-5D4B-8C1E-D53283AAA193}"/>
              </a:ext>
            </a:extLst>
          </p:cNvPr>
          <p:cNvSpPr>
            <a:spLocks noGrp="1"/>
          </p:cNvSpPr>
          <p:nvPr>
            <p:ph idx="1"/>
          </p:nvPr>
        </p:nvSpPr>
        <p:spPr>
          <a:xfrm>
            <a:off x="467545" y="1664412"/>
            <a:ext cx="8399054" cy="3924827"/>
          </a:xfrm>
        </p:spPr>
        <p:txBody>
          <a:bodyPr/>
          <a:lstStyle/>
          <a:p>
            <a:pPr>
              <a:lnSpc>
                <a:spcPct val="200000"/>
              </a:lnSpc>
            </a:pPr>
            <a:r>
              <a:rPr lang="fr-CA" sz="2400"/>
              <a:t>Pour mettre de l’argent de côté en vue de le dépenser plus tard.</a:t>
            </a:r>
          </a:p>
          <a:p>
            <a:pPr>
              <a:lnSpc>
                <a:spcPct val="200000"/>
              </a:lnSpc>
            </a:pPr>
            <a:r>
              <a:rPr lang="fr-CA" sz="2400"/>
              <a:t>Pour savoir combien tu gagnes et combien tu dépenses. </a:t>
            </a:r>
          </a:p>
          <a:p>
            <a:pPr>
              <a:lnSpc>
                <a:spcPct val="100000"/>
              </a:lnSpc>
            </a:pPr>
            <a:r>
              <a:rPr lang="fr-CA" sz="2400"/>
              <a:t>En établissant un budget, tu te donnes un plan pour gérer ton argent et t’assurez d’avoir toujours suffisamment d’argent pour tes dépenses et pour faire face à des urgences éventuelles.</a:t>
            </a:r>
          </a:p>
          <a:p>
            <a:pPr>
              <a:buFontTx/>
              <a:buChar char="-"/>
            </a:pPr>
            <a:endParaRPr lang="en-US" sz="2400" dirty="0"/>
          </a:p>
          <a:p>
            <a:pPr>
              <a:buFontTx/>
              <a:buChar char="-"/>
            </a:pPr>
            <a:endParaRPr lang="en-US" dirty="0"/>
          </a:p>
          <a:p>
            <a:pPr>
              <a:buFontTx/>
              <a:buChar char="-"/>
            </a:pPr>
            <a:endParaRPr lang="en-US" dirty="0"/>
          </a:p>
        </p:txBody>
      </p:sp>
    </p:spTree>
    <p:extLst>
      <p:ext uri="{BB962C8B-B14F-4D97-AF65-F5344CB8AC3E}">
        <p14:creationId xmlns:p14="http://schemas.microsoft.com/office/powerpoint/2010/main" val="2698068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C71E27A2-F5F9-46A3-B477-57902AB46706}"/>
              </a:ext>
            </a:extLst>
          </p:cNvPr>
          <p:cNvPicPr>
            <a:picLocks noChangeAspect="1"/>
          </p:cNvPicPr>
          <p:nvPr/>
        </p:nvPicPr>
        <p:blipFill rotWithShape="1">
          <a:blip r:embed="rId2">
            <a:extLst>
              <a:ext uri="{28A0092B-C50C-407E-A947-70E740481C1C}">
                <a14:useLocalDpi xmlns:a14="http://schemas.microsoft.com/office/drawing/2010/main" val="0"/>
              </a:ext>
            </a:extLst>
          </a:blip>
          <a:srcRect t="5755" b="12725"/>
          <a:stretch/>
        </p:blipFill>
        <p:spPr>
          <a:xfrm>
            <a:off x="1183881" y="236306"/>
            <a:ext cx="7295465" cy="5947279"/>
          </a:xfrm>
          <a:prstGeom prst="rect">
            <a:avLst/>
          </a:prstGeom>
        </p:spPr>
      </p:pic>
    </p:spTree>
    <p:extLst>
      <p:ext uri="{BB962C8B-B14F-4D97-AF65-F5344CB8AC3E}">
        <p14:creationId xmlns:p14="http://schemas.microsoft.com/office/powerpoint/2010/main" val="4051063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8B5C6-0864-A54A-BF13-5BAFC8B280EA}"/>
              </a:ext>
            </a:extLst>
          </p:cNvPr>
          <p:cNvSpPr>
            <a:spLocks noGrp="1"/>
          </p:cNvSpPr>
          <p:nvPr>
            <p:ph type="title"/>
          </p:nvPr>
        </p:nvSpPr>
        <p:spPr>
          <a:xfrm>
            <a:off x="372843" y="214557"/>
            <a:ext cx="6695777" cy="685800"/>
          </a:xfrm>
        </p:spPr>
        <p:txBody>
          <a:bodyPr/>
          <a:lstStyle/>
          <a:p>
            <a:r>
              <a:rPr lang="fr-CA" u="sng">
                <a:solidFill>
                  <a:schemeClr val="tx1"/>
                </a:solidFill>
              </a:rPr>
              <a:t>Comment peux-tu épargner de l’argent?</a:t>
            </a:r>
          </a:p>
        </p:txBody>
      </p:sp>
      <p:sp>
        <p:nvSpPr>
          <p:cNvPr id="5" name="Oval 4">
            <a:extLst>
              <a:ext uri="{FF2B5EF4-FFF2-40B4-BE49-F238E27FC236}">
                <a16:creationId xmlns:a16="http://schemas.microsoft.com/office/drawing/2014/main" id="{BB79381E-B407-4A4F-B620-F8AE0E6A1C47}"/>
              </a:ext>
            </a:extLst>
          </p:cNvPr>
          <p:cNvSpPr/>
          <p:nvPr/>
        </p:nvSpPr>
        <p:spPr bwMode="auto">
          <a:xfrm>
            <a:off x="50152" y="1473316"/>
            <a:ext cx="1873176" cy="1828015"/>
          </a:xfrm>
          <a:prstGeom prst="ellipse">
            <a:avLst/>
          </a:prstGeom>
          <a:no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10" name="Oval 9">
            <a:extLst>
              <a:ext uri="{FF2B5EF4-FFF2-40B4-BE49-F238E27FC236}">
                <a16:creationId xmlns:a16="http://schemas.microsoft.com/office/drawing/2014/main" id="{5F6835BF-2AC6-2C44-AB34-0858120B3490}"/>
              </a:ext>
            </a:extLst>
          </p:cNvPr>
          <p:cNvSpPr/>
          <p:nvPr/>
        </p:nvSpPr>
        <p:spPr bwMode="auto">
          <a:xfrm>
            <a:off x="693643" y="3161171"/>
            <a:ext cx="2242103" cy="1924537"/>
          </a:xfrm>
          <a:prstGeom prst="ellipse">
            <a:avLst/>
          </a:prstGeom>
          <a:no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11" name="Oval 10">
            <a:extLst>
              <a:ext uri="{FF2B5EF4-FFF2-40B4-BE49-F238E27FC236}">
                <a16:creationId xmlns:a16="http://schemas.microsoft.com/office/drawing/2014/main" id="{A7A15882-54EA-944F-8CE6-7421AAC9A9E4}"/>
              </a:ext>
            </a:extLst>
          </p:cNvPr>
          <p:cNvSpPr/>
          <p:nvPr/>
        </p:nvSpPr>
        <p:spPr bwMode="auto">
          <a:xfrm>
            <a:off x="3411112" y="1199417"/>
            <a:ext cx="2463302" cy="2375812"/>
          </a:xfrm>
          <a:prstGeom prst="ellipse">
            <a:avLst/>
          </a:prstGeom>
          <a:no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12" name="Oval 11">
            <a:extLst>
              <a:ext uri="{FF2B5EF4-FFF2-40B4-BE49-F238E27FC236}">
                <a16:creationId xmlns:a16="http://schemas.microsoft.com/office/drawing/2014/main" id="{7E2E116E-548B-384F-B94B-51667D9BBB7B}"/>
              </a:ext>
            </a:extLst>
          </p:cNvPr>
          <p:cNvSpPr/>
          <p:nvPr/>
        </p:nvSpPr>
        <p:spPr bwMode="auto">
          <a:xfrm>
            <a:off x="5031166" y="3401188"/>
            <a:ext cx="2944422" cy="2576279"/>
          </a:xfrm>
          <a:prstGeom prst="ellipse">
            <a:avLst/>
          </a:prstGeom>
          <a:no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13" name="Oval 12">
            <a:extLst>
              <a:ext uri="{FF2B5EF4-FFF2-40B4-BE49-F238E27FC236}">
                <a16:creationId xmlns:a16="http://schemas.microsoft.com/office/drawing/2014/main" id="{BCA8AB3D-BA65-424C-A9A4-E64A61E33EC5}"/>
              </a:ext>
            </a:extLst>
          </p:cNvPr>
          <p:cNvSpPr/>
          <p:nvPr/>
        </p:nvSpPr>
        <p:spPr bwMode="auto">
          <a:xfrm>
            <a:off x="6324600" y="711408"/>
            <a:ext cx="2819400" cy="2717592"/>
          </a:xfrm>
          <a:prstGeom prst="ellipse">
            <a:avLst/>
          </a:prstGeom>
          <a:no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sp>
        <p:nvSpPr>
          <p:cNvPr id="14" name="TextBox 13">
            <a:extLst>
              <a:ext uri="{FF2B5EF4-FFF2-40B4-BE49-F238E27FC236}">
                <a16:creationId xmlns:a16="http://schemas.microsoft.com/office/drawing/2014/main" id="{3548D738-0061-8B40-9896-4FF880A780B0}"/>
              </a:ext>
            </a:extLst>
          </p:cNvPr>
          <p:cNvSpPr txBox="1"/>
          <p:nvPr/>
        </p:nvSpPr>
        <p:spPr>
          <a:xfrm>
            <a:off x="165238" y="1496746"/>
            <a:ext cx="1531811" cy="1015663"/>
          </a:xfrm>
          <a:prstGeom prst="rect">
            <a:avLst/>
          </a:prstGeom>
          <a:noFill/>
        </p:spPr>
        <p:txBody>
          <a:bodyPr wrap="square" rtlCol="0">
            <a:spAutoFit/>
          </a:bodyPr>
          <a:lstStyle/>
          <a:p>
            <a:pPr algn="ctr"/>
            <a:r>
              <a:rPr lang="fr-CA" sz="2000" dirty="0"/>
              <a:t>En établissant des objectifs d’épargne!</a:t>
            </a:r>
          </a:p>
        </p:txBody>
      </p:sp>
      <p:sp>
        <p:nvSpPr>
          <p:cNvPr id="15" name="TextBox 14">
            <a:extLst>
              <a:ext uri="{FF2B5EF4-FFF2-40B4-BE49-F238E27FC236}">
                <a16:creationId xmlns:a16="http://schemas.microsoft.com/office/drawing/2014/main" id="{FD4395D1-D183-864D-B57A-DE96C0C1C52D}"/>
              </a:ext>
            </a:extLst>
          </p:cNvPr>
          <p:cNvSpPr txBox="1"/>
          <p:nvPr/>
        </p:nvSpPr>
        <p:spPr>
          <a:xfrm>
            <a:off x="760591" y="3615672"/>
            <a:ext cx="2175155" cy="923330"/>
          </a:xfrm>
          <a:prstGeom prst="rect">
            <a:avLst/>
          </a:prstGeom>
          <a:noFill/>
        </p:spPr>
        <p:txBody>
          <a:bodyPr wrap="square" rtlCol="0">
            <a:spAutoFit/>
          </a:bodyPr>
          <a:lstStyle/>
          <a:p>
            <a:pPr algn="ctr"/>
            <a:r>
              <a:rPr lang="fr-CA" dirty="0"/>
              <a:t>Fais la distinction entre tes besoins et tes envies. </a:t>
            </a:r>
          </a:p>
        </p:txBody>
      </p:sp>
      <p:sp>
        <p:nvSpPr>
          <p:cNvPr id="16" name="TextBox 15">
            <a:extLst>
              <a:ext uri="{FF2B5EF4-FFF2-40B4-BE49-F238E27FC236}">
                <a16:creationId xmlns:a16="http://schemas.microsoft.com/office/drawing/2014/main" id="{390DB41C-366B-5B44-A578-384F1E9F49FD}"/>
              </a:ext>
            </a:extLst>
          </p:cNvPr>
          <p:cNvSpPr txBox="1"/>
          <p:nvPr/>
        </p:nvSpPr>
        <p:spPr>
          <a:xfrm>
            <a:off x="3362928" y="2059494"/>
            <a:ext cx="2548328" cy="1015663"/>
          </a:xfrm>
          <a:prstGeom prst="rect">
            <a:avLst/>
          </a:prstGeom>
          <a:noFill/>
        </p:spPr>
        <p:txBody>
          <a:bodyPr wrap="square" rtlCol="0">
            <a:spAutoFit/>
          </a:bodyPr>
          <a:lstStyle/>
          <a:p>
            <a:pPr algn="ctr"/>
            <a:r>
              <a:rPr lang="fr-CA" sz="2000"/>
              <a:t>Note tes dépenses dans un plan budgétaire!</a:t>
            </a:r>
          </a:p>
        </p:txBody>
      </p:sp>
      <p:sp>
        <p:nvSpPr>
          <p:cNvPr id="17" name="TextBox 16">
            <a:extLst>
              <a:ext uri="{FF2B5EF4-FFF2-40B4-BE49-F238E27FC236}">
                <a16:creationId xmlns:a16="http://schemas.microsoft.com/office/drawing/2014/main" id="{9A55C685-C9E3-2C4B-808E-8116161BEFBC}"/>
              </a:ext>
            </a:extLst>
          </p:cNvPr>
          <p:cNvSpPr txBox="1"/>
          <p:nvPr/>
        </p:nvSpPr>
        <p:spPr>
          <a:xfrm>
            <a:off x="5250294" y="3788273"/>
            <a:ext cx="2548328" cy="1200329"/>
          </a:xfrm>
          <a:prstGeom prst="rect">
            <a:avLst/>
          </a:prstGeom>
          <a:noFill/>
        </p:spPr>
        <p:txBody>
          <a:bodyPr wrap="square" rtlCol="0">
            <a:spAutoFit/>
          </a:bodyPr>
          <a:lstStyle/>
          <a:p>
            <a:pPr algn="ctr"/>
            <a:r>
              <a:rPr lang="fr-CA" dirty="0"/>
              <a:t>Mets régulièrement de l’argent de côté! Si tes parents te donnent une allocation hebdomadaire, essaie de mettre 5 $ chaque semaine. </a:t>
            </a:r>
          </a:p>
        </p:txBody>
      </p:sp>
      <p:sp>
        <p:nvSpPr>
          <p:cNvPr id="18" name="TextBox 17">
            <a:extLst>
              <a:ext uri="{FF2B5EF4-FFF2-40B4-BE49-F238E27FC236}">
                <a16:creationId xmlns:a16="http://schemas.microsoft.com/office/drawing/2014/main" id="{19DA010C-5347-9748-B66C-0A4C74395B0F}"/>
              </a:ext>
            </a:extLst>
          </p:cNvPr>
          <p:cNvSpPr txBox="1"/>
          <p:nvPr/>
        </p:nvSpPr>
        <p:spPr>
          <a:xfrm>
            <a:off x="6503377" y="815125"/>
            <a:ext cx="2411842" cy="1631216"/>
          </a:xfrm>
          <a:prstGeom prst="rect">
            <a:avLst/>
          </a:prstGeom>
          <a:noFill/>
        </p:spPr>
        <p:txBody>
          <a:bodyPr wrap="square" rtlCol="0">
            <a:spAutoFit/>
          </a:bodyPr>
          <a:lstStyle/>
          <a:p>
            <a:pPr algn="ctr"/>
            <a:r>
              <a:rPr lang="fr-CA" sz="2000" dirty="0"/>
              <a:t>Choisis judicieusement comment dépenser ton argent. Par exemple, n’achète pas la première chose que tu vois. </a:t>
            </a:r>
          </a:p>
        </p:txBody>
      </p:sp>
      <p:pic>
        <p:nvPicPr>
          <p:cNvPr id="2050" name="Picture 2" descr="Piggy Bank PNG Clip Art Image​ | Gallery Yopriceville - High-Quality Images  and Transparent PNG Free Clipart">
            <a:extLst>
              <a:ext uri="{FF2B5EF4-FFF2-40B4-BE49-F238E27FC236}">
                <a16:creationId xmlns:a16="http://schemas.microsoft.com/office/drawing/2014/main" id="{E666AEE9-67FC-5C47-A2DF-1039040EFF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0733" y="3404531"/>
            <a:ext cx="1053267" cy="109139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Expense Manager - Track your Expense">
            <a:extLst>
              <a:ext uri="{FF2B5EF4-FFF2-40B4-BE49-F238E27FC236}">
                <a16:creationId xmlns:a16="http://schemas.microsoft.com/office/drawing/2014/main" id="{9DFA5E7B-044B-CD44-AD9C-D6277583289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99363" y="3816286"/>
            <a:ext cx="1657144" cy="1657144"/>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What are Needs and Wants? | Teaching Resources | MoneySense">
            <a:extLst>
              <a:ext uri="{FF2B5EF4-FFF2-40B4-BE49-F238E27FC236}">
                <a16:creationId xmlns:a16="http://schemas.microsoft.com/office/drawing/2014/main" id="{09F78E5C-B813-724A-9D3C-201942E5A6C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2657"/>
          <a:stretch/>
        </p:blipFill>
        <p:spPr bwMode="auto">
          <a:xfrm rot="20577174">
            <a:off x="1814392" y="1141126"/>
            <a:ext cx="749549" cy="8324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What are Needs and Wants? | Teaching Resources | MoneySense">
            <a:extLst>
              <a:ext uri="{FF2B5EF4-FFF2-40B4-BE49-F238E27FC236}">
                <a16:creationId xmlns:a16="http://schemas.microsoft.com/office/drawing/2014/main" id="{AFC11860-AF94-2C40-8111-E44329E1DFF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48703"/>
          <a:stretch/>
        </p:blipFill>
        <p:spPr bwMode="auto">
          <a:xfrm>
            <a:off x="2092002" y="1912269"/>
            <a:ext cx="870720" cy="892504"/>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Straight Connector 19">
            <a:extLst>
              <a:ext uri="{FF2B5EF4-FFF2-40B4-BE49-F238E27FC236}">
                <a16:creationId xmlns:a16="http://schemas.microsoft.com/office/drawing/2014/main" id="{2D7C1EAF-4537-F24D-BCF3-B8BC9A7D802E}"/>
              </a:ext>
            </a:extLst>
          </p:cNvPr>
          <p:cNvCxnSpPr>
            <a:cxnSpLocks/>
            <a:stCxn id="5" idx="5"/>
            <a:endCxn id="10" idx="1"/>
          </p:cNvCxnSpPr>
          <p:nvPr/>
        </p:nvCxnSpPr>
        <p:spPr bwMode="auto">
          <a:xfrm flipH="1">
            <a:off x="1021991" y="3033624"/>
            <a:ext cx="627017" cy="409389"/>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2" name="Straight Connector 21">
            <a:extLst>
              <a:ext uri="{FF2B5EF4-FFF2-40B4-BE49-F238E27FC236}">
                <a16:creationId xmlns:a16="http://schemas.microsoft.com/office/drawing/2014/main" id="{7E96F9B4-3E15-FC4B-AB1C-E048A4DE958F}"/>
              </a:ext>
            </a:extLst>
          </p:cNvPr>
          <p:cNvCxnSpPr>
            <a:cxnSpLocks/>
            <a:stCxn id="10" idx="7"/>
          </p:cNvCxnSpPr>
          <p:nvPr/>
        </p:nvCxnSpPr>
        <p:spPr bwMode="auto">
          <a:xfrm flipV="1">
            <a:off x="2607398" y="3136753"/>
            <a:ext cx="995323" cy="30626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5" name="Straight Connector 24">
            <a:extLst>
              <a:ext uri="{FF2B5EF4-FFF2-40B4-BE49-F238E27FC236}">
                <a16:creationId xmlns:a16="http://schemas.microsoft.com/office/drawing/2014/main" id="{EE061DAE-AA00-AB4E-B55D-753FBFE4D460}"/>
              </a:ext>
            </a:extLst>
          </p:cNvPr>
          <p:cNvCxnSpPr/>
          <p:nvPr/>
        </p:nvCxnSpPr>
        <p:spPr bwMode="auto">
          <a:xfrm>
            <a:off x="5655497" y="3088670"/>
            <a:ext cx="506168" cy="368142"/>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7" name="Straight Connector 26">
            <a:extLst>
              <a:ext uri="{FF2B5EF4-FFF2-40B4-BE49-F238E27FC236}">
                <a16:creationId xmlns:a16="http://schemas.microsoft.com/office/drawing/2014/main" id="{4B926608-4C23-3A43-875C-EBEDC67BAD3E}"/>
              </a:ext>
            </a:extLst>
          </p:cNvPr>
          <p:cNvCxnSpPr>
            <a:cxnSpLocks/>
          </p:cNvCxnSpPr>
          <p:nvPr/>
        </p:nvCxnSpPr>
        <p:spPr bwMode="auto">
          <a:xfrm flipV="1">
            <a:off x="7135573" y="3401188"/>
            <a:ext cx="270871" cy="151598"/>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1618852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CF656-43B1-564A-AE69-49DCFEEAC9B0}"/>
              </a:ext>
            </a:extLst>
          </p:cNvPr>
          <p:cNvSpPr>
            <a:spLocks noGrp="1"/>
          </p:cNvSpPr>
          <p:nvPr>
            <p:ph type="title"/>
          </p:nvPr>
        </p:nvSpPr>
        <p:spPr>
          <a:xfrm>
            <a:off x="203063" y="466689"/>
            <a:ext cx="3964707" cy="611250"/>
          </a:xfrm>
        </p:spPr>
        <p:txBody>
          <a:bodyPr/>
          <a:lstStyle/>
          <a:p>
            <a:pPr algn="ctr"/>
            <a:r>
              <a:rPr lang="fr-CA" u="sng">
                <a:solidFill>
                  <a:schemeClr val="tx1"/>
                </a:solidFill>
              </a:rPr>
              <a:t>Exemple de plan budgétaire </a:t>
            </a:r>
          </a:p>
        </p:txBody>
      </p:sp>
      <p:sp>
        <p:nvSpPr>
          <p:cNvPr id="6" name="Rounded Rectangular Callout 5">
            <a:extLst>
              <a:ext uri="{FF2B5EF4-FFF2-40B4-BE49-F238E27FC236}">
                <a16:creationId xmlns:a16="http://schemas.microsoft.com/office/drawing/2014/main" id="{397FE39E-6D57-424C-9DC0-29D7A255A087}"/>
              </a:ext>
            </a:extLst>
          </p:cNvPr>
          <p:cNvSpPr/>
          <p:nvPr/>
        </p:nvSpPr>
        <p:spPr bwMode="auto">
          <a:xfrm>
            <a:off x="647271" y="1542904"/>
            <a:ext cx="3360623" cy="2271712"/>
          </a:xfrm>
          <a:prstGeom prst="wedgeRoundRectCallout">
            <a:avLst/>
          </a:prstGeom>
          <a:no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defRPr/>
            </a:pPr>
            <a:endParaRPr lang="en-US" sz="2400">
              <a:solidFill>
                <a:srgbClr val="000000"/>
              </a:solidFill>
              <a:latin typeface="Arial" charset="0"/>
              <a:ea typeface="ＭＳ Ｐゴシック" charset="0"/>
              <a:cs typeface="ＭＳ Ｐゴシック" charset="0"/>
            </a:endParaRPr>
          </a:p>
        </p:txBody>
      </p:sp>
      <p:sp>
        <p:nvSpPr>
          <p:cNvPr id="8" name="TextBox 7">
            <a:extLst>
              <a:ext uri="{FF2B5EF4-FFF2-40B4-BE49-F238E27FC236}">
                <a16:creationId xmlns:a16="http://schemas.microsoft.com/office/drawing/2014/main" id="{31C3FF15-1FCC-D646-A223-95C87A343139}"/>
              </a:ext>
            </a:extLst>
          </p:cNvPr>
          <p:cNvSpPr txBox="1"/>
          <p:nvPr/>
        </p:nvSpPr>
        <p:spPr>
          <a:xfrm>
            <a:off x="736057" y="1712907"/>
            <a:ext cx="3271838" cy="1938992"/>
          </a:xfrm>
          <a:prstGeom prst="rect">
            <a:avLst/>
          </a:prstGeom>
          <a:noFill/>
        </p:spPr>
        <p:txBody>
          <a:bodyPr wrap="square" rtlCol="0">
            <a:spAutoFit/>
          </a:bodyPr>
          <a:lstStyle/>
          <a:p>
            <a:pPr algn="ctr">
              <a:defRPr/>
            </a:pPr>
            <a:r>
              <a:rPr lang="fr-CA" sz="2400" dirty="0">
                <a:solidFill>
                  <a:srgbClr val="000000"/>
                </a:solidFill>
                <a:latin typeface="Arial"/>
                <a:ea typeface="ＭＳ Ｐゴシック"/>
              </a:rPr>
              <a:t>Jette un coup d’œil à ce plan budgétaire! Utilise-le pour suivre tes </a:t>
            </a:r>
            <a:r>
              <a:rPr lang="fr-CA" sz="2400" b="1" dirty="0">
                <a:solidFill>
                  <a:srgbClr val="000000"/>
                </a:solidFill>
                <a:latin typeface="Arial"/>
                <a:ea typeface="ＭＳ Ｐゴシック"/>
              </a:rPr>
              <a:t>dépenses!</a:t>
            </a:r>
          </a:p>
        </p:txBody>
      </p:sp>
      <p:pic>
        <p:nvPicPr>
          <p:cNvPr id="4" name="Picture 3" descr="Shape, circle&#10;&#10;Description automatically generated">
            <a:extLst>
              <a:ext uri="{FF2B5EF4-FFF2-40B4-BE49-F238E27FC236}">
                <a16:creationId xmlns:a16="http://schemas.microsoft.com/office/drawing/2014/main" id="{B993CF5A-A812-49B1-8E81-5E03DEB603D4}"/>
              </a:ext>
            </a:extLst>
          </p:cNvPr>
          <p:cNvPicPr>
            <a:picLocks noChangeAspect="1"/>
          </p:cNvPicPr>
          <p:nvPr/>
        </p:nvPicPr>
        <p:blipFill rotWithShape="1">
          <a:blip r:embed="rId2">
            <a:extLst>
              <a:ext uri="{28A0092B-C50C-407E-A947-70E740481C1C}">
                <a14:useLocalDpi xmlns:a14="http://schemas.microsoft.com/office/drawing/2010/main" val="0"/>
              </a:ext>
            </a:extLst>
          </a:blip>
          <a:srcRect l="5045" t="7933" r="7075"/>
          <a:stretch/>
        </p:blipFill>
        <p:spPr>
          <a:xfrm>
            <a:off x="1210387" y="4279581"/>
            <a:ext cx="2797508" cy="1631486"/>
          </a:xfrm>
          <a:prstGeom prst="rect">
            <a:avLst/>
          </a:prstGeom>
        </p:spPr>
      </p:pic>
      <p:sp>
        <p:nvSpPr>
          <p:cNvPr id="15" name="Right Arrow 14">
            <a:extLst>
              <a:ext uri="{FF2B5EF4-FFF2-40B4-BE49-F238E27FC236}">
                <a16:creationId xmlns:a16="http://schemas.microsoft.com/office/drawing/2014/main" id="{6F5C5950-2E8C-4943-8148-864E0122CDDE}"/>
              </a:ext>
            </a:extLst>
          </p:cNvPr>
          <p:cNvSpPr/>
          <p:nvPr/>
        </p:nvSpPr>
        <p:spPr bwMode="auto">
          <a:xfrm rot="20049039">
            <a:off x="3195783" y="4372414"/>
            <a:ext cx="1134022" cy="553130"/>
          </a:xfrm>
          <a:prstGeom prst="rightArrow">
            <a:avLst/>
          </a:prstGeom>
          <a:solidFill>
            <a:schemeClr val="tx1"/>
          </a:solidFill>
          <a:ln w="9525" cap="flat" cmpd="sng" algn="ctr">
            <a:solidFill>
              <a:schemeClr val="accent1">
                <a:lumMod val="25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defRPr/>
            </a:pPr>
            <a:endParaRPr lang="en-US" sz="2400">
              <a:solidFill>
                <a:srgbClr val="000000"/>
              </a:solidFill>
              <a:latin typeface="Arial" charset="0"/>
              <a:ea typeface="ＭＳ Ｐゴシック" charset="0"/>
              <a:cs typeface="ＭＳ Ｐゴシック" charset="0"/>
            </a:endParaRPr>
          </a:p>
        </p:txBody>
      </p:sp>
      <p:pic>
        <p:nvPicPr>
          <p:cNvPr id="10" name="Content Placeholder 9" descr="Graphical user interface, application, table, Excel&#10;&#10;Description automatically generated">
            <a:extLst>
              <a:ext uri="{FF2B5EF4-FFF2-40B4-BE49-F238E27FC236}">
                <a16:creationId xmlns:a16="http://schemas.microsoft.com/office/drawing/2014/main" id="{B4599975-E6A1-4C36-8EF1-96630937C9A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294599" y="35594"/>
            <a:ext cx="4832438" cy="6283014"/>
          </a:xfrm>
        </p:spPr>
      </p:pic>
    </p:spTree>
    <p:extLst>
      <p:ext uri="{BB962C8B-B14F-4D97-AF65-F5344CB8AC3E}">
        <p14:creationId xmlns:p14="http://schemas.microsoft.com/office/powerpoint/2010/main" val="1589609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hape, circle&#10;&#10;Description automatically generated">
            <a:extLst>
              <a:ext uri="{FF2B5EF4-FFF2-40B4-BE49-F238E27FC236}">
                <a16:creationId xmlns:a16="http://schemas.microsoft.com/office/drawing/2014/main" id="{8F7A3A56-61DD-4405-87F0-A181945871F1}"/>
              </a:ext>
            </a:extLst>
          </p:cNvPr>
          <p:cNvPicPr>
            <a:picLocks noChangeAspect="1"/>
          </p:cNvPicPr>
          <p:nvPr/>
        </p:nvPicPr>
        <p:blipFill rotWithShape="1">
          <a:blip r:embed="rId2">
            <a:extLst>
              <a:ext uri="{28A0092B-C50C-407E-A947-70E740481C1C}">
                <a14:useLocalDpi xmlns:a14="http://schemas.microsoft.com/office/drawing/2010/main" val="0"/>
              </a:ext>
            </a:extLst>
          </a:blip>
          <a:srcRect l="5045" t="7933" r="7075"/>
          <a:stretch/>
        </p:blipFill>
        <p:spPr>
          <a:xfrm>
            <a:off x="1051324" y="4317338"/>
            <a:ext cx="2797508" cy="1631486"/>
          </a:xfrm>
          <a:prstGeom prst="rect">
            <a:avLst/>
          </a:prstGeom>
        </p:spPr>
      </p:pic>
      <p:sp>
        <p:nvSpPr>
          <p:cNvPr id="2" name="Title 1">
            <a:extLst>
              <a:ext uri="{FF2B5EF4-FFF2-40B4-BE49-F238E27FC236}">
                <a16:creationId xmlns:a16="http://schemas.microsoft.com/office/drawing/2014/main" id="{1ABCF656-43B1-564A-AE69-49DCFEEAC9B0}"/>
              </a:ext>
            </a:extLst>
          </p:cNvPr>
          <p:cNvSpPr>
            <a:spLocks noGrp="1"/>
          </p:cNvSpPr>
          <p:nvPr>
            <p:ph type="title"/>
          </p:nvPr>
        </p:nvSpPr>
        <p:spPr>
          <a:xfrm>
            <a:off x="203063" y="466688"/>
            <a:ext cx="3964707" cy="1076215"/>
          </a:xfrm>
        </p:spPr>
        <p:txBody>
          <a:bodyPr/>
          <a:lstStyle/>
          <a:p>
            <a:pPr algn="ctr"/>
            <a:r>
              <a:rPr lang="fr-CA" u="sng">
                <a:solidFill>
                  <a:schemeClr val="tx1"/>
                </a:solidFill>
              </a:rPr>
              <a:t>Exemple de plan budgétaire </a:t>
            </a:r>
          </a:p>
        </p:txBody>
      </p:sp>
      <p:sp>
        <p:nvSpPr>
          <p:cNvPr id="6" name="Rounded Rectangular Callout 5">
            <a:extLst>
              <a:ext uri="{FF2B5EF4-FFF2-40B4-BE49-F238E27FC236}">
                <a16:creationId xmlns:a16="http://schemas.microsoft.com/office/drawing/2014/main" id="{397FE39E-6D57-424C-9DC0-29D7A255A087}"/>
              </a:ext>
            </a:extLst>
          </p:cNvPr>
          <p:cNvSpPr/>
          <p:nvPr/>
        </p:nvSpPr>
        <p:spPr bwMode="auto">
          <a:xfrm>
            <a:off x="397007" y="1670780"/>
            <a:ext cx="3271839" cy="2271712"/>
          </a:xfrm>
          <a:prstGeom prst="wedgeRoundRectCallout">
            <a:avLst/>
          </a:prstGeom>
          <a:no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defRPr/>
            </a:pPr>
            <a:endParaRPr lang="en-US" sz="2400">
              <a:solidFill>
                <a:srgbClr val="000000"/>
              </a:solidFill>
              <a:latin typeface="Arial" charset="0"/>
              <a:ea typeface="ＭＳ Ｐゴシック" charset="0"/>
              <a:cs typeface="ＭＳ Ｐゴシック" charset="0"/>
            </a:endParaRPr>
          </a:p>
        </p:txBody>
      </p:sp>
      <p:sp>
        <p:nvSpPr>
          <p:cNvPr id="8" name="TextBox 7">
            <a:extLst>
              <a:ext uri="{FF2B5EF4-FFF2-40B4-BE49-F238E27FC236}">
                <a16:creationId xmlns:a16="http://schemas.microsoft.com/office/drawing/2014/main" id="{31C3FF15-1FCC-D646-A223-95C87A343139}"/>
              </a:ext>
            </a:extLst>
          </p:cNvPr>
          <p:cNvSpPr txBox="1"/>
          <p:nvPr/>
        </p:nvSpPr>
        <p:spPr>
          <a:xfrm>
            <a:off x="397008" y="2024563"/>
            <a:ext cx="3271838" cy="1938992"/>
          </a:xfrm>
          <a:prstGeom prst="rect">
            <a:avLst/>
          </a:prstGeom>
          <a:noFill/>
        </p:spPr>
        <p:txBody>
          <a:bodyPr wrap="square" rtlCol="0">
            <a:spAutoFit/>
          </a:bodyPr>
          <a:lstStyle/>
          <a:p>
            <a:pPr algn="ctr">
              <a:defRPr/>
            </a:pPr>
            <a:r>
              <a:rPr lang="fr-CA" sz="2400" dirty="0">
                <a:solidFill>
                  <a:srgbClr val="000000"/>
                </a:solidFill>
                <a:latin typeface="Arial"/>
                <a:ea typeface="ＭＳ Ｐゴシック"/>
              </a:rPr>
              <a:t>Jette un coup d’œil à ce plan budgétaire! Utilise-le pour suivre ton </a:t>
            </a:r>
            <a:r>
              <a:rPr lang="fr-CA" sz="2400" b="1" dirty="0">
                <a:solidFill>
                  <a:srgbClr val="000000"/>
                </a:solidFill>
                <a:latin typeface="Arial"/>
                <a:ea typeface="ＭＳ Ｐゴシック"/>
              </a:rPr>
              <a:t>revenu</a:t>
            </a:r>
            <a:r>
              <a:rPr lang="fr-CA" sz="2400" dirty="0">
                <a:solidFill>
                  <a:srgbClr val="000000"/>
                </a:solidFill>
                <a:latin typeface="Arial"/>
                <a:ea typeface="ＭＳ Ｐゴシック"/>
              </a:rPr>
              <a:t>!</a:t>
            </a:r>
          </a:p>
        </p:txBody>
      </p:sp>
      <p:sp>
        <p:nvSpPr>
          <p:cNvPr id="15" name="Right Arrow 14">
            <a:extLst>
              <a:ext uri="{FF2B5EF4-FFF2-40B4-BE49-F238E27FC236}">
                <a16:creationId xmlns:a16="http://schemas.microsoft.com/office/drawing/2014/main" id="{6F5C5950-2E8C-4943-8148-864E0122CDDE}"/>
              </a:ext>
            </a:extLst>
          </p:cNvPr>
          <p:cNvSpPr/>
          <p:nvPr/>
        </p:nvSpPr>
        <p:spPr bwMode="auto">
          <a:xfrm rot="20049039">
            <a:off x="2970042" y="4395871"/>
            <a:ext cx="814793" cy="480539"/>
          </a:xfrm>
          <a:prstGeom prst="rightArrow">
            <a:avLst/>
          </a:prstGeom>
          <a:solidFill>
            <a:schemeClr val="tx1"/>
          </a:solidFill>
          <a:ln w="9525" cap="flat" cmpd="sng" algn="ctr">
            <a:solidFill>
              <a:schemeClr val="accent1">
                <a:lumMod val="25000"/>
              </a:schemeClr>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defRPr/>
            </a:pPr>
            <a:endParaRPr lang="en-US" sz="2400">
              <a:solidFill>
                <a:srgbClr val="000000"/>
              </a:solidFill>
              <a:latin typeface="Arial" charset="0"/>
              <a:ea typeface="ＭＳ Ｐゴシック" charset="0"/>
              <a:cs typeface="ＭＳ Ｐゴシック" charset="0"/>
            </a:endParaRPr>
          </a:p>
        </p:txBody>
      </p:sp>
      <p:pic>
        <p:nvPicPr>
          <p:cNvPr id="4" name="Picture 3" descr="Table&#10;&#10;Description automatically generated">
            <a:extLst>
              <a:ext uri="{FF2B5EF4-FFF2-40B4-BE49-F238E27FC236}">
                <a16:creationId xmlns:a16="http://schemas.microsoft.com/office/drawing/2014/main" id="{144CA5D9-2983-4BC1-A167-18D17B6323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8817" y="0"/>
            <a:ext cx="4976229" cy="6164494"/>
          </a:xfrm>
          <a:prstGeom prst="rect">
            <a:avLst/>
          </a:prstGeom>
        </p:spPr>
      </p:pic>
    </p:spTree>
    <p:extLst>
      <p:ext uri="{BB962C8B-B14F-4D97-AF65-F5344CB8AC3E}">
        <p14:creationId xmlns:p14="http://schemas.microsoft.com/office/powerpoint/2010/main" val="33362346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E05DF-2D09-4E3C-9542-7606C659927A}"/>
              </a:ext>
            </a:extLst>
          </p:cNvPr>
          <p:cNvSpPr>
            <a:spLocks noGrp="1"/>
          </p:cNvSpPr>
          <p:nvPr>
            <p:ph type="title"/>
          </p:nvPr>
        </p:nvSpPr>
        <p:spPr>
          <a:xfrm>
            <a:off x="10477" y="210111"/>
            <a:ext cx="8853340" cy="685800"/>
          </a:xfrm>
        </p:spPr>
        <p:txBody>
          <a:bodyPr/>
          <a:lstStyle/>
          <a:p>
            <a:pPr algn="ctr"/>
            <a:r>
              <a:rPr lang="fr-CA"/>
              <a:t>1. Budget inversé</a:t>
            </a:r>
          </a:p>
        </p:txBody>
      </p:sp>
      <p:sp>
        <p:nvSpPr>
          <p:cNvPr id="3" name="Content Placeholder 2">
            <a:extLst>
              <a:ext uri="{FF2B5EF4-FFF2-40B4-BE49-F238E27FC236}">
                <a16:creationId xmlns:a16="http://schemas.microsoft.com/office/drawing/2014/main" id="{FB4F38F3-F554-42FD-9D5E-6C930D7DA1C0}"/>
              </a:ext>
            </a:extLst>
          </p:cNvPr>
          <p:cNvSpPr>
            <a:spLocks noGrp="1"/>
          </p:cNvSpPr>
          <p:nvPr>
            <p:ph idx="1"/>
          </p:nvPr>
        </p:nvSpPr>
        <p:spPr>
          <a:xfrm>
            <a:off x="1077368" y="948487"/>
            <a:ext cx="8074026" cy="911324"/>
          </a:xfrm>
        </p:spPr>
        <p:txBody>
          <a:bodyPr/>
          <a:lstStyle/>
          <a:p>
            <a:r>
              <a:rPr lang="fr-CA" dirty="0"/>
              <a:t>Détermine ton revenu et toutes tes dépenses.</a:t>
            </a:r>
          </a:p>
          <a:p>
            <a:r>
              <a:rPr lang="fr-CA" dirty="0"/>
              <a:t>Ce qui te reste, une fois que tu as soustrait tes dépenses de ton revenu, est le budget dont tu disposes. </a:t>
            </a:r>
          </a:p>
        </p:txBody>
      </p:sp>
      <p:sp>
        <p:nvSpPr>
          <p:cNvPr id="7" name="Content Placeholder 2">
            <a:extLst>
              <a:ext uri="{FF2B5EF4-FFF2-40B4-BE49-F238E27FC236}">
                <a16:creationId xmlns:a16="http://schemas.microsoft.com/office/drawing/2014/main" id="{347EBE60-434D-420B-9D42-92282605092C}"/>
              </a:ext>
            </a:extLst>
          </p:cNvPr>
          <p:cNvSpPr txBox="1">
            <a:spLocks/>
          </p:cNvSpPr>
          <p:nvPr/>
        </p:nvSpPr>
        <p:spPr bwMode="auto">
          <a:xfrm>
            <a:off x="1655267" y="5103342"/>
            <a:ext cx="5563760" cy="10065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1pPr>
            <a:lvl2pPr marL="742950" indent="-28575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2pPr>
            <a:lvl3pPr marL="1143000" indent="-22860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3pPr>
            <a:lvl4pPr marL="1600200" indent="-22860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4pPr>
            <a:lvl5pPr marL="2057400" indent="-22860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5pPr>
            <a:lvl6pPr marL="2514600" indent="-22860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6pPr>
            <a:lvl7pPr marL="2971800" indent="-22860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7pPr>
            <a:lvl8pPr marL="3429000" indent="-22860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8pPr>
            <a:lvl9pPr marL="3886200" indent="-22860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9pPr>
          </a:lstStyle>
          <a:p>
            <a:r>
              <a:rPr lang="fr-CA"/>
              <a:t>Soustrais toutes tes dépenses de ton revenu.</a:t>
            </a:r>
          </a:p>
          <a:p>
            <a:r>
              <a:rPr lang="fr-CA"/>
              <a:t>Assure-toi de n’oublier aucune dépense.</a:t>
            </a:r>
          </a:p>
        </p:txBody>
      </p:sp>
      <p:sp>
        <p:nvSpPr>
          <p:cNvPr id="11" name="Title 1">
            <a:extLst>
              <a:ext uri="{FF2B5EF4-FFF2-40B4-BE49-F238E27FC236}">
                <a16:creationId xmlns:a16="http://schemas.microsoft.com/office/drawing/2014/main" id="{A14C3833-50B6-43B9-892C-86CE85D213DA}"/>
              </a:ext>
            </a:extLst>
          </p:cNvPr>
          <p:cNvSpPr txBox="1">
            <a:spLocks/>
          </p:cNvSpPr>
          <p:nvPr/>
        </p:nvSpPr>
        <p:spPr bwMode="auto">
          <a:xfrm>
            <a:off x="-1024432" y="4312390"/>
            <a:ext cx="10565308"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80000"/>
              </a:lnSpc>
              <a:spcBef>
                <a:spcPct val="0"/>
              </a:spcBef>
              <a:spcAft>
                <a:spcPct val="0"/>
              </a:spcAft>
              <a:defRPr sz="4000">
                <a:solidFill>
                  <a:srgbClr val="477E27"/>
                </a:solidFill>
                <a:latin typeface="+mj-lt"/>
                <a:ea typeface="MS PGothic" panose="020B0600070205080204" pitchFamily="34" charset="-128"/>
                <a:cs typeface="+mj-cs"/>
              </a:defRPr>
            </a:lvl1pPr>
            <a:lvl2pPr algn="l" rtl="0" eaLnBrk="0" fontAlgn="base" hangingPunct="0">
              <a:lnSpc>
                <a:spcPct val="80000"/>
              </a:lnSpc>
              <a:spcBef>
                <a:spcPct val="0"/>
              </a:spcBef>
              <a:spcAft>
                <a:spcPct val="0"/>
              </a:spcAft>
              <a:defRPr sz="4000">
                <a:solidFill>
                  <a:srgbClr val="477E27"/>
                </a:solidFill>
                <a:latin typeface="Arial" charset="0"/>
                <a:ea typeface="MS PGothic" panose="020B0600070205080204" pitchFamily="34" charset="-128"/>
                <a:cs typeface="ＭＳ Ｐゴシック" charset="0"/>
              </a:defRPr>
            </a:lvl2pPr>
            <a:lvl3pPr algn="l" rtl="0" eaLnBrk="0" fontAlgn="base" hangingPunct="0">
              <a:lnSpc>
                <a:spcPct val="80000"/>
              </a:lnSpc>
              <a:spcBef>
                <a:spcPct val="0"/>
              </a:spcBef>
              <a:spcAft>
                <a:spcPct val="0"/>
              </a:spcAft>
              <a:defRPr sz="4000">
                <a:solidFill>
                  <a:srgbClr val="477E27"/>
                </a:solidFill>
                <a:latin typeface="Arial" charset="0"/>
                <a:ea typeface="MS PGothic" panose="020B0600070205080204" pitchFamily="34" charset="-128"/>
                <a:cs typeface="ＭＳ Ｐゴシック" charset="0"/>
              </a:defRPr>
            </a:lvl3pPr>
            <a:lvl4pPr algn="l" rtl="0" eaLnBrk="0" fontAlgn="base" hangingPunct="0">
              <a:lnSpc>
                <a:spcPct val="80000"/>
              </a:lnSpc>
              <a:spcBef>
                <a:spcPct val="0"/>
              </a:spcBef>
              <a:spcAft>
                <a:spcPct val="0"/>
              </a:spcAft>
              <a:defRPr sz="4000">
                <a:solidFill>
                  <a:srgbClr val="477E27"/>
                </a:solidFill>
                <a:latin typeface="Arial" charset="0"/>
                <a:ea typeface="MS PGothic" panose="020B0600070205080204" pitchFamily="34" charset="-128"/>
                <a:cs typeface="ＭＳ Ｐゴシック" charset="0"/>
              </a:defRPr>
            </a:lvl4pPr>
            <a:lvl5pPr algn="l" rtl="0" eaLnBrk="0" fontAlgn="base" hangingPunct="0">
              <a:lnSpc>
                <a:spcPct val="80000"/>
              </a:lnSpc>
              <a:spcBef>
                <a:spcPct val="0"/>
              </a:spcBef>
              <a:spcAft>
                <a:spcPct val="0"/>
              </a:spcAft>
              <a:defRPr sz="4000">
                <a:solidFill>
                  <a:srgbClr val="477E27"/>
                </a:solidFill>
                <a:latin typeface="Arial" charset="0"/>
                <a:ea typeface="MS PGothic" panose="020B0600070205080204" pitchFamily="34" charset="-128"/>
                <a:cs typeface="ＭＳ Ｐゴシック" charset="0"/>
              </a:defRPr>
            </a:lvl5pPr>
            <a:lvl6pPr marL="457200" algn="l" rtl="0" fontAlgn="base">
              <a:lnSpc>
                <a:spcPct val="80000"/>
              </a:lnSpc>
              <a:spcBef>
                <a:spcPct val="0"/>
              </a:spcBef>
              <a:spcAft>
                <a:spcPct val="0"/>
              </a:spcAft>
              <a:defRPr sz="4400">
                <a:solidFill>
                  <a:srgbClr val="477E27"/>
                </a:solidFill>
                <a:latin typeface="Arial" charset="0"/>
                <a:ea typeface="ＭＳ Ｐゴシック" charset="0"/>
                <a:cs typeface="ＭＳ Ｐゴシック" charset="0"/>
              </a:defRPr>
            </a:lvl6pPr>
            <a:lvl7pPr marL="914400" algn="l" rtl="0" fontAlgn="base">
              <a:lnSpc>
                <a:spcPct val="80000"/>
              </a:lnSpc>
              <a:spcBef>
                <a:spcPct val="0"/>
              </a:spcBef>
              <a:spcAft>
                <a:spcPct val="0"/>
              </a:spcAft>
              <a:defRPr sz="4400">
                <a:solidFill>
                  <a:srgbClr val="477E27"/>
                </a:solidFill>
                <a:latin typeface="Arial" charset="0"/>
                <a:ea typeface="ＭＳ Ｐゴシック" charset="0"/>
                <a:cs typeface="ＭＳ Ｐゴシック" charset="0"/>
              </a:defRPr>
            </a:lvl7pPr>
            <a:lvl8pPr marL="1371600" algn="l" rtl="0" fontAlgn="base">
              <a:lnSpc>
                <a:spcPct val="80000"/>
              </a:lnSpc>
              <a:spcBef>
                <a:spcPct val="0"/>
              </a:spcBef>
              <a:spcAft>
                <a:spcPct val="0"/>
              </a:spcAft>
              <a:defRPr sz="4400">
                <a:solidFill>
                  <a:srgbClr val="477E27"/>
                </a:solidFill>
                <a:latin typeface="Arial" charset="0"/>
                <a:ea typeface="ＭＳ Ｐゴシック" charset="0"/>
                <a:cs typeface="ＭＳ Ｐゴシック" charset="0"/>
              </a:defRPr>
            </a:lvl8pPr>
            <a:lvl9pPr marL="1828800" algn="l" rtl="0" fontAlgn="base">
              <a:lnSpc>
                <a:spcPct val="80000"/>
              </a:lnSpc>
              <a:spcBef>
                <a:spcPct val="0"/>
              </a:spcBef>
              <a:spcAft>
                <a:spcPct val="0"/>
              </a:spcAft>
              <a:defRPr sz="4400">
                <a:solidFill>
                  <a:srgbClr val="477E27"/>
                </a:solidFill>
                <a:latin typeface="Arial" charset="0"/>
                <a:ea typeface="ＭＳ Ｐゴシック" charset="0"/>
                <a:cs typeface="ＭＳ Ｐゴシック" charset="0"/>
              </a:defRPr>
            </a:lvl9pPr>
          </a:lstStyle>
          <a:p>
            <a:pPr algn="ctr"/>
            <a:r>
              <a:rPr lang="fr-CA"/>
              <a:t>2. Budget base zéro</a:t>
            </a:r>
          </a:p>
        </p:txBody>
      </p:sp>
      <p:pic>
        <p:nvPicPr>
          <p:cNvPr id="6" name="Picture 5" descr="A picture containing company name&#10;&#10;Description automatically generated">
            <a:extLst>
              <a:ext uri="{FF2B5EF4-FFF2-40B4-BE49-F238E27FC236}">
                <a16:creationId xmlns:a16="http://schemas.microsoft.com/office/drawing/2014/main" id="{31E7B432-7065-4AC8-957C-08BD4AE5244C}"/>
              </a:ext>
            </a:extLst>
          </p:cNvPr>
          <p:cNvPicPr>
            <a:picLocks noChangeAspect="1"/>
          </p:cNvPicPr>
          <p:nvPr/>
        </p:nvPicPr>
        <p:blipFill rotWithShape="1">
          <a:blip r:embed="rId2">
            <a:extLst>
              <a:ext uri="{28A0092B-C50C-407E-A947-70E740481C1C}">
                <a14:useLocalDpi xmlns:a14="http://schemas.microsoft.com/office/drawing/2010/main" val="0"/>
              </a:ext>
            </a:extLst>
          </a:blip>
          <a:srcRect t="22772" b="50000"/>
          <a:stretch/>
        </p:blipFill>
        <p:spPr>
          <a:xfrm>
            <a:off x="1225193" y="2131888"/>
            <a:ext cx="6858000" cy="1867328"/>
          </a:xfrm>
          <a:prstGeom prst="rect">
            <a:avLst/>
          </a:prstGeom>
        </p:spPr>
      </p:pic>
    </p:spTree>
    <p:extLst>
      <p:ext uri="{BB962C8B-B14F-4D97-AF65-F5344CB8AC3E}">
        <p14:creationId xmlns:p14="http://schemas.microsoft.com/office/powerpoint/2010/main" val="3263020500"/>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1bca0e2f-16d9-4d6a-8327-7fd70d55969c">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F7E63EF2496EC4A8317235C224509C7" ma:contentTypeVersion="11" ma:contentTypeDescription="Create a new document." ma:contentTypeScope="" ma:versionID="640ffff8c20f7e010ea2200d054a54c4">
  <xsd:schema xmlns:xsd="http://www.w3.org/2001/XMLSchema" xmlns:xs="http://www.w3.org/2001/XMLSchema" xmlns:p="http://schemas.microsoft.com/office/2006/metadata/properties" xmlns:ns2="f6493094-0435-4eae-a32c-76983131fc0f" xmlns:ns3="1bca0e2f-16d9-4d6a-8327-7fd70d55969c" targetNamespace="http://schemas.microsoft.com/office/2006/metadata/properties" ma:root="true" ma:fieldsID="743b969b4f3ac85a24cce56866ed8e25" ns2:_="" ns3:_="">
    <xsd:import namespace="f6493094-0435-4eae-a32c-76983131fc0f"/>
    <xsd:import namespace="1bca0e2f-16d9-4d6a-8327-7fd70d55969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493094-0435-4eae-a32c-76983131fc0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bca0e2f-16d9-4d6a-8327-7fd70d55969c"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5E37F63-969B-4C57-A49C-89A7CB3ED57E}">
  <ds:schemaRefs>
    <ds:schemaRef ds:uri="http://schemas.microsoft.com/sharepoint/v3/contenttype/forms"/>
  </ds:schemaRefs>
</ds:datastoreItem>
</file>

<file path=customXml/itemProps2.xml><?xml version="1.0" encoding="utf-8"?>
<ds:datastoreItem xmlns:ds="http://schemas.openxmlformats.org/officeDocument/2006/customXml" ds:itemID="{0C5B0454-AB55-46FB-8D9B-960EFEFE4018}">
  <ds:schemaRefs>
    <ds:schemaRef ds:uri="http://schemas.microsoft.com/office/2006/metadata/properties"/>
    <ds:schemaRef ds:uri="f6493094-0435-4eae-a32c-76983131fc0f"/>
    <ds:schemaRef ds:uri="http://schemas.microsoft.com/office/2006/documentManagement/types"/>
    <ds:schemaRef ds:uri="http://purl.org/dc/dcmitype/"/>
    <ds:schemaRef ds:uri="http://purl.org/dc/terms/"/>
    <ds:schemaRef ds:uri="http://schemas.openxmlformats.org/package/2006/metadata/core-properties"/>
    <ds:schemaRef ds:uri="http://www.w3.org/XML/1998/namespace"/>
    <ds:schemaRef ds:uri="http://schemas.microsoft.com/office/infopath/2007/PartnerControls"/>
    <ds:schemaRef ds:uri="1bca0e2f-16d9-4d6a-8327-7fd70d55969c"/>
    <ds:schemaRef ds:uri="http://purl.org/dc/elements/1.1/"/>
  </ds:schemaRefs>
</ds:datastoreItem>
</file>

<file path=customXml/itemProps3.xml><?xml version="1.0" encoding="utf-8"?>
<ds:datastoreItem xmlns:ds="http://schemas.openxmlformats.org/officeDocument/2006/customXml" ds:itemID="{72DE73D0-82BA-4B98-854D-FC51157341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493094-0435-4eae-a32c-76983131fc0f"/>
    <ds:schemaRef ds:uri="1bca0e2f-16d9-4d6a-8327-7fd70d5596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1133</Words>
  <Application>Microsoft Office PowerPoint</Application>
  <PresentationFormat>On-screen Show (4:3)</PresentationFormat>
  <Paragraphs>116</Paragraphs>
  <Slides>18</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Elephant</vt:lpstr>
      <vt:lpstr>inherit</vt:lpstr>
      <vt:lpstr>Open Sans</vt:lpstr>
      <vt:lpstr>Blank Presentation</vt:lpstr>
      <vt:lpstr>Établir un budget</vt:lpstr>
      <vt:lpstr>Remarque spéciale à l’intention du personnel enseignant</vt:lpstr>
      <vt:lpstr>Révision : qu’est-ce qu’un budget?</vt:lpstr>
      <vt:lpstr>Pourquoi est-il important d’établir un budget?</vt:lpstr>
      <vt:lpstr>PowerPoint Presentation</vt:lpstr>
      <vt:lpstr>Comment peux-tu épargner de l’argent?</vt:lpstr>
      <vt:lpstr>Exemple de plan budgétaire </vt:lpstr>
      <vt:lpstr>Exemple de plan budgétaire </vt:lpstr>
      <vt:lpstr>1. Budget inversé</vt:lpstr>
      <vt:lpstr>PowerPoint Presentation</vt:lpstr>
      <vt:lpstr>4. Budget à argent liquide seulement ou méthode des enveloppes</vt:lpstr>
      <vt:lpstr>5. Budget aux deux semaines ou budget mensuel</vt:lpstr>
      <vt:lpstr>PowerPoint Presentation</vt:lpstr>
      <vt:lpstr>6. Budget numérique</vt:lpstr>
      <vt:lpstr>N’oublie pas les taxes et l’impôt.</vt:lpstr>
      <vt:lpstr>Impôt fédéral sur le revenu</vt:lpstr>
      <vt:lpstr>Salaire brut et salaire net</vt:lpstr>
      <vt:lpstr>Exercice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Balancing Budgets Part 1</dc:title>
  <dc:creator/>
  <cp:lastModifiedBy/>
  <cp:revision>51</cp:revision>
  <dcterms:created xsi:type="dcterms:W3CDTF">2021-06-28T17:31:43Z</dcterms:created>
  <dcterms:modified xsi:type="dcterms:W3CDTF">2022-02-02T21:42:58Z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0x0101006F7E63EF2496EC4A8317235C224509C7</vt:lpwstr>
  </property>
  <property fmtid="{D5CDD505-2E9C-101B-9397-08002B2CF9AE}" pid="3" name="Order">
    <vt:r8>19300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ComplianceAssetId">
    <vt:lpwstr/>
  </property>
  <property fmtid="{D5CDD505-2E9C-101B-9397-08002B2CF9AE}" pid="8" name="TemplateUrl">
    <vt:lpwstr/>
  </property>
</Properties>
</file>