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4" r:id="rId4"/>
  </p:sldMasterIdLst>
  <p:notesMasterIdLst>
    <p:notesMasterId r:id="rId27"/>
  </p:notesMasterIdLst>
  <p:sldIdLst>
    <p:sldId id="274" r:id="rId5"/>
    <p:sldId id="298" r:id="rId6"/>
    <p:sldId id="276" r:id="rId7"/>
    <p:sldId id="304" r:id="rId8"/>
    <p:sldId id="277" r:id="rId9"/>
    <p:sldId id="293" r:id="rId10"/>
    <p:sldId id="294" r:id="rId11"/>
    <p:sldId id="296" r:id="rId12"/>
    <p:sldId id="295" r:id="rId13"/>
    <p:sldId id="303" r:id="rId14"/>
    <p:sldId id="301" r:id="rId15"/>
    <p:sldId id="299" r:id="rId16"/>
    <p:sldId id="300" r:id="rId17"/>
    <p:sldId id="292" r:id="rId18"/>
    <p:sldId id="285" r:id="rId19"/>
    <p:sldId id="279" r:id="rId20"/>
    <p:sldId id="286" r:id="rId21"/>
    <p:sldId id="288" r:id="rId22"/>
    <p:sldId id="289" r:id="rId23"/>
    <p:sldId id="290" r:id="rId24"/>
    <p:sldId id="291" r:id="rId25"/>
    <p:sldId id="30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7S5o1K5LZHsErsGz3tCGtQ==" hashData="yKRHPbc3QqTmb3yxQ6ryPxlvtxuYkbt8Ga1U752kfFbvyf78h8AO7rG7uVP6QtxrpspxIOC5yLjQxwVXVI8itQ=="/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DF"/>
    <a:srgbClr val="8FE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E6ED7-D47A-408E-BA95-A1B9AECAF0F6}" v="152" dt="2023-04-24T16:12:32.3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9CC13-C521-49A2-8810-585E4BB39E13}" type="datetimeFigureOut">
              <a:rPr lang="en-CA" smtClean="0"/>
              <a:t>2023-04-24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DB58A-DCD7-4192-8914-70C3C67A3D3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4631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40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ada.ca/fr/sante-canada/services/sante-environnement-milieu-travail/sante-securite-travail/systeme-information-matieres-dangereuses-utilisees-travail.html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ada.ca/fr/services/emplois/milieu-travail/milieux-reglementation-federale/apercu-parties-code-canadien-travail.html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tario.ca/fr/document/votre-guide-de-la-loi-sur-les-normes-demploi-0" TargetMode="External"/><Relationship Id="rId2" Type="http://schemas.openxmlformats.org/officeDocument/2006/relationships/hyperlink" Target="https://www.canada.ca/fr/services/emplois/milieu-travail/sante-securite.html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ci.radio-canada.ca/nouvelle/799035/exploration-miniere-nord-ontario" TargetMode="External"/><Relationship Id="rId2" Type="http://schemas.openxmlformats.org/officeDocument/2006/relationships/hyperlink" Target="https://ici.radio-canada.ca/nouvelle/1157097/de-beers-mine-attawapiskat-fin-vie-diamant-nord-ontario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ci.radio-canada.ca/recit-numerique/1675/wetsuweten-coastal-gaslink-gazoduc-conflit-chef-hereditaires-autochtones-grc?utm_source=google-sem&amp;utm_campaign=nat.pn.sem-ao-longs-formats&amp;utm_medium=payant&amp;utm_term=info&amp;utm_content=recits-photoreportages&amp;gclid=CjwKCAjw0ZiiBhBKEiwA4PT9z22kqDrUPTT7P91P0FofNFLnAEK-bToYXAgjOxVMcnQuzeUFtdVCbRoChwIQAvD_Bw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urnaldemontreal.com/2015/04/10/plan-nord--20-milliards-pour-quoi" TargetMode="External"/><Relationship Id="rId2" Type="http://schemas.openxmlformats.org/officeDocument/2006/relationships/hyperlink" Target="https://www.ledevoir.com/politique/quebec/318786/plan-nord-resistance-chez-les-innus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tario.ca/fr/document/votre-guide-de-la-loi-sur-les-normes-demploi-0/salaire-minimum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rposegames.com/game/symboles-de-simdut" TargetMode="External"/><Relationship Id="rId2" Type="http://schemas.openxmlformats.org/officeDocument/2006/relationships/hyperlink" Target="https://advancedct.com/whmis-symbols-quiz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ym typeface="Arial" panose="020B0604020202020204" pitchFamily="34" charset="0"/>
              </a:rPr>
              <a:t>Projet</a:t>
            </a:r>
            <a:r>
              <a:rPr lang="en-US" dirty="0">
                <a:sym typeface="Arial" panose="020B0604020202020204" pitchFamily="34" charset="0"/>
              </a:rPr>
              <a:t> de recherche : </a:t>
            </a:r>
            <a:r>
              <a:rPr lang="en-US" dirty="0" err="1">
                <a:sym typeface="Arial" panose="020B0604020202020204" pitchFamily="34" charset="0"/>
              </a:rPr>
              <a:t>normes</a:t>
            </a:r>
            <a:r>
              <a:rPr lang="en-US" dirty="0">
                <a:sym typeface="Arial" panose="020B0604020202020204" pitchFamily="34" charset="0"/>
              </a:rPr>
              <a:t> </a:t>
            </a:r>
            <a:r>
              <a:rPr lang="en-US" dirty="0" err="1">
                <a:sym typeface="Arial" panose="020B0604020202020204" pitchFamily="34" charset="0"/>
              </a:rPr>
              <a:t>éthiques</a:t>
            </a:r>
            <a:r>
              <a:rPr lang="en-US" dirty="0">
                <a:sym typeface="Arial" panose="020B0604020202020204" pitchFamily="34" charset="0"/>
              </a:rPr>
              <a:t> des </a:t>
            </a:r>
            <a:r>
              <a:rPr lang="en-US" dirty="0" err="1">
                <a:sym typeface="Arial" panose="020B0604020202020204" pitchFamily="34" charset="0"/>
              </a:rPr>
              <a:t>entreprises</a:t>
            </a:r>
            <a:r>
              <a:rPr lang="en-US" dirty="0">
                <a:sym typeface="Arial" panose="020B0604020202020204" pitchFamily="34" charset="0"/>
              </a:rPr>
              <a:t> ?</a:t>
            </a:r>
            <a:endParaRPr lang="en-US" dirty="0"/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>
              <a:spcAft>
                <a:spcPct val="0"/>
              </a:spcAft>
              <a:buClr>
                <a:srgbClr val="FFFFFF"/>
              </a:buClr>
            </a:pPr>
            <a:r>
              <a:rPr lang="en-US" altLang="en-US" dirty="0">
                <a:solidFill>
                  <a:srgbClr val="FFFFFF"/>
                </a:solidFill>
                <a:sym typeface="Arial" panose="020B0604020202020204" pitchFamily="34" charset="0"/>
              </a:rPr>
              <a:t>À </a:t>
            </a:r>
            <a:r>
              <a:rPr lang="en-US" altLang="en-US" dirty="0" err="1">
                <a:solidFill>
                  <a:srgbClr val="FFFFFF"/>
                </a:solidFill>
                <a:sym typeface="Arial" panose="020B0604020202020204" pitchFamily="34" charset="0"/>
              </a:rPr>
              <a:t>partir</a:t>
            </a:r>
            <a:r>
              <a:rPr lang="en-US" altLang="en-US" dirty="0">
                <a:solidFill>
                  <a:srgbClr val="FFFFFF"/>
                </a:solidFill>
                <a:sym typeface="Arial" panose="020B0604020202020204" pitchFamily="34" charset="0"/>
              </a:rPr>
              <a:t> de la 12</a:t>
            </a:r>
            <a:r>
              <a:rPr lang="en-US" altLang="en-US" baseline="30000" dirty="0">
                <a:solidFill>
                  <a:srgbClr val="FFFFFF"/>
                </a:solidFill>
                <a:sym typeface="Arial" panose="020B0604020202020204" pitchFamily="34" charset="0"/>
              </a:rPr>
              <a:t>e</a:t>
            </a:r>
            <a:r>
              <a:rPr lang="en-US" altLang="en-US" dirty="0">
                <a:solidFill>
                  <a:srgbClr val="FFFFFF"/>
                </a:solidFill>
                <a:sym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FF"/>
                </a:solidFill>
                <a:sym typeface="Arial" panose="020B0604020202020204" pitchFamily="34" charset="0"/>
              </a:rPr>
              <a:t>année</a:t>
            </a:r>
            <a:endParaRPr lang="en-US" altLang="en-US" dirty="0">
              <a:solidFill>
                <a:srgbClr val="FFFFFF"/>
              </a:solidFill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6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/>
              <a:t>SIMDUT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lvl="1" indent="0">
              <a:lnSpc>
                <a:spcPts val="2400"/>
              </a:lnSpc>
              <a:buNone/>
            </a:pPr>
            <a:r>
              <a:rPr lang="en-US" sz="2000" b="1" dirty="0">
                <a:ea typeface="MS PGothic"/>
              </a:rPr>
              <a:t>SIMDUT : Système </a:t>
            </a:r>
            <a:r>
              <a:rPr lang="en-US" sz="2000" b="1" dirty="0" err="1">
                <a:ea typeface="MS PGothic"/>
              </a:rPr>
              <a:t>d'information</a:t>
            </a:r>
            <a:r>
              <a:rPr lang="en-US" sz="2000" b="1" dirty="0">
                <a:ea typeface="MS PGothic"/>
              </a:rPr>
              <a:t> sur les matières </a:t>
            </a:r>
            <a:r>
              <a:rPr lang="en-US" sz="2000" b="1" dirty="0" err="1">
                <a:ea typeface="MS PGothic"/>
              </a:rPr>
              <a:t>dangereuses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utilisées</a:t>
            </a:r>
            <a:r>
              <a:rPr lang="en-US" sz="2000" b="1" dirty="0">
                <a:ea typeface="MS PGothic"/>
              </a:rPr>
              <a:t> au travail</a:t>
            </a:r>
            <a:endParaRPr lang="en-US" b="1" dirty="0"/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Les </a:t>
            </a:r>
            <a:r>
              <a:rPr lang="en-US" sz="2000" dirty="0" err="1">
                <a:ea typeface="MS PGothic"/>
              </a:rPr>
              <a:t>lieux</a:t>
            </a:r>
            <a:r>
              <a:rPr lang="en-US" sz="2000" dirty="0">
                <a:ea typeface="MS PGothic"/>
              </a:rPr>
              <a:t> de travail </a:t>
            </a:r>
            <a:r>
              <a:rPr lang="en-US" sz="2000" dirty="0" err="1">
                <a:ea typeface="MS PGothic"/>
              </a:rPr>
              <a:t>sont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tenus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d'étiqueter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matériaux</a:t>
            </a:r>
            <a:r>
              <a:rPr lang="en-US" sz="2000" dirty="0">
                <a:ea typeface="MS PGothic"/>
              </a:rPr>
              <a:t> et de dispenser </a:t>
            </a:r>
            <a:r>
              <a:rPr lang="en-US" sz="2000" dirty="0" err="1">
                <a:ea typeface="MS PGothic"/>
              </a:rPr>
              <a:t>une</a:t>
            </a:r>
            <a:r>
              <a:rPr lang="en-US" sz="2000" dirty="0">
                <a:ea typeface="MS PGothic"/>
              </a:rPr>
              <a:t> formation </a:t>
            </a:r>
            <a:r>
              <a:rPr lang="en-US" sz="2000" dirty="0" err="1">
                <a:ea typeface="MS PGothic"/>
              </a:rPr>
              <a:t>afin</a:t>
            </a:r>
            <a:r>
              <a:rPr lang="en-US" sz="2000" dirty="0">
                <a:ea typeface="MS PGothic"/>
              </a:rPr>
              <a:t> que les </a:t>
            </a:r>
            <a:r>
              <a:rPr lang="en-US" sz="2000" dirty="0" err="1">
                <a:ea typeface="MS PGothic"/>
              </a:rPr>
              <a:t>travailleurs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comprennent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risques</a:t>
            </a:r>
            <a:r>
              <a:rPr lang="en-US" sz="2000" dirty="0">
                <a:ea typeface="MS PGothic"/>
              </a:rPr>
              <a:t> et la manière </a:t>
            </a:r>
            <a:r>
              <a:rPr lang="en-US" sz="2000" dirty="0" err="1">
                <a:ea typeface="MS PGothic"/>
              </a:rPr>
              <a:t>d'utiliser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produits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toute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Pour plus </a:t>
            </a:r>
            <a:r>
              <a:rPr lang="en-US" sz="2000" dirty="0" err="1">
                <a:ea typeface="MS PGothic"/>
              </a:rPr>
              <a:t>d'informations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consultez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ce</a:t>
            </a:r>
            <a:r>
              <a:rPr lang="en-US" sz="2000" dirty="0">
                <a:ea typeface="MS PGothic"/>
              </a:rPr>
              <a:t> lien : </a:t>
            </a:r>
            <a:endParaRPr lang="en-US" dirty="0"/>
          </a:p>
          <a:p>
            <a:pPr marL="0" lvl="1" indent="0">
              <a:lnSpc>
                <a:spcPts val="2400"/>
              </a:lnSpc>
              <a:buSzPts val="2800"/>
              <a:buNone/>
            </a:pP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Système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d'information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 sur les matières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dangereuses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utilisées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/>
              </a:rPr>
              <a:t> au travail (SIMDUT)</a:t>
            </a:r>
            <a:endParaRPr lang="en-US" sz="2000" b="1" dirty="0">
              <a:solidFill>
                <a:schemeClr val="accent1">
                  <a:lumMod val="75000"/>
                  <a:lumOff val="25000"/>
                </a:schemeClr>
              </a:solidFill>
              <a:ea typeface="MS PGothic"/>
            </a:endParaRPr>
          </a:p>
          <a:p>
            <a:pPr marL="0" lvl="1" indent="-285115">
              <a:lnSpc>
                <a:spcPts val="2400"/>
              </a:lnSpc>
              <a:buFont typeface="Arial"/>
              <a:buChar char="•"/>
            </a:pPr>
            <a:endParaRPr lang="en-US" dirty="0">
              <a:solidFill>
                <a:schemeClr val="tx1"/>
              </a:solidFill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541392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dirty="0"/>
              <a:t>Vos droits </a:t>
            </a:r>
            <a:r>
              <a:rPr lang="en-CA" sz="3600" dirty="0" err="1"/>
              <a:t>en</a:t>
            </a:r>
            <a:r>
              <a:rPr lang="en-CA" sz="3600" dirty="0"/>
              <a:t> tant </a:t>
            </a:r>
            <a:r>
              <a:rPr lang="en-CA" sz="3600" dirty="0" err="1"/>
              <a:t>qu'employée</a:t>
            </a:r>
            <a:r>
              <a:rPr lang="en-CA" sz="3600" dirty="0"/>
              <a:t> et </a:t>
            </a:r>
            <a:r>
              <a:rPr lang="en-CA" sz="3600" dirty="0" err="1"/>
              <a:t>employé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lvl="1" indent="0">
              <a:spcBef>
                <a:spcPts val="300"/>
              </a:spcBef>
              <a:buNone/>
            </a:pPr>
            <a:r>
              <a:rPr lang="en-US" sz="2000" b="1" dirty="0">
                <a:ea typeface="MS PGothic"/>
              </a:rPr>
              <a:t>Le Code </a:t>
            </a:r>
            <a:r>
              <a:rPr lang="en-US" sz="2000" b="1" dirty="0" err="1">
                <a:ea typeface="MS PGothic"/>
              </a:rPr>
              <a:t>canadien</a:t>
            </a:r>
            <a:r>
              <a:rPr lang="en-US" sz="2000" dirty="0">
                <a:ea typeface="MS PGothic"/>
              </a:rPr>
              <a:t> </a:t>
            </a:r>
            <a:r>
              <a:rPr lang="en-US" sz="2000" b="1" dirty="0">
                <a:ea typeface="MS PGothic"/>
              </a:rPr>
              <a:t>du travail </a:t>
            </a:r>
            <a:r>
              <a:rPr lang="en-US" sz="2000" dirty="0">
                <a:ea typeface="MS PGothic"/>
              </a:rPr>
              <a:t>stipule que les </a:t>
            </a:r>
            <a:r>
              <a:rPr lang="en-US" sz="2000" dirty="0" err="1">
                <a:ea typeface="MS PGothic"/>
              </a:rPr>
              <a:t>travailleurs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ont</a:t>
            </a:r>
            <a:r>
              <a:rPr lang="en-US" sz="2000" dirty="0">
                <a:ea typeface="MS PGothic"/>
              </a:rPr>
              <a:t> le droit de former des </a:t>
            </a:r>
            <a:r>
              <a:rPr lang="en-US" sz="2000" dirty="0" err="1">
                <a:ea typeface="MS PGothic"/>
              </a:rPr>
              <a:t>syndicats</a:t>
            </a:r>
            <a:r>
              <a:rPr lang="en-US" sz="2000" dirty="0">
                <a:ea typeface="MS PGothic"/>
              </a:rPr>
              <a:t> et de </a:t>
            </a:r>
            <a:r>
              <a:rPr lang="en-US" sz="2000" b="1" dirty="0">
                <a:ea typeface="MS PGothic"/>
              </a:rPr>
              <a:t>faire </a:t>
            </a:r>
            <a:r>
              <a:rPr lang="en-US" sz="2000" b="1" dirty="0" err="1">
                <a:ea typeface="MS PGothic"/>
              </a:rPr>
              <a:t>grève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cas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problèmes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liés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leurs</a:t>
            </a:r>
            <a:r>
              <a:rPr lang="en-US" sz="2000" dirty="0">
                <a:ea typeface="MS PGothic"/>
              </a:rPr>
              <a:t> conditions de travail. </a:t>
            </a:r>
            <a:endParaRPr lang="en-US" dirty="0"/>
          </a:p>
          <a:p>
            <a:pPr marL="0" lvl="1" indent="0">
              <a:spcBef>
                <a:spcPts val="300"/>
              </a:spcBef>
              <a:buNone/>
            </a:pPr>
            <a:endParaRPr lang="en-US" dirty="0"/>
          </a:p>
          <a:p>
            <a:pPr marL="0" lvl="1" indent="0">
              <a:spcBef>
                <a:spcPts val="300"/>
              </a:spcBef>
              <a:buNone/>
            </a:pPr>
            <a:r>
              <a:rPr lang="en-US" sz="2000" dirty="0">
                <a:ea typeface="MS PGothic"/>
              </a:rPr>
              <a:t>Il stipule </a:t>
            </a:r>
            <a:r>
              <a:rPr lang="en-US" sz="2000" dirty="0" err="1">
                <a:ea typeface="MS PGothic"/>
              </a:rPr>
              <a:t>également</a:t>
            </a:r>
            <a:r>
              <a:rPr lang="en-US" sz="2000" dirty="0">
                <a:ea typeface="MS PGothic"/>
              </a:rPr>
              <a:t> que </a:t>
            </a:r>
            <a:r>
              <a:rPr lang="en-US" sz="2000" dirty="0" err="1">
                <a:ea typeface="MS PGothic"/>
              </a:rPr>
              <a:t>l'employeur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est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responsable</a:t>
            </a:r>
            <a:r>
              <a:rPr lang="en-US" sz="2000" dirty="0">
                <a:ea typeface="MS PGothic"/>
              </a:rPr>
              <a:t> de la </a:t>
            </a:r>
            <a:r>
              <a:rPr lang="en-US" sz="2000" dirty="0" err="1">
                <a:ea typeface="MS PGothic"/>
              </a:rPr>
              <a:t>santé</a:t>
            </a:r>
            <a:r>
              <a:rPr lang="en-US" sz="2000" dirty="0">
                <a:ea typeface="MS PGothic"/>
              </a:rPr>
              <a:t> et de la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travailleurs</a:t>
            </a:r>
            <a:r>
              <a:rPr lang="en-US" sz="2000" dirty="0">
                <a:ea typeface="MS PGothic"/>
              </a:rPr>
              <a:t> et de </a:t>
            </a:r>
            <a:r>
              <a:rPr lang="en-US" sz="2000" dirty="0" err="1">
                <a:ea typeface="MS PGothic"/>
              </a:rPr>
              <a:t>toute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personne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présente</a:t>
            </a:r>
            <a:r>
              <a:rPr lang="en-US" sz="2000" dirty="0">
                <a:ea typeface="MS PGothic"/>
              </a:rPr>
              <a:t> sur le site.</a:t>
            </a:r>
            <a:endParaRPr lang="en-US" dirty="0"/>
          </a:p>
          <a:p>
            <a:pPr marL="685165" lvl="1" indent="-285115">
              <a:buNone/>
            </a:pPr>
            <a:endParaRPr lang="en-US" dirty="0"/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Les </a:t>
            </a:r>
            <a:r>
              <a:rPr lang="en-US" sz="2000" dirty="0" err="1">
                <a:ea typeface="MS PGothic"/>
              </a:rPr>
              <a:t>employeurs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sont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tenus</a:t>
            </a:r>
            <a:r>
              <a:rPr lang="en-US" sz="2000" dirty="0">
                <a:ea typeface="MS PGothic"/>
              </a:rPr>
              <a:t> de respecter des </a:t>
            </a:r>
            <a:r>
              <a:rPr lang="en-US" sz="2000" dirty="0" err="1">
                <a:ea typeface="MS PGothic"/>
              </a:rPr>
              <a:t>normes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matière </a:t>
            </a:r>
            <a:r>
              <a:rPr lang="en-US" sz="2000" dirty="0" err="1">
                <a:ea typeface="MS PGothic"/>
              </a:rPr>
              <a:t>d'horaires</a:t>
            </a:r>
            <a:r>
              <a:rPr lang="en-US" sz="2000" dirty="0">
                <a:ea typeface="MS PGothic"/>
              </a:rPr>
              <a:t>, de </a:t>
            </a:r>
            <a:r>
              <a:rPr lang="en-US" sz="2000" dirty="0" err="1">
                <a:ea typeface="MS PGothic"/>
              </a:rPr>
              <a:t>salaires</a:t>
            </a:r>
            <a:r>
              <a:rPr lang="en-US" sz="2000" dirty="0">
                <a:ea typeface="MS PGothic"/>
              </a:rPr>
              <a:t>, de </a:t>
            </a:r>
            <a:r>
              <a:rPr lang="en-US" sz="2000" dirty="0" err="1">
                <a:ea typeface="MS PGothic"/>
              </a:rPr>
              <a:t>vacances</a:t>
            </a:r>
            <a:r>
              <a:rPr lang="en-US" sz="2000" dirty="0">
                <a:ea typeface="MS PGothic"/>
              </a:rPr>
              <a:t> et de </a:t>
            </a:r>
            <a:r>
              <a:rPr lang="en-US" sz="2000" dirty="0" err="1">
                <a:ea typeface="MS PGothic"/>
              </a:rPr>
              <a:t>jours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fériés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0" lvl="1" indent="0">
              <a:lnSpc>
                <a:spcPts val="2400"/>
              </a:lnSpc>
              <a:buNone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Pour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savoir plus sur </a:t>
            </a:r>
            <a:r>
              <a:rPr lang="en-US" sz="2000" dirty="0" err="1">
                <a:ea typeface="MS PGothic"/>
              </a:rPr>
              <a:t>vos</a:t>
            </a:r>
            <a:r>
              <a:rPr lang="en-US" sz="2000" dirty="0">
                <a:ea typeface="MS PGothic"/>
              </a:rPr>
              <a:t> droits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tant </a:t>
            </a:r>
            <a:r>
              <a:rPr lang="en-US" sz="2000" dirty="0" err="1">
                <a:ea typeface="MS PGothic"/>
              </a:rPr>
              <a:t>qu'employé</a:t>
            </a:r>
            <a:r>
              <a:rPr lang="en-US" sz="2000" dirty="0">
                <a:ea typeface="MS PGothic"/>
              </a:rPr>
              <a:t> et </a:t>
            </a:r>
            <a:r>
              <a:rPr lang="en-US" sz="2000" dirty="0" err="1">
                <a:ea typeface="MS PGothic"/>
              </a:rPr>
              <a:t>employée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consultez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ce</a:t>
            </a:r>
            <a:r>
              <a:rPr lang="en-US" sz="2000" dirty="0">
                <a:ea typeface="MS PGothic"/>
              </a:rPr>
              <a:t> lien :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 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Code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canadien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du travail</a:t>
            </a:r>
            <a:endParaRPr lang="en-US" sz="2000" b="1" dirty="0">
              <a:solidFill>
                <a:schemeClr val="accent1">
                  <a:lumMod val="75000"/>
                  <a:lumOff val="25000"/>
                </a:schemeClr>
              </a:solidFill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3396822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err="1"/>
              <a:t>Ressources</a:t>
            </a:r>
            <a:r>
              <a:rPr lang="en-CA" sz="3600"/>
              <a:t> </a:t>
            </a:r>
            <a:r>
              <a:rPr lang="en-CA" sz="3600" err="1"/>
              <a:t>supplémentaires</a:t>
            </a:r>
            <a:r>
              <a:rPr lang="en-CA" sz="3600"/>
              <a:t> :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lvl="1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Pour plus </a:t>
            </a:r>
            <a:r>
              <a:rPr lang="en-US" sz="2000" dirty="0" err="1">
                <a:ea typeface="MS PGothic"/>
              </a:rPr>
              <a:t>d'informations</a:t>
            </a:r>
            <a:r>
              <a:rPr lang="en-US" sz="2000" dirty="0">
                <a:ea typeface="MS PGothic"/>
              </a:rPr>
              <a:t> sur </a:t>
            </a:r>
            <a:r>
              <a:rPr lang="en-US" sz="2000" b="1" dirty="0">
                <a:ea typeface="MS PGothic"/>
              </a:rPr>
              <a:t>la </a:t>
            </a:r>
            <a:r>
              <a:rPr lang="en-US" sz="2000" b="1" dirty="0" err="1">
                <a:ea typeface="MS PGothic"/>
              </a:rPr>
              <a:t>santé</a:t>
            </a:r>
            <a:r>
              <a:rPr lang="en-US" sz="2000" b="1" dirty="0">
                <a:ea typeface="MS PGothic"/>
              </a:rPr>
              <a:t> et la </a:t>
            </a:r>
            <a:r>
              <a:rPr lang="en-US" sz="2000" b="1" dirty="0" err="1">
                <a:ea typeface="MS PGothic"/>
              </a:rPr>
              <a:t>sécurité</a:t>
            </a:r>
            <a:r>
              <a:rPr lang="en-US" sz="2000" b="1" dirty="0">
                <a:ea typeface="MS PGothic"/>
              </a:rPr>
              <a:t> au travail</a:t>
            </a:r>
            <a:r>
              <a:rPr lang="en-US" sz="2000" b="1" dirty="0">
                <a:solidFill>
                  <a:schemeClr val="tx1"/>
                </a:solidFill>
                <a:ea typeface="MS PGothic"/>
              </a:rPr>
              <a:t> 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: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Santé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et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sécurité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au travail</a:t>
            </a:r>
            <a:endParaRPr lang="en-US" sz="2000" b="1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  <a:p>
            <a:pPr marL="628015" lvl="1" indent="-285115">
              <a:lnSpc>
                <a:spcPts val="2400"/>
              </a:lnSpc>
              <a:buFont typeface="Arial"/>
              <a:buChar char="•"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Pour plus </a:t>
            </a:r>
            <a:r>
              <a:rPr lang="en-US" sz="2000" dirty="0" err="1">
                <a:ea typeface="MS PGothic"/>
              </a:rPr>
              <a:t>d'informations</a:t>
            </a:r>
            <a:r>
              <a:rPr lang="en-US" sz="2000" dirty="0">
                <a:ea typeface="MS PGothic"/>
              </a:rPr>
              <a:t> sur</a:t>
            </a:r>
            <a:r>
              <a:rPr lang="en-US" sz="2000" b="1" dirty="0">
                <a:ea typeface="MS PGothic"/>
              </a:rPr>
              <a:t> les </a:t>
            </a:r>
            <a:r>
              <a:rPr lang="en-US" sz="2000" b="1" dirty="0" err="1">
                <a:ea typeface="MS PGothic"/>
              </a:rPr>
              <a:t>normes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d'emploi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consultez</a:t>
            </a:r>
            <a:r>
              <a:rPr lang="en-US" sz="2000" dirty="0">
                <a:ea typeface="MS PGothic"/>
              </a:rPr>
              <a:t> le site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: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Loi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sur les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normes</a:t>
            </a:r>
            <a:r>
              <a:rPr lang="en-US" sz="2000" b="1" dirty="0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  <a:lumOff val="25000"/>
                  </a:schemeClr>
                </a:solidFill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d'emploi</a:t>
            </a:r>
            <a:endParaRPr lang="en-US" sz="2000" b="1" dirty="0">
              <a:solidFill>
                <a:schemeClr val="accent1">
                  <a:lumMod val="75000"/>
                  <a:lumOff val="25000"/>
                </a:schemeClr>
              </a:solidFill>
              <a:ea typeface="MS PGothic"/>
            </a:endParaRPr>
          </a:p>
          <a:p>
            <a:pPr marL="628015" lvl="1" indent="-285115">
              <a:lnSpc>
                <a:spcPts val="2400"/>
              </a:lnSpc>
              <a:buFont typeface="Arial"/>
              <a:buChar char="•"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416814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err="1"/>
              <a:t>Prochaines</a:t>
            </a:r>
            <a:r>
              <a:rPr lang="en-CA" sz="3600"/>
              <a:t> étapes...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619251"/>
            <a:ext cx="8638967" cy="4600796"/>
          </a:xfrm>
        </p:spPr>
        <p:txBody>
          <a:bodyPr>
            <a:normAutofit/>
          </a:bodyPr>
          <a:lstStyle/>
          <a:p>
            <a:pPr marL="0" lvl="1" indent="0">
              <a:lnSpc>
                <a:spcPts val="2400"/>
              </a:lnSpc>
              <a:spcBef>
                <a:spcPts val="300"/>
              </a:spcBef>
              <a:buNone/>
            </a:pPr>
            <a:r>
              <a:rPr lang="en-US" sz="2000" dirty="0">
                <a:ea typeface="MS PGothic"/>
              </a:rPr>
              <a:t>Dans les </a:t>
            </a:r>
            <a:r>
              <a:rPr lang="en-US" sz="2000" dirty="0" err="1">
                <a:ea typeface="MS PGothic"/>
              </a:rPr>
              <a:t>prochaines</a:t>
            </a:r>
            <a:r>
              <a:rPr lang="en-US" sz="2000" dirty="0">
                <a:ea typeface="MS PGothic"/>
              </a:rPr>
              <a:t> diapositives, nous </a:t>
            </a:r>
            <a:r>
              <a:rPr lang="en-US" sz="2000" dirty="0" err="1">
                <a:ea typeface="MS PGothic"/>
              </a:rPr>
              <a:t>examinerons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exemples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projets</a:t>
            </a:r>
            <a:r>
              <a:rPr lang="en-US" sz="2000" dirty="0">
                <a:ea typeface="MS PGothic"/>
              </a:rPr>
              <a:t> sur le </a:t>
            </a:r>
            <a:r>
              <a:rPr lang="en-US" sz="2000" dirty="0" err="1">
                <a:ea typeface="MS PGothic"/>
              </a:rPr>
              <a:t>territoire</a:t>
            </a:r>
            <a:r>
              <a:rPr lang="en-US" sz="2000" dirty="0">
                <a:ea typeface="MS PGothic"/>
              </a:rPr>
              <a:t> qui </a:t>
            </a:r>
            <a:r>
              <a:rPr lang="en-US" sz="2000" dirty="0" err="1">
                <a:ea typeface="MS PGothic"/>
              </a:rPr>
              <a:t>ont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employé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personnes</a:t>
            </a:r>
            <a:r>
              <a:rPr lang="en-US" sz="2000" dirty="0">
                <a:ea typeface="MS PGothic"/>
              </a:rPr>
              <a:t> pour </a:t>
            </a:r>
            <a:r>
              <a:rPr lang="en-US" sz="2000" dirty="0" err="1">
                <a:ea typeface="MS PGothic"/>
              </a:rPr>
              <a:t>travailler</a:t>
            </a:r>
            <a:r>
              <a:rPr lang="en-US" sz="2000" dirty="0">
                <a:ea typeface="MS PGothic"/>
              </a:rPr>
              <a:t> pendant </a:t>
            </a:r>
            <a:r>
              <a:rPr lang="en-US" sz="2000" dirty="0" err="1">
                <a:ea typeface="MS PGothic"/>
              </a:rPr>
              <a:t>certaines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périodes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685165" lvl="1" indent="-285115">
              <a:lnSpc>
                <a:spcPts val="2400"/>
              </a:lnSpc>
              <a:buNone/>
            </a:pPr>
            <a:endParaRPr lang="en-US" dirty="0"/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ferez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recherches</a:t>
            </a:r>
            <a:r>
              <a:rPr lang="en-US" sz="2000" dirty="0">
                <a:ea typeface="MS PGothic"/>
              </a:rPr>
              <a:t> et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apprendrez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davantage</a:t>
            </a:r>
            <a:r>
              <a:rPr lang="en-US" sz="2000" dirty="0">
                <a:ea typeface="MS PGothic"/>
              </a:rPr>
              <a:t> sur </a:t>
            </a:r>
            <a:r>
              <a:rPr lang="en-US" sz="2000" dirty="0" err="1">
                <a:ea typeface="MS PGothic"/>
              </a:rPr>
              <a:t>ces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projets</a:t>
            </a:r>
            <a:r>
              <a:rPr lang="en-US" sz="2000" dirty="0">
                <a:ea typeface="MS PGothic"/>
              </a:rPr>
              <a:t>. </a:t>
            </a: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examinerez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également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l'impact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ces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projets</a:t>
            </a:r>
            <a:r>
              <a:rPr lang="en-US" sz="2000" dirty="0">
                <a:ea typeface="MS PGothic"/>
              </a:rPr>
              <a:t> sur la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travailleurs</a:t>
            </a:r>
            <a:r>
              <a:rPr lang="en-US" sz="2000" dirty="0">
                <a:ea typeface="MS PGothic"/>
              </a:rPr>
              <a:t> et des </a:t>
            </a:r>
            <a:r>
              <a:rPr lang="en-US" sz="2000" dirty="0" err="1">
                <a:ea typeface="MS PGothic"/>
              </a:rPr>
              <a:t>membres</a:t>
            </a:r>
            <a:r>
              <a:rPr lang="en-US" sz="2000" dirty="0">
                <a:ea typeface="MS PGothic"/>
              </a:rPr>
              <a:t> de la </a:t>
            </a:r>
            <a:r>
              <a:rPr lang="en-US" sz="2000" dirty="0" err="1">
                <a:ea typeface="MS PGothic"/>
              </a:rPr>
              <a:t>communauté</a:t>
            </a:r>
            <a:r>
              <a:rPr lang="en-US" sz="2000" dirty="0">
                <a:ea typeface="MS PGothic"/>
              </a:rPr>
              <a:t>. 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AB607E-7F96-5E9D-5B3F-0D6C4F970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107" y="4404301"/>
            <a:ext cx="3349564" cy="207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6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85" y="365129"/>
            <a:ext cx="8966839" cy="1343778"/>
          </a:xfrm>
        </p:spPr>
        <p:txBody>
          <a:bodyPr>
            <a:normAutofit/>
          </a:bodyPr>
          <a:lstStyle/>
          <a:p>
            <a:r>
              <a:rPr lang="en-CA" sz="3600" err="1"/>
              <a:t>Qu'est-ce</a:t>
            </a:r>
            <a:r>
              <a:rPr lang="en-CA" sz="3600"/>
              <a:t> que </a:t>
            </a:r>
            <a:r>
              <a:rPr lang="en-CA" sz="3600" err="1"/>
              <a:t>l'extraction</a:t>
            </a:r>
            <a:r>
              <a:rPr lang="en-CA" sz="3600"/>
              <a:t> des </a:t>
            </a:r>
            <a:r>
              <a:rPr lang="en-CA" sz="3600" err="1"/>
              <a:t>ressources</a:t>
            </a:r>
            <a:r>
              <a:rPr lang="en-CA" sz="3600"/>
              <a:t> ?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14475"/>
            <a:ext cx="8638967" cy="4705571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Chaque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fois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qu'une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entreprise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utilise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b="1" dirty="0" err="1">
                <a:ea typeface="MS PGothic"/>
              </a:rPr>
              <a:t>matériaux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dirty="0">
                <a:ea typeface="MS PGothic"/>
              </a:rPr>
              <a:t>qui se </a:t>
            </a:r>
            <a:r>
              <a:rPr lang="en-US" sz="2000" dirty="0" err="1">
                <a:ea typeface="MS PGothic"/>
              </a:rPr>
              <a:t>trouvent</a:t>
            </a:r>
            <a:r>
              <a:rPr lang="en-US" sz="2000" dirty="0">
                <a:ea typeface="MS PGothic"/>
              </a:rPr>
              <a:t> </a:t>
            </a:r>
            <a:r>
              <a:rPr lang="en-US" sz="2000" b="1" dirty="0">
                <a:ea typeface="MS PGothic"/>
              </a:rPr>
              <a:t>dans </a:t>
            </a:r>
            <a:r>
              <a:rPr lang="en-US" sz="2000" b="1" dirty="0" err="1">
                <a:ea typeface="MS PGothic"/>
              </a:rPr>
              <a:t>l'environnement</a:t>
            </a:r>
            <a:r>
              <a:rPr lang="en-US" sz="2000" b="1" dirty="0">
                <a:ea typeface="MS PGothic"/>
              </a:rPr>
              <a:t> naturel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0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685165" lvl="1" indent="-285115">
              <a:buSzPts val="2800"/>
              <a:buFont typeface="Arial"/>
              <a:buChar char="•"/>
            </a:pPr>
            <a:r>
              <a:rPr lang="en-US" sz="2000" dirty="0">
                <a:ea typeface="MS PGothic"/>
              </a:rPr>
              <a:t>Exploitation </a:t>
            </a:r>
            <a:r>
              <a:rPr lang="en-US" sz="2000" dirty="0" err="1">
                <a:ea typeface="MS PGothic"/>
              </a:rPr>
              <a:t>forestière</a:t>
            </a:r>
            <a:r>
              <a:rPr lang="en-US" sz="2000" dirty="0">
                <a:ea typeface="MS PGothic"/>
              </a:rPr>
              <a:t> pour la construction</a:t>
            </a:r>
            <a:endParaRPr lang="en-US" dirty="0"/>
          </a:p>
          <a:p>
            <a:pPr marL="685165" lvl="1" indent="-285115">
              <a:buSzPts val="2800"/>
              <a:buFont typeface="Arial"/>
              <a:buChar char="•"/>
            </a:pPr>
            <a:r>
              <a:rPr lang="en-US" sz="2000" dirty="0" err="1">
                <a:ea typeface="MS PGothic"/>
              </a:rPr>
              <a:t>Pétrole</a:t>
            </a:r>
            <a:r>
              <a:rPr lang="en-US" sz="2000" dirty="0">
                <a:ea typeface="MS PGothic"/>
              </a:rPr>
              <a:t> pour les </a:t>
            </a:r>
            <a:r>
              <a:rPr lang="en-US" sz="2000" dirty="0" err="1">
                <a:ea typeface="MS PGothic"/>
              </a:rPr>
              <a:t>véhicules</a:t>
            </a:r>
            <a:endParaRPr lang="en-US" dirty="0"/>
          </a:p>
          <a:p>
            <a:pPr marL="685165" lvl="1" indent="-285115">
              <a:buSzPts val="2800"/>
              <a:buFont typeface="Arial"/>
              <a:buChar char="•"/>
            </a:pPr>
            <a:r>
              <a:rPr lang="en-US" sz="2000" dirty="0">
                <a:ea typeface="MS PGothic"/>
              </a:rPr>
              <a:t>Extraction d'or </a:t>
            </a:r>
            <a:r>
              <a:rPr lang="en-US" sz="2000" dirty="0" err="1">
                <a:ea typeface="MS PGothic"/>
              </a:rPr>
              <a:t>ou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diamants</a:t>
            </a:r>
            <a:r>
              <a:rPr lang="en-US" sz="2000" dirty="0">
                <a:ea typeface="MS PGothic"/>
              </a:rPr>
              <a:t> pour la vente</a:t>
            </a:r>
            <a:endParaRPr lang="en-US" dirty="0"/>
          </a:p>
          <a:p>
            <a:pPr marL="685165" lvl="1" indent="-285115">
              <a:buSzPts val="2800"/>
              <a:buFont typeface="Arial"/>
              <a:buChar char="•"/>
            </a:pPr>
            <a:r>
              <a:rPr lang="en-US" sz="2000" dirty="0">
                <a:ea typeface="MS PGothic"/>
              </a:rPr>
              <a:t>Extraction de </a:t>
            </a:r>
            <a:r>
              <a:rPr lang="en-US" sz="2000" dirty="0" err="1">
                <a:ea typeface="MS PGothic"/>
              </a:rPr>
              <a:t>charbon</a:t>
            </a:r>
            <a:r>
              <a:rPr lang="en-US" sz="2000" dirty="0">
                <a:ea typeface="MS PGothic"/>
              </a:rPr>
              <a:t> pour le carburant</a:t>
            </a:r>
            <a:endParaRPr lang="en-US" dirty="0"/>
          </a:p>
          <a:p>
            <a:pPr marL="685165" lvl="1" indent="-285115">
              <a:buSzPts val="2800"/>
              <a:buFont typeface="Arial"/>
              <a:buChar char="•"/>
            </a:pPr>
            <a:endParaRPr lang="en-US" dirty="0"/>
          </a:p>
          <a:p>
            <a:pPr marL="685165" lvl="1" indent="-285115">
              <a:buSzPts val="2800"/>
              <a:buFont typeface="Arial"/>
              <a:buChar char="•"/>
            </a:pPr>
            <a:endParaRPr lang="en-US" dirty="0"/>
          </a:p>
          <a:p>
            <a:pPr marL="628015" lvl="1" indent="-285115">
              <a:lnSpc>
                <a:spcPts val="2400"/>
              </a:lnSpc>
              <a:buSzPts val="2800"/>
              <a:buFont typeface="Arial"/>
              <a:buChar char="•"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628015" lvl="1" indent="-285115">
              <a:lnSpc>
                <a:spcPts val="2400"/>
              </a:lnSpc>
              <a:buFont typeface="Arial"/>
              <a:buChar char="•"/>
            </a:pPr>
            <a:endParaRPr lang="en-US" dirty="0">
              <a:solidFill>
                <a:schemeClr val="tx1"/>
              </a:solidFill>
              <a:ea typeface="MS PGothic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3140C5-2EBE-9C10-834F-2C22CA173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586" y="4481434"/>
            <a:ext cx="2435036" cy="191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03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31" y="391611"/>
            <a:ext cx="8939516" cy="1325563"/>
          </a:xfrm>
        </p:spPr>
        <p:txBody>
          <a:bodyPr>
            <a:normAutofit/>
          </a:bodyPr>
          <a:lstStyle/>
          <a:p>
            <a:r>
              <a:rPr lang="en-CA" sz="3600" dirty="0" err="1"/>
              <a:t>Qu'est-ce</a:t>
            </a:r>
            <a:r>
              <a:rPr lang="en-CA" sz="3600" dirty="0"/>
              <a:t> que </a:t>
            </a:r>
            <a:r>
              <a:rPr lang="en-CA" sz="3600" dirty="0" err="1"/>
              <a:t>l'extraction</a:t>
            </a:r>
            <a:r>
              <a:rPr lang="en-CA" sz="3600" dirty="0"/>
              <a:t> des </a:t>
            </a:r>
            <a:r>
              <a:rPr lang="en-CA" sz="3600" dirty="0" err="1"/>
              <a:t>ressources</a:t>
            </a:r>
            <a:r>
              <a:rPr lang="en-CA" sz="3600" dirty="0"/>
              <a:t> ?</a:t>
            </a:r>
          </a:p>
          <a:p>
            <a:endParaRPr lang="en-CA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650499"/>
            <a:ext cx="8638967" cy="4569548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  <a:defRPr b="1"/>
            </a:pPr>
            <a:r>
              <a:rPr lang="en-US" sz="2000" dirty="0" err="1"/>
              <a:t>Réfléchir-Paire-Partager</a:t>
            </a:r>
            <a:endParaRPr lang="en-US" dirty="0"/>
          </a:p>
          <a:p>
            <a:pPr marL="0" indent="0">
              <a:lnSpc>
                <a:spcPts val="2400"/>
              </a:lnSpc>
              <a:buSzTx/>
              <a:buNone/>
              <a:defRPr b="1"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Lorsque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personnes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travaillent</a:t>
            </a:r>
            <a:r>
              <a:rPr lang="en-US" sz="2000" dirty="0">
                <a:ea typeface="MS PGothic"/>
              </a:rPr>
              <a:t> dans des situations </a:t>
            </a:r>
            <a:r>
              <a:rPr lang="en-US" sz="2000" dirty="0" err="1">
                <a:ea typeface="MS PGothic"/>
              </a:rPr>
              <a:t>physiquement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exigeantes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quels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sont</a:t>
            </a:r>
            <a:r>
              <a:rPr lang="en-US" sz="2000" dirty="0">
                <a:ea typeface="MS PGothic"/>
              </a:rPr>
              <a:t> les types de </a:t>
            </a:r>
            <a:r>
              <a:rPr lang="en-US" sz="2000" dirty="0" err="1">
                <a:ea typeface="MS PGothic"/>
              </a:rPr>
              <a:t>risques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encourus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342900" indent="-342900">
              <a:lnSpc>
                <a:spcPts val="2400"/>
              </a:lnSpc>
              <a:buSzTx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Pouvez-vous</a:t>
            </a:r>
            <a:r>
              <a:rPr lang="en-US" sz="2000" dirty="0">
                <a:ea typeface="MS PGothic"/>
              </a:rPr>
              <a:t> citer des </a:t>
            </a:r>
            <a:r>
              <a:rPr lang="en-US" sz="2000" dirty="0" err="1">
                <a:ea typeface="MS PGothic"/>
              </a:rPr>
              <a:t>exemples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où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une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entreprise</a:t>
            </a:r>
            <a:r>
              <a:rPr lang="en-US" sz="2000" dirty="0">
                <a:ea typeface="MS PGothic"/>
              </a:rPr>
              <a:t> a </a:t>
            </a:r>
            <a:r>
              <a:rPr lang="en-US" sz="2000" dirty="0" err="1">
                <a:ea typeface="MS PGothic"/>
              </a:rPr>
              <a:t>eu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recours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l'extraction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ressources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685165" lvl="1" indent="-285115">
              <a:buSzTx/>
            </a:pPr>
            <a:r>
              <a:rPr lang="en-US" sz="2000" dirty="0">
                <a:ea typeface="MS PGothic"/>
              </a:rPr>
              <a:t>Quelle </a:t>
            </a:r>
            <a:r>
              <a:rPr lang="en-US" sz="2000" dirty="0" err="1">
                <a:ea typeface="MS PGothic"/>
              </a:rPr>
              <a:t>ressource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obtenaient-ils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685800" lvl="1" indent="-285115">
              <a:lnSpc>
                <a:spcPts val="2400"/>
              </a:lnSpc>
              <a:buSzTx/>
            </a:pPr>
            <a:r>
              <a:rPr lang="en-US" sz="2000" dirty="0">
                <a:ea typeface="MS PGothic"/>
              </a:rPr>
              <a:t>À quoi </a:t>
            </a:r>
            <a:r>
              <a:rPr lang="en-US" sz="2000" dirty="0" err="1">
                <a:ea typeface="MS PGothic"/>
              </a:rPr>
              <a:t>sert-elle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400685" lvl="1" indent="0">
              <a:lnSpc>
                <a:spcPts val="2400"/>
              </a:lnSpc>
              <a:buSzTx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pouvez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utiliser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exemples</a:t>
            </a:r>
            <a:r>
              <a:rPr lang="en-US" sz="2000" dirty="0">
                <a:ea typeface="MS PGothic"/>
              </a:rPr>
              <a:t> dans </a:t>
            </a:r>
            <a:r>
              <a:rPr lang="en-US" sz="2000" dirty="0" err="1">
                <a:ea typeface="MS PGothic"/>
              </a:rPr>
              <a:t>votre</a:t>
            </a:r>
            <a:r>
              <a:rPr lang="en-US" sz="2000" dirty="0">
                <a:ea typeface="MS PGothic"/>
              </a:rPr>
              <a:t> </a:t>
            </a:r>
            <a:endParaRPr lang="en-US" dirty="0"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communauté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ou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l'étranger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</p:txBody>
      </p:sp>
      <p:pic>
        <p:nvPicPr>
          <p:cNvPr id="5" name="Content Placeholder 4" descr="Content Placeholder 4">
            <a:extLst>
              <a:ext uri="{FF2B5EF4-FFF2-40B4-BE49-F238E27FC236}">
                <a16:creationId xmlns:a16="http://schemas.microsoft.com/office/drawing/2014/main" id="{3960A11D-8090-8BD3-10D9-8347C21B1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7684" y="4366903"/>
            <a:ext cx="1378551" cy="15478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00260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Extraction des </a:t>
            </a:r>
            <a:r>
              <a:rPr lang="en-CA" sz="3600" err="1"/>
              <a:t>ressources</a:t>
            </a:r>
            <a:endParaRPr lang="en-US" err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8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b="1" err="1">
                <a:ea typeface="MS PGothic"/>
              </a:rPr>
              <a:t>L'environnement</a:t>
            </a:r>
            <a:r>
              <a:rPr lang="en-US" sz="2000" b="1">
                <a:ea typeface="MS PGothic"/>
              </a:rPr>
              <a:t> naturel du Canada </a:t>
            </a:r>
            <a:r>
              <a:rPr lang="en-US" sz="2000" b="1" err="1">
                <a:ea typeface="MS PGothic"/>
              </a:rPr>
              <a:t>possède</a:t>
            </a:r>
            <a:r>
              <a:rPr lang="en-US" sz="2000" b="1">
                <a:ea typeface="MS PGothic"/>
              </a:rPr>
              <a:t> de </a:t>
            </a:r>
            <a:r>
              <a:rPr lang="en-US" sz="2000" b="1" err="1">
                <a:ea typeface="MS PGothic"/>
              </a:rPr>
              <a:t>nombreuses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ressources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différentes</a:t>
            </a:r>
            <a:r>
              <a:rPr lang="en-US" sz="2000" b="1">
                <a:ea typeface="MS PGothic"/>
              </a:rPr>
              <a:t> que les </a:t>
            </a:r>
            <a:r>
              <a:rPr lang="en-US" sz="2000" b="1" err="1">
                <a:ea typeface="MS PGothic"/>
              </a:rPr>
              <a:t>grandes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entreprises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aimeraient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utiliser</a:t>
            </a:r>
            <a:r>
              <a:rPr lang="en-US" sz="2000" b="1">
                <a:ea typeface="MS PGothic"/>
              </a:rPr>
              <a:t> à des fins </a:t>
            </a:r>
            <a:r>
              <a:rPr lang="en-US" sz="2000" b="1" err="1">
                <a:ea typeface="MS PGothic"/>
              </a:rPr>
              <a:t>lucratives</a:t>
            </a:r>
            <a:r>
              <a:rPr lang="en-US" sz="2000" b="1">
                <a:ea typeface="MS PGothic"/>
              </a:rPr>
              <a:t>.</a:t>
            </a:r>
            <a:endParaRPr lang="en-US" b="1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>
                <a:ea typeface="MS PGothic"/>
              </a:rPr>
              <a:t>Qui </a:t>
            </a:r>
            <a:r>
              <a:rPr lang="en-US" sz="2000" err="1">
                <a:ea typeface="MS PGothic"/>
              </a:rPr>
              <a:t>en</a:t>
            </a:r>
            <a:r>
              <a:rPr lang="en-US" sz="2000">
                <a:ea typeface="MS PGothic"/>
              </a:rPr>
              <a:t> </a:t>
            </a:r>
            <a:r>
              <a:rPr lang="en-US" sz="2000" err="1">
                <a:ea typeface="MS PGothic"/>
              </a:rPr>
              <a:t>subit</a:t>
            </a:r>
            <a:r>
              <a:rPr lang="en-US" sz="2000">
                <a:ea typeface="MS PGothic"/>
              </a:rPr>
              <a:t> les </a:t>
            </a:r>
            <a:r>
              <a:rPr lang="en-US" sz="2000" err="1">
                <a:ea typeface="MS PGothic"/>
              </a:rPr>
              <a:t>conséquences</a:t>
            </a:r>
            <a:r>
              <a:rPr lang="en-US" sz="2000">
                <a:ea typeface="MS PGothic"/>
              </a:rPr>
              <a:t> ? </a:t>
            </a:r>
            <a:endParaRPr lang="en-US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>
                <a:ea typeface="MS PGothic"/>
              </a:rPr>
              <a:t>En </a:t>
            </a:r>
            <a:r>
              <a:rPr lang="en-US" sz="2000" err="1">
                <a:ea typeface="MS PGothic"/>
              </a:rPr>
              <a:t>voici</a:t>
            </a:r>
            <a:r>
              <a:rPr lang="en-US" sz="2000">
                <a:ea typeface="MS PGothic"/>
              </a:rPr>
              <a:t> </a:t>
            </a:r>
            <a:r>
              <a:rPr lang="en-US" sz="2000" err="1">
                <a:ea typeface="MS PGothic"/>
              </a:rPr>
              <a:t>quelques</a:t>
            </a:r>
            <a:r>
              <a:rPr lang="en-US" sz="2000">
                <a:ea typeface="MS PGothic"/>
              </a:rPr>
              <a:t> </a:t>
            </a:r>
            <a:r>
              <a:rPr lang="en-US" sz="2000" err="1">
                <a:ea typeface="MS PGothic"/>
              </a:rPr>
              <a:t>exemples</a:t>
            </a:r>
            <a:r>
              <a:rPr lang="en-US" sz="2000">
                <a:ea typeface="MS PGothic"/>
              </a:rPr>
              <a:t> :</a:t>
            </a:r>
            <a:endParaRPr lang="en-US"/>
          </a:p>
          <a:p>
            <a:pPr marL="1370965" lvl="3" indent="-256540">
              <a:buSzTx/>
            </a:pPr>
            <a:r>
              <a:rPr lang="en-US" sz="2000" err="1">
                <a:ea typeface="MS PGothic"/>
              </a:rPr>
              <a:t>L'environnement</a:t>
            </a:r>
            <a:endParaRPr lang="en-US" err="1"/>
          </a:p>
          <a:p>
            <a:pPr marL="1370965" lvl="3" indent="-256540">
              <a:buSzTx/>
            </a:pPr>
            <a:r>
              <a:rPr lang="en-US" sz="2000">
                <a:ea typeface="MS PGothic"/>
              </a:rPr>
              <a:t>Les habitants de la </a:t>
            </a:r>
            <a:r>
              <a:rPr lang="en-US" sz="2000" err="1">
                <a:ea typeface="MS PGothic"/>
              </a:rPr>
              <a:t>région</a:t>
            </a:r>
            <a:endParaRPr lang="en-US" err="1"/>
          </a:p>
          <a:p>
            <a:pPr marL="1370965" lvl="3" indent="-342900">
              <a:lnSpc>
                <a:spcPts val="2400"/>
              </a:lnSpc>
              <a:buSzTx/>
            </a:pPr>
            <a:r>
              <a:rPr lang="en-US" sz="2000">
                <a:ea typeface="MS PGothic"/>
              </a:rPr>
              <a:t>Les </a:t>
            </a:r>
            <a:r>
              <a:rPr lang="en-US" sz="2000" err="1">
                <a:ea typeface="MS PGothic"/>
              </a:rPr>
              <a:t>travailleurs</a:t>
            </a:r>
            <a:r>
              <a:rPr lang="en-US" sz="2000">
                <a:ea typeface="MS PGothic"/>
              </a:rPr>
              <a:t> de </a:t>
            </a:r>
            <a:r>
              <a:rPr lang="en-US" sz="2000" err="1">
                <a:ea typeface="MS PGothic"/>
              </a:rPr>
              <a:t>l'entreprise</a:t>
            </a:r>
            <a:endParaRPr lang="en-US" err="1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18170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/>
              <a:t>Extraction des </a:t>
            </a:r>
            <a:r>
              <a:rPr lang="en-CA" sz="3600" err="1"/>
              <a:t>ressources</a:t>
            </a:r>
          </a:p>
          <a:p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390650"/>
            <a:ext cx="8638967" cy="4829395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solidFill>
                  <a:schemeClr val="tx1"/>
                </a:solidFill>
                <a:ea typeface="MS PGothic"/>
              </a:rPr>
              <a:t>Dans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presque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tous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les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cas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,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l'extraction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des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ressources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fait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l'objet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différents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points de </a:t>
            </a:r>
            <a:r>
              <a:rPr lang="en-US" sz="2000" dirty="0" err="1">
                <a:solidFill>
                  <a:schemeClr val="tx1"/>
                </a:solidFill>
                <a:ea typeface="MS PGothic"/>
              </a:rPr>
              <a:t>vue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b="1" dirty="0"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choisirez</a:t>
            </a:r>
            <a:r>
              <a:rPr lang="en-US" sz="2000" b="1" dirty="0">
                <a:ea typeface="MS PGothic"/>
              </a:rPr>
              <a:t> un </a:t>
            </a:r>
            <a:r>
              <a:rPr lang="en-US" sz="2000" b="1" dirty="0" err="1">
                <a:ea typeface="MS PGothic"/>
              </a:rPr>
              <a:t>exemple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étudier</a:t>
            </a:r>
            <a:r>
              <a:rPr lang="en-US" sz="2000" dirty="0">
                <a:ea typeface="MS PGothic"/>
              </a:rPr>
              <a:t> et </a:t>
            </a:r>
            <a:r>
              <a:rPr lang="en-US" sz="2000" dirty="0" err="1">
                <a:ea typeface="MS PGothic"/>
              </a:rPr>
              <a:t>remplirez</a:t>
            </a:r>
            <a:r>
              <a:rPr lang="en-US" sz="2000" dirty="0">
                <a:ea typeface="MS PGothic"/>
              </a:rPr>
              <a:t> la </a:t>
            </a:r>
            <a:r>
              <a:rPr lang="en-US" sz="2000" b="1" dirty="0" err="1">
                <a:ea typeface="MS PGothic"/>
              </a:rPr>
              <a:t>feuille</a:t>
            </a:r>
            <a:r>
              <a:rPr lang="en-US" sz="2000" b="1" dirty="0">
                <a:ea typeface="MS PGothic"/>
              </a:rPr>
              <a:t> de travail </a:t>
            </a:r>
          </a:p>
          <a:p>
            <a:pPr marL="0" indent="0">
              <a:lnSpc>
                <a:spcPts val="2400"/>
              </a:lnSpc>
              <a:buNone/>
            </a:pPr>
            <a:r>
              <a:rPr lang="en-CA" sz="2000" b="1" i="0" dirty="0">
                <a:solidFill>
                  <a:srgbClr val="040C28"/>
                </a:solidFill>
                <a:effectLst/>
                <a:latin typeface="+mj-lt"/>
              </a:rPr>
              <a:t>«</a:t>
            </a:r>
            <a:r>
              <a:rPr lang="en-US" sz="2000" b="1" dirty="0">
                <a:ea typeface="MS PGothic"/>
              </a:rPr>
              <a:t> Extraction des </a:t>
            </a:r>
            <a:r>
              <a:rPr lang="en-US" sz="2000" b="1" dirty="0" err="1">
                <a:ea typeface="MS PGothic"/>
              </a:rPr>
              <a:t>ressources</a:t>
            </a:r>
            <a:r>
              <a:rPr lang="en-US" sz="2000" b="1" dirty="0">
                <a:ea typeface="MS PGothic"/>
              </a:rPr>
              <a:t> »</a:t>
            </a:r>
            <a:r>
              <a:rPr lang="en-US" sz="2000" dirty="0">
                <a:ea typeface="MS PGothic"/>
              </a:rPr>
              <a:t>. Les </a:t>
            </a:r>
            <a:r>
              <a:rPr lang="en-US" sz="2000" dirty="0" err="1">
                <a:ea typeface="MS PGothic"/>
              </a:rPr>
              <a:t>prochaines</a:t>
            </a:r>
            <a:r>
              <a:rPr lang="en-US" sz="2000" dirty="0">
                <a:ea typeface="MS PGothic"/>
              </a:rPr>
              <a:t> diapositives </a:t>
            </a:r>
            <a:r>
              <a:rPr lang="en-US" sz="2000" dirty="0" err="1">
                <a:ea typeface="MS PGothic"/>
              </a:rPr>
              <a:t>présentent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quelques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exemples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parmi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lesquels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pouvez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choisir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mais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n'hésitez</a:t>
            </a:r>
            <a:r>
              <a:rPr lang="en-US" sz="2000" dirty="0">
                <a:ea typeface="MS PGothic"/>
              </a:rPr>
              <a:t> pas à </a:t>
            </a:r>
            <a:r>
              <a:rPr lang="en-US" sz="2000" dirty="0" err="1">
                <a:ea typeface="MS PGothic"/>
              </a:rPr>
              <a:t>trouver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quelque</a:t>
            </a:r>
            <a:r>
              <a:rPr lang="en-US" sz="2000" dirty="0">
                <a:ea typeface="MS PGothic"/>
              </a:rPr>
              <a:t> chose de </a:t>
            </a:r>
            <a:r>
              <a:rPr lang="en-US" sz="2000" dirty="0" err="1">
                <a:ea typeface="MS PGothic"/>
              </a:rPr>
              <a:t>différent</a:t>
            </a:r>
            <a:r>
              <a:rPr lang="en-US" sz="2000" dirty="0">
                <a:ea typeface="MS PGothic"/>
              </a:rPr>
              <a:t> !</a:t>
            </a:r>
            <a:endParaRPr lang="en-US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dirty="0"/>
          </a:p>
          <a:p>
            <a:pPr marL="0" indent="0">
              <a:spcBef>
                <a:spcPts val="700"/>
              </a:spcBef>
              <a:buNone/>
            </a:pPr>
            <a:r>
              <a:rPr lang="en-US" sz="2000" dirty="0" err="1"/>
              <a:t>Vous</a:t>
            </a:r>
            <a:r>
              <a:rPr lang="en-US" sz="2000" dirty="0"/>
              <a:t> </a:t>
            </a:r>
            <a:r>
              <a:rPr lang="en-US" sz="2000" dirty="0" err="1"/>
              <a:t>prendrez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compte</a:t>
            </a:r>
            <a:r>
              <a:rPr lang="en-US" sz="2000" dirty="0"/>
              <a:t> les points de </a:t>
            </a:r>
            <a:r>
              <a:rPr lang="en-US" sz="2000" dirty="0" err="1"/>
              <a:t>vue</a:t>
            </a:r>
            <a:r>
              <a:rPr lang="en-US" sz="2000" dirty="0"/>
              <a:t> de </a:t>
            </a:r>
            <a:r>
              <a:rPr lang="en-US" sz="2000" dirty="0" err="1"/>
              <a:t>différents</a:t>
            </a:r>
            <a:r>
              <a:rPr lang="en-US" sz="2000" dirty="0"/>
              <a:t> </a:t>
            </a:r>
            <a:r>
              <a:rPr lang="en-US" sz="2000" dirty="0" err="1"/>
              <a:t>groupes</a:t>
            </a:r>
            <a:r>
              <a:rPr lang="en-US" sz="2000" dirty="0"/>
              <a:t> de </a:t>
            </a:r>
            <a:r>
              <a:rPr lang="en-US" sz="2000" dirty="0" err="1"/>
              <a:t>personnes</a:t>
            </a:r>
            <a:r>
              <a:rPr lang="en-US" sz="2000" dirty="0"/>
              <a:t> : </a:t>
            </a:r>
            <a:endParaRPr lang="en-US" dirty="0"/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/>
              <a:t>Les </a:t>
            </a:r>
            <a:r>
              <a:rPr lang="en-US" sz="2000" dirty="0" err="1"/>
              <a:t>personnes</a:t>
            </a:r>
            <a:r>
              <a:rPr lang="en-US" sz="2000" dirty="0"/>
              <a:t> qui </a:t>
            </a:r>
            <a:r>
              <a:rPr lang="en-US" sz="2000" dirty="0" err="1"/>
              <a:t>vivent</a:t>
            </a:r>
            <a:r>
              <a:rPr lang="en-US" sz="2000" dirty="0"/>
              <a:t> sur place (</a:t>
            </a:r>
            <a:r>
              <a:rPr lang="en-US" sz="2000" dirty="0" err="1"/>
              <a:t>membres</a:t>
            </a:r>
            <a:r>
              <a:rPr lang="en-US" sz="2000" dirty="0"/>
              <a:t> de la </a:t>
            </a:r>
            <a:r>
              <a:rPr lang="en-US" sz="2000" dirty="0" err="1"/>
              <a:t>communauté</a:t>
            </a:r>
            <a:r>
              <a:rPr lang="en-US" sz="2000" dirty="0"/>
              <a:t>), les </a:t>
            </a:r>
            <a:r>
              <a:rPr lang="en-US" sz="2000" dirty="0" err="1"/>
              <a:t>employés</a:t>
            </a:r>
            <a:r>
              <a:rPr lang="en-US" sz="2000" dirty="0"/>
              <a:t>, les </a:t>
            </a:r>
            <a:r>
              <a:rPr lang="en-US" sz="2000" dirty="0" err="1"/>
              <a:t>écologistes</a:t>
            </a:r>
            <a:r>
              <a:rPr lang="en-US" sz="2000" dirty="0"/>
              <a:t> et les propriétaires de </a:t>
            </a:r>
            <a:r>
              <a:rPr lang="en-US" sz="2000" dirty="0" err="1"/>
              <a:t>l'entreprise</a:t>
            </a:r>
            <a:r>
              <a:rPr lang="en-US" sz="20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8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45033"/>
            <a:ext cx="8638967" cy="1325563"/>
          </a:xfrm>
        </p:spPr>
        <p:txBody>
          <a:bodyPr>
            <a:normAutofit/>
          </a:bodyPr>
          <a:lstStyle/>
          <a:p>
            <a:r>
              <a:rPr lang="en-CA" sz="3600"/>
              <a:t>La mine Victor à Attawapiskat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52575"/>
            <a:ext cx="8638967" cy="5030953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buNone/>
            </a:pPr>
            <a:r>
              <a:rPr lang="en-US" sz="2000" b="1" dirty="0">
                <a:ea typeface="MS PGothic"/>
              </a:rPr>
              <a:t>De Beers Diamonds a </a:t>
            </a:r>
            <a:r>
              <a:rPr lang="en-US" sz="2000" b="1" dirty="0" err="1">
                <a:ea typeface="MS PGothic"/>
              </a:rPr>
              <a:t>employé</a:t>
            </a:r>
            <a:r>
              <a:rPr lang="en-US" sz="2000" b="1" dirty="0">
                <a:ea typeface="MS PGothic"/>
              </a:rPr>
              <a:t> des </a:t>
            </a:r>
            <a:r>
              <a:rPr lang="en-US" sz="2000" b="1" dirty="0" err="1">
                <a:ea typeface="MS PGothic"/>
              </a:rPr>
              <a:t>résidents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lors</a:t>
            </a:r>
            <a:r>
              <a:rPr lang="en-US" sz="2000" b="1" dirty="0">
                <a:ea typeface="MS PGothic"/>
              </a:rPr>
              <a:t> de </a:t>
            </a:r>
            <a:r>
              <a:rPr lang="en-US" sz="2000" b="1" dirty="0" err="1">
                <a:ea typeface="MS PGothic"/>
              </a:rPr>
              <a:t>l'extraction</a:t>
            </a:r>
            <a:r>
              <a:rPr lang="en-US" sz="2000" b="1" dirty="0">
                <a:ea typeface="MS PGothic"/>
              </a:rPr>
              <a:t> de </a:t>
            </a:r>
            <a:r>
              <a:rPr lang="en-US" sz="2000" b="1" dirty="0" err="1">
                <a:ea typeface="MS PGothic"/>
              </a:rPr>
              <a:t>diamants</a:t>
            </a:r>
            <a:r>
              <a:rPr lang="en-US" sz="2000" b="1" dirty="0">
                <a:ea typeface="MS PGothic"/>
              </a:rPr>
              <a:t> entre 2013 et 2019. </a:t>
            </a:r>
            <a:endParaRPr lang="en-US" b="1" dirty="0"/>
          </a:p>
          <a:p>
            <a:pPr marL="0" indent="0">
              <a:lnSpc>
                <a:spcPts val="2600"/>
              </a:lnSpc>
              <a:buSzTx/>
              <a:buNone/>
            </a:pPr>
            <a:endParaRPr lang="en-US" sz="2000" b="1" dirty="0">
              <a:ea typeface="MS PGothic"/>
            </a:endParaRPr>
          </a:p>
          <a:p>
            <a:pPr marL="0" indent="0">
              <a:lnSpc>
                <a:spcPts val="2600"/>
              </a:lnSpc>
              <a:buNone/>
            </a:pPr>
            <a:r>
              <a:rPr lang="en-US" sz="2000" dirty="0">
                <a:ea typeface="MS PGothic"/>
              </a:rPr>
              <a:t>Pendant la durée du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, les gens </a:t>
            </a:r>
            <a:r>
              <a:rPr lang="en-US" sz="2000" dirty="0" err="1">
                <a:ea typeface="MS PGothic"/>
              </a:rPr>
              <a:t>étaient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employés</a:t>
            </a:r>
            <a:r>
              <a:rPr lang="en-US" sz="2000" dirty="0">
                <a:ea typeface="MS PGothic"/>
              </a:rPr>
              <a:t> et </a:t>
            </a:r>
            <a:r>
              <a:rPr lang="en-US" sz="2000" dirty="0" err="1">
                <a:ea typeface="MS PGothic"/>
              </a:rPr>
              <a:t>pouvaient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gagner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leur</a:t>
            </a:r>
            <a:r>
              <a:rPr lang="en-US" sz="2000" dirty="0">
                <a:ea typeface="MS PGothic"/>
              </a:rPr>
              <a:t> vie. Une </a:t>
            </a:r>
            <a:r>
              <a:rPr lang="en-US" sz="2000" dirty="0" err="1">
                <a:ea typeface="MS PGothic"/>
              </a:rPr>
              <a:t>fois</a:t>
            </a:r>
            <a:r>
              <a:rPr lang="en-US" sz="2000" dirty="0">
                <a:ea typeface="MS PGothic"/>
              </a:rPr>
              <a:t> le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terminé</a:t>
            </a:r>
            <a:r>
              <a:rPr lang="en-US" sz="2000" dirty="0">
                <a:ea typeface="MS PGothic"/>
              </a:rPr>
              <a:t>, les </a:t>
            </a:r>
            <a:r>
              <a:rPr lang="en-US" sz="2000" dirty="0" err="1">
                <a:ea typeface="MS PGothic"/>
              </a:rPr>
              <a:t>employés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n'avaient</a:t>
            </a:r>
            <a:r>
              <a:rPr lang="en-US" sz="2000" dirty="0">
                <a:ea typeface="MS PGothic"/>
              </a:rPr>
              <a:t> plus de travail dans </a:t>
            </a:r>
            <a:r>
              <a:rPr lang="en-US" sz="2000" dirty="0" err="1">
                <a:ea typeface="MS PGothic"/>
              </a:rPr>
              <a:t>leur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communauté</a:t>
            </a:r>
            <a:r>
              <a:rPr lang="en-US" sz="2000" dirty="0">
                <a:ea typeface="MS PGothic"/>
              </a:rPr>
              <a:t>. De Beers </a:t>
            </a:r>
            <a:r>
              <a:rPr lang="en-US" sz="2000" dirty="0" err="1">
                <a:ea typeface="MS PGothic"/>
              </a:rPr>
              <a:t>voulait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créer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une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décharge</a:t>
            </a:r>
            <a:r>
              <a:rPr lang="en-US" sz="2000" dirty="0">
                <a:ea typeface="MS PGothic"/>
              </a:rPr>
              <a:t> pour y </a:t>
            </a:r>
            <a:r>
              <a:rPr lang="en-US" sz="2000" dirty="0" err="1">
                <a:ea typeface="MS PGothic"/>
              </a:rPr>
              <a:t>déposer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déchets</a:t>
            </a:r>
            <a:r>
              <a:rPr lang="en-US" sz="2000" dirty="0">
                <a:ea typeface="MS PGothic"/>
              </a:rPr>
              <a:t> du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dans </a:t>
            </a:r>
            <a:r>
              <a:rPr lang="en-US" sz="2000" dirty="0" err="1">
                <a:ea typeface="MS PGothic"/>
              </a:rPr>
              <a:t>une</a:t>
            </a:r>
            <a:r>
              <a:rPr lang="en-US" sz="2000" dirty="0">
                <a:ea typeface="MS PGothic"/>
              </a:rPr>
              <a:t> zone </a:t>
            </a:r>
            <a:r>
              <a:rPr lang="en-US" sz="2000" dirty="0" err="1">
                <a:ea typeface="MS PGothic"/>
              </a:rPr>
              <a:t>culturellement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importante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près</a:t>
            </a:r>
            <a:r>
              <a:rPr lang="en-US" sz="2000" dirty="0">
                <a:ea typeface="MS PGothic"/>
              </a:rPr>
              <a:t> des zones </a:t>
            </a:r>
            <a:r>
              <a:rPr lang="en-US" sz="2000" dirty="0" err="1">
                <a:ea typeface="MS PGothic"/>
              </a:rPr>
              <a:t>humides</a:t>
            </a:r>
            <a:r>
              <a:rPr lang="en-US" sz="2000" dirty="0">
                <a:ea typeface="MS PGothic"/>
              </a:rPr>
              <a:t> de la </a:t>
            </a:r>
            <a:r>
              <a:rPr lang="en-US" sz="2000" dirty="0" err="1">
                <a:ea typeface="MS PGothic"/>
              </a:rPr>
              <a:t>baie</a:t>
            </a:r>
            <a:r>
              <a:rPr lang="en-US" sz="2000" dirty="0">
                <a:ea typeface="MS PGothic"/>
              </a:rPr>
              <a:t> James, </a:t>
            </a:r>
            <a:r>
              <a:rPr lang="en-US" sz="2000" dirty="0" err="1">
                <a:ea typeface="MS PGothic"/>
              </a:rPr>
              <a:t>ce</a:t>
            </a:r>
            <a:r>
              <a:rPr lang="en-US" sz="2000" dirty="0">
                <a:ea typeface="MS PGothic"/>
              </a:rPr>
              <a:t> qui </a:t>
            </a:r>
            <a:r>
              <a:rPr lang="en-US" sz="2000" dirty="0" err="1">
                <a:ea typeface="MS PGothic"/>
              </a:rPr>
              <a:t>risquait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nuire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l'environnement</a:t>
            </a:r>
            <a:r>
              <a:rPr lang="en-US" sz="2000" dirty="0">
                <a:ea typeface="MS PGothic"/>
              </a:rPr>
              <a:t>. </a:t>
            </a:r>
            <a:endParaRPr lang="en-US" dirty="0"/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  <a:hlinkClick r:id="rId2"/>
              </a:rPr>
              <a:t>De Beers : </a:t>
            </a:r>
            <a:r>
              <a:rPr lang="en-US" sz="2000" b="1" dirty="0" err="1">
                <a:ea typeface="MS PGothic"/>
                <a:hlinkClick r:id="rId2"/>
              </a:rPr>
              <a:t>une</a:t>
            </a:r>
            <a:r>
              <a:rPr lang="en-US" sz="2000" b="1" dirty="0">
                <a:ea typeface="MS PGothic"/>
                <a:hlinkClick r:id="rId2"/>
              </a:rPr>
              <a:t> mine à </a:t>
            </a:r>
            <a:r>
              <a:rPr lang="en-US" sz="2000" b="1" dirty="0" err="1">
                <a:ea typeface="MS PGothic"/>
                <a:hlinkClick r:id="rId2"/>
              </a:rPr>
              <a:t>ciel</a:t>
            </a:r>
            <a:r>
              <a:rPr lang="en-US" sz="2000" b="1" dirty="0">
                <a:ea typeface="MS PGothic"/>
                <a:hlinkClick r:id="rId2"/>
              </a:rPr>
              <a:t> </a:t>
            </a:r>
            <a:r>
              <a:rPr lang="en-US" sz="2000" b="1" dirty="0" err="1">
                <a:ea typeface="MS PGothic"/>
                <a:hlinkClick r:id="rId2"/>
              </a:rPr>
              <a:t>ouvert</a:t>
            </a:r>
            <a:r>
              <a:rPr lang="en-US" sz="2000" b="1" dirty="0">
                <a:ea typeface="MS PGothic"/>
                <a:hlinkClick r:id="rId2"/>
              </a:rPr>
              <a:t> passe à </a:t>
            </a:r>
            <a:r>
              <a:rPr lang="en-US" sz="2000" b="1" dirty="0" err="1">
                <a:ea typeface="MS PGothic"/>
                <a:hlinkClick r:id="rId2"/>
              </a:rPr>
              <a:t>l’histoire</a:t>
            </a:r>
            <a:endParaRPr lang="en-US" sz="2000" b="1" dirty="0">
              <a:ea typeface="MS PGothic"/>
            </a:endParaRP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solidFill>
                  <a:srgbClr val="00BFDF"/>
                </a:solidFill>
                <a:ea typeface="MS PGothic"/>
                <a:hlinkClick r:id="rId3"/>
              </a:rPr>
              <a:t>Mine De Beers : Attawapiskat </a:t>
            </a:r>
            <a:r>
              <a:rPr lang="en-US" sz="2000" b="1" dirty="0" err="1">
                <a:solidFill>
                  <a:srgbClr val="00BFDF"/>
                </a:solidFill>
                <a:ea typeface="MS PGothic"/>
                <a:hlinkClick r:id="rId3"/>
              </a:rPr>
              <a:t>appuiera</a:t>
            </a:r>
            <a:r>
              <a:rPr lang="en-US" sz="2000" b="1" dirty="0">
                <a:solidFill>
                  <a:srgbClr val="00BFDF"/>
                </a:solidFill>
                <a:ea typeface="MS PGothic"/>
                <a:hlinkClick r:id="rId3"/>
              </a:rPr>
              <a:t>-t-</a:t>
            </a:r>
            <a:r>
              <a:rPr lang="en-US" sz="2000" b="1" dirty="0" err="1">
                <a:solidFill>
                  <a:srgbClr val="00BFDF"/>
                </a:solidFill>
                <a:ea typeface="MS PGothic"/>
                <a:hlinkClick r:id="rId3"/>
              </a:rPr>
              <a:t>elle</a:t>
            </a:r>
            <a:r>
              <a:rPr lang="en-US" sz="2000" b="1" dirty="0">
                <a:solidFill>
                  <a:srgbClr val="00BFDF"/>
                </a:solidFill>
                <a:ea typeface="MS PGothic"/>
                <a:hlinkClick r:id="rId3"/>
              </a:rPr>
              <a:t> un </a:t>
            </a:r>
            <a:r>
              <a:rPr lang="en-US" sz="2000" b="1" dirty="0" err="1">
                <a:solidFill>
                  <a:srgbClr val="00BFDF"/>
                </a:solidFill>
                <a:ea typeface="MS PGothic"/>
                <a:hlinkClick r:id="rId3"/>
              </a:rPr>
              <a:t>projet</a:t>
            </a:r>
            <a:r>
              <a:rPr lang="en-US" sz="2000" b="1" dirty="0">
                <a:solidFill>
                  <a:srgbClr val="00BFDF"/>
                </a:solidFill>
                <a:ea typeface="MS PGothic"/>
                <a:hlinkClick r:id="rId3"/>
              </a:rPr>
              <a:t> </a:t>
            </a:r>
            <a:r>
              <a:rPr lang="en-US" sz="2000" b="1" dirty="0" err="1">
                <a:solidFill>
                  <a:srgbClr val="00BFDF"/>
                </a:solidFill>
                <a:ea typeface="MS PGothic"/>
                <a:hlinkClick r:id="rId3"/>
              </a:rPr>
              <a:t>d’exploration</a:t>
            </a:r>
            <a:r>
              <a:rPr lang="en-US" sz="2000" b="1" dirty="0">
                <a:solidFill>
                  <a:srgbClr val="00BFDF"/>
                </a:solidFill>
                <a:ea typeface="MS PGothic"/>
                <a:hlinkClick r:id="rId3"/>
              </a:rPr>
              <a:t> ?</a:t>
            </a:r>
            <a:endParaRPr lang="en-US" sz="2000" b="1" dirty="0">
              <a:solidFill>
                <a:srgbClr val="00BFDF"/>
              </a:solidFill>
              <a:ea typeface="MS PGothic"/>
            </a:endParaRPr>
          </a:p>
          <a:p>
            <a:pPr marL="0" indent="0">
              <a:lnSpc>
                <a:spcPts val="2400"/>
              </a:lnSpc>
              <a:buSzTx/>
              <a:buNone/>
            </a:pPr>
            <a:endParaRPr lang="en-US" b="1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7DF6E8-5051-AC6B-89FF-AAB9F3F885E5}"/>
              </a:ext>
            </a:extLst>
          </p:cNvPr>
          <p:cNvSpPr txBox="1"/>
          <p:nvPr/>
        </p:nvSpPr>
        <p:spPr>
          <a:xfrm>
            <a:off x="251406" y="274471"/>
            <a:ext cx="365560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2400" dirty="0" err="1">
                <a:ea typeface="+mn-lt"/>
                <a:cs typeface="+mn-lt"/>
              </a:rPr>
              <a:t>Choisissez</a:t>
            </a:r>
            <a:r>
              <a:rPr lang="en-CA" sz="2400" dirty="0">
                <a:ea typeface="+mn-lt"/>
                <a:cs typeface="+mn-lt"/>
              </a:rPr>
              <a:t> </a:t>
            </a:r>
            <a:r>
              <a:rPr lang="en-CA" sz="2400" dirty="0" err="1">
                <a:ea typeface="+mn-lt"/>
                <a:cs typeface="+mn-lt"/>
              </a:rPr>
              <a:t>une</a:t>
            </a:r>
            <a:r>
              <a:rPr lang="en-CA" sz="2400" dirty="0">
                <a:ea typeface="+mn-lt"/>
                <a:cs typeface="+mn-lt"/>
              </a:rPr>
              <a:t> option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54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720324"/>
            <a:ext cx="8638967" cy="988583"/>
          </a:xfrm>
        </p:spPr>
        <p:txBody>
          <a:bodyPr>
            <a:normAutofit/>
          </a:bodyPr>
          <a:lstStyle/>
          <a:p>
            <a:r>
              <a:rPr lang="en-CA" sz="3600" dirty="0"/>
              <a:t>Le </a:t>
            </a:r>
            <a:r>
              <a:rPr lang="en-CA" sz="3600" dirty="0" err="1"/>
              <a:t>gazoduc</a:t>
            </a:r>
            <a:r>
              <a:rPr lang="en-CA" sz="3600" dirty="0"/>
              <a:t> Coastal GasLink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708908"/>
            <a:ext cx="8638967" cy="4531234"/>
          </a:xfrm>
        </p:spPr>
        <p:txBody>
          <a:bodyPr>
            <a:norm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b="1" dirty="0">
                <a:ea typeface="MS PGothic"/>
              </a:rPr>
              <a:t>La </a:t>
            </a:r>
            <a:r>
              <a:rPr lang="en-US" sz="2000" b="1" dirty="0" err="1">
                <a:ea typeface="MS PGothic"/>
              </a:rPr>
              <a:t>société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albertaine</a:t>
            </a:r>
            <a:r>
              <a:rPr lang="en-US" sz="2000" b="1" dirty="0">
                <a:ea typeface="MS PGothic"/>
              </a:rPr>
              <a:t> TC Energy </a:t>
            </a:r>
            <a:r>
              <a:rPr lang="en-US" sz="2000" b="1" dirty="0" err="1">
                <a:ea typeface="MS PGothic"/>
              </a:rPr>
              <a:t>construit</a:t>
            </a:r>
            <a:r>
              <a:rPr lang="en-US" sz="2000" b="1" dirty="0">
                <a:ea typeface="MS PGothic"/>
              </a:rPr>
              <a:t> un </a:t>
            </a:r>
            <a:r>
              <a:rPr lang="en-US" sz="2000" b="1" dirty="0" err="1">
                <a:ea typeface="MS PGothic"/>
              </a:rPr>
              <a:t>oléoduc</a:t>
            </a:r>
            <a:r>
              <a:rPr lang="en-US" sz="2000" b="1" dirty="0">
                <a:ea typeface="MS PGothic"/>
              </a:rPr>
              <a:t> qui traverse le </a:t>
            </a:r>
            <a:r>
              <a:rPr lang="en-US" sz="2000" b="1" dirty="0" err="1">
                <a:ea typeface="MS PGothic"/>
              </a:rPr>
              <a:t>centre</a:t>
            </a:r>
            <a:r>
              <a:rPr lang="en-US" sz="2000" b="1" dirty="0">
                <a:ea typeface="MS PGothic"/>
              </a:rPr>
              <a:t> de la </a:t>
            </a:r>
            <a:r>
              <a:rPr lang="en-US" sz="2000" b="1" dirty="0" err="1">
                <a:ea typeface="MS PGothic"/>
              </a:rPr>
              <a:t>Colombie-Britannique</a:t>
            </a:r>
            <a:r>
              <a:rPr lang="en-US" sz="2000" b="1" dirty="0">
                <a:ea typeface="MS PGothic"/>
              </a:rPr>
              <a:t> et se </a:t>
            </a:r>
            <a:r>
              <a:rPr lang="en-US" sz="2000" b="1" dirty="0" err="1">
                <a:ea typeface="MS PGothic"/>
              </a:rPr>
              <a:t>raccorde</a:t>
            </a:r>
            <a:r>
              <a:rPr lang="en-US" sz="2000" b="1" dirty="0">
                <a:ea typeface="MS PGothic"/>
              </a:rPr>
              <a:t> à </a:t>
            </a:r>
            <a:r>
              <a:rPr lang="en-US" sz="2000" b="1" dirty="0" err="1">
                <a:ea typeface="MS PGothic"/>
              </a:rPr>
              <a:t>l'océan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Pacifique</a:t>
            </a:r>
            <a:r>
              <a:rPr lang="en-US" sz="2000" b="1" dirty="0">
                <a:ea typeface="MS PGothic"/>
              </a:rPr>
              <a:t>.</a:t>
            </a:r>
            <a:endParaRPr lang="en-US" b="1" dirty="0"/>
          </a:p>
          <a:p>
            <a:pPr marL="0" indent="0">
              <a:lnSpc>
                <a:spcPts val="2600"/>
              </a:lnSpc>
              <a:spcBef>
                <a:spcPts val="0"/>
              </a:spcBef>
              <a:buSzTx/>
              <a:buNone/>
            </a:pPr>
            <a:endParaRPr lang="en-US" sz="2000" b="1" dirty="0">
              <a:ea typeface="MS PGothic"/>
            </a:endParaRPr>
          </a:p>
          <a:p>
            <a:pPr marL="0" indent="-304165">
              <a:lnSpc>
                <a:spcPts val="2600"/>
              </a:lnSpc>
              <a:spcBef>
                <a:spcPts val="0"/>
              </a:spcBef>
              <a:buNone/>
            </a:pPr>
            <a:r>
              <a:rPr lang="en-US" sz="2000" dirty="0" err="1">
                <a:ea typeface="MS PGothic"/>
              </a:rPr>
              <a:t>Ils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affirment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avoir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obtenu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l'autorisation</a:t>
            </a:r>
            <a:r>
              <a:rPr lang="en-US" sz="2000" dirty="0">
                <a:ea typeface="MS PGothic"/>
              </a:rPr>
              <a:t> de 20 Premières nations </a:t>
            </a:r>
            <a:r>
              <a:rPr lang="en-US" sz="2000" dirty="0" err="1">
                <a:ea typeface="MS PGothic"/>
              </a:rPr>
              <a:t>situées</a:t>
            </a:r>
            <a:r>
              <a:rPr lang="en-US" sz="2000" dirty="0">
                <a:ea typeface="MS PGothic"/>
              </a:rPr>
              <a:t> le long du </a:t>
            </a:r>
            <a:r>
              <a:rPr lang="en-US" sz="2000" dirty="0" err="1">
                <a:ea typeface="MS PGothic"/>
              </a:rPr>
              <a:t>tracé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l'oléoduc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mais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aucune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ces</a:t>
            </a:r>
            <a:r>
              <a:rPr lang="en-US" sz="2000" dirty="0">
                <a:ea typeface="MS PGothic"/>
              </a:rPr>
              <a:t> Premières nations ne </a:t>
            </a:r>
            <a:r>
              <a:rPr lang="en-US" sz="2000" dirty="0" err="1">
                <a:ea typeface="MS PGothic"/>
              </a:rPr>
              <a:t>possède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terres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l'endroit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où</a:t>
            </a:r>
            <a:r>
              <a:rPr lang="en-US" sz="2000" dirty="0">
                <a:ea typeface="MS PGothic"/>
              </a:rPr>
              <a:t> passe </a:t>
            </a:r>
            <a:r>
              <a:rPr lang="en-US" sz="2000" dirty="0" err="1">
                <a:ea typeface="MS PGothic"/>
              </a:rPr>
              <a:t>l'oléoduc</a:t>
            </a:r>
            <a:r>
              <a:rPr lang="en-US" sz="2000" dirty="0">
                <a:ea typeface="MS PGothic"/>
              </a:rPr>
              <a:t>. </a:t>
            </a:r>
            <a:r>
              <a:rPr lang="en-US" sz="2000" dirty="0" err="1">
                <a:ea typeface="MS PGothic"/>
              </a:rPr>
              <a:t>L'oléoduc</a:t>
            </a:r>
            <a:r>
              <a:rPr lang="en-US" sz="2000" dirty="0">
                <a:ea typeface="MS PGothic"/>
              </a:rPr>
              <a:t> traverse le </a:t>
            </a:r>
            <a:r>
              <a:rPr lang="en-US" sz="2000" dirty="0" err="1">
                <a:ea typeface="MS PGothic"/>
              </a:rPr>
              <a:t>territoire</a:t>
            </a:r>
            <a:r>
              <a:rPr lang="en-US" sz="2000" dirty="0">
                <a:ea typeface="MS PGothic"/>
              </a:rPr>
              <a:t> des Wet'suwet'en, qui </a:t>
            </a:r>
            <a:r>
              <a:rPr lang="en-US" sz="2000" dirty="0" err="1">
                <a:ea typeface="MS PGothic"/>
              </a:rPr>
              <a:t>n'ont</a:t>
            </a:r>
            <a:r>
              <a:rPr lang="en-US" sz="2000" dirty="0">
                <a:ea typeface="MS PGothic"/>
              </a:rPr>
              <a:t> pas </a:t>
            </a:r>
            <a:r>
              <a:rPr lang="en-US" sz="2000" dirty="0" err="1">
                <a:ea typeface="MS PGothic"/>
              </a:rPr>
              <a:t>donné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leur</a:t>
            </a:r>
            <a:r>
              <a:rPr lang="en-US" sz="2000" dirty="0">
                <a:ea typeface="MS PGothic"/>
              </a:rPr>
              <a:t> accord. Le </a:t>
            </a:r>
            <a:r>
              <a:rPr lang="en-US" sz="2000" dirty="0" err="1">
                <a:ea typeface="MS PGothic"/>
              </a:rPr>
              <a:t>gouvernement</a:t>
            </a:r>
            <a:r>
              <a:rPr lang="en-US" sz="2000" dirty="0">
                <a:ea typeface="MS PGothic"/>
              </a:rPr>
              <a:t> de la </a:t>
            </a:r>
            <a:r>
              <a:rPr lang="en-US" sz="2000" dirty="0" err="1">
                <a:ea typeface="MS PGothic"/>
              </a:rPr>
              <a:t>Colombie-Britannique</a:t>
            </a:r>
            <a:r>
              <a:rPr lang="en-US" sz="2000" dirty="0">
                <a:ea typeface="MS PGothic"/>
              </a:rPr>
              <a:t> a tout de </a:t>
            </a:r>
            <a:r>
              <a:rPr lang="en-US" sz="2000" dirty="0" err="1">
                <a:ea typeface="MS PGothic"/>
              </a:rPr>
              <a:t>même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donné</a:t>
            </a:r>
            <a:r>
              <a:rPr lang="en-US" sz="2000" dirty="0">
                <a:ea typeface="MS PGothic"/>
              </a:rPr>
              <a:t> son accord.</a:t>
            </a:r>
            <a:endParaRPr lang="en-US" dirty="0"/>
          </a:p>
          <a:p>
            <a:pPr marL="342265" indent="-304165">
              <a:buNone/>
            </a:pPr>
            <a:endParaRPr lang="en-US" dirty="0"/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hlinkClick r:id="rId2"/>
              </a:rPr>
              <a:t>Coastal GasLink : tensions encore vives </a:t>
            </a:r>
            <a:r>
              <a:rPr lang="en-US" sz="2000" b="1" dirty="0" err="1">
                <a:hlinkClick r:id="rId2"/>
              </a:rPr>
              <a:t>en</a:t>
            </a:r>
            <a:r>
              <a:rPr lang="en-US" sz="2000" b="1" dirty="0">
                <a:hlinkClick r:id="rId2"/>
              </a:rPr>
              <a:t> </a:t>
            </a:r>
            <a:r>
              <a:rPr lang="en-US" sz="2000" b="1" dirty="0" err="1">
                <a:hlinkClick r:id="rId2"/>
              </a:rPr>
              <a:t>territoire</a:t>
            </a:r>
            <a:r>
              <a:rPr lang="en-US" sz="2000" b="1" dirty="0">
                <a:hlinkClick r:id="rId2"/>
              </a:rPr>
              <a:t> </a:t>
            </a:r>
            <a:r>
              <a:rPr lang="en-US" sz="2000" b="1" dirty="0" err="1">
                <a:hlinkClick r:id="rId2"/>
              </a:rPr>
              <a:t>wet’suwet’en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D18D40-F9F7-4DB0-2E38-1D85994EEA0F}"/>
              </a:ext>
            </a:extLst>
          </p:cNvPr>
          <p:cNvSpPr txBox="1"/>
          <p:nvPr/>
        </p:nvSpPr>
        <p:spPr>
          <a:xfrm>
            <a:off x="306051" y="264946"/>
            <a:ext cx="365560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2400" err="1">
                <a:ea typeface="+mn-lt"/>
                <a:cs typeface="+mn-lt"/>
              </a:rPr>
              <a:t>Choisissez</a:t>
            </a:r>
            <a:r>
              <a:rPr lang="en-CA" sz="2400">
                <a:ea typeface="+mn-lt"/>
                <a:cs typeface="+mn-lt"/>
              </a:rPr>
              <a:t> </a:t>
            </a:r>
            <a:r>
              <a:rPr lang="en-CA" sz="2400" err="1">
                <a:ea typeface="+mn-lt"/>
                <a:cs typeface="+mn-lt"/>
              </a:rPr>
              <a:t>une</a:t>
            </a:r>
            <a:r>
              <a:rPr lang="en-CA" sz="2400">
                <a:ea typeface="+mn-lt"/>
                <a:cs typeface="+mn-lt"/>
              </a:rPr>
              <a:t> option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3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  <a:endParaRPr lang="en-CA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3429000" y="243147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2036618" y="30133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5FB6DF-93C8-5B46-7E20-A24034EB8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577746"/>
            <a:ext cx="8638967" cy="1325563"/>
          </a:xfrm>
        </p:spPr>
        <p:txBody>
          <a:bodyPr>
            <a:normAutofit/>
          </a:bodyPr>
          <a:lstStyle/>
          <a:p>
            <a:r>
              <a:rPr lang="en-CA" sz="3600" dirty="0"/>
              <a:t>Le Plan Nord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724026"/>
            <a:ext cx="8638967" cy="4496020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b="1" dirty="0">
                <a:ea typeface="MS PGothic"/>
              </a:rPr>
              <a:t>Le Plan Nord </a:t>
            </a:r>
            <a:r>
              <a:rPr lang="en-US" sz="2000" b="1" dirty="0" err="1">
                <a:ea typeface="MS PGothic"/>
              </a:rPr>
              <a:t>est</a:t>
            </a:r>
            <a:r>
              <a:rPr lang="en-US" sz="2000" b="1" dirty="0">
                <a:ea typeface="MS PGothic"/>
              </a:rPr>
              <a:t> un </a:t>
            </a:r>
            <a:r>
              <a:rPr lang="en-US" sz="2000" b="1" dirty="0" err="1">
                <a:ea typeface="MS PGothic"/>
              </a:rPr>
              <a:t>projet</a:t>
            </a:r>
            <a:r>
              <a:rPr lang="en-US" sz="2000" b="1" dirty="0">
                <a:ea typeface="MS PGothic"/>
              </a:rPr>
              <a:t> de </a:t>
            </a:r>
            <a:r>
              <a:rPr lang="en-US" sz="2000" b="1" dirty="0" err="1">
                <a:ea typeface="MS PGothic"/>
              </a:rPr>
              <a:t>développement</a:t>
            </a:r>
            <a:r>
              <a:rPr lang="en-US" sz="2000" b="1" dirty="0">
                <a:ea typeface="MS PGothic"/>
              </a:rPr>
              <a:t> dans le </a:t>
            </a:r>
            <a:r>
              <a:rPr lang="en-US" sz="2000" b="1" dirty="0" err="1">
                <a:ea typeface="MS PGothic"/>
              </a:rPr>
              <a:t>nord</a:t>
            </a:r>
            <a:r>
              <a:rPr lang="en-US" sz="2000" b="1" dirty="0">
                <a:ea typeface="MS PGothic"/>
              </a:rPr>
              <a:t> du Québec qui </a:t>
            </a:r>
            <a:r>
              <a:rPr lang="en-US" sz="2000" b="1" dirty="0" err="1">
                <a:ea typeface="MS PGothic"/>
              </a:rPr>
              <a:t>comprend</a:t>
            </a:r>
            <a:r>
              <a:rPr lang="en-US" sz="2000" b="1" dirty="0">
                <a:ea typeface="MS PGothic"/>
              </a:rPr>
              <a:t> des </a:t>
            </a:r>
            <a:r>
              <a:rPr lang="en-US" sz="2000" b="1" dirty="0" err="1">
                <a:ea typeface="MS PGothic"/>
              </a:rPr>
              <a:t>projets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miniers</a:t>
            </a:r>
            <a:r>
              <a:rPr lang="en-US" sz="2000" b="1" dirty="0">
                <a:ea typeface="MS PGothic"/>
              </a:rPr>
              <a:t> et </a:t>
            </a:r>
            <a:r>
              <a:rPr lang="en-US" sz="2000" b="1" dirty="0" err="1">
                <a:ea typeface="MS PGothic"/>
              </a:rPr>
              <a:t>forestiers</a:t>
            </a:r>
            <a:r>
              <a:rPr lang="en-US" sz="2000" b="1" dirty="0">
                <a:ea typeface="MS PGothic"/>
              </a:rPr>
              <a:t>. </a:t>
            </a:r>
            <a:endParaRPr lang="en-US" b="1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b="1" dirty="0">
              <a:ea typeface="MS PGothic"/>
            </a:endParaRPr>
          </a:p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Il </a:t>
            </a:r>
            <a:r>
              <a:rPr lang="en-US" sz="2000" dirty="0" err="1">
                <a:ea typeface="MS PGothic"/>
              </a:rPr>
              <a:t>créerait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emplois</a:t>
            </a:r>
            <a:r>
              <a:rPr lang="en-US" sz="2000" dirty="0">
                <a:ea typeface="MS PGothic"/>
              </a:rPr>
              <a:t> pour les </a:t>
            </a:r>
            <a:r>
              <a:rPr lang="en-US" sz="2000" dirty="0" err="1">
                <a:ea typeface="MS PGothic"/>
              </a:rPr>
              <a:t>locaux</a:t>
            </a:r>
            <a:r>
              <a:rPr lang="en-US" sz="2000" dirty="0">
                <a:ea typeface="MS PGothic"/>
              </a:rPr>
              <a:t> et les </a:t>
            </a:r>
            <a:r>
              <a:rPr lang="en-US" sz="2000" dirty="0" err="1">
                <a:ea typeface="MS PGothic"/>
              </a:rPr>
              <a:t>transplantés</a:t>
            </a:r>
            <a:r>
              <a:rPr lang="en-US" sz="2000" dirty="0">
                <a:ea typeface="MS PGothic"/>
              </a:rPr>
              <a:t> pendant </a:t>
            </a:r>
            <a:r>
              <a:rPr lang="en-US" sz="2000" dirty="0" err="1">
                <a:ea typeface="MS PGothic"/>
              </a:rPr>
              <a:t>toute</a:t>
            </a:r>
            <a:r>
              <a:rPr lang="en-US" sz="2000" dirty="0">
                <a:ea typeface="MS PGothic"/>
              </a:rPr>
              <a:t> la durée du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. De </a:t>
            </a:r>
            <a:r>
              <a:rPr lang="en-US" sz="2000" dirty="0" err="1">
                <a:ea typeface="MS PGothic"/>
              </a:rPr>
              <a:t>nombreux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Cris</a:t>
            </a:r>
            <a:r>
              <a:rPr lang="en-US" sz="2000" dirty="0">
                <a:ea typeface="MS PGothic"/>
              </a:rPr>
              <a:t> et </a:t>
            </a:r>
            <a:r>
              <a:rPr lang="en-US" sz="2000" dirty="0" err="1">
                <a:ea typeface="MS PGothic"/>
              </a:rPr>
              <a:t>Inuits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ont</a:t>
            </a:r>
            <a:r>
              <a:rPr lang="en-US" sz="2000" dirty="0">
                <a:ea typeface="MS PGothic"/>
              </a:rPr>
              <a:t> soutenu le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mais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Innus</a:t>
            </a:r>
            <a:r>
              <a:rPr lang="en-US" sz="2000" dirty="0">
                <a:ea typeface="MS PGothic"/>
              </a:rPr>
              <a:t> et les </a:t>
            </a:r>
            <a:r>
              <a:rPr lang="en-US" sz="2000" dirty="0" err="1">
                <a:ea typeface="MS PGothic"/>
              </a:rPr>
              <a:t>écologistes</a:t>
            </a:r>
            <a:r>
              <a:rPr lang="en-US" sz="2000" dirty="0">
                <a:ea typeface="MS PGothic"/>
              </a:rPr>
              <a:t> ne </a:t>
            </a:r>
            <a:r>
              <a:rPr lang="en-US" sz="2000" dirty="0" err="1">
                <a:ea typeface="MS PGothic"/>
              </a:rPr>
              <a:t>l'ont</a:t>
            </a:r>
            <a:r>
              <a:rPr lang="en-US" sz="2000" dirty="0">
                <a:ea typeface="MS PGothic"/>
              </a:rPr>
              <a:t> pas fait.</a:t>
            </a:r>
            <a:endParaRPr lang="en-US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  <a:hlinkClick r:id="rId2"/>
              </a:rPr>
              <a:t>Plan </a:t>
            </a:r>
            <a:r>
              <a:rPr lang="en-US" sz="2000" b="1" dirty="0" err="1">
                <a:ea typeface="MS PGothic"/>
                <a:hlinkClick r:id="rId2"/>
              </a:rPr>
              <a:t>nord</a:t>
            </a:r>
            <a:r>
              <a:rPr lang="en-US" sz="2000" b="1" dirty="0">
                <a:ea typeface="MS PGothic"/>
                <a:hlinkClick r:id="rId2"/>
              </a:rPr>
              <a:t> : </a:t>
            </a:r>
            <a:r>
              <a:rPr lang="en-US" sz="2000" b="1" dirty="0" err="1">
                <a:ea typeface="MS PGothic"/>
                <a:hlinkClick r:id="rId2"/>
              </a:rPr>
              <a:t>résistance</a:t>
            </a:r>
            <a:r>
              <a:rPr lang="en-US" sz="2000" b="1" dirty="0">
                <a:ea typeface="MS PGothic"/>
                <a:hlinkClick r:id="rId2"/>
              </a:rPr>
              <a:t> chez les </a:t>
            </a:r>
            <a:r>
              <a:rPr lang="en-US" sz="2000" b="1" dirty="0" err="1">
                <a:ea typeface="MS PGothic"/>
                <a:hlinkClick r:id="rId2"/>
              </a:rPr>
              <a:t>Innus</a:t>
            </a:r>
            <a:endParaRPr lang="en-US" sz="2000" b="1" dirty="0">
              <a:ea typeface="MS PGothic"/>
            </a:endParaRPr>
          </a:p>
          <a:p>
            <a:pPr marL="0" indent="0">
              <a:lnSpc>
                <a:spcPts val="2400"/>
              </a:lnSpc>
              <a:buSzTx/>
              <a:buNone/>
            </a:pPr>
            <a:r>
              <a:rPr lang="en-US" sz="2000" b="1" dirty="0">
                <a:ea typeface="MS PGothic"/>
                <a:hlinkClick r:id="rId3"/>
              </a:rPr>
              <a:t>Plan </a:t>
            </a:r>
            <a:r>
              <a:rPr lang="en-US" sz="2000" b="1" dirty="0" err="1">
                <a:ea typeface="MS PGothic"/>
                <a:hlinkClick r:id="rId3"/>
              </a:rPr>
              <a:t>nord</a:t>
            </a:r>
            <a:r>
              <a:rPr lang="en-US" sz="2000" b="1" dirty="0">
                <a:ea typeface="MS PGothic"/>
                <a:hlinkClick r:id="rId3"/>
              </a:rPr>
              <a:t> : $20 milliards pour quoi ?</a:t>
            </a:r>
            <a:endParaRPr lang="en-US" sz="2000" b="1" dirty="0">
              <a:ea typeface="MS PGothic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DB9248-2D69-7C8D-FEB5-88EF1CBCA544}"/>
              </a:ext>
            </a:extLst>
          </p:cNvPr>
          <p:cNvSpPr txBox="1"/>
          <p:nvPr/>
        </p:nvSpPr>
        <p:spPr>
          <a:xfrm>
            <a:off x="251406" y="346914"/>
            <a:ext cx="401990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2400" dirty="0" err="1">
                <a:ea typeface="+mn-lt"/>
                <a:cs typeface="+mn-lt"/>
              </a:rPr>
              <a:t>Choisissez</a:t>
            </a:r>
            <a:r>
              <a:rPr lang="en-CA" sz="2400" dirty="0">
                <a:ea typeface="+mn-lt"/>
                <a:cs typeface="+mn-lt"/>
              </a:rPr>
              <a:t> </a:t>
            </a:r>
            <a:r>
              <a:rPr lang="en-CA" sz="2400" dirty="0" err="1">
                <a:ea typeface="+mn-lt"/>
                <a:cs typeface="+mn-lt"/>
              </a:rPr>
              <a:t>une</a:t>
            </a:r>
            <a:r>
              <a:rPr lang="en-CA" sz="2400" dirty="0">
                <a:ea typeface="+mn-lt"/>
                <a:cs typeface="+mn-lt"/>
              </a:rPr>
              <a:t> option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2384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586854"/>
            <a:ext cx="8638967" cy="1325563"/>
          </a:xfrm>
        </p:spPr>
        <p:txBody>
          <a:bodyPr>
            <a:normAutofit/>
          </a:bodyPr>
          <a:lstStyle/>
          <a:p>
            <a:r>
              <a:rPr lang="en-CA" sz="3600" dirty="0"/>
              <a:t>Un </a:t>
            </a:r>
            <a:r>
              <a:rPr lang="en-CA" sz="3600" dirty="0" err="1"/>
              <a:t>exemple</a:t>
            </a:r>
            <a:r>
              <a:rPr lang="en-CA" sz="3600" dirty="0"/>
              <a:t> de </a:t>
            </a:r>
            <a:r>
              <a:rPr lang="en-CA" sz="3600" dirty="0" err="1"/>
              <a:t>votre</a:t>
            </a:r>
            <a:r>
              <a:rPr lang="en-CA" sz="3600" dirty="0"/>
              <a:t> choix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8"/>
            <a:ext cx="8638967" cy="426795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b="1">
                <a:ea typeface="MS PGothic"/>
              </a:rPr>
              <a:t>Y a-t-il un </a:t>
            </a:r>
            <a:r>
              <a:rPr lang="en-US" sz="2000" b="1" err="1">
                <a:ea typeface="MS PGothic"/>
              </a:rPr>
              <a:t>exemple</a:t>
            </a:r>
            <a:r>
              <a:rPr lang="en-US" sz="2000" b="1">
                <a:ea typeface="MS PGothic"/>
              </a:rPr>
              <a:t> dans </a:t>
            </a:r>
            <a:r>
              <a:rPr lang="en-US" sz="2000" b="1" err="1">
                <a:ea typeface="MS PGothic"/>
              </a:rPr>
              <a:t>votre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communauté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ou</a:t>
            </a:r>
            <a:r>
              <a:rPr lang="en-US" sz="2000" b="1">
                <a:ea typeface="MS PGothic"/>
              </a:rPr>
              <a:t> à </a:t>
            </a:r>
            <a:r>
              <a:rPr lang="en-US" sz="2000" b="1" err="1">
                <a:ea typeface="MS PGothic"/>
              </a:rPr>
              <a:t>l'étranger</a:t>
            </a:r>
            <a:r>
              <a:rPr lang="en-US" sz="2000" b="1">
                <a:ea typeface="MS PGothic"/>
              </a:rPr>
              <a:t> que </a:t>
            </a:r>
            <a:r>
              <a:rPr lang="en-US" sz="2000" b="1" err="1">
                <a:ea typeface="MS PGothic"/>
              </a:rPr>
              <a:t>vous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aimeriez</a:t>
            </a:r>
            <a:r>
              <a:rPr lang="en-US" sz="2000" b="1">
                <a:ea typeface="MS PGothic"/>
              </a:rPr>
              <a:t> explorer ? </a:t>
            </a:r>
            <a:r>
              <a:rPr lang="en-US" sz="2000" b="1" err="1">
                <a:ea typeface="MS PGothic"/>
              </a:rPr>
              <a:t>C'est</a:t>
            </a:r>
            <a:r>
              <a:rPr lang="en-US" sz="2000" b="1">
                <a:ea typeface="MS PGothic"/>
              </a:rPr>
              <a:t> très bien ! </a:t>
            </a:r>
            <a:r>
              <a:rPr lang="en-US" sz="2000" b="1" err="1">
                <a:ea typeface="MS PGothic"/>
              </a:rPr>
              <a:t>Vérifiez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auprès</a:t>
            </a:r>
            <a:r>
              <a:rPr lang="en-US" sz="2000" b="1">
                <a:ea typeface="MS PGothic"/>
              </a:rPr>
              <a:t> de </a:t>
            </a:r>
            <a:r>
              <a:rPr lang="en-US" sz="2000" b="1" err="1">
                <a:ea typeface="MS PGothic"/>
              </a:rPr>
              <a:t>votre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professeur</a:t>
            </a:r>
            <a:r>
              <a:rPr lang="en-US" sz="2000" b="1">
                <a:ea typeface="MS PGothic"/>
              </a:rPr>
              <a:t> </a:t>
            </a:r>
            <a:r>
              <a:rPr lang="en-US" sz="2000" b="1" err="1">
                <a:ea typeface="MS PGothic"/>
              </a:rPr>
              <a:t>avant</a:t>
            </a:r>
            <a:r>
              <a:rPr lang="en-US" sz="2000" b="1">
                <a:ea typeface="MS PGothic"/>
              </a:rPr>
              <a:t> de commencer.</a:t>
            </a:r>
            <a:endParaRPr lang="en-US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DB9248-2D69-7C8D-FEB5-88EF1CBCA544}"/>
              </a:ext>
            </a:extLst>
          </p:cNvPr>
          <p:cNvSpPr txBox="1"/>
          <p:nvPr/>
        </p:nvSpPr>
        <p:spPr>
          <a:xfrm>
            <a:off x="251406" y="346914"/>
            <a:ext cx="5030844" cy="479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sz="2400">
                <a:ea typeface="+mn-lt"/>
                <a:cs typeface="+mn-lt"/>
              </a:rPr>
              <a:t>Choisissez une option</a:t>
            </a:r>
            <a:r>
              <a:rPr lang="en-CA" sz="2400" b="1">
                <a:solidFill>
                  <a:schemeClr val="tx2">
                    <a:lumMod val="65000"/>
                  </a:schemeClr>
                </a:solidFill>
              </a:rPr>
              <a:t>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23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5" y="826794"/>
            <a:ext cx="8638967" cy="1325563"/>
          </a:xfrm>
        </p:spPr>
        <p:txBody>
          <a:bodyPr>
            <a:normAutofit/>
          </a:bodyPr>
          <a:lstStyle/>
          <a:p>
            <a:r>
              <a:rPr lang="en-CA" sz="3600" dirty="0" err="1"/>
              <a:t>Réflexion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2057025"/>
            <a:ext cx="8638967" cy="4163020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Après </a:t>
            </a:r>
            <a:r>
              <a:rPr lang="en-US" sz="2000" dirty="0" err="1">
                <a:ea typeface="MS PGothic"/>
              </a:rPr>
              <a:t>avoir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rempli</a:t>
            </a:r>
            <a:r>
              <a:rPr lang="en-US" sz="2000" dirty="0">
                <a:ea typeface="MS PGothic"/>
              </a:rPr>
              <a:t> la </a:t>
            </a:r>
            <a:r>
              <a:rPr lang="en-US" sz="2000" dirty="0" err="1">
                <a:ea typeface="MS PGothic"/>
              </a:rPr>
              <a:t>feuille</a:t>
            </a:r>
            <a:r>
              <a:rPr lang="en-US" sz="2000" dirty="0">
                <a:ea typeface="MS PGothic"/>
              </a:rPr>
              <a:t> de travail sur le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de recherche libre, </a:t>
            </a:r>
            <a:r>
              <a:rPr lang="en-US" sz="2000" dirty="0" err="1">
                <a:ea typeface="MS PGothic"/>
              </a:rPr>
              <a:t>quel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est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votre</a:t>
            </a:r>
            <a:r>
              <a:rPr lang="en-US" sz="2000" dirty="0">
                <a:ea typeface="MS PGothic"/>
              </a:rPr>
              <a:t> point de </a:t>
            </a:r>
            <a:r>
              <a:rPr lang="en-US" sz="2000" dirty="0" err="1">
                <a:ea typeface="MS PGothic"/>
              </a:rPr>
              <a:t>vue</a:t>
            </a:r>
            <a:r>
              <a:rPr lang="en-US" sz="2000" dirty="0">
                <a:ea typeface="MS PGothic"/>
              </a:rPr>
              <a:t> sur le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que </a:t>
            </a: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avez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choisi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dirty="0">
              <a:ea typeface="MS PGothic"/>
            </a:endParaRPr>
          </a:p>
          <a:p>
            <a:pPr marL="342265" indent="-304165">
              <a:buSzTx/>
            </a:pPr>
            <a:r>
              <a:rPr lang="en-US" sz="2000" dirty="0" err="1">
                <a:ea typeface="MS PGothic"/>
              </a:rPr>
              <a:t>Avez-vous</a:t>
            </a:r>
            <a:r>
              <a:rPr lang="en-US" sz="2000" dirty="0">
                <a:ea typeface="MS PGothic"/>
              </a:rPr>
              <a:t> soutenu le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ou</a:t>
            </a:r>
            <a:r>
              <a:rPr lang="en-US" sz="2000" dirty="0">
                <a:ea typeface="MS PGothic"/>
              </a:rPr>
              <a:t> non ?</a:t>
            </a:r>
          </a:p>
          <a:p>
            <a:pPr marL="342900" indent="-342900">
              <a:lnSpc>
                <a:spcPts val="2400"/>
              </a:lnSpc>
              <a:buSzTx/>
            </a:pPr>
            <a:r>
              <a:rPr lang="en-US" sz="2000" dirty="0" err="1">
                <a:ea typeface="MS PGothic"/>
              </a:rPr>
              <a:t>Quels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changements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apporteriez-vous</a:t>
            </a:r>
            <a:r>
              <a:rPr lang="en-US" sz="2000" dirty="0">
                <a:ea typeface="MS PGothic"/>
              </a:rPr>
              <a:t> au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0" indent="0">
              <a:lnSpc>
                <a:spcPts val="2400"/>
              </a:lnSpc>
              <a:buSzTx/>
              <a:buNone/>
            </a:pPr>
            <a:endParaRPr lang="en-US" sz="2000" dirty="0">
              <a:ea typeface="MS PGothic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DB9248-2D69-7C8D-FEB5-88EF1CBCA544}"/>
              </a:ext>
            </a:extLst>
          </p:cNvPr>
          <p:cNvSpPr txBox="1"/>
          <p:nvPr/>
        </p:nvSpPr>
        <p:spPr>
          <a:xfrm>
            <a:off x="251406" y="365129"/>
            <a:ext cx="3054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>
                <a:solidFill>
                  <a:schemeClr val="tx2">
                    <a:lumMod val="65000"/>
                  </a:schemeClr>
                </a:solidFill>
              </a:rPr>
              <a:t>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96418C-21C9-AC57-4371-F790D7135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791" y="4800975"/>
            <a:ext cx="1244417" cy="150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3600" dirty="0"/>
              <a:t>Les </a:t>
            </a:r>
            <a:r>
              <a:rPr lang="en-US" sz="3600" dirty="0" err="1"/>
              <a:t>élèves</a:t>
            </a:r>
            <a:r>
              <a:rPr lang="en-US" sz="3600" dirty="0"/>
              <a:t> </a:t>
            </a:r>
            <a:r>
              <a:rPr lang="en-US" sz="3600" dirty="0" err="1"/>
              <a:t>pourront</a:t>
            </a:r>
            <a:r>
              <a:rPr lang="en-US" sz="3600" dirty="0"/>
              <a:t>...</a:t>
            </a:r>
            <a:endParaRPr lang="en-US" dirty="0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2"/>
            <a:ext cx="8639175" cy="4142715"/>
          </a:xfrm>
        </p:spPr>
        <p:txBody>
          <a:bodyPr lIns="68569" tIns="34275" rIns="68569" bIns="34275">
            <a:normAutofit/>
          </a:bodyPr>
          <a:lstStyle/>
          <a:p>
            <a:pPr marL="342265" indent="-304165">
              <a:lnSpc>
                <a:spcPts val="2400"/>
              </a:lnSpc>
              <a:buFont typeface="Arial"/>
              <a:buChar char="•"/>
            </a:pPr>
            <a:r>
              <a:rPr lang="en-US" sz="2000" dirty="0" err="1">
                <a:ea typeface="MS PGothic"/>
              </a:rPr>
              <a:t>Apprendre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réglementations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gouvernementales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telles</a:t>
            </a:r>
            <a:r>
              <a:rPr lang="en-US" sz="2000" dirty="0">
                <a:ea typeface="MS PGothic"/>
              </a:rPr>
              <a:t> que le </a:t>
            </a:r>
            <a:r>
              <a:rPr lang="en-US" sz="2000" dirty="0" err="1">
                <a:ea typeface="MS PGothic"/>
              </a:rPr>
              <a:t>salaire</a:t>
            </a:r>
            <a:r>
              <a:rPr lang="en-US" sz="2000" dirty="0">
                <a:ea typeface="MS PGothic"/>
              </a:rPr>
              <a:t> minimum et la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 sur le lieu de travail, et les appliquer à </a:t>
            </a:r>
            <a:r>
              <a:rPr lang="en-US" sz="2000" dirty="0" err="1">
                <a:ea typeface="MS PGothic"/>
              </a:rPr>
              <a:t>une</a:t>
            </a:r>
            <a:r>
              <a:rPr lang="en-US" sz="2000" dirty="0">
                <a:ea typeface="MS PGothic"/>
              </a:rPr>
              <a:t> situation de la vie </a:t>
            </a:r>
            <a:r>
              <a:rPr lang="en-US" sz="2000" dirty="0" err="1">
                <a:ea typeface="MS PGothic"/>
              </a:rPr>
              <a:t>réelle</a:t>
            </a:r>
            <a:r>
              <a:rPr lang="en-US" sz="2000" dirty="0">
                <a:ea typeface="MS PGothic"/>
              </a:rPr>
              <a:t>.</a:t>
            </a:r>
          </a:p>
          <a:p>
            <a:pPr marL="342265" indent="-304165">
              <a:lnSpc>
                <a:spcPts val="2400"/>
              </a:lnSpc>
              <a:buFont typeface="Arial"/>
              <a:buChar char="•"/>
            </a:pPr>
            <a:endParaRPr lang="en-US" dirty="0"/>
          </a:p>
          <a:p>
            <a:pPr marL="342265" indent="-304165">
              <a:lnSpc>
                <a:spcPts val="2400"/>
              </a:lnSpc>
              <a:buFont typeface="Arial"/>
              <a:buChar char="•"/>
            </a:pPr>
            <a:r>
              <a:rPr lang="en-US" sz="2000" dirty="0" err="1">
                <a:ea typeface="MS PGothic"/>
              </a:rPr>
              <a:t>Réaliser</a:t>
            </a:r>
            <a:r>
              <a:rPr lang="en-US" sz="2000" dirty="0">
                <a:ea typeface="MS PGothic"/>
              </a:rPr>
              <a:t> un </a:t>
            </a:r>
            <a:r>
              <a:rPr lang="en-US" sz="2000" dirty="0" err="1">
                <a:ea typeface="MS PGothic"/>
              </a:rPr>
              <a:t>projet</a:t>
            </a:r>
            <a:r>
              <a:rPr lang="en-US" sz="2000" dirty="0">
                <a:ea typeface="MS PGothic"/>
              </a:rPr>
              <a:t> de recherche </a:t>
            </a:r>
            <a:r>
              <a:rPr lang="en-US" sz="2000" dirty="0" err="1">
                <a:ea typeface="MS PGothic"/>
              </a:rPr>
              <a:t>ouvert</a:t>
            </a:r>
            <a:r>
              <a:rPr lang="en-US" sz="2000" dirty="0">
                <a:ea typeface="MS PGothic"/>
              </a:rPr>
              <a:t> sur </a:t>
            </a:r>
            <a:r>
              <a:rPr lang="en-US" sz="2000" dirty="0" err="1">
                <a:ea typeface="MS PGothic"/>
              </a:rPr>
              <a:t>l'extraction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ressources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342265" indent="-304165">
              <a:lnSpc>
                <a:spcPts val="2400"/>
              </a:lnSpc>
              <a:buFont typeface="Arial"/>
              <a:buChar char="•"/>
            </a:pPr>
            <a:endParaRPr lang="en-US" dirty="0"/>
          </a:p>
          <a:p>
            <a:pPr marL="285115" indent="-285115">
              <a:lnSpc>
                <a:spcPts val="2400"/>
              </a:lnSpc>
              <a:buFont typeface="Arial"/>
              <a:buChar char="•"/>
            </a:pPr>
            <a:r>
              <a:rPr lang="en-US" sz="2000" dirty="0" err="1">
                <a:ea typeface="MS PGothic"/>
              </a:rPr>
              <a:t>S'intéresser</a:t>
            </a:r>
            <a:r>
              <a:rPr lang="en-US" sz="2000" dirty="0">
                <a:ea typeface="MS PGothic"/>
              </a:rPr>
              <a:t> à </a:t>
            </a:r>
            <a:r>
              <a:rPr lang="en-US" sz="2000" dirty="0" err="1">
                <a:ea typeface="MS PGothic"/>
              </a:rPr>
              <a:t>différents</a:t>
            </a:r>
            <a:r>
              <a:rPr lang="en-US" sz="2000" dirty="0">
                <a:ea typeface="MS PGothic"/>
              </a:rPr>
              <a:t> points de </a:t>
            </a:r>
            <a:r>
              <a:rPr lang="en-US" sz="2000" dirty="0" err="1">
                <a:ea typeface="MS PGothic"/>
              </a:rPr>
              <a:t>vue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notamment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ceux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employés</a:t>
            </a:r>
            <a:r>
              <a:rPr lang="en-US" sz="2000" dirty="0">
                <a:ea typeface="MS PGothic"/>
              </a:rPr>
              <a:t>, des </a:t>
            </a:r>
            <a:r>
              <a:rPr lang="en-US" sz="2000" dirty="0" err="1">
                <a:ea typeface="MS PGothic"/>
              </a:rPr>
              <a:t>employeurs</a:t>
            </a:r>
            <a:r>
              <a:rPr lang="en-US" sz="2000" dirty="0">
                <a:ea typeface="MS PGothic"/>
              </a:rPr>
              <a:t>, des </a:t>
            </a:r>
            <a:r>
              <a:rPr lang="en-US" sz="2000" dirty="0" err="1">
                <a:ea typeface="MS PGothic"/>
              </a:rPr>
              <a:t>consommateurs</a:t>
            </a:r>
            <a:r>
              <a:rPr lang="en-US" sz="2000" dirty="0">
                <a:ea typeface="MS PGothic"/>
              </a:rPr>
              <a:t> et des </a:t>
            </a:r>
            <a:r>
              <a:rPr lang="en-US" sz="2000" dirty="0" err="1">
                <a:ea typeface="MS PGothic"/>
              </a:rPr>
              <a:t>membres</a:t>
            </a:r>
            <a:r>
              <a:rPr lang="en-US" sz="2000" dirty="0">
                <a:ea typeface="MS PGothic"/>
              </a:rPr>
              <a:t> de la </a:t>
            </a:r>
            <a:r>
              <a:rPr lang="en-US" sz="2000" dirty="0" err="1">
                <a:ea typeface="MS PGothic"/>
              </a:rPr>
              <a:t>communauté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285115" indent="-285115">
              <a:lnSpc>
                <a:spcPts val="2400"/>
              </a:lnSpc>
              <a:buClr>
                <a:srgbClr val="000000"/>
              </a:buClr>
              <a:buFont typeface="Arial"/>
              <a:buChar char="•"/>
            </a:pPr>
            <a:endParaRPr lang="en-US" sz="2000" dirty="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5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9607-BFFC-4DDA-800A-C4E34D667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 err="1"/>
              <a:t>Activité</a:t>
            </a:r>
            <a:r>
              <a:rPr lang="en-CA" sz="4000" dirty="0"/>
              <a:t> “</a:t>
            </a:r>
            <a:r>
              <a:rPr lang="en-CA" sz="4000" dirty="0" err="1"/>
              <a:t>Pensez</a:t>
            </a:r>
            <a:r>
              <a:rPr lang="en-CA" sz="4000" dirty="0"/>
              <a:t>-y bien”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E5C15-3F0A-88D5-E63B-9FE91CBB68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en-CA" sz="2000" b="1" err="1"/>
              <a:t>Réfléchir</a:t>
            </a:r>
            <a:r>
              <a:rPr lang="en-CA" sz="2000" b="1"/>
              <a:t>-Paire-</a:t>
            </a:r>
            <a:r>
              <a:rPr lang="en-CA" sz="2000" b="1" err="1"/>
              <a:t>Partager</a:t>
            </a:r>
            <a:endParaRPr lang="en-US" b="1" err="1"/>
          </a:p>
          <a:p>
            <a:pPr marL="37465" indent="0">
              <a:lnSpc>
                <a:spcPts val="2400"/>
              </a:lnSpc>
              <a:buNone/>
            </a:pPr>
            <a:endParaRPr lang="en-CA" sz="2000" b="1"/>
          </a:p>
          <a:p>
            <a:pPr marL="342265" indent="-304165">
              <a:lnSpc>
                <a:spcPts val="2400"/>
              </a:lnSpc>
            </a:pPr>
            <a:r>
              <a:rPr lang="en-CA" sz="2000" err="1"/>
              <a:t>Pourquoi</a:t>
            </a:r>
            <a:r>
              <a:rPr lang="en-CA" sz="2000"/>
              <a:t> </a:t>
            </a:r>
            <a:r>
              <a:rPr lang="en-CA" sz="2000" err="1"/>
              <a:t>est</a:t>
            </a:r>
            <a:r>
              <a:rPr lang="en-CA" sz="2000"/>
              <a:t>-il important de </a:t>
            </a:r>
            <a:r>
              <a:rPr lang="en-CA" sz="2000" err="1"/>
              <a:t>connaître</a:t>
            </a:r>
            <a:r>
              <a:rPr lang="en-CA" sz="2000"/>
              <a:t> </a:t>
            </a:r>
            <a:r>
              <a:rPr lang="en-CA" sz="2000" err="1"/>
              <a:t>ses</a:t>
            </a:r>
            <a:r>
              <a:rPr lang="en-CA" sz="2000"/>
              <a:t> droits </a:t>
            </a:r>
            <a:r>
              <a:rPr lang="en-CA" sz="2000" err="1"/>
              <a:t>en</a:t>
            </a:r>
            <a:r>
              <a:rPr lang="en-CA" sz="2000"/>
              <a:t> tant que </a:t>
            </a:r>
            <a:r>
              <a:rPr lang="en-CA" sz="2000" err="1"/>
              <a:t>salarié</a:t>
            </a:r>
            <a:r>
              <a:rPr lang="en-CA" sz="2000"/>
              <a:t> </a:t>
            </a:r>
            <a:r>
              <a:rPr lang="en-CA" sz="2000" err="1"/>
              <a:t>avant</a:t>
            </a:r>
            <a:r>
              <a:rPr lang="en-CA" sz="2000"/>
              <a:t> </a:t>
            </a:r>
            <a:r>
              <a:rPr lang="en-CA" sz="2000" err="1"/>
              <a:t>d'entrer</a:t>
            </a:r>
            <a:r>
              <a:rPr lang="en-CA" sz="2000"/>
              <a:t> sur le </a:t>
            </a:r>
            <a:r>
              <a:rPr lang="en-CA" sz="2000" err="1"/>
              <a:t>marché</a:t>
            </a:r>
            <a:r>
              <a:rPr lang="en-CA" sz="2000"/>
              <a:t> du travail ?</a:t>
            </a:r>
          </a:p>
          <a:p>
            <a:pPr marL="342265" indent="-304165">
              <a:lnSpc>
                <a:spcPts val="2400"/>
              </a:lnSpc>
            </a:pPr>
            <a:r>
              <a:rPr lang="en-CA" sz="2000"/>
              <a:t>Quelles </a:t>
            </a:r>
            <a:r>
              <a:rPr lang="en-CA" sz="2000" err="1"/>
              <a:t>sont</a:t>
            </a:r>
            <a:r>
              <a:rPr lang="en-CA" sz="2000"/>
              <a:t> les obligations que le </a:t>
            </a:r>
            <a:r>
              <a:rPr lang="en-CA" sz="2000" err="1"/>
              <a:t>gouvernement</a:t>
            </a:r>
            <a:r>
              <a:rPr lang="en-CA" sz="2000"/>
              <a:t> impose aux </a:t>
            </a:r>
            <a:r>
              <a:rPr lang="en-CA" sz="2000" err="1"/>
              <a:t>employeurs</a:t>
            </a:r>
            <a:r>
              <a:rPr lang="en-CA" sz="2000"/>
              <a:t> ? </a:t>
            </a:r>
            <a:r>
              <a:rPr lang="en-CA" sz="2000" err="1"/>
              <a:t>Pouvez-vous</a:t>
            </a:r>
            <a:r>
              <a:rPr lang="en-CA" sz="2000"/>
              <a:t> </a:t>
            </a:r>
            <a:r>
              <a:rPr lang="en-CA" sz="2000" err="1"/>
              <a:t>en</a:t>
            </a:r>
            <a:r>
              <a:rPr lang="en-CA" sz="2000"/>
              <a:t> citer </a:t>
            </a:r>
            <a:r>
              <a:rPr lang="en-CA" sz="2000" err="1"/>
              <a:t>quelques-unes</a:t>
            </a:r>
            <a:r>
              <a:rPr lang="en-CA" sz="2000"/>
              <a:t> ?</a:t>
            </a:r>
            <a:endParaRPr lang="en-CA"/>
          </a:p>
          <a:p>
            <a:pPr marL="342265" indent="-304165">
              <a:lnSpc>
                <a:spcPts val="2400"/>
              </a:lnSpc>
            </a:pPr>
            <a:r>
              <a:rPr lang="en-CA" sz="2000"/>
              <a:t>Que </a:t>
            </a:r>
            <a:r>
              <a:rPr lang="en-CA" sz="2000" err="1"/>
              <a:t>pouvons</a:t>
            </a:r>
            <a:r>
              <a:rPr lang="en-CA" sz="2000"/>
              <a:t>-nous faire </a:t>
            </a:r>
            <a:r>
              <a:rPr lang="en-CA" sz="2000" err="1"/>
              <a:t>lorsque</a:t>
            </a:r>
            <a:r>
              <a:rPr lang="en-CA" sz="2000"/>
              <a:t> </a:t>
            </a:r>
            <a:r>
              <a:rPr lang="en-CA" sz="2000" err="1"/>
              <a:t>ces</a:t>
            </a:r>
            <a:r>
              <a:rPr lang="en-CA" sz="2000"/>
              <a:t> droits ne </a:t>
            </a:r>
            <a:r>
              <a:rPr lang="en-CA" sz="2000" err="1"/>
              <a:t>sont</a:t>
            </a:r>
            <a:r>
              <a:rPr lang="en-CA" sz="2000"/>
              <a:t> pas </a:t>
            </a:r>
            <a:r>
              <a:rPr lang="en-CA" sz="2000" err="1"/>
              <a:t>respectés</a:t>
            </a:r>
            <a:r>
              <a:rPr lang="en-CA" sz="2000"/>
              <a:t> ?</a:t>
            </a:r>
            <a:endParaRPr lang="en-CA"/>
          </a:p>
        </p:txBody>
      </p:sp>
      <p:pic>
        <p:nvPicPr>
          <p:cNvPr id="4" name="Content Placeholder 4" descr="Content Placeholder 4">
            <a:extLst>
              <a:ext uri="{FF2B5EF4-FFF2-40B4-BE49-F238E27FC236}">
                <a16:creationId xmlns:a16="http://schemas.microsoft.com/office/drawing/2014/main" id="{5BF2910B-F493-5AB2-2D93-AE0EE5C3C9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430" y="4853691"/>
            <a:ext cx="1378551" cy="15478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2408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err="1"/>
              <a:t>Réglementation</a:t>
            </a:r>
            <a:r>
              <a:rPr lang="en-CA" sz="3600"/>
              <a:t> </a:t>
            </a:r>
            <a:r>
              <a:rPr lang="en-CA" sz="3600" err="1"/>
              <a:t>gouvernementale</a:t>
            </a:r>
            <a:endParaRPr lang="en-US" err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868" y="1715292"/>
            <a:ext cx="8638967" cy="4666458"/>
          </a:xfrm>
        </p:spPr>
        <p:txBody>
          <a:bodyPr>
            <a:normAutofit/>
          </a:bodyPr>
          <a:lstStyle/>
          <a:p>
            <a:pPr marL="0" lvl="1" indent="0">
              <a:lnSpc>
                <a:spcPts val="2600"/>
              </a:lnSpc>
              <a:buNone/>
            </a:pPr>
            <a:r>
              <a:rPr lang="en-US" sz="2000" dirty="0">
                <a:ea typeface="MS PGothic"/>
              </a:rPr>
              <a:t>Il </a:t>
            </a:r>
            <a:r>
              <a:rPr lang="en-US" sz="2000" dirty="0" err="1">
                <a:ea typeface="MS PGothic"/>
              </a:rPr>
              <a:t>existe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réglementations</a:t>
            </a:r>
            <a:r>
              <a:rPr lang="en-US" sz="2000" dirty="0">
                <a:ea typeface="MS PGothic"/>
              </a:rPr>
              <a:t> qui </a:t>
            </a:r>
            <a:r>
              <a:rPr lang="en-US" sz="2000" dirty="0" err="1">
                <a:ea typeface="MS PGothic"/>
              </a:rPr>
              <a:t>garantissent</a:t>
            </a:r>
            <a:r>
              <a:rPr lang="en-US" sz="2000" dirty="0">
                <a:ea typeface="MS PGothic"/>
              </a:rPr>
              <a:t> la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travailleurs</a:t>
            </a:r>
            <a:r>
              <a:rPr lang="en-US" sz="2000" dirty="0">
                <a:ea typeface="MS PGothic"/>
              </a:rPr>
              <a:t>. </a:t>
            </a:r>
            <a:r>
              <a:rPr lang="en-US" sz="2000" dirty="0" err="1">
                <a:ea typeface="MS PGothic"/>
              </a:rPr>
              <a:t>Certains</a:t>
            </a:r>
            <a:r>
              <a:rPr lang="en-US" sz="2000" dirty="0">
                <a:ea typeface="MS PGothic"/>
              </a:rPr>
              <a:t> types </a:t>
            </a:r>
            <a:r>
              <a:rPr lang="en-US" sz="2000" dirty="0" err="1">
                <a:ea typeface="MS PGothic"/>
              </a:rPr>
              <a:t>d'emplois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comportent</a:t>
            </a:r>
            <a:r>
              <a:rPr lang="en-US" sz="2000" dirty="0">
                <a:ea typeface="MS PGothic"/>
              </a:rPr>
              <a:t> plus de </a:t>
            </a:r>
            <a:r>
              <a:rPr lang="en-US" sz="2000" dirty="0" err="1">
                <a:ea typeface="MS PGothic"/>
              </a:rPr>
              <a:t>risques</a:t>
            </a:r>
            <a:r>
              <a:rPr lang="en-US" sz="2000" dirty="0">
                <a:ea typeface="MS PGothic"/>
              </a:rPr>
              <a:t>, </a:t>
            </a:r>
            <a:r>
              <a:rPr lang="en-US" sz="2000" dirty="0" err="1">
                <a:ea typeface="MS PGothic"/>
              </a:rPr>
              <a:t>mais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tous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emplois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présentent</a:t>
            </a:r>
            <a:r>
              <a:rPr lang="en-US" sz="2000" dirty="0">
                <a:ea typeface="MS PGothic"/>
              </a:rPr>
              <a:t> un certain </a:t>
            </a:r>
            <a:r>
              <a:rPr lang="en-US" sz="2000" dirty="0" err="1">
                <a:ea typeface="MS PGothic"/>
              </a:rPr>
              <a:t>niveau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risque</a:t>
            </a:r>
            <a:r>
              <a:rPr lang="en-US" sz="2000" dirty="0">
                <a:ea typeface="MS PGothic"/>
              </a:rPr>
              <a:t>. </a:t>
            </a:r>
          </a:p>
          <a:p>
            <a:pPr marL="0" lvl="1" indent="0">
              <a:lnSpc>
                <a:spcPts val="2600"/>
              </a:lnSpc>
              <a:buNone/>
            </a:pPr>
            <a:endParaRPr lang="en-US" sz="2000" dirty="0">
              <a:ea typeface="MS PGothic"/>
            </a:endParaRPr>
          </a:p>
          <a:p>
            <a:pPr marL="0" lvl="1" indent="0">
              <a:lnSpc>
                <a:spcPts val="2600"/>
              </a:lnSpc>
              <a:buNone/>
            </a:pPr>
            <a:r>
              <a:rPr lang="en-US" sz="2000" dirty="0">
                <a:ea typeface="MS PGothic"/>
              </a:rPr>
              <a:t>Les </a:t>
            </a:r>
            <a:r>
              <a:rPr lang="en-US" sz="2000" dirty="0" err="1">
                <a:ea typeface="MS PGothic"/>
              </a:rPr>
              <a:t>employeurs</a:t>
            </a:r>
            <a:r>
              <a:rPr lang="en-US" sz="2000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doivent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dirty="0">
                <a:ea typeface="MS PGothic"/>
              </a:rPr>
              <a:t>respecter les </a:t>
            </a:r>
            <a:r>
              <a:rPr lang="en-US" sz="2000" dirty="0" err="1">
                <a:ea typeface="MS PGothic"/>
              </a:rPr>
              <a:t>mesures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 pour assurer la </a:t>
            </a:r>
            <a:r>
              <a:rPr lang="en-US" sz="2000" dirty="0" err="1">
                <a:ea typeface="MS PGothic"/>
              </a:rPr>
              <a:t>sécurité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leurs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employés</a:t>
            </a:r>
            <a:r>
              <a:rPr lang="en-US" sz="2000" dirty="0">
                <a:ea typeface="MS PGothic"/>
              </a:rPr>
              <a:t>. </a:t>
            </a:r>
            <a:r>
              <a:rPr lang="en-US" sz="2000" dirty="0" err="1">
                <a:ea typeface="MS PGothic"/>
              </a:rPr>
              <a:t>C'est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une</a:t>
            </a:r>
            <a:r>
              <a:rPr lang="en-US" sz="2000" dirty="0">
                <a:ea typeface="MS PGothic"/>
              </a:rPr>
              <a:t> question à </a:t>
            </a:r>
            <a:r>
              <a:rPr lang="en-US" sz="2000" dirty="0" err="1">
                <a:ea typeface="MS PGothic"/>
              </a:rPr>
              <a:t>laquelle</a:t>
            </a:r>
            <a:r>
              <a:rPr lang="en-US" sz="2000" dirty="0">
                <a:ea typeface="MS PGothic"/>
              </a:rPr>
              <a:t> il faut </a:t>
            </a:r>
            <a:r>
              <a:rPr lang="en-US" sz="2000" dirty="0" err="1">
                <a:ea typeface="MS PGothic"/>
              </a:rPr>
              <a:t>être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attentif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lorsque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l'on</a:t>
            </a:r>
            <a:r>
              <a:rPr lang="en-US" sz="2000" dirty="0">
                <a:ea typeface="MS PGothic"/>
              </a:rPr>
              <a:t> entre sur le </a:t>
            </a:r>
            <a:r>
              <a:rPr lang="en-US" sz="2000" dirty="0" err="1">
                <a:ea typeface="MS PGothic"/>
              </a:rPr>
              <a:t>marché</a:t>
            </a:r>
            <a:r>
              <a:rPr lang="en-US" sz="2000" dirty="0">
                <a:ea typeface="MS PGothic"/>
              </a:rPr>
              <a:t> du travail. </a:t>
            </a:r>
            <a:r>
              <a:rPr lang="en-US" sz="2000" b="1" dirty="0">
                <a:ea typeface="MS PGothic"/>
              </a:rPr>
              <a:t>Si </a:t>
            </a:r>
            <a:r>
              <a:rPr lang="en-US" sz="2000" b="1" dirty="0" err="1">
                <a:ea typeface="MS PGothic"/>
              </a:rPr>
              <a:t>vous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rencontrez</a:t>
            </a:r>
            <a:r>
              <a:rPr lang="en-US" sz="2000" b="1" dirty="0">
                <a:ea typeface="MS PGothic"/>
              </a:rPr>
              <a:t> des conditions </a:t>
            </a:r>
            <a:r>
              <a:rPr lang="en-US" sz="2000" b="1" dirty="0" err="1">
                <a:ea typeface="MS PGothic"/>
              </a:rPr>
              <a:t>dangereuses</a:t>
            </a:r>
            <a:r>
              <a:rPr lang="en-US" sz="2000" b="1" dirty="0">
                <a:ea typeface="MS PGothic"/>
              </a:rPr>
              <a:t>, </a:t>
            </a:r>
            <a:r>
              <a:rPr lang="en-US" sz="2000" b="1" dirty="0" err="1">
                <a:ea typeface="MS PGothic"/>
              </a:rPr>
              <a:t>n'hésitez</a:t>
            </a:r>
            <a:r>
              <a:rPr lang="en-US" sz="2000" b="1" dirty="0">
                <a:ea typeface="MS PGothic"/>
              </a:rPr>
              <a:t> pas à </a:t>
            </a:r>
            <a:r>
              <a:rPr lang="en-US" sz="2000" b="1" dirty="0" err="1">
                <a:ea typeface="MS PGothic"/>
              </a:rPr>
              <a:t>en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parler</a:t>
            </a:r>
            <a:r>
              <a:rPr lang="en-US" sz="2000" b="1" dirty="0">
                <a:ea typeface="MS PGothic"/>
              </a:rPr>
              <a:t> et à prendre du </a:t>
            </a:r>
            <a:r>
              <a:rPr lang="en-US" sz="2000" b="1" dirty="0" err="1">
                <a:ea typeface="MS PGothic"/>
              </a:rPr>
              <a:t>recul</a:t>
            </a:r>
            <a:r>
              <a:rPr lang="en-US" sz="2000" b="1" dirty="0">
                <a:ea typeface="MS PGothic"/>
              </a:rPr>
              <a:t>.</a:t>
            </a:r>
            <a:endParaRPr lang="en-US" sz="2000" b="1" dirty="0"/>
          </a:p>
          <a:p>
            <a:pPr marL="0" lvl="1" indent="0">
              <a:lnSpc>
                <a:spcPts val="2600"/>
              </a:lnSpc>
              <a:buNone/>
            </a:pPr>
            <a:endParaRPr lang="en-US" sz="2000" dirty="0">
              <a:ea typeface="MS PGothic"/>
            </a:endParaRPr>
          </a:p>
          <a:p>
            <a:pPr marL="0" lvl="1" indent="0">
              <a:lnSpc>
                <a:spcPts val="2600"/>
              </a:lnSpc>
              <a:buNone/>
            </a:pPr>
            <a:r>
              <a:rPr lang="en-US" sz="2000" dirty="0">
                <a:ea typeface="MS PGothic"/>
              </a:rPr>
              <a:t>Les </a:t>
            </a:r>
            <a:r>
              <a:rPr lang="en-US" sz="2000" dirty="0" err="1">
                <a:ea typeface="MS PGothic"/>
              </a:rPr>
              <a:t>prochaines</a:t>
            </a:r>
            <a:r>
              <a:rPr lang="en-US" sz="2000" dirty="0">
                <a:ea typeface="MS PGothic"/>
              </a:rPr>
              <a:t> diapositives </a:t>
            </a:r>
            <a:r>
              <a:rPr lang="en-US" sz="2000" dirty="0" err="1">
                <a:ea typeface="MS PGothic"/>
              </a:rPr>
              <a:t>mettent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lumière </a:t>
            </a:r>
            <a:r>
              <a:rPr lang="en-US" sz="2000" dirty="0" err="1">
                <a:ea typeface="MS PGothic"/>
              </a:rPr>
              <a:t>quelques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réglementations</a:t>
            </a:r>
            <a:r>
              <a:rPr lang="en-US" sz="2000" dirty="0">
                <a:ea typeface="MS PGothic"/>
              </a:rPr>
              <a:t> et </a:t>
            </a:r>
            <a:r>
              <a:rPr lang="en-US" sz="2000" dirty="0" err="1">
                <a:ea typeface="MS PGothic"/>
              </a:rPr>
              <a:t>fournissent</a:t>
            </a:r>
            <a:r>
              <a:rPr lang="en-US" sz="2000" dirty="0">
                <a:ea typeface="MS PGothic"/>
              </a:rPr>
              <a:t> des liens pour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savoir plus !</a:t>
            </a:r>
            <a:endParaRPr lang="en-US" sz="2000" dirty="0"/>
          </a:p>
          <a:p>
            <a:pPr marL="342900" lvl="1" indent="0">
              <a:lnSpc>
                <a:spcPts val="26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342900" lvl="1" indent="0">
              <a:lnSpc>
                <a:spcPts val="26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628015" lvl="1" indent="-285115">
              <a:lnSpc>
                <a:spcPts val="2600"/>
              </a:lnSpc>
              <a:buFont typeface="Arial"/>
              <a:buChar char="•"/>
            </a:pPr>
            <a:endParaRPr lang="en-US" dirty="0">
              <a:solidFill>
                <a:schemeClr val="tx1"/>
              </a:solidFill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6061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20524"/>
            <a:ext cx="8638967" cy="1325563"/>
          </a:xfrm>
        </p:spPr>
        <p:txBody>
          <a:bodyPr>
            <a:normAutofit/>
          </a:bodyPr>
          <a:lstStyle/>
          <a:p>
            <a:r>
              <a:rPr lang="en-CA" sz="3600" err="1"/>
              <a:t>Salaire</a:t>
            </a:r>
            <a:r>
              <a:rPr lang="en-CA" sz="3600"/>
              <a:t> minimum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lvl="1" indent="0">
              <a:lnSpc>
                <a:spcPts val="2600"/>
              </a:lnSpc>
              <a:spcBef>
                <a:spcPts val="300"/>
              </a:spcBef>
              <a:buNone/>
            </a:pPr>
            <a:r>
              <a:rPr lang="en-US" sz="2000" dirty="0">
                <a:ea typeface="MS PGothic"/>
              </a:rPr>
              <a:t>Le </a:t>
            </a:r>
            <a:r>
              <a:rPr lang="en-US" sz="2000" b="1" dirty="0" err="1">
                <a:ea typeface="MS PGothic"/>
              </a:rPr>
              <a:t>salaire</a:t>
            </a:r>
            <a:r>
              <a:rPr lang="en-US" sz="2000" b="1" dirty="0">
                <a:ea typeface="MS PGothic"/>
              </a:rPr>
              <a:t> minimum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est</a:t>
            </a:r>
            <a:r>
              <a:rPr lang="en-US" sz="2000" dirty="0">
                <a:ea typeface="MS PGothic"/>
              </a:rPr>
              <a:t> le </a:t>
            </a:r>
            <a:r>
              <a:rPr lang="en-US" sz="2000" dirty="0" err="1">
                <a:ea typeface="MS PGothic"/>
              </a:rPr>
              <a:t>montant</a:t>
            </a:r>
            <a:r>
              <a:rPr lang="en-US" sz="2000" dirty="0">
                <a:ea typeface="MS PGothic"/>
              </a:rPr>
              <a:t> le plus bas </a:t>
            </a:r>
            <a:r>
              <a:rPr lang="en-US" sz="2000" dirty="0" err="1">
                <a:ea typeface="MS PGothic"/>
              </a:rPr>
              <a:t>qu'un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employé</a:t>
            </a:r>
            <a:r>
              <a:rPr lang="en-US" sz="2000" dirty="0">
                <a:ea typeface="MS PGothic"/>
              </a:rPr>
              <a:t> doit </a:t>
            </a:r>
            <a:r>
              <a:rPr lang="en-US" sz="2000" dirty="0" err="1">
                <a:ea typeface="MS PGothic"/>
              </a:rPr>
              <a:t>recevoir</a:t>
            </a:r>
            <a:r>
              <a:rPr lang="en-US" sz="2000" dirty="0">
                <a:ea typeface="MS PGothic"/>
              </a:rPr>
              <a:t>. Il </a:t>
            </a:r>
            <a:r>
              <a:rPr lang="en-US" sz="2000" dirty="0" err="1">
                <a:ea typeface="MS PGothic"/>
              </a:rPr>
              <a:t>varie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selon</a:t>
            </a:r>
            <a:r>
              <a:rPr lang="en-US" sz="2000" dirty="0">
                <a:ea typeface="MS PGothic"/>
              </a:rPr>
              <a:t> les provinces, les </a:t>
            </a:r>
            <a:r>
              <a:rPr lang="en-US" sz="2000" dirty="0" err="1">
                <a:ea typeface="MS PGothic"/>
              </a:rPr>
              <a:t>territoires</a:t>
            </a:r>
            <a:r>
              <a:rPr lang="en-US" sz="2000" dirty="0">
                <a:ea typeface="MS PGothic"/>
              </a:rPr>
              <a:t> et les </a:t>
            </a:r>
            <a:r>
              <a:rPr lang="en-US" sz="2000" dirty="0" err="1">
                <a:ea typeface="MS PGothic"/>
              </a:rPr>
              <a:t>années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0" lvl="1" indent="0">
              <a:lnSpc>
                <a:spcPts val="2600"/>
              </a:lnSpc>
              <a:spcBef>
                <a:spcPts val="300"/>
              </a:spcBef>
              <a:buNone/>
            </a:pPr>
            <a:endParaRPr lang="en-US" dirty="0"/>
          </a:p>
          <a:p>
            <a:pPr marL="0" lvl="1" indent="0">
              <a:lnSpc>
                <a:spcPts val="2600"/>
              </a:lnSpc>
              <a:spcBef>
                <a:spcPts val="300"/>
              </a:spcBef>
              <a:buNone/>
            </a:pPr>
            <a:r>
              <a:rPr lang="en-US" sz="2000" dirty="0">
                <a:ea typeface="MS PGothic"/>
              </a:rPr>
              <a:t>Il </a:t>
            </a:r>
            <a:r>
              <a:rPr lang="en-US" sz="2000" dirty="0" err="1">
                <a:ea typeface="MS PGothic"/>
              </a:rPr>
              <a:t>existe</a:t>
            </a:r>
            <a:r>
              <a:rPr lang="en-US" sz="2000" dirty="0">
                <a:ea typeface="MS PGothic"/>
              </a:rPr>
              <a:t> un </a:t>
            </a:r>
            <a:r>
              <a:rPr lang="en-US" sz="2000" dirty="0" err="1">
                <a:ea typeface="MS PGothic"/>
              </a:rPr>
              <a:t>salaire</a:t>
            </a:r>
            <a:r>
              <a:rPr lang="en-US" sz="2000" dirty="0">
                <a:ea typeface="MS PGothic"/>
              </a:rPr>
              <a:t> minimum standard </a:t>
            </a:r>
            <a:r>
              <a:rPr lang="en-US" sz="2000" dirty="0" err="1">
                <a:ea typeface="MS PGothic"/>
              </a:rPr>
              <a:t>ainsi</a:t>
            </a:r>
            <a:r>
              <a:rPr lang="en-US" sz="2000" dirty="0">
                <a:ea typeface="MS PGothic"/>
              </a:rPr>
              <a:t> que des exigences </a:t>
            </a:r>
            <a:r>
              <a:rPr lang="en-US" sz="2000" dirty="0" err="1">
                <a:ea typeface="MS PGothic"/>
              </a:rPr>
              <a:t>différentes</a:t>
            </a:r>
            <a:r>
              <a:rPr lang="en-US" sz="2000" dirty="0">
                <a:ea typeface="MS PGothic"/>
              </a:rPr>
              <a:t> pour </a:t>
            </a:r>
            <a:r>
              <a:rPr lang="en-US" sz="2000" dirty="0" err="1">
                <a:ea typeface="MS PGothic"/>
              </a:rPr>
              <a:t>certains</a:t>
            </a:r>
            <a:r>
              <a:rPr lang="en-US" sz="2000" dirty="0">
                <a:ea typeface="MS PGothic"/>
              </a:rPr>
              <a:t> types </a:t>
            </a:r>
            <a:r>
              <a:rPr lang="en-US" sz="2000" dirty="0" err="1">
                <a:ea typeface="MS PGothic"/>
              </a:rPr>
              <a:t>d'emploi</a:t>
            </a:r>
            <a:r>
              <a:rPr lang="en-US" sz="2000" dirty="0">
                <a:ea typeface="MS PGothic"/>
              </a:rPr>
              <a:t>. Les </a:t>
            </a:r>
            <a:r>
              <a:rPr lang="en-US" sz="2000" dirty="0" err="1">
                <a:ea typeface="MS PGothic"/>
              </a:rPr>
              <a:t>serveurs</a:t>
            </a:r>
            <a:r>
              <a:rPr lang="en-US" sz="2000" dirty="0">
                <a:ea typeface="MS PGothic"/>
              </a:rPr>
              <a:t> qui </a:t>
            </a:r>
            <a:r>
              <a:rPr lang="en-US" sz="2000" dirty="0" err="1">
                <a:ea typeface="MS PGothic"/>
              </a:rPr>
              <a:t>reçoivent</a:t>
            </a:r>
            <a:r>
              <a:rPr lang="en-US" sz="2000" dirty="0">
                <a:ea typeface="MS PGothic"/>
              </a:rPr>
              <a:t> des pourboires </a:t>
            </a:r>
            <a:r>
              <a:rPr lang="en-US" sz="2000" dirty="0" err="1">
                <a:ea typeface="MS PGothic"/>
              </a:rPr>
              <a:t>peuvent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être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soumis</a:t>
            </a:r>
            <a:r>
              <a:rPr lang="en-US" sz="2000" dirty="0">
                <a:ea typeface="MS PGothic"/>
              </a:rPr>
              <a:t> à des directives </a:t>
            </a:r>
            <a:r>
              <a:rPr lang="en-US" sz="2000" dirty="0" err="1">
                <a:ea typeface="MS PGothic"/>
              </a:rPr>
              <a:t>différentes</a:t>
            </a:r>
            <a:r>
              <a:rPr lang="en-US" sz="2000" dirty="0">
                <a:ea typeface="MS PGothic"/>
              </a:rPr>
              <a:t> de </a:t>
            </a:r>
            <a:r>
              <a:rPr lang="en-US" sz="2000" dirty="0" err="1">
                <a:ea typeface="MS PGothic"/>
              </a:rPr>
              <a:t>celles</a:t>
            </a:r>
            <a:r>
              <a:rPr lang="en-US" sz="2000" dirty="0">
                <a:ea typeface="MS PGothic"/>
              </a:rPr>
              <a:t> qui </a:t>
            </a:r>
            <a:r>
              <a:rPr lang="en-US" sz="2000" dirty="0" err="1">
                <a:ea typeface="MS PGothic"/>
              </a:rPr>
              <a:t>s'appliquent</a:t>
            </a:r>
            <a:r>
              <a:rPr lang="en-US" sz="2000" dirty="0">
                <a:ea typeface="MS PGothic"/>
              </a:rPr>
              <a:t> aux guides de chasse, de </a:t>
            </a:r>
            <a:r>
              <a:rPr lang="en-US" sz="2000" dirty="0" err="1">
                <a:ea typeface="MS PGothic"/>
              </a:rPr>
              <a:t>pêche</a:t>
            </a:r>
            <a:r>
              <a:rPr lang="en-US" sz="2000" dirty="0">
                <a:ea typeface="MS PGothic"/>
              </a:rPr>
              <a:t> et de </a:t>
            </a:r>
            <a:r>
              <a:rPr lang="en-US" sz="2000" dirty="0" err="1">
                <a:ea typeface="MS PGothic"/>
              </a:rPr>
              <a:t>pleine</a:t>
            </a:r>
            <a:r>
              <a:rPr lang="en-US" sz="2000" dirty="0">
                <a:ea typeface="MS PGothic"/>
              </a:rPr>
              <a:t> nature.</a:t>
            </a:r>
            <a:endParaRPr lang="en-US" dirty="0"/>
          </a:p>
          <a:p>
            <a:pPr marL="685165" lvl="1" indent="-285115">
              <a:lnSpc>
                <a:spcPts val="2600"/>
              </a:lnSpc>
              <a:buNone/>
            </a:pPr>
            <a:endParaRPr lang="en-US" dirty="0"/>
          </a:p>
          <a:p>
            <a:pPr marL="0" lvl="1" indent="0">
              <a:lnSpc>
                <a:spcPts val="2600"/>
              </a:lnSpc>
              <a:buNone/>
            </a:pP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savoir plus sur le </a:t>
            </a:r>
            <a:r>
              <a:rPr lang="en-US" sz="2000" dirty="0" err="1">
                <a:ea typeface="MS PGothic"/>
              </a:rPr>
              <a:t>salaire</a:t>
            </a:r>
            <a:r>
              <a:rPr lang="en-US" sz="2000" dirty="0">
                <a:ea typeface="MS PGothic"/>
              </a:rPr>
              <a:t> minimum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Ontario : </a:t>
            </a:r>
            <a:r>
              <a:rPr lang="en-US" sz="2000" dirty="0" err="1">
                <a:ea typeface="MS PGothic"/>
              </a:rPr>
              <a:t>Salaire</a:t>
            </a:r>
            <a:r>
              <a:rPr lang="en-US" sz="2000" dirty="0">
                <a:ea typeface="MS PGothic"/>
              </a:rPr>
              <a:t> minimum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vertu de la </a:t>
            </a:r>
            <a:r>
              <a:rPr lang="en-US" sz="2000" dirty="0" err="1">
                <a:ea typeface="MS PGothic"/>
              </a:rPr>
              <a:t>Loi</a:t>
            </a:r>
            <a:r>
              <a:rPr lang="en-US" sz="2000" dirty="0">
                <a:ea typeface="MS PGothic"/>
              </a:rPr>
              <a:t> sur les </a:t>
            </a:r>
            <a:r>
              <a:rPr lang="en-US" sz="2000" dirty="0" err="1">
                <a:ea typeface="MS PGothic"/>
              </a:rPr>
              <a:t>normes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d'emploi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: </a:t>
            </a:r>
            <a:r>
              <a:rPr lang="en-US" sz="2000" dirty="0" err="1">
                <a:ea typeface="MS PGothic"/>
                <a:hlinkClick r:id="rId2"/>
              </a:rPr>
              <a:t>Salaire</a:t>
            </a:r>
            <a:r>
              <a:rPr lang="en-US" sz="2000" dirty="0">
                <a:ea typeface="MS PGothic"/>
                <a:hlinkClick r:id="rId2"/>
              </a:rPr>
              <a:t> minimum </a:t>
            </a:r>
            <a:r>
              <a:rPr lang="en-US" sz="2000" dirty="0" err="1">
                <a:ea typeface="MS PGothic"/>
                <a:hlinkClick r:id="rId2"/>
              </a:rPr>
              <a:t>en</a:t>
            </a:r>
            <a:r>
              <a:rPr lang="en-US" sz="2000" dirty="0">
                <a:ea typeface="MS PGothic"/>
                <a:hlinkClick r:id="rId2"/>
              </a:rPr>
              <a:t> Ontario</a:t>
            </a:r>
            <a:endParaRPr lang="en-US" sz="2000" dirty="0">
              <a:ea typeface="MS PGothic"/>
            </a:endParaRPr>
          </a:p>
          <a:p>
            <a:pPr marL="0" lvl="1" indent="0">
              <a:lnSpc>
                <a:spcPts val="26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-285115">
              <a:lnSpc>
                <a:spcPts val="2600"/>
              </a:lnSpc>
              <a:buFont typeface="Arial"/>
              <a:buChar char="•"/>
            </a:pPr>
            <a:endParaRPr lang="en-US" dirty="0">
              <a:solidFill>
                <a:schemeClr val="tx1"/>
              </a:solidFill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288800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/>
              <a:t>SIMDUT</a:t>
            </a:r>
            <a:endParaRPr lang="en-US" b="1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495425"/>
            <a:ext cx="8638967" cy="4724621"/>
          </a:xfrm>
        </p:spPr>
        <p:txBody>
          <a:bodyPr>
            <a:normAutofit/>
          </a:bodyPr>
          <a:lstStyle/>
          <a:p>
            <a:pPr marL="0" lvl="1" indent="0">
              <a:lnSpc>
                <a:spcPts val="2400"/>
              </a:lnSpc>
              <a:buNone/>
            </a:pPr>
            <a:r>
              <a:rPr lang="en-US" sz="2000" b="1" dirty="0">
                <a:ea typeface="MS PGothic"/>
              </a:rPr>
              <a:t>Système </a:t>
            </a:r>
            <a:r>
              <a:rPr lang="en-US" sz="2000" b="1" dirty="0" err="1">
                <a:ea typeface="MS PGothic"/>
              </a:rPr>
              <a:t>d'information</a:t>
            </a:r>
            <a:r>
              <a:rPr lang="en-US" sz="2000" b="1" dirty="0">
                <a:ea typeface="MS PGothic"/>
              </a:rPr>
              <a:t> sur les matières </a:t>
            </a:r>
            <a:r>
              <a:rPr lang="en-US" sz="2000" b="1" dirty="0" err="1">
                <a:ea typeface="MS PGothic"/>
              </a:rPr>
              <a:t>dangereuses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utilisées</a:t>
            </a:r>
            <a:r>
              <a:rPr lang="en-US" sz="2000" b="1" dirty="0">
                <a:ea typeface="MS PGothic"/>
              </a:rPr>
              <a:t> au travail (SIMDUT)</a:t>
            </a:r>
            <a:endParaRPr lang="en-US" b="1" dirty="0"/>
          </a:p>
          <a:p>
            <a:pPr marL="342900" lvl="1" indent="0">
              <a:lnSpc>
                <a:spcPts val="2400"/>
              </a:lnSpc>
              <a:buSzPts val="2800"/>
              <a:buNone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None/>
            </a:pPr>
            <a:r>
              <a:rPr lang="en-US" sz="2000" b="1" dirty="0">
                <a:ea typeface="MS PGothic"/>
              </a:rPr>
              <a:t>Le SIMDUT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est</a:t>
            </a:r>
            <a:r>
              <a:rPr lang="en-US" sz="2000" dirty="0">
                <a:ea typeface="MS PGothic"/>
              </a:rPr>
              <a:t> un </a:t>
            </a:r>
            <a:r>
              <a:rPr lang="en-US" sz="2000" dirty="0" err="1">
                <a:ea typeface="MS PGothic"/>
              </a:rPr>
              <a:t>système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utilisé</a:t>
            </a:r>
            <a:r>
              <a:rPr lang="en-US" sz="2000" dirty="0">
                <a:ea typeface="MS PGothic"/>
              </a:rPr>
              <a:t> pour </a:t>
            </a:r>
            <a:r>
              <a:rPr lang="en-US" sz="2000" dirty="0" err="1">
                <a:ea typeface="MS PGothic"/>
              </a:rPr>
              <a:t>étiqueter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matériaux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afin</a:t>
            </a:r>
            <a:r>
              <a:rPr lang="en-US" sz="2000" dirty="0">
                <a:ea typeface="MS PGothic"/>
              </a:rPr>
              <a:t> que les gens </a:t>
            </a:r>
            <a:r>
              <a:rPr lang="en-US" sz="2000" dirty="0" err="1">
                <a:ea typeface="MS PGothic"/>
              </a:rPr>
              <a:t>en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connaissent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risques</a:t>
            </a:r>
            <a:r>
              <a:rPr lang="en-US" sz="2000" dirty="0">
                <a:ea typeface="MS PGothic"/>
              </a:rPr>
              <a:t>. </a:t>
            </a:r>
            <a:r>
              <a:rPr lang="en-US" sz="2000" dirty="0" err="1">
                <a:ea typeface="MS PGothic"/>
              </a:rPr>
              <a:t>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avez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peut-être</a:t>
            </a:r>
            <a:r>
              <a:rPr lang="en-US" sz="2000" dirty="0">
                <a:ea typeface="MS PGothic"/>
              </a:rPr>
              <a:t> vu </a:t>
            </a:r>
            <a:r>
              <a:rPr lang="en-US" sz="2000" dirty="0" err="1">
                <a:ea typeface="MS PGothic"/>
              </a:rPr>
              <a:t>ces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étiquettes</a:t>
            </a:r>
            <a:r>
              <a:rPr lang="en-US" sz="2000" dirty="0">
                <a:ea typeface="MS PGothic"/>
              </a:rPr>
              <a:t> sur des </a:t>
            </a:r>
            <a:r>
              <a:rPr lang="en-US" sz="2000" dirty="0" err="1">
                <a:ea typeface="MS PGothic"/>
              </a:rPr>
              <a:t>produits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ménagers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ou</a:t>
            </a:r>
            <a:r>
              <a:rPr lang="en-US" sz="2000" dirty="0">
                <a:ea typeface="MS PGothic"/>
              </a:rPr>
              <a:t> des </a:t>
            </a:r>
            <a:r>
              <a:rPr lang="en-US" sz="2000" dirty="0" err="1">
                <a:ea typeface="MS PGothic"/>
              </a:rPr>
              <a:t>appareils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électroménagers</a:t>
            </a:r>
            <a:r>
              <a:rPr lang="en-US" sz="2000" dirty="0">
                <a:ea typeface="MS PGothic"/>
              </a:rPr>
              <a:t>. </a:t>
            </a:r>
            <a:r>
              <a:rPr lang="en-US" sz="2000" dirty="0" err="1">
                <a:ea typeface="MS PGothic"/>
              </a:rPr>
              <a:t>Pouvez-vous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deviner</a:t>
            </a:r>
            <a:r>
              <a:rPr lang="en-US" sz="2000" dirty="0">
                <a:ea typeface="MS PGothic"/>
              </a:rPr>
              <a:t> de quoi il </a:t>
            </a:r>
            <a:r>
              <a:rPr lang="en-US" sz="2000" dirty="0" err="1">
                <a:ea typeface="MS PGothic"/>
              </a:rPr>
              <a:t>s'agit</a:t>
            </a:r>
            <a:r>
              <a:rPr lang="en-US" sz="2000" dirty="0">
                <a:ea typeface="MS PGothic"/>
              </a:rPr>
              <a:t> ?</a:t>
            </a:r>
            <a:endParaRPr lang="en-US" dirty="0"/>
          </a:p>
          <a:p>
            <a:pPr marL="34290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34290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628015" lvl="1" indent="-285115">
              <a:lnSpc>
                <a:spcPts val="2400"/>
              </a:lnSpc>
              <a:buFont typeface="Arial"/>
              <a:buChar char="•"/>
            </a:pPr>
            <a:endParaRPr lang="en-US" dirty="0">
              <a:solidFill>
                <a:schemeClr val="tx1"/>
              </a:solidFill>
              <a:ea typeface="MS PGothic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44437DD-572C-94F6-0C23-1D725E45B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26" y="4039730"/>
            <a:ext cx="1957970" cy="192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F2ACC125-7134-A34D-91D5-9FEAA9344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666" y="4039730"/>
            <a:ext cx="1922157" cy="1935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BCB2A1C8-9D5B-BFA1-E189-8A4E66A1D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79500"/>
            <a:ext cx="1922156" cy="189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>
            <a:extLst>
              <a:ext uri="{FF2B5EF4-FFF2-40B4-BE49-F238E27FC236}">
                <a16:creationId xmlns:a16="http://schemas.microsoft.com/office/drawing/2014/main" id="{CBFFC48F-BF23-2EA8-4DD7-0651FB291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800" y="4079500"/>
            <a:ext cx="1922157" cy="194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02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/>
              <a:t>SIMDUT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875" y="1513939"/>
            <a:ext cx="8877299" cy="4782086"/>
          </a:xfrm>
        </p:spPr>
        <p:txBody>
          <a:bodyPr>
            <a:normAutofit fontScale="92500"/>
          </a:bodyPr>
          <a:lstStyle/>
          <a:p>
            <a:pPr marL="0" lvl="1" indent="0">
              <a:lnSpc>
                <a:spcPts val="2400"/>
              </a:lnSpc>
              <a:buNone/>
            </a:pPr>
            <a:r>
              <a:rPr lang="en-US" sz="2000" b="1" dirty="0">
                <a:ea typeface="MS PGothic"/>
              </a:rPr>
              <a:t>Système </a:t>
            </a:r>
            <a:r>
              <a:rPr lang="en-US" sz="2000" b="1" dirty="0" err="1">
                <a:ea typeface="MS PGothic"/>
              </a:rPr>
              <a:t>d'information</a:t>
            </a:r>
            <a:r>
              <a:rPr lang="en-US" sz="2000" b="1" dirty="0">
                <a:ea typeface="MS PGothic"/>
              </a:rPr>
              <a:t> sur les matières </a:t>
            </a:r>
            <a:r>
              <a:rPr lang="en-US" sz="2000" b="1" dirty="0" err="1">
                <a:ea typeface="MS PGothic"/>
              </a:rPr>
              <a:t>dangereuses</a:t>
            </a:r>
            <a:r>
              <a:rPr lang="en-US" sz="2000" b="1" dirty="0">
                <a:ea typeface="MS PGothic"/>
              </a:rPr>
              <a:t> sur le lieu de travail</a:t>
            </a:r>
            <a:endParaRPr lang="en-US" b="1" dirty="0"/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b="1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r>
              <a:rPr lang="en-US" sz="2000" dirty="0" err="1">
                <a:solidFill>
                  <a:schemeClr val="tx1"/>
                </a:solidFill>
                <a:ea typeface="MS PGothic"/>
              </a:rPr>
              <a:t>Réponses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 :</a:t>
            </a: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r>
              <a:rPr lang="en-US" sz="2000" dirty="0">
                <a:solidFill>
                  <a:schemeClr val="tx1"/>
                </a:solidFill>
                <a:ea typeface="MS PGothic"/>
              </a:rPr>
              <a:t>          </a:t>
            </a:r>
            <a:r>
              <a:rPr lang="en-US" sz="2000" b="1" dirty="0" err="1">
                <a:solidFill>
                  <a:schemeClr val="tx1"/>
                </a:solidFill>
                <a:ea typeface="MS PGothic"/>
              </a:rPr>
              <a:t>Flamme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                </a:t>
            </a:r>
            <a:r>
              <a:rPr lang="en-US" sz="2000" b="1" dirty="0">
                <a:ea typeface="MS PGothic"/>
              </a:rPr>
              <a:t>Corrosion</a:t>
            </a:r>
            <a:r>
              <a:rPr lang="en-US" sz="2000" dirty="0">
                <a:ea typeface="MS PGothic"/>
              </a:rPr>
              <a:t>        </a:t>
            </a:r>
            <a:r>
              <a:rPr lang="en-US" sz="2000" b="1" dirty="0">
                <a:ea typeface="MS PGothic"/>
              </a:rPr>
              <a:t>Bombe </a:t>
            </a:r>
            <a:r>
              <a:rPr lang="en-US" sz="2000" b="1" dirty="0" err="1">
                <a:ea typeface="MS PGothic"/>
              </a:rPr>
              <a:t>explosant</a:t>
            </a:r>
            <a:r>
              <a:rPr lang="en-US" sz="2000" dirty="0">
                <a:ea typeface="MS PGothic"/>
              </a:rPr>
              <a:t>   </a:t>
            </a:r>
            <a:r>
              <a:rPr lang="en-US" sz="2000" b="1" dirty="0">
                <a:ea typeface="MS PGothic"/>
              </a:rPr>
              <a:t> </a:t>
            </a:r>
            <a:r>
              <a:rPr lang="en-US" sz="2000" b="1" dirty="0" err="1">
                <a:ea typeface="MS PGothic"/>
              </a:rPr>
              <a:t>Environnement</a:t>
            </a:r>
            <a:r>
              <a:rPr lang="en-US" sz="2000" b="1" dirty="0">
                <a:ea typeface="MS PGothic"/>
              </a:rPr>
              <a:t>    </a:t>
            </a:r>
          </a:p>
          <a:p>
            <a:pPr marL="0" lvl="1" indent="0">
              <a:lnSpc>
                <a:spcPts val="2000"/>
              </a:lnSpc>
              <a:buSzPts val="2800"/>
              <a:buNone/>
            </a:pPr>
            <a:r>
              <a:rPr lang="en-US" sz="1600" dirty="0">
                <a:solidFill>
                  <a:schemeClr val="tx1"/>
                </a:solidFill>
                <a:ea typeface="MS PGothic"/>
              </a:rPr>
              <a:t>           (Substances           (</a:t>
            </a:r>
            <a:r>
              <a:rPr lang="en-US" sz="1600" dirty="0" err="1">
                <a:solidFill>
                  <a:schemeClr val="tx1"/>
                </a:solidFill>
                <a:ea typeface="MS PGothic"/>
              </a:rPr>
              <a:t>Corrosif</a:t>
            </a:r>
            <a:r>
              <a:rPr lang="en-US" sz="1600" dirty="0">
                <a:solidFill>
                  <a:schemeClr val="tx1"/>
                </a:solidFill>
                <a:ea typeface="MS PGothic"/>
              </a:rPr>
              <a:t> pour la </a:t>
            </a:r>
            <a:r>
              <a:rPr lang="en-US" sz="1600" dirty="0" err="1">
                <a:solidFill>
                  <a:schemeClr val="tx1"/>
                </a:solidFill>
                <a:ea typeface="MS PGothic"/>
              </a:rPr>
              <a:t>peau</a:t>
            </a:r>
            <a:r>
              <a:rPr lang="en-US" sz="1600" dirty="0">
                <a:solidFill>
                  <a:schemeClr val="tx1"/>
                </a:solidFill>
                <a:ea typeface="MS PGothic"/>
              </a:rPr>
              <a:t>,         (Matières et </a:t>
            </a:r>
            <a:r>
              <a:rPr lang="en-US" sz="1600" dirty="0" err="1">
                <a:solidFill>
                  <a:schemeClr val="tx1"/>
                </a:solidFill>
                <a:ea typeface="MS PGothic"/>
              </a:rPr>
              <a:t>objets</a:t>
            </a:r>
            <a:r>
              <a:rPr lang="en-US" sz="1600" dirty="0">
                <a:solidFill>
                  <a:schemeClr val="tx1"/>
                </a:solidFill>
                <a:ea typeface="MS PGothic"/>
              </a:rPr>
              <a:t>        (Dangers pour le milieu)</a:t>
            </a:r>
            <a:br>
              <a:rPr lang="en-US" sz="1600" dirty="0">
                <a:solidFill>
                  <a:schemeClr val="tx1"/>
                </a:solidFill>
                <a:ea typeface="MS PGothic"/>
              </a:rPr>
            </a:br>
            <a:r>
              <a:rPr lang="en-US" sz="1600" dirty="0">
                <a:solidFill>
                  <a:schemeClr val="tx1"/>
                </a:solidFill>
                <a:ea typeface="MS PGothic"/>
              </a:rPr>
              <a:t>          inflammables)          les </a:t>
            </a:r>
            <a:r>
              <a:rPr lang="en-US" sz="1600" dirty="0" err="1">
                <a:solidFill>
                  <a:schemeClr val="tx1"/>
                </a:solidFill>
                <a:ea typeface="MS PGothic"/>
              </a:rPr>
              <a:t>yeux</a:t>
            </a:r>
            <a:r>
              <a:rPr lang="en-US" sz="1600" dirty="0">
                <a:solidFill>
                  <a:schemeClr val="tx1"/>
                </a:solidFill>
                <a:ea typeface="MS PGothic"/>
              </a:rPr>
              <a:t>, et les </a:t>
            </a:r>
            <a:r>
              <a:rPr lang="en-US" sz="1600" dirty="0" err="1">
                <a:solidFill>
                  <a:schemeClr val="tx1"/>
                </a:solidFill>
                <a:ea typeface="MS PGothic"/>
              </a:rPr>
              <a:t>métaux</a:t>
            </a:r>
            <a:r>
              <a:rPr lang="en-US" sz="1600" dirty="0">
                <a:solidFill>
                  <a:schemeClr val="tx1"/>
                </a:solidFill>
                <a:ea typeface="MS PGothic"/>
              </a:rPr>
              <a:t>)              </a:t>
            </a:r>
            <a:r>
              <a:rPr lang="en-US" sz="1600" dirty="0" err="1">
                <a:solidFill>
                  <a:schemeClr val="tx1"/>
                </a:solidFill>
                <a:ea typeface="MS PGothic"/>
              </a:rPr>
              <a:t>explosibles</a:t>
            </a:r>
            <a:r>
              <a:rPr lang="en-US" sz="1600" dirty="0">
                <a:solidFill>
                  <a:schemeClr val="tx1"/>
                </a:solidFill>
                <a:ea typeface="MS PGothic"/>
              </a:rPr>
              <a:t>)</a:t>
            </a:r>
            <a:endParaRPr lang="en-US" sz="800" dirty="0">
              <a:solidFill>
                <a:schemeClr val="tx1"/>
              </a:solidFill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dirty="0">
              <a:solidFill>
                <a:schemeClr val="tx1"/>
              </a:solidFill>
              <a:ea typeface="MS PGothic"/>
            </a:endParaRPr>
          </a:p>
          <a:p>
            <a:pPr marL="0" lvl="1" indent="-285115">
              <a:lnSpc>
                <a:spcPts val="2400"/>
              </a:lnSpc>
              <a:buFont typeface="Arial"/>
              <a:buChar char="•"/>
            </a:pPr>
            <a:endParaRPr lang="en-US" dirty="0">
              <a:solidFill>
                <a:schemeClr val="tx1"/>
              </a:solidFill>
              <a:ea typeface="MS PGothic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CB9FF6-0B9D-90FB-135E-F0FD67F96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06" y="2690107"/>
            <a:ext cx="2048916" cy="201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D2E5484-A521-BE7E-8CC4-747A4FB1F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892" y="2663961"/>
            <a:ext cx="2011439" cy="202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09630F8B-BE78-88F4-43B1-7E1A11954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530" y="2705578"/>
            <a:ext cx="2011439" cy="198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E07095A-E2D3-AC15-3844-DB4E518B3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568" y="2681600"/>
            <a:ext cx="2011439" cy="203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540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/>
              <a:t>SIMDUT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952089"/>
            <a:ext cx="8638967" cy="4267957"/>
          </a:xfrm>
        </p:spPr>
        <p:txBody>
          <a:bodyPr>
            <a:normAutofit/>
          </a:bodyPr>
          <a:lstStyle/>
          <a:p>
            <a:pPr marL="0" lvl="1" indent="0">
              <a:lnSpc>
                <a:spcPts val="2400"/>
              </a:lnSpc>
              <a:buNone/>
            </a:pPr>
            <a:r>
              <a:rPr lang="en-US" sz="2000" b="1" dirty="0" err="1">
                <a:ea typeface="MS PGothic"/>
              </a:rPr>
              <a:t>Vous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voulez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vérifier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vos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connaissances</a:t>
            </a:r>
            <a:r>
              <a:rPr lang="en-US" sz="2000" b="1" dirty="0">
                <a:ea typeface="MS PGothic"/>
              </a:rPr>
              <a:t> ? </a:t>
            </a:r>
            <a:r>
              <a:rPr lang="en-US" sz="2000" b="1" dirty="0" err="1">
                <a:ea typeface="MS PGothic"/>
              </a:rPr>
              <a:t>Essayez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ce</a:t>
            </a:r>
            <a:r>
              <a:rPr lang="en-US" sz="2000" b="1" dirty="0">
                <a:ea typeface="MS PGothic"/>
              </a:rPr>
              <a:t> questionnaire </a:t>
            </a:r>
            <a:r>
              <a:rPr lang="en-US" sz="2000" b="1" dirty="0" err="1">
                <a:ea typeface="MS PGothic"/>
              </a:rPr>
              <a:t>en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ligne</a:t>
            </a:r>
            <a:r>
              <a:rPr lang="en-US" sz="2000" b="1" dirty="0">
                <a:ea typeface="MS PGothic"/>
              </a:rPr>
              <a:t> sur les </a:t>
            </a:r>
            <a:r>
              <a:rPr lang="en-US" sz="2000" b="1" dirty="0" err="1">
                <a:ea typeface="MS PGothic"/>
              </a:rPr>
              <a:t>symboles</a:t>
            </a:r>
            <a:r>
              <a:rPr lang="en-US" sz="2000" b="1" dirty="0">
                <a:ea typeface="MS PGothic"/>
              </a:rPr>
              <a:t> du SIMDUT avec </a:t>
            </a:r>
            <a:r>
              <a:rPr lang="en-US" sz="2000" b="1" dirty="0" err="1">
                <a:ea typeface="MS PGothic"/>
              </a:rPr>
              <a:t>votre</a:t>
            </a:r>
            <a:r>
              <a:rPr lang="en-US" sz="2000" b="1" dirty="0">
                <a:ea typeface="MS PGothic"/>
              </a:rPr>
              <a:t> </a:t>
            </a:r>
            <a:r>
              <a:rPr lang="en-US" sz="2000" b="1" dirty="0" err="1">
                <a:ea typeface="MS PGothic"/>
              </a:rPr>
              <a:t>classe</a:t>
            </a:r>
            <a:r>
              <a:rPr lang="en-US" sz="2000" b="1" dirty="0">
                <a:ea typeface="MS PGothic"/>
              </a:rPr>
              <a:t>.</a:t>
            </a:r>
            <a:endParaRPr lang="en-US" b="1" dirty="0"/>
          </a:p>
          <a:p>
            <a:pPr marL="0" lvl="1" indent="0">
              <a:lnSpc>
                <a:spcPts val="2400"/>
              </a:lnSpc>
              <a:buSzPts val="2800"/>
              <a:buNone/>
            </a:pPr>
            <a:endParaRPr lang="en-US" sz="2000" b="1" dirty="0">
              <a:solidFill>
                <a:schemeClr val="tx1"/>
              </a:solidFill>
              <a:ea typeface="MS PGothic"/>
              <a:hlinkClick r:id="rId2"/>
            </a:endParaRPr>
          </a:p>
          <a:p>
            <a:pPr marL="0" lvl="1" indent="0">
              <a:lnSpc>
                <a:spcPts val="2400"/>
              </a:lnSpc>
              <a:buSzPts val="2800"/>
              <a:buNone/>
            </a:pPr>
            <a:r>
              <a:rPr lang="en-US" sz="2000" dirty="0">
                <a:hlinkClick r:id="rId3"/>
              </a:rPr>
              <a:t>Quiz : </a:t>
            </a:r>
            <a:r>
              <a:rPr lang="en-US" sz="2000" dirty="0" err="1">
                <a:hlinkClick r:id="rId3"/>
              </a:rPr>
              <a:t>Symboles</a:t>
            </a:r>
            <a:r>
              <a:rPr lang="en-US" sz="2000" dirty="0">
                <a:hlinkClick r:id="rId3"/>
              </a:rPr>
              <a:t> de SIMDUT</a:t>
            </a:r>
            <a:endParaRPr lang="en-US" sz="2000" dirty="0">
              <a:solidFill>
                <a:schemeClr val="tx1"/>
              </a:solidFill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2567808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ca0e2f-16d9-4d6a-8327-7fd70d55969c" xsi:nil="true"/>
    <lcf76f155ced4ddcb4097134ff3c332f xmlns="f6493094-0435-4eae-a32c-76983131fc0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D786BD-C8F8-420C-899E-35E1824C20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66DA43-B61A-40E8-882A-D138A0BAFF73}">
  <ds:schemaRefs>
    <ds:schemaRef ds:uri="1bca0e2f-16d9-4d6a-8327-7fd70d55969c"/>
    <ds:schemaRef ds:uri="f6493094-0435-4eae-a32c-76983131fc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3437780-476B-4228-A99E-4D68CDC634CB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1355</Words>
  <Application>Microsoft Office PowerPoint</Application>
  <PresentationFormat>On-screen Show (4:3)</PresentationFormat>
  <Paragraphs>143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MS PGothic</vt:lpstr>
      <vt:lpstr>Arial</vt:lpstr>
      <vt:lpstr>Calibri</vt:lpstr>
      <vt:lpstr>Office Theme</vt:lpstr>
      <vt:lpstr>Projet de recherche : normes éthiques des entreprises ?</vt:lpstr>
      <vt:lpstr>Remarque spéciale à l’intention du personnel enseignant</vt:lpstr>
      <vt:lpstr>Les élèves pourront...</vt:lpstr>
      <vt:lpstr>Activité “Pensez-y bien”</vt:lpstr>
      <vt:lpstr>Réglementation gouvernementale</vt:lpstr>
      <vt:lpstr>Salaire minimum</vt:lpstr>
      <vt:lpstr>SIMDUT</vt:lpstr>
      <vt:lpstr>SIMDUT</vt:lpstr>
      <vt:lpstr>SIMDUT</vt:lpstr>
      <vt:lpstr>SIMDUT</vt:lpstr>
      <vt:lpstr>Vos droits en tant qu'employée et employé</vt:lpstr>
      <vt:lpstr>Ressources supplémentaires :</vt:lpstr>
      <vt:lpstr>Prochaines étapes...</vt:lpstr>
      <vt:lpstr>Qu'est-ce que l'extraction des ressources ?</vt:lpstr>
      <vt:lpstr>Qu'est-ce que l'extraction des ressources ? </vt:lpstr>
      <vt:lpstr>Extraction des ressources</vt:lpstr>
      <vt:lpstr>Extraction des ressources </vt:lpstr>
      <vt:lpstr>La mine Victor à Attawapiskat</vt:lpstr>
      <vt:lpstr>Le gazoduc Coastal GasLink </vt:lpstr>
      <vt:lpstr>Le Plan Nord</vt:lpstr>
      <vt:lpstr>Un exemple de votre choix</vt:lpstr>
      <vt:lpstr>Réflexion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2022-10-11T17:50:28Z</dcterms:created>
  <dcterms:modified xsi:type="dcterms:W3CDTF">2023-04-24T16:15:31Z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0x0101006F7E63EF2496EC4A8317235C224509C7</vt:lpwstr>
  </property>
  <property fmtid="{D5CDD505-2E9C-101B-9397-08002B2CF9AE}" pid="3" name="MediaServiceImageTags">
    <vt:lpwstr/>
  </property>
</Properties>
</file>