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892" r:id="rId5"/>
  </p:sldMasterIdLst>
  <p:notesMasterIdLst>
    <p:notesMasterId r:id="rId21"/>
  </p:notesMasterIdLst>
  <p:handoutMasterIdLst>
    <p:handoutMasterId r:id="rId22"/>
  </p:handoutMasterIdLst>
  <p:sldIdLst>
    <p:sldId id="299" r:id="rId6"/>
    <p:sldId id="273" r:id="rId7"/>
    <p:sldId id="302" r:id="rId8"/>
    <p:sldId id="315" r:id="rId9"/>
    <p:sldId id="301" r:id="rId10"/>
    <p:sldId id="303" r:id="rId11"/>
    <p:sldId id="304" r:id="rId12"/>
    <p:sldId id="306" r:id="rId13"/>
    <p:sldId id="307" r:id="rId14"/>
    <p:sldId id="308" r:id="rId15"/>
    <p:sldId id="309" r:id="rId16"/>
    <p:sldId id="310" r:id="rId17"/>
    <p:sldId id="311" r:id="rId18"/>
    <p:sldId id="313" r:id="rId19"/>
    <p:sldId id="31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modifyVerifier cryptProviderType="rsaAES" cryptAlgorithmClass="hash" cryptAlgorithmType="typeAny" cryptAlgorithmSid="14" spinCount="100000" saltData="8c6O3zYw2/zSSdAZBdC5TQ==" hashData="6/N7sEk5eTpIdCeVIXHApG05zQNnlNVw7XcREsI3R/ywpTs/eUG+N8bnkhNxPO0AkNkKCY2E8qpfpLu9MzySb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54"/>
    <a:srgbClr val="FDCE3A"/>
    <a:srgbClr val="98BF1E"/>
    <a:srgbClr val="477E27"/>
    <a:srgbClr val="5C4A89"/>
    <a:srgbClr val="003E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036C8-AAF1-45A5-A8B4-54499234ABAB}" v="20" dt="2023-04-03T17:44:47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58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9495D4-AEC1-44CC-876E-4AF530B265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8FBB7-FDB5-4623-B9FE-64001DA93A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2C2C782-B009-4CCF-A3FF-4524DEEEDA32}" type="datetimeFigureOut">
              <a:rPr lang="en-US"/>
              <a:pPr>
                <a:defRPr/>
              </a:pPr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818AA-55B8-488A-84EB-BD1F897251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C563D-D661-43E1-B327-1C8E387430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AC7960-17DD-4183-9673-25EA59BC59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C0CD097-99D6-44F0-8D58-7C302EFBFA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35DE2AF-BB9B-47E5-91EB-E12202C4A0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A06F05BA-3762-4E31-9B07-23595465C0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ED3AFCF-F459-436C-9A70-562B6B0082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0FD2C517-4B84-4DE0-BAA4-899F817A97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FECFCB27-DD45-43E5-9C69-9B5D946E57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09075F-1A24-4A34-8121-5E10FB5370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Google Shape;68;g123de75d5cf_1_0:notes">
            <a:extLst>
              <a:ext uri="{FF2B5EF4-FFF2-40B4-BE49-F238E27FC236}">
                <a16:creationId xmlns:a16="http://schemas.microsoft.com/office/drawing/2014/main" id="{0835CBF7-5E7F-BD0B-7302-811CA1D0065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9218" name="Google Shape;69;g123de75d5cf_1_0:notes">
            <a:extLst>
              <a:ext uri="{FF2B5EF4-FFF2-40B4-BE49-F238E27FC236}">
                <a16:creationId xmlns:a16="http://schemas.microsoft.com/office/drawing/2014/main" id="{C55900A1-4E4F-59CE-F17D-0E9E384C9CD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en-US" altLang="en-US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219" name="Google Shape;70;g123de75d5cf_1_0:notes">
            <a:extLst>
              <a:ext uri="{FF2B5EF4-FFF2-40B4-BE49-F238E27FC236}">
                <a16:creationId xmlns:a16="http://schemas.microsoft.com/office/drawing/2014/main" id="{1B045251-86F1-F0F7-BDC6-6898FABFA3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940FCD35-C85C-3A4F-9419-AFE4A9A3107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Google Shape;62;p1:notes">
            <a:extLst>
              <a:ext uri="{FF2B5EF4-FFF2-40B4-BE49-F238E27FC236}">
                <a16:creationId xmlns:a16="http://schemas.microsoft.com/office/drawing/2014/main" id="{26045871-3D03-B242-AFF2-CCF4924F84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en-US" altLang="en-US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170" name="Google Shape;63;p1:notes">
            <a:extLst>
              <a:ext uri="{FF2B5EF4-FFF2-40B4-BE49-F238E27FC236}">
                <a16:creationId xmlns:a16="http://schemas.microsoft.com/office/drawing/2014/main" id="{88CC3061-FD35-28B0-E140-CC654E3A0CE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40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51406" y="365129"/>
            <a:ext cx="8638967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251406" y="1825625"/>
            <a:ext cx="8638967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342884" lvl="0" indent="-3047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685766" lvl="1" indent="-2857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028649" lvl="2" indent="-266687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371532" lvl="3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1714415" lvl="4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057297" lvl="5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180" lvl="6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064" lvl="7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5946" lvl="8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13;p2">
            <a:extLst>
              <a:ext uri="{FF2B5EF4-FFF2-40B4-BE49-F238E27FC236}">
                <a16:creationId xmlns:a16="http://schemas.microsoft.com/office/drawing/2014/main" id="{6C99DF3A-4F53-FFA9-BE93-EAC502B58377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Google Shape;14;p2">
            <a:extLst>
              <a:ext uri="{FF2B5EF4-FFF2-40B4-BE49-F238E27FC236}">
                <a16:creationId xmlns:a16="http://schemas.microsoft.com/office/drawing/2014/main" id="{47B1C58C-862F-15AD-A271-4B3EB25C0E83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Google Shape;15;p2">
            <a:extLst>
              <a:ext uri="{FF2B5EF4-FFF2-40B4-BE49-F238E27FC236}">
                <a16:creationId xmlns:a16="http://schemas.microsoft.com/office/drawing/2014/main" id="{DC375EF9-C07F-91AF-D3B1-144A0535DF8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3DFA-96B8-4B46-BF7D-A03F389B0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0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8;p3">
            <a:extLst>
              <a:ext uri="{FF2B5EF4-FFF2-40B4-BE49-F238E27FC236}">
                <a16:creationId xmlns:a16="http://schemas.microsoft.com/office/drawing/2014/main" id="{0ADB823D-2BA8-AB98-9D60-5DBC0B55264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2" r="175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1;p3">
            <a:extLst>
              <a:ext uri="{FF2B5EF4-FFF2-40B4-BE49-F238E27FC236}">
                <a16:creationId xmlns:a16="http://schemas.microsoft.com/office/drawing/2014/main" id="{09D53A39-EB8F-CEC2-9137-DB01BE3BD89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611813"/>
            <a:ext cx="2600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251405" y="1122363"/>
            <a:ext cx="8593914" cy="23876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51405" y="3724349"/>
            <a:ext cx="8593914" cy="153345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1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54E697-6D80-4421-D827-44CBDDCECA2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933440" y="5999219"/>
            <a:ext cx="2911879" cy="32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9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oogle Shape;10;p2">
            <a:extLst>
              <a:ext uri="{FF2B5EF4-FFF2-40B4-BE49-F238E27FC236}">
                <a16:creationId xmlns:a16="http://schemas.microsoft.com/office/drawing/2014/main" id="{05050A78-BCC0-962B-9F54-BC5A7503ACF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5625"/>
            <a:ext cx="9144000" cy="503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Google Shape;11;p2">
            <a:extLst>
              <a:ext uri="{FF2B5EF4-FFF2-40B4-BE49-F238E27FC236}">
                <a16:creationId xmlns:a16="http://schemas.microsoft.com/office/drawing/2014/main" id="{6EFB601F-E4D3-4F95-67AA-C1DDE5009E1E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50825" y="365125"/>
            <a:ext cx="863917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8" name="Google Shape;12;p2">
            <a:extLst>
              <a:ext uri="{FF2B5EF4-FFF2-40B4-BE49-F238E27FC236}">
                <a16:creationId xmlns:a16="http://schemas.microsoft.com/office/drawing/2014/main" id="{5BE0B752-3506-0846-0CD5-07806A66CA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250825" y="1825625"/>
            <a:ext cx="863917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3" name="Google Shape;13;p2">
            <a:extLst>
              <a:ext uri="{FF2B5EF4-FFF2-40B4-BE49-F238E27FC236}">
                <a16:creationId xmlns:a16="http://schemas.microsoft.com/office/drawing/2014/main" id="{8AD8C511-E917-E5C9-AB84-8257300C47FD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927475" y="6356350"/>
            <a:ext cx="12858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">
            <a:extLst>
              <a:ext uri="{FF2B5EF4-FFF2-40B4-BE49-F238E27FC236}">
                <a16:creationId xmlns:a16="http://schemas.microsoft.com/office/drawing/2014/main" id="{48B2B30E-2E04-0A9C-948B-20BCC3DF94D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2">
            <a:extLst>
              <a:ext uri="{FF2B5EF4-FFF2-40B4-BE49-F238E27FC236}">
                <a16:creationId xmlns:a16="http://schemas.microsoft.com/office/drawing/2014/main" id="{DEDCBDAF-3D0C-0D23-44F1-8EB95B542A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432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50" b="0" i="0" u="none" strike="noStrike" kern="0" cap="none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A285CD37-B78A-0540-8384-2A7FB6DF0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Google Shape;16;p2">
            <a:extLst>
              <a:ext uri="{FF2B5EF4-FFF2-40B4-BE49-F238E27FC236}">
                <a16:creationId xmlns:a16="http://schemas.microsoft.com/office/drawing/2014/main" id="{C0A6DCD9-8F9B-FA96-BBB0-04657622B513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397625"/>
            <a:ext cx="3397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5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sfinances.ca/un-fnb-cest-quoi-et-comment-ca-marche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GR9JqIZnp4&amp;t=4s" TargetMode="External"/><Relationship Id="rId7" Type="http://schemas.openxmlformats.org/officeDocument/2006/relationships/hyperlink" Target="https://www.canada.ca/fr/agence-revenu/nouvelles/salle-presse/conseils-fiscaux/conseils-fiscaux-2022/qu-est-ce-cryptomonnaie.html" TargetMode="External"/><Relationship Id="rId2" Type="http://schemas.openxmlformats.org/officeDocument/2006/relationships/hyperlink" Target="https://www.youtube.com/watch?v=d6EnUMemjs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oinhouse.com/fr/academie/blockchain/cryptomonnaie/" TargetMode="External"/><Relationship Id="rId5" Type="http://schemas.openxmlformats.org/officeDocument/2006/relationships/hyperlink" Target="https://www.dofinpro.com/2021/12/les-crypto-monnaies-les-plus-importantes.html" TargetMode="External"/><Relationship Id="rId4" Type="http://schemas.openxmlformats.org/officeDocument/2006/relationships/hyperlink" Target="https://www.canada.ca/fr/agence-revenu/nouvelles/salle-presse/conseils-fiscaux/conseils-fiscaux-2022/investir-dans-cryptomonnaies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geographic.fr/sciences/2023/01/quest-ce-que-les-nft-et-comment-fonctionnent-ils" TargetMode="External"/><Relationship Id="rId2" Type="http://schemas.openxmlformats.org/officeDocument/2006/relationships/hyperlink" Target="https://conseilsport.decathlon.fr/cest-quoi-les-nft-definition-et-decryptage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EZX5SbOl1g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EZX5SbOl1g?feature=oembed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tehub.ca/cpg/qu-est-ce-qu-un-cpg" TargetMode="External"/><Relationship Id="rId2" Type="http://schemas.openxmlformats.org/officeDocument/2006/relationships/hyperlink" Target="https://www.youtube.com/watch?v=Va2ireAlo2E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fedelabourse.com/dossiers/article/investissement-les-avantages-des-obligations" TargetMode="External"/><Relationship Id="rId2" Type="http://schemas.openxmlformats.org/officeDocument/2006/relationships/hyperlink" Target="https://www.youtube.com/watch?v=0ybBmzhwaDI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oec.gc.ca/" TargetMode="External"/><Relationship Id="rId4" Type="http://schemas.openxmlformats.org/officeDocument/2006/relationships/hyperlink" Target="https://www.banqueducanada.ca/taux/taux-dinteret/obligations-canadiennes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hyperlink" Target="https://www.youtube.com/watch?v=drMaPDXtuP8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s://www.youtube.com/watch?v=CG0zHq9hLl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H5kAebrc2Lw" TargetMode="External"/><Relationship Id="rId5" Type="http://schemas.openxmlformats.org/officeDocument/2006/relationships/hyperlink" Target="https://www.youtube.com/watch?v=wZXuIwv9B9w" TargetMode="External"/><Relationship Id="rId4" Type="http://schemas.openxmlformats.org/officeDocument/2006/relationships/hyperlink" Target="https://www.youtube.com/watch?v=OQMdzad7oY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urnaldemontreal.com/2017/10/17/mieux-comprendre-les-fonds-mutuels-dans-son-portefeuille" TargetMode="External"/><Relationship Id="rId2" Type="http://schemas.openxmlformats.org/officeDocument/2006/relationships/hyperlink" Target="https://www.youtube.com/watch?v=HH6qZURA_p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Google Shape;72;g123de75d5cf_1_0">
            <a:extLst>
              <a:ext uri="{FF2B5EF4-FFF2-40B4-BE49-F238E27FC236}">
                <a16:creationId xmlns:a16="http://schemas.microsoft.com/office/drawing/2014/main" id="{15200245-58C1-E057-7F9B-29621FC573C6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50825" y="1698625"/>
            <a:ext cx="8594725" cy="1790700"/>
          </a:xfrm>
        </p:spPr>
        <p:txBody>
          <a:bodyPr lIns="68569" tIns="34275" rIns="68569" bIns="34275">
            <a:normAutofit fontScale="90000"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Arial" panose="020B0604020202020204" pitchFamily="34" charset="0"/>
              <a:buNone/>
            </a:pPr>
            <a:r>
              <a:rPr lang="fr-FR" altLang="en-US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Possibilités de placement: Ressources pour le personnel enseignant et les élèves</a:t>
            </a:r>
            <a:endParaRPr lang="fr-CA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194" name="Google Shape;73;g123de75d5cf_1_0">
            <a:extLst>
              <a:ext uri="{FF2B5EF4-FFF2-40B4-BE49-F238E27FC236}">
                <a16:creationId xmlns:a16="http://schemas.microsoft.com/office/drawing/2014/main" id="{9CC9F96B-0ACC-91DC-98A9-B36E9BA7D5BF}"/>
              </a:ext>
            </a:extLst>
          </p:cNvPr>
          <p:cNvSpPr txBox="1">
            <a:spLocks noGrp="1" noChangeArrowheads="1"/>
          </p:cNvSpPr>
          <p:nvPr>
            <p:ph type="subTitle" idx="1"/>
          </p:nvPr>
        </p:nvSpPr>
        <p:spPr>
          <a:xfrm>
            <a:off x="250825" y="3651250"/>
            <a:ext cx="8594725" cy="1149350"/>
          </a:xfrm>
        </p:spPr>
        <p:txBody>
          <a:bodyPr lIns="68569" tIns="34275" rIns="68569" bIns="34275"/>
          <a:lstStyle/>
          <a:p>
            <a:pPr eaLnBrk="1" hangingPunct="1"/>
            <a:r>
              <a:rPr lang="fr-CA" sz="2000">
                <a:solidFill>
                  <a:schemeClr val="bg1"/>
                </a:solidFill>
              </a:rPr>
              <a:t>À partir de la 10</a:t>
            </a:r>
            <a:r>
              <a:rPr lang="fr-CA" sz="2000" baseline="30000">
                <a:solidFill>
                  <a:schemeClr val="bg1"/>
                </a:solidFill>
              </a:rPr>
              <a:t>e</a:t>
            </a:r>
            <a:r>
              <a:rPr lang="fr-CA" sz="2000">
                <a:solidFill>
                  <a:schemeClr val="bg1"/>
                </a:solidFill>
              </a:rPr>
              <a:t> année</a:t>
            </a:r>
          </a:p>
        </p:txBody>
      </p:sp>
    </p:spTree>
    <p:extLst>
      <p:ext uri="{BB962C8B-B14F-4D97-AF65-F5344CB8AC3E}">
        <p14:creationId xmlns:p14="http://schemas.microsoft.com/office/powerpoint/2010/main" val="3044660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/>
              <a:t>Fonds mutuels: ressources supplémentaires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690692"/>
            <a:ext cx="8638967" cy="413405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Interactif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0" indent="0" eaLnBrk="1" hangingPunct="1">
              <a:lnSpc>
                <a:spcPts val="2400"/>
              </a:lnSpc>
              <a:buNone/>
            </a:pPr>
            <a:r>
              <a:rPr lang="fr-CA" altLang="en-US" sz="2000" dirty="0"/>
              <a:t>Après avoir vu les principes de base sur les fonds mutuels, essayez ceci</a:t>
            </a:r>
            <a:r>
              <a:rPr lang="en-US" altLang="en-US" sz="2000" dirty="0"/>
              <a:t>:</a:t>
            </a:r>
          </a:p>
          <a:p>
            <a:pPr eaLnBrk="1" hangingPunct="1">
              <a:lnSpc>
                <a:spcPts val="2400"/>
              </a:lnSpc>
            </a:pPr>
            <a:r>
              <a:rPr lang="fr-CA" altLang="en-US" sz="2000" dirty="0"/>
              <a:t>Tapez « fonds mutuels » dans un moteur de recherche ou cherchez dans un média en ligne. 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MA" altLang="en-US" sz="2000" dirty="0"/>
              <a:t>Quelles sont les infos actuelles concernant les fonds mutuels </a:t>
            </a:r>
            <a:r>
              <a:rPr lang="en-US" altLang="en-US" sz="2000" dirty="0"/>
              <a:t>?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BE" altLang="en-US" sz="2000" dirty="0"/>
              <a:t>Selon des sources fiables d’information, que pense-t-on actuellement au sujet des fonds mutuels comme </a:t>
            </a:r>
            <a:r>
              <a:rPr lang="fr-CA" altLang="en-US" sz="2000" dirty="0"/>
              <a:t>investissement</a:t>
            </a:r>
            <a:r>
              <a:rPr lang="en-US" altLang="en-US" sz="2000" dirty="0"/>
              <a:t>?</a:t>
            </a:r>
          </a:p>
          <a:p>
            <a:pPr marL="342900" indent="-342900">
              <a:lnSpc>
                <a:spcPts val="25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1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err="1"/>
              <a:t>FNB</a:t>
            </a:r>
            <a:r>
              <a:rPr lang="en-US" sz="3600"/>
              <a:t>: </a:t>
            </a:r>
            <a:r>
              <a:rPr lang="fr-CA" sz="3600"/>
              <a:t>fonds négociés en bourse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56792"/>
            <a:ext cx="8638967" cy="504056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4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Vidéos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>
              <a:lnSpc>
                <a:spcPts val="2400"/>
              </a:lnSpc>
            </a:pPr>
            <a:r>
              <a:rPr lang="fr-CA" altLang="en-US" sz="2000" dirty="0">
                <a:hlinkClick r:id="" action="ppaction://noaction"/>
              </a:rPr>
              <a:t>Comprendre les fonds négociés en bourse </a:t>
            </a:r>
            <a:r>
              <a:rPr lang="en-US" altLang="en-US" sz="2000" dirty="0">
                <a:hlinkClick r:id="" action="ppaction://noaction"/>
              </a:rPr>
              <a:t>| Banque </a:t>
            </a:r>
            <a:r>
              <a:rPr lang="en-US" altLang="en-US" sz="2000" dirty="0" err="1">
                <a:hlinkClick r:id="" action="ppaction://noaction"/>
              </a:rPr>
              <a:t>Nationale</a:t>
            </a:r>
            <a:r>
              <a:rPr lang="en-US" altLang="en-US" sz="2000" dirty="0"/>
              <a:t> </a:t>
            </a:r>
            <a:endParaRPr lang="en-US" sz="2000" dirty="0"/>
          </a:p>
          <a:p>
            <a:pPr marL="342265" indent="-304165">
              <a:lnSpc>
                <a:spcPts val="2400"/>
              </a:lnSpc>
            </a:pPr>
            <a:r>
              <a:rPr lang="fr-CA" altLang="en-US" sz="2000" dirty="0">
                <a:hlinkClick r:id="" action="ppaction://noaction"/>
              </a:rPr>
              <a:t>Qu’est-ce qu’un FNB</a:t>
            </a:r>
            <a:r>
              <a:rPr lang="en-US" altLang="en-US" sz="2000" dirty="0">
                <a:hlinkClick r:id="" action="ppaction://noaction"/>
              </a:rPr>
              <a:t>? | </a:t>
            </a:r>
            <a:r>
              <a:rPr lang="en-US" altLang="en-US" sz="2000" dirty="0" err="1">
                <a:hlinkClick r:id="" action="ppaction://noaction"/>
              </a:rPr>
              <a:t>Manuvie</a:t>
            </a:r>
            <a:r>
              <a:rPr lang="en-US" altLang="en-US" sz="2000" dirty="0"/>
              <a:t>                                                </a:t>
            </a:r>
            <a:endParaRPr lang="en-US" sz="2000" dirty="0"/>
          </a:p>
          <a:p>
            <a:pPr marL="342265" indent="-304165" eaLnBrk="1" hangingPunct="1">
              <a:lnSpc>
                <a:spcPts val="2400"/>
              </a:lnSpc>
            </a:pP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r>
              <a:rPr lang="en-US" altLang="en-US" sz="2000" b="1" dirty="0">
                <a:solidFill>
                  <a:srgbClr val="005954"/>
                </a:solidFill>
              </a:rPr>
              <a:t>Lien</a:t>
            </a:r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>
                <a:hlinkClick r:id="rId2"/>
              </a:rPr>
              <a:t>C’est quoi un FNB?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92383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/>
              <a:t>Fonds négociés en bourse</a:t>
            </a:r>
            <a:r>
              <a:rPr lang="en-US" sz="3600"/>
              <a:t>: </a:t>
            </a:r>
            <a:r>
              <a:rPr lang="en-US" sz="3600" err="1"/>
              <a:t>ressources</a:t>
            </a:r>
            <a:r>
              <a:rPr lang="en-US" sz="3600"/>
              <a:t> </a:t>
            </a:r>
            <a:r>
              <a:rPr lang="fr-CA" sz="3600"/>
              <a:t>supplémentaires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56792"/>
            <a:ext cx="8638967" cy="426795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altLang="en-US" sz="2000" b="1" dirty="0">
              <a:solidFill>
                <a:srgbClr val="005954"/>
              </a:solidFill>
            </a:endParaRPr>
          </a:p>
          <a:p>
            <a:pPr marL="0" indent="0" eaLnBrk="1" hangingPunct="1">
              <a:buNone/>
            </a:pPr>
            <a:r>
              <a:rPr lang="fr-CA" altLang="en-US" sz="2000" b="1" dirty="0">
                <a:solidFill>
                  <a:srgbClr val="005954"/>
                </a:solidFill>
              </a:rPr>
              <a:t>Interactif</a:t>
            </a:r>
          </a:p>
          <a:p>
            <a:pPr marL="0" indent="0">
              <a:lnSpc>
                <a:spcPts val="2400"/>
              </a:lnSpc>
              <a:buNone/>
            </a:pPr>
            <a:r>
              <a:rPr lang="fr-CA" altLang="en-US" sz="2000" dirty="0"/>
              <a:t>Après avoir vu les principes de base sur les fonds négociés en bourse, essayez ceci </a:t>
            </a:r>
            <a:r>
              <a:rPr lang="en-US" altLang="en-US" sz="2000" dirty="0"/>
              <a:t>:</a:t>
            </a:r>
          </a:p>
          <a:p>
            <a:pPr eaLnBrk="1" hangingPunct="1">
              <a:lnSpc>
                <a:spcPts val="2400"/>
              </a:lnSpc>
            </a:pPr>
            <a:r>
              <a:rPr lang="fr-CA" altLang="en-US" sz="2000" dirty="0"/>
              <a:t>Tapez « FNB » sur votre moteur de recherche ou cherchez dans les médias en ligne.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MA" altLang="en-US" sz="2000" dirty="0"/>
              <a:t>Quelles sont les infos actuelles concernant les FNB</a:t>
            </a:r>
            <a:r>
              <a:rPr lang="en-US" altLang="en-US" sz="2000" dirty="0"/>
              <a:t>?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BE" altLang="en-US" sz="2000" dirty="0"/>
              <a:t>Selon des sources fiables d’information, que pense-t-on actuellement des fonds négociés en bourse ou le marché des FNB</a:t>
            </a:r>
            <a:r>
              <a:rPr lang="en-US" altLang="en-US" sz="2000" dirty="0"/>
              <a:t>?</a:t>
            </a:r>
          </a:p>
          <a:p>
            <a:pPr marL="0" indent="0" eaLnBrk="1" hangingPunct="1">
              <a:lnSpc>
                <a:spcPts val="24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15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Cryptomonnaie</a:t>
            </a:r>
            <a:endParaRPr lang="en-CA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285860"/>
            <a:ext cx="8638967" cy="4786346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4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Vidéos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>
              <a:lnSpc>
                <a:spcPts val="2400"/>
              </a:lnSpc>
            </a:pPr>
            <a:r>
              <a:rPr lang="fr-CA" altLang="en-US" sz="2000" dirty="0">
                <a:hlinkClick r:id="rId2"/>
              </a:rPr>
              <a:t>Bitcoin : Explication pour tout comprendre rapidement (moins de 10 minutes) | </a:t>
            </a:r>
            <a:r>
              <a:rPr lang="fr-CA" altLang="en-US" sz="2000" dirty="0" err="1">
                <a:hlinkClick r:id="rId2"/>
              </a:rPr>
              <a:t>Tokens</a:t>
            </a:r>
            <a:r>
              <a:rPr lang="fr-CA" altLang="en-US" sz="2000" dirty="0">
                <a:hlinkClick r:id="rId2"/>
              </a:rPr>
              <a:t> </a:t>
            </a:r>
            <a:r>
              <a:rPr lang="fr-CA" altLang="en-US" sz="2000" dirty="0" err="1">
                <a:hlinkClick r:id="rId2"/>
              </a:rPr>
              <a:t>Invaders</a:t>
            </a:r>
            <a:r>
              <a:rPr lang="en-US" altLang="en-US" sz="2000" dirty="0"/>
              <a:t>               </a:t>
            </a:r>
            <a:endParaRPr lang="en-US" sz="2000" dirty="0"/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 err="1">
                <a:hlinkClick r:id="rId3"/>
              </a:rPr>
              <a:t>Qu'est</a:t>
            </a:r>
            <a:r>
              <a:rPr lang="en-US" altLang="en-US" sz="2000" dirty="0">
                <a:hlinkClick r:id="rId3"/>
              </a:rPr>
              <a:t> </a:t>
            </a:r>
            <a:r>
              <a:rPr lang="en-US" altLang="en-US" sz="2000" dirty="0" err="1">
                <a:hlinkClick r:id="rId3"/>
              </a:rPr>
              <a:t>ce</a:t>
            </a:r>
            <a:r>
              <a:rPr lang="en-US" altLang="en-US" sz="2000" dirty="0">
                <a:hlinkClick r:id="rId3"/>
              </a:rPr>
              <a:t> que la CRYPTO MONNAIE ? Explication de son </a:t>
            </a:r>
            <a:r>
              <a:rPr lang="en-US" altLang="en-US" sz="2000" dirty="0" err="1">
                <a:hlinkClick r:id="rId3"/>
              </a:rPr>
              <a:t>fonctionnement</a:t>
            </a:r>
            <a:r>
              <a:rPr lang="en-US" altLang="en-US" sz="2000" dirty="0">
                <a:hlinkClick r:id="rId3"/>
              </a:rPr>
              <a:t>, </a:t>
            </a:r>
            <a:r>
              <a:rPr lang="en-US" altLang="en-US" sz="2000" dirty="0" err="1">
                <a:hlinkClick r:id="rId3"/>
              </a:rPr>
              <a:t>histoire</a:t>
            </a:r>
            <a:r>
              <a:rPr lang="en-US" altLang="en-US" sz="2000" dirty="0">
                <a:hlinkClick r:id="rId3"/>
              </a:rPr>
              <a:t>, </a:t>
            </a:r>
            <a:r>
              <a:rPr lang="en-US" altLang="en-US" sz="2000" dirty="0" err="1">
                <a:hlinkClick r:id="rId3"/>
              </a:rPr>
              <a:t>fiscalité</a:t>
            </a:r>
            <a:r>
              <a:rPr lang="en-US" altLang="en-US" sz="2000" dirty="0">
                <a:hlinkClick r:id="rId3"/>
              </a:rPr>
              <a:t> | Julien Roman</a:t>
            </a:r>
            <a:r>
              <a:rPr lang="en-US" altLang="en-US" sz="2000" dirty="0"/>
              <a:t>                              </a:t>
            </a:r>
            <a:endParaRPr lang="en-US" sz="2000" dirty="0"/>
          </a:p>
          <a:p>
            <a:pPr marL="342265" indent="-304165">
              <a:lnSpc>
                <a:spcPts val="2400"/>
              </a:lnSpc>
            </a:pP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r>
              <a:rPr lang="en-US" altLang="en-US" sz="2000" b="1" dirty="0">
                <a:solidFill>
                  <a:srgbClr val="005954"/>
                </a:solidFill>
              </a:rPr>
              <a:t>Liens</a:t>
            </a:r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 err="1">
                <a:hlinkClick r:id="rId4"/>
              </a:rPr>
              <a:t>Investir</a:t>
            </a:r>
            <a:r>
              <a:rPr lang="en-US" altLang="en-US" sz="2000" dirty="0">
                <a:hlinkClick r:id="rId4"/>
              </a:rPr>
              <a:t> dans les </a:t>
            </a:r>
            <a:r>
              <a:rPr lang="en-US" altLang="en-US" sz="2000" dirty="0" err="1">
                <a:hlinkClick r:id="rId4"/>
              </a:rPr>
              <a:t>cryptomonnaies</a:t>
            </a:r>
            <a:r>
              <a:rPr lang="en-US" altLang="en-US" sz="2000" dirty="0">
                <a:hlinkClick r:id="rId4"/>
              </a:rPr>
              <a:t> - Canada.ca</a:t>
            </a:r>
            <a:endParaRPr lang="en-US" altLang="en-US" sz="2000" dirty="0"/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>
                <a:hlinkClick r:id="rId5"/>
              </a:rPr>
              <a:t>10</a:t>
            </a:r>
            <a:r>
              <a:rPr lang="fr-CA" altLang="en-US" sz="2000" dirty="0">
                <a:hlinkClick r:id="rId5"/>
              </a:rPr>
              <a:t> cryptomonnaies</a:t>
            </a:r>
            <a:r>
              <a:rPr lang="en-US" altLang="en-US" sz="2000" dirty="0">
                <a:hlinkClick r:id="rId5"/>
              </a:rPr>
              <a:t> </a:t>
            </a:r>
            <a:r>
              <a:rPr lang="en-US" altLang="en-US" sz="2000" dirty="0" err="1">
                <a:hlinkClick r:id="rId5"/>
              </a:rPr>
              <a:t>importantes</a:t>
            </a:r>
            <a:r>
              <a:rPr lang="en-US" altLang="en-US" sz="2000" dirty="0">
                <a:hlinkClick r:id="rId5"/>
              </a:rPr>
              <a:t> </a:t>
            </a:r>
            <a:r>
              <a:rPr lang="en-US" altLang="en-US" sz="2000" dirty="0" err="1">
                <a:hlinkClick r:id="rId5"/>
              </a:rPr>
              <a:t>autre</a:t>
            </a:r>
            <a:r>
              <a:rPr lang="en-US" altLang="en-US" sz="2000" dirty="0">
                <a:hlinkClick r:id="rId5"/>
              </a:rPr>
              <a:t> que le Bitcoin | Do Fin Pro</a:t>
            </a:r>
            <a:r>
              <a:rPr lang="en-US" altLang="en-US" sz="2000" dirty="0"/>
              <a:t> </a:t>
            </a:r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 err="1">
                <a:hlinkClick r:id="rId6"/>
              </a:rPr>
              <a:t>Qu’est</a:t>
            </a:r>
            <a:r>
              <a:rPr lang="en-US" altLang="en-US" sz="2000" dirty="0">
                <a:hlinkClick r:id="rId6"/>
              </a:rPr>
              <a:t> </a:t>
            </a:r>
            <a:r>
              <a:rPr lang="en-US" altLang="en-US" sz="2000" dirty="0" err="1">
                <a:hlinkClick r:id="rId6"/>
              </a:rPr>
              <a:t>ce</a:t>
            </a:r>
            <a:r>
              <a:rPr lang="en-US" altLang="en-US" sz="2000" dirty="0">
                <a:hlinkClick r:id="rId6"/>
              </a:rPr>
              <a:t> </a:t>
            </a:r>
            <a:r>
              <a:rPr lang="en-US" altLang="en-US" sz="2000" dirty="0" err="1">
                <a:hlinkClick r:id="rId6"/>
              </a:rPr>
              <a:t>qu’une</a:t>
            </a:r>
            <a:r>
              <a:rPr lang="en-US" altLang="en-US" sz="2000" dirty="0">
                <a:hlinkClick r:id="rId6"/>
              </a:rPr>
              <a:t> </a:t>
            </a:r>
            <a:r>
              <a:rPr lang="en-US" altLang="en-US" sz="2000" dirty="0" err="1">
                <a:hlinkClick r:id="rId6"/>
              </a:rPr>
              <a:t>cryptomonnaie</a:t>
            </a:r>
            <a:r>
              <a:rPr lang="en-US" altLang="en-US" sz="2000" dirty="0">
                <a:hlinkClick r:id="rId6"/>
              </a:rPr>
              <a:t>? | </a:t>
            </a:r>
            <a:r>
              <a:rPr lang="en-US" altLang="en-US" sz="2000" dirty="0" err="1">
                <a:hlinkClick r:id="rId6"/>
              </a:rPr>
              <a:t>Coinhouse</a:t>
            </a:r>
            <a:r>
              <a:rPr lang="en-US" altLang="en-US" sz="2000" dirty="0"/>
              <a:t>         </a:t>
            </a:r>
            <a:endParaRPr lang="en-US" sz="2000" dirty="0"/>
          </a:p>
          <a:p>
            <a:pPr marL="342265" indent="-304165">
              <a:lnSpc>
                <a:spcPts val="2400"/>
              </a:lnSpc>
            </a:pPr>
            <a:r>
              <a:rPr lang="fr-CA" altLang="en-US" sz="2000" dirty="0">
                <a:hlinkClick r:id="rId7"/>
              </a:rPr>
              <a:t>Qu’est-ce qu’une cryptomonnaie? | </a:t>
            </a:r>
            <a:r>
              <a:rPr lang="fr-CA" altLang="en-US" sz="2000" dirty="0" err="1">
                <a:hlinkClick r:id="rId7"/>
              </a:rPr>
              <a:t>Gouvernerment</a:t>
            </a:r>
            <a:r>
              <a:rPr lang="fr-CA" altLang="en-US" sz="2000" dirty="0">
                <a:hlinkClick r:id="rId7"/>
              </a:rPr>
              <a:t> du Canada</a:t>
            </a:r>
            <a:r>
              <a:rPr lang="fr-CA" altLang="en-US" sz="2000" dirty="0"/>
              <a:t>        </a:t>
            </a:r>
            <a:r>
              <a:rPr lang="en-US" altLang="en-US" sz="2000" dirty="0"/>
              <a:t> 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628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NFT </a:t>
            </a:r>
            <a:r>
              <a:rPr lang="en-US" sz="3600" dirty="0" err="1"/>
              <a:t>ou</a:t>
            </a:r>
            <a:r>
              <a:rPr lang="en-US" sz="3600" dirty="0"/>
              <a:t> JNF (</a:t>
            </a:r>
            <a:r>
              <a:rPr lang="fr-CA" sz="3600" dirty="0"/>
              <a:t>Jeton non fongible</a:t>
            </a:r>
            <a:r>
              <a:rPr lang="en-US" sz="3600" dirty="0"/>
              <a:t>)</a:t>
            </a:r>
            <a:endParaRPr lang="en-CA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479479"/>
            <a:ext cx="8638967" cy="434527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>
              <a:lnSpc>
                <a:spcPts val="2200"/>
              </a:lnSpc>
            </a:pPr>
            <a:r>
              <a:rPr lang="en-US" altLang="en-US" sz="2000" dirty="0">
                <a:hlinkClick r:id="" action="ppaction://noaction"/>
              </a:rPr>
              <a:t>Le NFT, avenir de </a:t>
            </a:r>
            <a:r>
              <a:rPr lang="en-US" altLang="en-US" sz="2000" dirty="0" err="1">
                <a:hlinkClick r:id="" action="ppaction://noaction"/>
              </a:rPr>
              <a:t>l’art</a:t>
            </a:r>
            <a:r>
              <a:rPr lang="en-US" altLang="en-US" sz="2000" dirty="0">
                <a:hlinkClick r:id="" action="ppaction://noaction"/>
              </a:rPr>
              <a:t> numérique </a:t>
            </a:r>
            <a:r>
              <a:rPr lang="en-US" altLang="en-US" sz="2000" dirty="0" err="1">
                <a:hlinkClick r:id="" action="ppaction://noaction"/>
              </a:rPr>
              <a:t>ou</a:t>
            </a:r>
            <a:r>
              <a:rPr lang="en-US" altLang="en-US" sz="2000" dirty="0">
                <a:hlinkClick r:id="" action="ppaction://noaction"/>
              </a:rPr>
              <a:t> </a:t>
            </a:r>
            <a:r>
              <a:rPr lang="en-US" altLang="en-US" sz="2000" dirty="0" err="1">
                <a:hlinkClick r:id="" action="ppaction://noaction"/>
              </a:rPr>
              <a:t>bulle</a:t>
            </a:r>
            <a:r>
              <a:rPr lang="en-US" altLang="en-US" sz="2000" dirty="0">
                <a:hlinkClick r:id="" action="ppaction://noaction"/>
              </a:rPr>
              <a:t> </a:t>
            </a:r>
            <a:r>
              <a:rPr lang="en-US" altLang="en-US" sz="2000" dirty="0" err="1">
                <a:hlinkClick r:id="" action="ppaction://noaction"/>
              </a:rPr>
              <a:t>spéculative</a:t>
            </a:r>
            <a:r>
              <a:rPr lang="en-US" altLang="en-US" sz="2000" dirty="0">
                <a:hlinkClick r:id="" action="ppaction://noaction"/>
              </a:rPr>
              <a:t> ? | France24</a:t>
            </a:r>
            <a:br>
              <a:rPr lang="en-US" altLang="en-US" sz="2000" b="1" dirty="0"/>
            </a:br>
            <a:endParaRPr lang="en-US" altLang="en-US" sz="2000" b="1" dirty="0"/>
          </a:p>
          <a:p>
            <a:pPr marL="342265" indent="-304165">
              <a:lnSpc>
                <a:spcPts val="2200"/>
              </a:lnSpc>
            </a:pPr>
            <a:endParaRPr lang="en-US" sz="2000" dirty="0"/>
          </a:p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>
                <a:solidFill>
                  <a:srgbClr val="005954"/>
                </a:solidFill>
              </a:rPr>
              <a:t>Liens</a:t>
            </a:r>
          </a:p>
          <a:p>
            <a:pPr marL="342265" indent="-304165">
              <a:lnSpc>
                <a:spcPts val="2200"/>
              </a:lnSpc>
            </a:pPr>
            <a:r>
              <a:rPr lang="en-US" altLang="en-US" sz="2000" dirty="0">
                <a:hlinkClick r:id="rId2"/>
              </a:rPr>
              <a:t>C’est quoi, les NFT ? </a:t>
            </a:r>
            <a:r>
              <a:rPr lang="en-US" altLang="en-US" sz="2000" dirty="0" err="1">
                <a:hlinkClick r:id="rId2"/>
              </a:rPr>
              <a:t>Définition</a:t>
            </a:r>
            <a:r>
              <a:rPr lang="en-US" altLang="en-US" sz="2000" dirty="0">
                <a:hlinkClick r:id="rId2"/>
              </a:rPr>
              <a:t> et </a:t>
            </a:r>
            <a:r>
              <a:rPr lang="en-US" altLang="en-US" sz="2000" dirty="0" err="1">
                <a:hlinkClick r:id="rId2"/>
              </a:rPr>
              <a:t>décryptage</a:t>
            </a:r>
            <a:r>
              <a:rPr lang="en-US" altLang="en-US" sz="2000" dirty="0">
                <a:hlinkClick r:id="rId2"/>
              </a:rPr>
              <a:t> | </a:t>
            </a:r>
            <a:r>
              <a:rPr lang="en-US" altLang="en-US" sz="2000" dirty="0" err="1">
                <a:hlinkClick r:id="rId2"/>
              </a:rPr>
              <a:t>Decathalon</a:t>
            </a:r>
            <a:endParaRPr lang="en-US" altLang="en-US" sz="2000" dirty="0">
              <a:hlinkClick r:id="" action="ppaction://noaction"/>
            </a:endParaRPr>
          </a:p>
          <a:p>
            <a:pPr marL="342265" indent="-304165">
              <a:lnSpc>
                <a:spcPts val="2200"/>
              </a:lnSpc>
            </a:pPr>
            <a:r>
              <a:rPr lang="en-US" altLang="en-US" sz="2000" dirty="0">
                <a:hlinkClick r:id="rId3"/>
              </a:rPr>
              <a:t>Qu’est-ce que les NFT et comment </a:t>
            </a:r>
            <a:r>
              <a:rPr lang="en-US" altLang="en-US" sz="2000" dirty="0" err="1">
                <a:hlinkClick r:id="rId3"/>
              </a:rPr>
              <a:t>fonctionnent-ils</a:t>
            </a:r>
            <a:r>
              <a:rPr lang="en-US" altLang="en-US" sz="2000" dirty="0">
                <a:hlinkClick r:id="rId3"/>
              </a:rPr>
              <a:t> ? | National Geographic</a:t>
            </a:r>
            <a:endParaRPr lang="en-US" sz="2000" dirty="0"/>
          </a:p>
          <a:p>
            <a:pPr marL="342265" indent="-304165" eaLnBrk="1" hangingPunct="1">
              <a:lnSpc>
                <a:spcPts val="2200"/>
              </a:lnSpc>
            </a:pP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690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Crypto et NFT: </a:t>
            </a:r>
            <a:r>
              <a:rPr lang="fr-CA" sz="3200" dirty="0"/>
              <a:t>ressources supplémentaires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56792"/>
            <a:ext cx="8638967" cy="4267957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Interactif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0" indent="0" eaLnBrk="1" hangingPunct="1">
              <a:lnSpc>
                <a:spcPts val="2400"/>
              </a:lnSpc>
              <a:buNone/>
            </a:pPr>
            <a:r>
              <a:rPr lang="fr-CA" altLang="en-US" sz="2000" dirty="0"/>
              <a:t>Après avoir compris les bases de la cryptomonnaie et du NFT, essayez ceci :</a:t>
            </a:r>
          </a:p>
          <a:p>
            <a:pPr eaLnBrk="1" hangingPunct="1">
              <a:lnSpc>
                <a:spcPts val="2400"/>
              </a:lnSpc>
            </a:pPr>
            <a:r>
              <a:rPr lang="fr-CA" altLang="en-US" sz="2000" dirty="0"/>
              <a:t>Tapez « cryptomonnaie » ou « NFT » sur votre moteur de recherche ou cherchez dans les médias en ligne</a:t>
            </a:r>
            <a:r>
              <a:rPr lang="en-US" altLang="en-US" sz="2000" dirty="0"/>
              <a:t>.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MA" altLang="en-US" sz="2000" dirty="0"/>
              <a:t>Quelles sont les infos actuelles concernant ces choix d’investissement </a:t>
            </a:r>
            <a:r>
              <a:rPr lang="en-US" altLang="en-US" sz="2000" dirty="0"/>
              <a:t>?</a:t>
            </a:r>
          </a:p>
          <a:p>
            <a:pPr eaLnBrk="1" hangingPunct="1">
              <a:lnSpc>
                <a:spcPts val="2400"/>
              </a:lnSpc>
            </a:pPr>
            <a:endParaRPr lang="en-US" altLang="en-US" sz="2000" dirty="0"/>
          </a:p>
          <a:p>
            <a:pPr>
              <a:lnSpc>
                <a:spcPts val="2400"/>
              </a:lnSpc>
            </a:pPr>
            <a:r>
              <a:rPr lang="fr-BE" altLang="en-US" sz="2000" dirty="0"/>
              <a:t>Selon des sources fiables d’information, que pense-t-on actuellement de la cryptomonnaie, du NFT et leur avenir au plan financier?</a:t>
            </a: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6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>
            <a:noAutofit/>
          </a:bodyPr>
          <a:lstStyle/>
          <a:p>
            <a:pPr eaLnBrk="1" hangingPunct="1"/>
            <a:r>
              <a:rPr lang="fr-CA" sz="3600">
                <a:solidFill>
                  <a:schemeClr val="bg2"/>
                </a:solidFill>
                <a:ea typeface="MS PGothic"/>
              </a:rPr>
              <a:t>Remarque spéciale à l’intention du personnel enseignant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AB090C-D7A0-1742-86F3-6D341B66C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439" y="1630682"/>
            <a:ext cx="5761122" cy="47730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Google Shape;65;p1">
            <a:extLst>
              <a:ext uri="{FF2B5EF4-FFF2-40B4-BE49-F238E27FC236}">
                <a16:creationId xmlns:a16="http://schemas.microsoft.com/office/drawing/2014/main" id="{B21584E2-E8D4-FD64-0A12-93743EAFCD59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250825" y="1131888"/>
            <a:ext cx="8639175" cy="1216992"/>
          </a:xfrm>
        </p:spPr>
        <p:txBody>
          <a:bodyPr lIns="68569" tIns="34275" rIns="68569" bIns="34275">
            <a:norm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93254"/>
              </a:buClr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93254"/>
                </a:solidFill>
              </a:rPr>
              <a:t>Pour les personnels </a:t>
            </a:r>
            <a:r>
              <a:rPr lang="en-US" altLang="en-US" sz="3600" err="1">
                <a:solidFill>
                  <a:srgbClr val="093254"/>
                </a:solidFill>
              </a:rPr>
              <a:t>enseignants</a:t>
            </a:r>
            <a:r>
              <a:rPr lang="en-US" altLang="en-US" sz="3600">
                <a:solidFill>
                  <a:srgbClr val="093254"/>
                </a:solidFill>
              </a:rPr>
              <a:t> et les </a:t>
            </a:r>
            <a:r>
              <a:rPr lang="en-US" altLang="en-US" sz="3600" err="1">
                <a:solidFill>
                  <a:srgbClr val="093254"/>
                </a:solidFill>
              </a:rPr>
              <a:t>élèves</a:t>
            </a:r>
            <a:r>
              <a:rPr lang="en-US" altLang="en-US" sz="3600">
                <a:solidFill>
                  <a:srgbClr val="093254"/>
                </a:solidFill>
              </a:rPr>
              <a:t>…</a:t>
            </a:r>
          </a:p>
        </p:txBody>
      </p:sp>
      <p:sp>
        <p:nvSpPr>
          <p:cNvPr id="6146" name="Google Shape;66;p1">
            <a:extLst>
              <a:ext uri="{FF2B5EF4-FFF2-40B4-BE49-F238E27FC236}">
                <a16:creationId xmlns:a16="http://schemas.microsoft.com/office/drawing/2014/main" id="{BB316B30-4DA0-2BF0-87FE-4728E5639AA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250825" y="2420887"/>
            <a:ext cx="8639175" cy="3305225"/>
          </a:xfrm>
        </p:spPr>
        <p:txBody>
          <a:bodyPr lIns="68569" tIns="34275" rIns="68569" bIns="34275">
            <a:normAutofit/>
          </a:bodyPr>
          <a:lstStyle/>
          <a:p>
            <a:pPr>
              <a:lnSpc>
                <a:spcPts val="2400"/>
              </a:lnSpc>
            </a:pPr>
            <a:r>
              <a:rPr lang="fr-CA" altLang="en-US" sz="2000"/>
              <a:t>Les liens fournis dans ce PowerPoint sont tirés de sources fiables sur l’information financière</a:t>
            </a:r>
          </a:p>
          <a:p>
            <a:pPr>
              <a:lnSpc>
                <a:spcPts val="2400"/>
              </a:lnSpc>
            </a:pPr>
            <a:endParaRPr lang="en-US" altLang="en-US" sz="2000"/>
          </a:p>
          <a:p>
            <a:pPr>
              <a:lnSpc>
                <a:spcPts val="2400"/>
              </a:lnSpc>
            </a:pPr>
            <a:r>
              <a:rPr lang="fr-CA" altLang="en-US" sz="2000"/>
              <a:t>Veuillez utiliser ces ressources à la discrétion de le personnel enseignant</a:t>
            </a:r>
          </a:p>
          <a:p>
            <a:pPr>
              <a:lnSpc>
                <a:spcPts val="2400"/>
              </a:lnSpc>
            </a:pPr>
            <a:endParaRPr lang="en-US" altLang="en-US" sz="2000"/>
          </a:p>
          <a:p>
            <a:pPr>
              <a:lnSpc>
                <a:spcPts val="2400"/>
              </a:lnSpc>
            </a:pPr>
            <a:r>
              <a:rPr lang="fr-CA" altLang="en-US" sz="2000"/>
              <a:t>Vous pouvez faire vos propres recherches en ligne ou dans les médias imprimés</a:t>
            </a:r>
            <a:endParaRPr lang="fr-CA" altLang="en-US" sz="28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5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05" y="631563"/>
            <a:ext cx="8638967" cy="1325563"/>
          </a:xfrm>
        </p:spPr>
        <p:txBody>
          <a:bodyPr>
            <a:normAutofit/>
          </a:bodyPr>
          <a:lstStyle/>
          <a:p>
            <a:r>
              <a:rPr lang="en-CA" sz="3600" dirty="0" err="1"/>
              <a:t>Pourquoi</a:t>
            </a:r>
            <a:r>
              <a:rPr lang="en-CA" sz="3600" dirty="0"/>
              <a:t> </a:t>
            </a:r>
            <a:r>
              <a:rPr lang="en-CA" sz="3600" dirty="0" err="1"/>
              <a:t>devrait</a:t>
            </a:r>
            <a:r>
              <a:rPr lang="en-CA" sz="3600" dirty="0"/>
              <a:t> on </a:t>
            </a:r>
            <a:r>
              <a:rPr lang="en-CA" sz="3600" dirty="0" err="1"/>
              <a:t>investir</a:t>
            </a:r>
            <a:r>
              <a:rPr lang="en-CA" sz="3600" dirty="0"/>
              <a:t> d</a:t>
            </a:r>
            <a:r>
              <a:rPr lang="fr-CA" sz="3600" dirty="0"/>
              <a:t>ès le jeune âge ?</a:t>
            </a:r>
            <a:endParaRPr lang="en-CA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06" y="1849349"/>
            <a:ext cx="8638967" cy="4370698"/>
          </a:xfrm>
        </p:spPr>
        <p:txBody>
          <a:bodyPr>
            <a:normAutofit/>
          </a:bodyPr>
          <a:lstStyle/>
          <a:p>
            <a:pPr marL="38100" indent="0">
              <a:lnSpc>
                <a:spcPts val="2200"/>
              </a:lnSpc>
              <a:buNone/>
            </a:pPr>
            <a:r>
              <a:rPr lang="fr-FR" sz="2000" dirty="0"/>
              <a:t>Regardez cette vidéo et découvrez pourquoi vous devriez investir en tant que jeune : </a:t>
            </a:r>
            <a:r>
              <a:rPr lang="fr-FR" sz="2000" dirty="0">
                <a:hlinkClick r:id="rId3"/>
              </a:rPr>
              <a:t>https://www.youtube.com/watch?v=EEZX5SbOl1g</a:t>
            </a:r>
            <a:endParaRPr lang="fr-FR" sz="2000" dirty="0"/>
          </a:p>
          <a:p>
            <a:pPr marL="38100" indent="0">
              <a:lnSpc>
                <a:spcPts val="2200"/>
              </a:lnSpc>
              <a:buNone/>
            </a:pPr>
            <a:endParaRPr lang="en-US" sz="2000" dirty="0"/>
          </a:p>
          <a:p>
            <a:pPr marL="342900" indent="-342900">
              <a:lnSpc>
                <a:spcPts val="25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Online Media 3" title="Littératie Financière - Pourquoi devrait on investir dès le jeune âge.">
            <a:hlinkClick r:id="" action="ppaction://media"/>
            <a:extLst>
              <a:ext uri="{FF2B5EF4-FFF2-40B4-BE49-F238E27FC236}">
                <a16:creationId xmlns:a16="http://schemas.microsoft.com/office/drawing/2014/main" id="{1614081A-B072-3B1F-3F57-96E1F50DB31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98591" y="2649805"/>
            <a:ext cx="7146818" cy="403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83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05" y="631563"/>
            <a:ext cx="8638967" cy="1325563"/>
          </a:xfrm>
        </p:spPr>
        <p:txBody>
          <a:bodyPr>
            <a:normAutofit/>
          </a:bodyPr>
          <a:lstStyle/>
          <a:p>
            <a:r>
              <a:rPr lang="en-US" sz="3600"/>
              <a:t>C</a:t>
            </a:r>
            <a:r>
              <a:rPr lang="en-CA" sz="3600"/>
              <a:t>PG </a:t>
            </a:r>
            <a:br>
              <a:rPr lang="en-CA" sz="3600"/>
            </a:br>
            <a:r>
              <a:rPr lang="en-CA" sz="3600"/>
              <a:t>(</a:t>
            </a:r>
            <a:r>
              <a:rPr lang="fr-CA" sz="3600"/>
              <a:t>Certificat de placement garanti</a:t>
            </a:r>
            <a:r>
              <a:rPr lang="en-CA" sz="360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06" y="1952089"/>
            <a:ext cx="8638967" cy="4267957"/>
          </a:xfrm>
        </p:spPr>
        <p:txBody>
          <a:bodyPr>
            <a:normAutofit/>
          </a:bodyPr>
          <a:lstStyle/>
          <a:p>
            <a:pPr marL="0" indent="0">
              <a:lnSpc>
                <a:spcPts val="25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>
              <a:lnSpc>
                <a:spcPts val="2200"/>
              </a:lnSpc>
            </a:pPr>
            <a:r>
              <a:rPr lang="en-US" altLang="en-US" sz="2000" dirty="0">
                <a:hlinkClick r:id="rId2"/>
              </a:rPr>
              <a:t>Qu’est-ce </a:t>
            </a:r>
            <a:r>
              <a:rPr lang="en-US" altLang="en-US" sz="2000" dirty="0" err="1">
                <a:hlinkClick r:id="rId2"/>
              </a:rPr>
              <a:t>qu’un</a:t>
            </a:r>
            <a:r>
              <a:rPr lang="en-US" altLang="en-US" sz="2000" dirty="0">
                <a:hlinkClick r:id="rId2"/>
              </a:rPr>
              <a:t> CPG? | CIBC</a:t>
            </a:r>
            <a:endParaRPr lang="en-US" altLang="en-US" sz="2000" dirty="0"/>
          </a:p>
          <a:p>
            <a:pPr marL="38100" indent="0">
              <a:lnSpc>
                <a:spcPts val="2200"/>
              </a:lnSpc>
              <a:buNone/>
            </a:pPr>
            <a:endParaRPr lang="en-US" sz="2000" dirty="0"/>
          </a:p>
          <a:p>
            <a:pPr marL="0" indent="0">
              <a:lnSpc>
                <a:spcPts val="2200"/>
              </a:lnSpc>
              <a:buNone/>
            </a:pPr>
            <a:endParaRPr lang="en-US" altLang="en-US" sz="2000" dirty="0"/>
          </a:p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>
                <a:solidFill>
                  <a:srgbClr val="005954"/>
                </a:solidFill>
              </a:rPr>
              <a:t>Lien</a:t>
            </a:r>
          </a:p>
          <a:p>
            <a:pPr marL="342265" indent="-304165">
              <a:lnSpc>
                <a:spcPts val="2200"/>
              </a:lnSpc>
            </a:pPr>
            <a:r>
              <a:rPr lang="fr-CA" altLang="en-US" sz="2000" dirty="0">
                <a:hlinkClick r:id="rId3"/>
              </a:rPr>
              <a:t>Qu’est-ce qu’un CPG? | </a:t>
            </a:r>
            <a:r>
              <a:rPr lang="fr-CA" altLang="en-US" sz="2000" dirty="0" err="1">
                <a:hlinkClick r:id="rId3"/>
              </a:rPr>
              <a:t>Ratehub</a:t>
            </a:r>
            <a:endParaRPr lang="fr-CA" sz="2000" dirty="0"/>
          </a:p>
          <a:p>
            <a:pPr marL="38100" indent="0">
              <a:lnSpc>
                <a:spcPts val="2200"/>
              </a:lnSpc>
              <a:buNone/>
            </a:pPr>
            <a:endParaRPr lang="en-US" sz="2000" dirty="0"/>
          </a:p>
          <a:p>
            <a:pPr marL="342900" indent="-342900">
              <a:lnSpc>
                <a:spcPts val="25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4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Les obligations</a:t>
            </a:r>
            <a:endParaRPr lang="en-CA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06" y="1469204"/>
            <a:ext cx="8638967" cy="5388796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/>
            <a:r>
              <a:rPr lang="en-US" sz="2000" dirty="0" err="1">
                <a:hlinkClick r:id="rId2"/>
              </a:rPr>
              <a:t>Comprendre</a:t>
            </a:r>
            <a:r>
              <a:rPr lang="en-US" sz="2000" dirty="0">
                <a:hlinkClick r:id="rId2"/>
              </a:rPr>
              <a:t> les obligations </a:t>
            </a:r>
            <a:r>
              <a:rPr lang="en-US" sz="2000" dirty="0" err="1">
                <a:hlinkClick r:id="rId2"/>
              </a:rPr>
              <a:t>en</a:t>
            </a:r>
            <a:r>
              <a:rPr lang="en-US" sz="2000" dirty="0">
                <a:hlinkClick r:id="rId2"/>
              </a:rPr>
              <a:t> 6min ! Tout </a:t>
            </a:r>
            <a:r>
              <a:rPr lang="en-US" sz="2000" dirty="0" err="1">
                <a:hlinkClick r:id="rId2"/>
              </a:rPr>
              <a:t>ce</a:t>
            </a:r>
            <a:r>
              <a:rPr lang="en-US" sz="2000" dirty="0">
                <a:hlinkClick r:id="rId2"/>
              </a:rPr>
              <a:t> </a:t>
            </a:r>
            <a:r>
              <a:rPr lang="en-US" sz="2000" dirty="0" err="1">
                <a:hlinkClick r:id="rId2"/>
              </a:rPr>
              <a:t>qu’il</a:t>
            </a:r>
            <a:r>
              <a:rPr lang="en-US" sz="2000" dirty="0">
                <a:hlinkClick r:id="rId2"/>
              </a:rPr>
              <a:t> faut savoir !</a:t>
            </a:r>
            <a:endParaRPr lang="en-US" sz="2000" dirty="0"/>
          </a:p>
          <a:p>
            <a:pPr marL="0" indent="0" eaLnBrk="1" hangingPunct="1">
              <a:lnSpc>
                <a:spcPts val="2200"/>
              </a:lnSpc>
              <a:buNone/>
            </a:pPr>
            <a:endParaRPr lang="fr-CA" altLang="en-US" sz="2000" dirty="0"/>
          </a:p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>
                <a:solidFill>
                  <a:srgbClr val="005954"/>
                </a:solidFill>
                <a:latin typeface="+mn-lt"/>
              </a:rPr>
              <a:t>Liens</a:t>
            </a:r>
          </a:p>
          <a:p>
            <a:pPr marL="342265" indent="-304165">
              <a:lnSpc>
                <a:spcPts val="2200"/>
              </a:lnSpc>
            </a:pPr>
            <a:r>
              <a:rPr lang="fr-CA" altLang="en-US" sz="2000" dirty="0">
                <a:latin typeface="+mn-lt"/>
                <a:hlinkClick r:id="rId3"/>
              </a:rPr>
              <a:t>Investissement: les avantages des obligations</a:t>
            </a:r>
            <a:r>
              <a:rPr lang="fr-CA" altLang="en-US" sz="2000" dirty="0">
                <a:latin typeface="+mn-lt"/>
              </a:rPr>
              <a:t> </a:t>
            </a:r>
          </a:p>
          <a:p>
            <a:pPr marL="342265" indent="-304165">
              <a:lnSpc>
                <a:spcPts val="2200"/>
              </a:lnSpc>
            </a:pPr>
            <a:r>
              <a:rPr lang="fr-CA" altLang="en-US" sz="2000" dirty="0">
                <a:latin typeface="+mn-lt"/>
                <a:hlinkClick r:id="rId4"/>
              </a:rPr>
              <a:t>Rendement des obligations </a:t>
            </a:r>
            <a:r>
              <a:rPr lang="en-US" altLang="en-US" sz="2000" dirty="0">
                <a:latin typeface="+mn-lt"/>
                <a:hlinkClick r:id="rId4"/>
              </a:rPr>
              <a:t>| Banque du Canada</a:t>
            </a:r>
            <a:r>
              <a:rPr lang="en-US" altLang="en-US" sz="2000" dirty="0">
                <a:latin typeface="+mn-lt"/>
              </a:rPr>
              <a:t> </a:t>
            </a:r>
          </a:p>
          <a:p>
            <a:pPr marL="342265" indent="-304165">
              <a:lnSpc>
                <a:spcPts val="2200"/>
              </a:lnSpc>
            </a:pPr>
            <a:r>
              <a:rPr lang="fr-CA" altLang="en-US" sz="2000" dirty="0">
                <a:latin typeface="+mn-lt"/>
                <a:hlinkClick r:id="rId5"/>
              </a:rPr>
              <a:t>Programme des obligations d’épargne du Canada</a:t>
            </a:r>
            <a:r>
              <a:rPr lang="fr-CA" altLang="en-US" sz="2000" dirty="0">
                <a:latin typeface="+mn-lt"/>
              </a:rPr>
              <a:t> </a:t>
            </a:r>
            <a:endParaRPr lang="en-US" altLang="en-US" sz="2000" dirty="0">
              <a:latin typeface="+mn-lt"/>
            </a:endParaRPr>
          </a:p>
          <a:p>
            <a:pPr marL="38100" indent="0" eaLnBrk="1" hangingPunct="1">
              <a:lnSpc>
                <a:spcPts val="2200"/>
              </a:lnSpc>
              <a:buNone/>
            </a:pPr>
            <a:endParaRPr lang="en-US" altLang="en-US" sz="8000" dirty="0">
              <a:latin typeface="+mn-lt"/>
            </a:endParaRPr>
          </a:p>
          <a:p>
            <a:pPr marL="342900" indent="-342900">
              <a:lnSpc>
                <a:spcPts val="25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83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Les actions</a:t>
            </a:r>
            <a:endParaRPr lang="en-CA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56792"/>
            <a:ext cx="8638967" cy="512141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2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  <a:latin typeface="+mn-lt"/>
              </a:rPr>
              <a:t>Vidéos</a:t>
            </a:r>
            <a:endParaRPr lang="en-US" altLang="en-US" sz="2000" b="1" dirty="0">
              <a:solidFill>
                <a:srgbClr val="005954"/>
              </a:solidFill>
              <a:latin typeface="+mn-lt"/>
            </a:endParaRPr>
          </a:p>
          <a:p>
            <a:pPr marL="342900" indent="-342900">
              <a:lnSpc>
                <a:spcPts val="2200"/>
              </a:lnSpc>
            </a:pPr>
            <a:r>
              <a:rPr lang="en-CA" sz="2000" i="0" dirty="0">
                <a:solidFill>
                  <a:srgbClr val="0F0F0F"/>
                </a:solidFill>
                <a:effectLst/>
                <a:latin typeface="+mn-lt"/>
                <a:hlinkClick r:id="rId2"/>
              </a:rPr>
              <a:t>Le </a:t>
            </a:r>
            <a:r>
              <a:rPr lang="en-CA" sz="2000" i="0" dirty="0" err="1">
                <a:solidFill>
                  <a:srgbClr val="0F0F0F"/>
                </a:solidFill>
                <a:effectLst/>
                <a:latin typeface="+mn-lt"/>
                <a:hlinkClick r:id="rId2"/>
              </a:rPr>
              <a:t>marché</a:t>
            </a:r>
            <a:r>
              <a:rPr lang="en-CA" sz="2000" i="0" dirty="0">
                <a:solidFill>
                  <a:srgbClr val="0F0F0F"/>
                </a:solidFill>
                <a:effectLst/>
                <a:latin typeface="+mn-lt"/>
                <a:hlinkClick r:id="rId2"/>
              </a:rPr>
              <a:t> des actions </a:t>
            </a:r>
            <a:r>
              <a:rPr lang="en-US" altLang="en-US" sz="2000" dirty="0">
                <a:latin typeface="+mn-lt"/>
                <a:hlinkClick r:id="rId2"/>
              </a:rPr>
              <a:t>|</a:t>
            </a:r>
            <a:r>
              <a:rPr lang="en-CA" altLang="en-US" sz="2000" dirty="0">
                <a:latin typeface="+mn-lt"/>
                <a:hlinkClick r:id="rId2"/>
              </a:rPr>
              <a:t> </a:t>
            </a:r>
            <a:r>
              <a:rPr lang="en-CA" sz="2000" i="0" dirty="0" err="1">
                <a:solidFill>
                  <a:srgbClr val="0F0F0F"/>
                </a:solidFill>
                <a:effectLst/>
                <a:latin typeface="Roboto"/>
                <a:hlinkClick r:id="rId2"/>
              </a:rPr>
              <a:t>Cité</a:t>
            </a:r>
            <a:r>
              <a:rPr lang="en-CA" sz="2000" i="0" dirty="0">
                <a:solidFill>
                  <a:srgbClr val="0F0F0F"/>
                </a:solidFill>
                <a:effectLst/>
                <a:latin typeface="Roboto"/>
                <a:hlinkClick r:id="rId2"/>
              </a:rPr>
              <a:t> de </a:t>
            </a:r>
            <a:r>
              <a:rPr lang="en-CA" sz="2000" i="0" dirty="0" err="1">
                <a:solidFill>
                  <a:srgbClr val="0F0F0F"/>
                </a:solidFill>
                <a:effectLst/>
                <a:latin typeface="Roboto"/>
                <a:hlinkClick r:id="rId2"/>
              </a:rPr>
              <a:t>l'Économie</a:t>
            </a:r>
            <a:br>
              <a:rPr lang="en-CA" sz="2000" i="0" dirty="0">
                <a:solidFill>
                  <a:srgbClr val="0F0F0F"/>
                </a:solidFill>
                <a:effectLst/>
                <a:latin typeface="Roboto"/>
              </a:rPr>
            </a:br>
            <a:endParaRPr lang="en-US" altLang="en-US" sz="2000" dirty="0"/>
          </a:p>
          <a:p>
            <a:pPr marL="380365" indent="-342900">
              <a:lnSpc>
                <a:spcPts val="2200"/>
              </a:lnSpc>
            </a:pPr>
            <a:r>
              <a:rPr lang="en-US" altLang="en-US" sz="2000" dirty="0" err="1">
                <a:hlinkClick r:id="rId3"/>
              </a:rPr>
              <a:t>Comprendre</a:t>
            </a:r>
            <a:r>
              <a:rPr lang="en-US" altLang="en-US" sz="2000" dirty="0">
                <a:hlinkClick r:id="rId3"/>
              </a:rPr>
              <a:t> les actions </a:t>
            </a:r>
            <a:r>
              <a:rPr lang="en-US" altLang="en-US" sz="2000" dirty="0" err="1">
                <a:hlinkClick r:id="rId3"/>
              </a:rPr>
              <a:t>en</a:t>
            </a:r>
            <a:r>
              <a:rPr lang="en-US" altLang="en-US" sz="2000" dirty="0">
                <a:hlinkClick r:id="rId3"/>
              </a:rPr>
              <a:t> 5 </a:t>
            </a:r>
            <a:r>
              <a:rPr lang="en-US" altLang="en-US" sz="2000" dirty="0">
                <a:latin typeface="+mn-lt"/>
                <a:hlinkClick r:id="rId3"/>
              </a:rPr>
              <a:t>minutes! L</a:t>
            </a:r>
            <a:r>
              <a:rPr lang="en-CA" sz="2000" i="0" dirty="0">
                <a:solidFill>
                  <a:srgbClr val="0F0F0F"/>
                </a:solidFill>
                <a:effectLst/>
                <a:latin typeface="+mn-lt"/>
                <a:hlinkClick r:id="rId3"/>
              </a:rPr>
              <a:t>es actions </a:t>
            </a:r>
            <a:r>
              <a:rPr lang="en-CA" sz="2000" i="0" dirty="0" err="1">
                <a:solidFill>
                  <a:srgbClr val="0F0F0F"/>
                </a:solidFill>
                <a:effectLst/>
                <a:latin typeface="+mn-lt"/>
                <a:hlinkClick r:id="rId3"/>
              </a:rPr>
              <a:t>expliquées</a:t>
            </a:r>
            <a:r>
              <a:rPr lang="en-CA" sz="2000" i="0" dirty="0">
                <a:solidFill>
                  <a:srgbClr val="0F0F0F"/>
                </a:solidFill>
                <a:effectLst/>
                <a:latin typeface="+mn-lt"/>
                <a:hlinkClick r:id="rId3"/>
              </a:rPr>
              <a:t> </a:t>
            </a:r>
            <a:r>
              <a:rPr lang="en-CA" sz="2000" i="0" dirty="0" err="1">
                <a:solidFill>
                  <a:srgbClr val="0F0F0F"/>
                </a:solidFill>
                <a:effectLst/>
                <a:latin typeface="+mn-lt"/>
                <a:hlinkClick r:id="rId3"/>
              </a:rPr>
              <a:t>simplement</a:t>
            </a:r>
            <a:r>
              <a:rPr lang="en-CA" sz="2000" dirty="0">
                <a:solidFill>
                  <a:srgbClr val="0F0F0F"/>
                </a:solidFill>
                <a:latin typeface="+mn-lt"/>
                <a:hlinkClick r:id="rId3"/>
              </a:rPr>
              <a:t> </a:t>
            </a:r>
            <a:r>
              <a:rPr lang="en-US" altLang="en-US" sz="2000" dirty="0">
                <a:hlinkClick r:id="rId3"/>
              </a:rPr>
              <a:t>| </a:t>
            </a:r>
            <a:r>
              <a:rPr lang="en-US" altLang="en-US" sz="2000" dirty="0" err="1">
                <a:hlinkClick r:id="rId3"/>
              </a:rPr>
              <a:t>basefinance</a:t>
            </a:r>
            <a:endParaRPr lang="en-US" altLang="en-US" sz="2000" dirty="0"/>
          </a:p>
          <a:p>
            <a:pPr marL="380365" indent="-342900">
              <a:lnSpc>
                <a:spcPts val="2200"/>
              </a:lnSpc>
            </a:pPr>
            <a:endParaRPr lang="en-US" altLang="en-US" sz="2000" dirty="0"/>
          </a:p>
          <a:p>
            <a:pPr marL="380365" indent="-342900">
              <a:lnSpc>
                <a:spcPts val="2200"/>
              </a:lnSpc>
            </a:pPr>
            <a:r>
              <a:rPr lang="en-US" altLang="en-US" sz="2000" dirty="0">
                <a:hlinkClick r:id="rId4"/>
              </a:rPr>
              <a:t>Les actions et les dividends : Ce que tout le monde </a:t>
            </a:r>
            <a:r>
              <a:rPr lang="en-US" altLang="en-US" sz="2000" dirty="0" err="1">
                <a:hlinkClick r:id="rId4"/>
              </a:rPr>
              <a:t>devrait</a:t>
            </a:r>
            <a:r>
              <a:rPr lang="en-US" altLang="en-US" sz="2000" dirty="0">
                <a:hlinkClick r:id="rId4"/>
              </a:rPr>
              <a:t> savoir</a:t>
            </a:r>
            <a:br>
              <a:rPr lang="en-US" altLang="en-US" sz="2000" dirty="0"/>
            </a:br>
            <a:endParaRPr lang="en-US" altLang="en-US" sz="2000" dirty="0"/>
          </a:p>
          <a:p>
            <a:pPr marL="380365" indent="-342900">
              <a:lnSpc>
                <a:spcPts val="2200"/>
              </a:lnSpc>
            </a:pPr>
            <a:r>
              <a:rPr lang="en-US" sz="2000" dirty="0" err="1">
                <a:hlinkClick r:id="rId5"/>
              </a:rPr>
              <a:t>Comprendre</a:t>
            </a:r>
            <a:r>
              <a:rPr lang="en-US" sz="2000" dirty="0">
                <a:hlinkClick r:id="rId5"/>
              </a:rPr>
              <a:t> la bourse </a:t>
            </a:r>
            <a:r>
              <a:rPr lang="en-US" sz="2000" dirty="0" err="1">
                <a:hlinkClick r:id="rId5"/>
              </a:rPr>
              <a:t>en</a:t>
            </a:r>
            <a:r>
              <a:rPr lang="en-US" sz="2000" dirty="0">
                <a:hlinkClick r:id="rId5"/>
              </a:rPr>
              <a:t> 5 minutes</a:t>
            </a:r>
            <a:br>
              <a:rPr lang="en-US" altLang="en-US" sz="2000" dirty="0"/>
            </a:br>
            <a:endParaRPr lang="en-US" altLang="en-US" sz="2000" dirty="0"/>
          </a:p>
          <a:p>
            <a:pPr marL="342900" indent="-342900">
              <a:lnSpc>
                <a:spcPts val="2200"/>
              </a:lnSpc>
            </a:pPr>
            <a:r>
              <a:rPr lang="en-US" altLang="en-US" sz="2000" dirty="0">
                <a:hlinkClick r:id="rId6"/>
              </a:rPr>
              <a:t>Comment </a:t>
            </a:r>
            <a:r>
              <a:rPr lang="en-US" altLang="en-US" sz="2000" dirty="0" err="1">
                <a:hlinkClick r:id="rId6"/>
              </a:rPr>
              <a:t>fonctionne</a:t>
            </a:r>
            <a:r>
              <a:rPr lang="en-US" altLang="en-US" sz="2000" dirty="0">
                <a:hlinkClick r:id="rId6"/>
              </a:rPr>
              <a:t> la Bourse | </a:t>
            </a:r>
            <a:r>
              <a:rPr lang="en-US" altLang="en-US" sz="2000" dirty="0" err="1">
                <a:hlinkClick r:id="rId6"/>
              </a:rPr>
              <a:t>Actufinance</a:t>
            </a:r>
            <a:endParaRPr lang="en-US" altLang="en-US" sz="2000" b="1" dirty="0"/>
          </a:p>
          <a:p>
            <a:pPr marL="342900" indent="-342900">
              <a:lnSpc>
                <a:spcPts val="2200"/>
              </a:lnSpc>
              <a:buBlip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</a:buBlip>
            </a:pPr>
            <a:r>
              <a:rPr lang="fr-CA" altLang="en-US" sz="2000" dirty="0"/>
              <a:t>Cette vidéo présente le contexte européen. Les élèves vont découvrir les valeurs en Euros</a:t>
            </a:r>
            <a:r>
              <a:rPr lang="en-US" altLang="en-US" sz="2000" dirty="0"/>
              <a:t>.</a:t>
            </a:r>
          </a:p>
          <a:p>
            <a:pPr marL="342900" indent="-342900">
              <a:lnSpc>
                <a:spcPts val="2200"/>
              </a:lnSpc>
              <a:buBlip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</a:buBlip>
            </a:pPr>
            <a:endParaRPr lang="en-US" altLang="en-US" sz="2000" b="1" dirty="0">
              <a:solidFill>
                <a:srgbClr val="005954"/>
              </a:solidFill>
              <a:latin typeface="+mn-lt"/>
            </a:endParaRPr>
          </a:p>
          <a:p>
            <a:pPr marL="0" indent="0">
              <a:lnSpc>
                <a:spcPts val="2200"/>
              </a:lnSpc>
              <a:buNone/>
            </a:pPr>
            <a:endParaRPr lang="en-US" altLang="en-US" sz="2000" b="1" dirty="0">
              <a:solidFill>
                <a:srgbClr val="005954"/>
              </a:solidFill>
              <a:latin typeface="+mn-lt"/>
            </a:endParaRPr>
          </a:p>
          <a:p>
            <a:pPr marL="0" indent="0" eaLnBrk="1" hangingPunct="1">
              <a:lnSpc>
                <a:spcPts val="2200"/>
              </a:lnSpc>
              <a:buNone/>
            </a:pPr>
            <a:endParaRPr lang="en-US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893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Les actions: </a:t>
            </a:r>
            <a:r>
              <a:rPr lang="fr-BE" sz="3600"/>
              <a:t>ressources supplémentaires</a:t>
            </a:r>
            <a:endParaRPr lang="en-CA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92494"/>
            <a:ext cx="8638967" cy="423225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fr-WINDIES" altLang="en-US" sz="2000" b="1" dirty="0">
                <a:solidFill>
                  <a:srgbClr val="005954"/>
                </a:solidFill>
              </a:rPr>
              <a:t>Interactif</a:t>
            </a:r>
          </a:p>
          <a:p>
            <a:pPr marL="0" indent="0" eaLnBrk="1" hangingPunct="1">
              <a:lnSpc>
                <a:spcPts val="2400"/>
              </a:lnSpc>
              <a:buNone/>
            </a:pPr>
            <a:r>
              <a:rPr lang="fr-CA" altLang="en-US" sz="2000" dirty="0"/>
              <a:t>Une fois les connaissances de base acquises sur les actions, essayez ceci:</a:t>
            </a:r>
          </a:p>
          <a:p>
            <a:pPr marL="342265" indent="-304165" eaLnBrk="1" hangingPunct="1">
              <a:lnSpc>
                <a:spcPts val="2400"/>
              </a:lnSpc>
            </a:pPr>
            <a:r>
              <a:rPr lang="fr-FR" altLang="en-US" sz="2000" dirty="0"/>
              <a:t>Tapez « actions » dans un moteur de recherche ou dans un média en ligne</a:t>
            </a:r>
          </a:p>
          <a:p>
            <a:pPr marL="342265" indent="-304165" eaLnBrk="1" hangingPunct="1">
              <a:lnSpc>
                <a:spcPts val="2400"/>
              </a:lnSpc>
            </a:pPr>
            <a:r>
              <a:rPr lang="fr-MA" altLang="en-US" sz="2000" dirty="0"/>
              <a:t>Quelles sont les infos actuelles concernant la Bourse </a:t>
            </a:r>
            <a:r>
              <a:rPr lang="en-US" altLang="en-US" sz="2000" dirty="0"/>
              <a:t>?</a:t>
            </a:r>
          </a:p>
          <a:p>
            <a:pPr marL="342265" indent="-304165" eaLnBrk="1" hangingPunct="1">
              <a:lnSpc>
                <a:spcPts val="2400"/>
              </a:lnSpc>
            </a:pPr>
            <a:r>
              <a:rPr lang="fr-BE" altLang="en-US" sz="2000" dirty="0"/>
              <a:t>Selon des sources fiables d’information, que pense-t-on actuellement au sujet des actions et de la Bourse?</a:t>
            </a:r>
          </a:p>
          <a:p>
            <a:pPr marL="342900" indent="-342900">
              <a:lnSpc>
                <a:spcPts val="25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8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E6E7-254A-AC13-FDFF-7DDB6C23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Les </a:t>
            </a:r>
            <a:r>
              <a:rPr lang="en-US" sz="3600" err="1"/>
              <a:t>fonds</a:t>
            </a:r>
            <a:r>
              <a:rPr lang="en-US" sz="3600"/>
              <a:t> </a:t>
            </a:r>
            <a:r>
              <a:rPr lang="en-US" sz="3600" err="1"/>
              <a:t>mutuels</a:t>
            </a:r>
            <a:endParaRPr lang="en-CA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B2A60-245A-7617-B687-7444A5868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6" y="1556792"/>
            <a:ext cx="8638967" cy="426795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2400"/>
              </a:lnSpc>
              <a:buNone/>
            </a:pPr>
            <a:r>
              <a:rPr lang="en-US" altLang="en-US" sz="2000" b="1" dirty="0" err="1">
                <a:solidFill>
                  <a:srgbClr val="005954"/>
                </a:solidFill>
              </a:rPr>
              <a:t>Vidéo</a:t>
            </a:r>
            <a:endParaRPr lang="en-US" altLang="en-US" sz="2000" b="1" dirty="0">
              <a:solidFill>
                <a:srgbClr val="005954"/>
              </a:solidFill>
            </a:endParaRPr>
          </a:p>
          <a:p>
            <a:pPr marL="342265" indent="-304165">
              <a:lnSpc>
                <a:spcPts val="2400"/>
              </a:lnSpc>
            </a:pPr>
            <a:r>
              <a:rPr lang="en-US" altLang="en-US" sz="2000" dirty="0">
                <a:hlinkClick r:id="rId2"/>
              </a:rPr>
              <a:t>Qu'est-ce </a:t>
            </a:r>
            <a:r>
              <a:rPr lang="en-US" altLang="en-US" sz="2000" dirty="0" err="1">
                <a:hlinkClick r:id="rId2"/>
              </a:rPr>
              <a:t>qu'un</a:t>
            </a:r>
            <a:r>
              <a:rPr lang="en-US" altLang="en-US" sz="2000" dirty="0">
                <a:hlinkClick r:id="rId2"/>
              </a:rPr>
              <a:t> fonds mutuel | Xavier Hamel-Lapointe</a:t>
            </a:r>
            <a:r>
              <a:rPr lang="en-US" altLang="en-US" sz="2000" dirty="0"/>
              <a:t> </a:t>
            </a:r>
          </a:p>
          <a:p>
            <a:pPr marL="342265" indent="-304165">
              <a:lnSpc>
                <a:spcPts val="2400"/>
              </a:lnSpc>
            </a:pPr>
            <a:endParaRPr lang="en-US" altLang="en-US" sz="2000" b="1" dirty="0"/>
          </a:p>
          <a:p>
            <a:pPr marL="38100" indent="0">
              <a:lnSpc>
                <a:spcPts val="2400"/>
              </a:lnSpc>
              <a:buNone/>
            </a:pPr>
            <a:r>
              <a:rPr lang="en-US" altLang="en-US" sz="2000" b="1" dirty="0">
                <a:solidFill>
                  <a:schemeClr val="accent1"/>
                </a:solidFill>
              </a:rPr>
              <a:t>Lien</a:t>
            </a:r>
          </a:p>
          <a:p>
            <a:pPr marL="342265" indent="-304165">
              <a:lnSpc>
                <a:spcPts val="2400"/>
              </a:lnSpc>
            </a:pPr>
            <a:r>
              <a:rPr lang="fr-FR" sz="2000" dirty="0">
                <a:hlinkClick r:id="rId3"/>
              </a:rPr>
              <a:t>Mieux comprendre les « fonds mutuels » dans son portefeuille | JDM (journaldemontreal.com)</a:t>
            </a: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endParaRPr lang="en-US" altLang="en-US" sz="2000" dirty="0"/>
          </a:p>
          <a:p>
            <a:pPr marL="0" indent="0" eaLnBrk="1" hangingPunct="1">
              <a:lnSpc>
                <a:spcPts val="2400"/>
              </a:lnSpc>
              <a:buNone/>
            </a:pPr>
            <a:endParaRPr lang="en-US" altLang="en-US" sz="2000" b="1" dirty="0">
              <a:solidFill>
                <a:srgbClr val="0059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22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ted for Literacy">
      <a:dk1>
        <a:srgbClr val="000000"/>
      </a:dk1>
      <a:lt1>
        <a:srgbClr val="FFFFFF"/>
      </a:lt1>
      <a:dk2>
        <a:srgbClr val="093254"/>
      </a:dk2>
      <a:lt2>
        <a:srgbClr val="FFFFFF"/>
      </a:lt2>
      <a:accent1>
        <a:srgbClr val="005659"/>
      </a:accent1>
      <a:accent2>
        <a:srgbClr val="093254"/>
      </a:accent2>
      <a:accent3>
        <a:srgbClr val="3FA947"/>
      </a:accent3>
      <a:accent4>
        <a:srgbClr val="00734F"/>
      </a:accent4>
      <a:accent5>
        <a:srgbClr val="92C82E"/>
      </a:accent5>
      <a:accent6>
        <a:srgbClr val="F36C20"/>
      </a:accent6>
      <a:hlink>
        <a:srgbClr val="00BFDF"/>
      </a:hlink>
      <a:folHlink>
        <a:srgbClr val="7330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FBC8EA80-A3DA-E54B-88C8-85CC3B551E85}" vid="{D8FACF28-C2FD-DE47-9339-3293D044943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7E63EF2496EC4A8317235C224509C7" ma:contentTypeVersion="15" ma:contentTypeDescription="Create a new document." ma:contentTypeScope="" ma:versionID="2567e716e479f0fe1fad83c07d0475b4">
  <xsd:schema xmlns:xsd="http://www.w3.org/2001/XMLSchema" xmlns:xs="http://www.w3.org/2001/XMLSchema" xmlns:p="http://schemas.microsoft.com/office/2006/metadata/properties" xmlns:ns2="f6493094-0435-4eae-a32c-76983131fc0f" xmlns:ns3="1bca0e2f-16d9-4d6a-8327-7fd70d55969c" targetNamespace="http://schemas.microsoft.com/office/2006/metadata/properties" ma:root="true" ma:fieldsID="012dbca595c35fff498512ea9a6f57f6" ns2:_="" ns3:_="">
    <xsd:import namespace="f6493094-0435-4eae-a32c-76983131fc0f"/>
    <xsd:import namespace="1bca0e2f-16d9-4d6a-8327-7fd70d5596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93094-0435-4eae-a32c-76983131fc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24ab7d2-68ae-4300-a5cd-dbcd0e7db7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a0e2f-16d9-4d6a-8327-7fd70d55969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ae85c5a-a45e-43e1-b40a-0ff7d4a9c2a1}" ma:internalName="TaxCatchAll" ma:showField="CatchAllData" ma:web="1bca0e2f-16d9-4d6a-8327-7fd70d5596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493094-0435-4eae-a32c-76983131fc0f">
      <Terms xmlns="http://schemas.microsoft.com/office/infopath/2007/PartnerControls"/>
    </lcf76f155ced4ddcb4097134ff3c332f>
    <TaxCatchAll xmlns="1bca0e2f-16d9-4d6a-8327-7fd70d55969c" xsi:nil="true"/>
  </documentManagement>
</p:properties>
</file>

<file path=customXml/itemProps1.xml><?xml version="1.0" encoding="utf-8"?>
<ds:datastoreItem xmlns:ds="http://schemas.openxmlformats.org/officeDocument/2006/customXml" ds:itemID="{CA3D5547-6999-4AAB-9A4F-D8EA8E62A610}">
  <ds:schemaRefs>
    <ds:schemaRef ds:uri="1bca0e2f-16d9-4d6a-8327-7fd70d55969c"/>
    <ds:schemaRef ds:uri="f6493094-0435-4eae-a32c-76983131fc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2A6851-F7E1-42FB-812A-E3A1277D29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34A581EC-43B8-4740-9F2D-8D1D7BA3A37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BAB852A-0F1E-43AF-86DD-CDEB92FA258D}">
  <ds:schemaRefs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1bca0e2f-16d9-4d6a-8327-7fd70d55969c"/>
    <ds:schemaRef ds:uri="http://schemas.openxmlformats.org/package/2006/metadata/core-properties"/>
    <ds:schemaRef ds:uri="f6493094-0435-4eae-a32c-76983131fc0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On-screen Show (4:3)</PresentationFormat>
  <Paragraphs>99</Paragraphs>
  <Slides>15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Roboto</vt:lpstr>
      <vt:lpstr>Office Theme</vt:lpstr>
      <vt:lpstr>Possibilités de placement: Ressources pour le personnel enseignant et les élèves</vt:lpstr>
      <vt:lpstr>Remarque spéciale à l’intention du personnel enseignant</vt:lpstr>
      <vt:lpstr>Pour les personnels enseignants et les élèves…</vt:lpstr>
      <vt:lpstr>Pourquoi devrait on investir dès le jeune âge ?</vt:lpstr>
      <vt:lpstr>CPG  (Certificat de placement garanti)</vt:lpstr>
      <vt:lpstr>Les obligations</vt:lpstr>
      <vt:lpstr>Les actions</vt:lpstr>
      <vt:lpstr>Les actions: ressources supplémentaires</vt:lpstr>
      <vt:lpstr>Les fonds mutuels</vt:lpstr>
      <vt:lpstr>Fonds mutuels: ressources supplémentaires</vt:lpstr>
      <vt:lpstr>FNB: fonds négociés en bourse</vt:lpstr>
      <vt:lpstr>Fonds négociés en bourse: ressources supplémentaires</vt:lpstr>
      <vt:lpstr>Cryptomonnaie</vt:lpstr>
      <vt:lpstr>NFT ou JNF (Jeton non fongible)</vt:lpstr>
      <vt:lpstr>Crypto et NFT: ressources supplémentaires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Frontier College Literacy. Learning for Life</dc:title>
  <dc:creator/>
  <cp:lastModifiedBy/>
  <cp:revision>1</cp:revision>
  <dcterms:created xsi:type="dcterms:W3CDTF">2011-06-06T13:23:04Z</dcterms:created>
  <dcterms:modified xsi:type="dcterms:W3CDTF">2023-04-03T18:01:49Z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Meredith Roberts</vt:lpwstr>
  </property>
  <property fmtid="{D5CDD505-2E9C-101B-9397-08002B2CF9AE}" pid="3" name="Order">
    <vt:lpwstr>935400.000000000</vt:lpwstr>
  </property>
  <property fmtid="{D5CDD505-2E9C-101B-9397-08002B2CF9AE}" pid="4" name="display_urn:schemas-microsoft-com:office:office#Author">
    <vt:lpwstr>Meredith Roberts</vt:lpwstr>
  </property>
  <property fmtid="{D5CDD505-2E9C-101B-9397-08002B2CF9AE}" pid="5" name="ContentTypeId">
    <vt:lpwstr>0x0101006F7E63EF2496EC4A8317235C224509C7</vt:lpwstr>
  </property>
  <property fmtid="{D5CDD505-2E9C-101B-9397-08002B2CF9AE}" pid="6" name="MediaServiceImageTags">
    <vt:lpwstr/>
  </property>
</Properties>
</file>