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4"/>
  </p:sldMasterIdLst>
  <p:notesMasterIdLst>
    <p:notesMasterId r:id="rId43"/>
  </p:notesMasterIdLst>
  <p:sldIdLst>
    <p:sldId id="257" r:id="rId5"/>
    <p:sldId id="295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287" r:id="rId38"/>
    <p:sldId id="334" r:id="rId39"/>
    <p:sldId id="335" r:id="rId40"/>
    <p:sldId id="336" r:id="rId41"/>
    <p:sldId id="337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qXXZsMKxydso81VCmlv8Dg==" hashData="IVfqoPOewEG0idpJ9BBvYxFDeu/yhCH/p3E9Lp4lQ6mQRicwk8EBA4QOunLaOf1oHVGmcD2rpNlnjLr1eI+PW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9ECFB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9768E-8C1C-4915-BBCB-7BEF9A950236}" v="322" dt="2023-04-13T15:10:53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6327"/>
  </p:normalViewPr>
  <p:slideViewPr>
    <p:cSldViewPr snapToGrid="0" snapToObjects="1" showGuides="1">
      <p:cViewPr varScale="1">
        <p:scale>
          <a:sx n="67" d="100"/>
          <a:sy n="67" d="100"/>
        </p:scale>
        <p:origin x="13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>
            <a:extLst>
              <a:ext uri="{FF2B5EF4-FFF2-40B4-BE49-F238E27FC236}">
                <a16:creationId xmlns:a16="http://schemas.microsoft.com/office/drawing/2014/main" id="{B74386CB-802F-3306-D160-539A97A38E90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3" name="Google Shape;4;n">
            <a:extLst>
              <a:ext uri="{FF2B5EF4-FFF2-40B4-BE49-F238E27FC236}">
                <a16:creationId xmlns:a16="http://schemas.microsoft.com/office/drawing/2014/main" id="{FB7C9540-0A9B-5762-C49D-F2B9BFA2FC7D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4" name="Google Shape;5;n">
            <a:extLst>
              <a:ext uri="{FF2B5EF4-FFF2-40B4-BE49-F238E27FC236}">
                <a16:creationId xmlns:a16="http://schemas.microsoft.com/office/drawing/2014/main" id="{C4C847F3-66B3-73FF-D53C-F5CC4CE3959B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Google Shape;6;n">
            <a:extLst>
              <a:ext uri="{FF2B5EF4-FFF2-40B4-BE49-F238E27FC236}">
                <a16:creationId xmlns:a16="http://schemas.microsoft.com/office/drawing/2014/main" id="{47B5F684-7992-D9C4-13E0-A404DBBAB1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5126" name="Google Shape;7;n">
            <a:extLst>
              <a:ext uri="{FF2B5EF4-FFF2-40B4-BE49-F238E27FC236}">
                <a16:creationId xmlns:a16="http://schemas.microsoft.com/office/drawing/2014/main" id="{5FF23117-1D7A-D503-F5BC-5B14D90EAFBC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Google Shape;8;n">
            <a:extLst>
              <a:ext uri="{FF2B5EF4-FFF2-40B4-BE49-F238E27FC236}">
                <a16:creationId xmlns:a16="http://schemas.microsoft.com/office/drawing/2014/main" id="{3AC28878-FCB4-91F1-C602-27F014B5B4D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141D2969-8D0D-6A40-88F6-BFE0C17D41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892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79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201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437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002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922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180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32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165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65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111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5588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0206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52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89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910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0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D2969-8D0D-6A40-88F6-BFE0C17D419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12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;p5">
            <a:extLst>
              <a:ext uri="{FF2B5EF4-FFF2-40B4-BE49-F238E27FC236}">
                <a16:creationId xmlns:a16="http://schemas.microsoft.com/office/drawing/2014/main" id="{147EB0C2-E376-BFB7-4209-9D9AB84C0A2A}"/>
              </a:ext>
            </a:extLst>
          </p:cNvPr>
          <p:cNvSpPr/>
          <p:nvPr/>
        </p:nvSpPr>
        <p:spPr>
          <a:xfrm>
            <a:off x="250825" y="6315075"/>
            <a:ext cx="377825" cy="447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lIns="68569" tIns="34275" rIns="68569" bIns="342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35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5;p5">
            <a:extLst>
              <a:ext uri="{FF2B5EF4-FFF2-40B4-BE49-F238E27FC236}">
                <a16:creationId xmlns:a16="http://schemas.microsoft.com/office/drawing/2014/main" id="{6714EE7F-1089-B0F9-74E1-949F806CFF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02388"/>
            <a:ext cx="3286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51406" y="576266"/>
            <a:ext cx="86389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51406" y="3651214"/>
            <a:ext cx="863896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17144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649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064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32;p5">
            <a:extLst>
              <a:ext uri="{FF2B5EF4-FFF2-40B4-BE49-F238E27FC236}">
                <a16:creationId xmlns:a16="http://schemas.microsoft.com/office/drawing/2014/main" id="{76432660-6E11-DB33-BE9C-741DBFC46B5C}"/>
              </a:ext>
            </a:extLst>
          </p:cNvPr>
          <p:cNvSpPr txBox="1">
            <a:spLocks noGrp="1"/>
          </p:cNvSpPr>
          <p:nvPr>
            <p:ph type="ftr" idx="10"/>
          </p:nvPr>
        </p:nvSpPr>
        <p:spPr/>
        <p:txBody>
          <a:bodyPr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3;p5">
            <a:extLst>
              <a:ext uri="{FF2B5EF4-FFF2-40B4-BE49-F238E27FC236}">
                <a16:creationId xmlns:a16="http://schemas.microsoft.com/office/drawing/2014/main" id="{2C372CD4-23A2-0D7A-923E-E4B10D2734B7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/>
        <p:txBody>
          <a:bodyPr/>
          <a:lstStyle>
            <a:lvl1pPr marL="0" lvl="0" indent="0" algn="r">
              <a:spcBef>
                <a:spcPts val="0"/>
              </a:spcBef>
              <a:buNone/>
              <a:defRPr smtClean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877BA65-FAC8-3E48-A4AE-838EE3AD5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Google Shape;34;p5">
            <a:extLst>
              <a:ext uri="{FF2B5EF4-FFF2-40B4-BE49-F238E27FC236}">
                <a16:creationId xmlns:a16="http://schemas.microsoft.com/office/drawing/2014/main" id="{517C3E89-57D4-9A54-3AB6-1913BB72DCB9}"/>
              </a:ext>
            </a:extLst>
          </p:cNvPr>
          <p:cNvSpPr txBox="1">
            <a:spLocks noGrp="1"/>
          </p:cNvSpPr>
          <p:nvPr>
            <p:ph type="dt" idx="12"/>
          </p:nvPr>
        </p:nvSpPr>
        <p:spPr/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51404" y="1825625"/>
            <a:ext cx="4263446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629152" y="1825625"/>
            <a:ext cx="4261221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3349555E-4282-49BF-6F3F-2CB7898D4BA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E0EAF839-6127-B074-04E9-BA412815EDB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A426EA51-A98F-BF55-27B5-890F9C7132A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E2CE-23DC-E54B-8912-813F53AF0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Google Shape;13;p2">
            <a:extLst>
              <a:ext uri="{FF2B5EF4-FFF2-40B4-BE49-F238E27FC236}">
                <a16:creationId xmlns:a16="http://schemas.microsoft.com/office/drawing/2014/main" id="{B2E1F83A-749D-2F04-2BD9-76BDFC06142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5AA40ECC-C564-53BD-261B-7B4E6AB6210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5;p2">
            <a:extLst>
              <a:ext uri="{FF2B5EF4-FFF2-40B4-BE49-F238E27FC236}">
                <a16:creationId xmlns:a16="http://schemas.microsoft.com/office/drawing/2014/main" id="{8879F9DB-92AC-6482-E8FD-98B6EF48887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75FB-C882-194A-BBC0-D76E231F5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;p2">
            <a:extLst>
              <a:ext uri="{FF2B5EF4-FFF2-40B4-BE49-F238E27FC236}">
                <a16:creationId xmlns:a16="http://schemas.microsoft.com/office/drawing/2014/main" id="{7976B7EB-4A61-D7F3-9DCC-A1EFA7C00DF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E71E64A3-66C8-8BCC-9A56-E6E31C280A6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5;p2">
            <a:extLst>
              <a:ext uri="{FF2B5EF4-FFF2-40B4-BE49-F238E27FC236}">
                <a16:creationId xmlns:a16="http://schemas.microsoft.com/office/drawing/2014/main" id="{5A11AB16-E821-B61A-25E3-C112E4570D4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7FF5-14D7-F746-BE91-127C2B5D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7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51407" y="365125"/>
            <a:ext cx="3327614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3927915" y="365130"/>
            <a:ext cx="4962456" cy="5685189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251407" y="2202510"/>
            <a:ext cx="3327614" cy="384780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171442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649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064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CFBC95EF-7ED6-DFA4-20F3-80352B48238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22A760E0-5975-1B0F-4174-2C13F092F5E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82BC3D7D-3C18-1787-2EF3-3C54A64EE41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869F-BF89-E046-B66F-463A58889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66" r:id="rId3"/>
    <p:sldLayoutId id="2147483661" r:id="rId4"/>
    <p:sldLayoutId id="2147483662" r:id="rId5"/>
    <p:sldLayoutId id="2147483663" r:id="rId6"/>
    <p:sldLayoutId id="214748366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Ea2M5v67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sEa2M5v670?feature=oembed" TargetMode="Externa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ardbacon.ca/fr/calculatrice/calculatrice-interets-simpl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hardbacon.ca/fr/calculatrice/calculatrice-interets-compose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Pourquoi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tu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devrais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</a:t>
            </a:r>
            <a:r>
              <a:rPr lang="fr-CA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’intéresser à l’intérêt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Leçon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d’initiation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à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partir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la 11</a:t>
            </a:r>
            <a:r>
              <a:rPr lang="en-US" altLang="en-US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année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Pause et réflexion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Qu’avez-vous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remarqué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?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Consultez les graphiques sur les </a:t>
            </a:r>
            <a:r>
              <a:rPr lang="fr-CA" sz="2000" b="1" dirty="0"/>
              <a:t>deux </a:t>
            </a:r>
            <a:r>
              <a:rPr lang="fr-CA" sz="2000" dirty="0"/>
              <a:t>calculatrices</a:t>
            </a:r>
            <a:r>
              <a:rPr lang="en-US" sz="2000" dirty="0">
                <a:cs typeface="Arial"/>
              </a:rPr>
              <a:t>. Pour </a:t>
            </a:r>
            <a:r>
              <a:rPr lang="fr-CA" sz="2000" dirty="0">
                <a:cs typeface="Arial"/>
              </a:rPr>
              <a:t>chaque changement que vous avez </a:t>
            </a:r>
            <a:r>
              <a:rPr lang="en-US" sz="2000" dirty="0">
                <a:cs typeface="Arial"/>
              </a:rPr>
              <a:t>fait, </a:t>
            </a:r>
            <a:r>
              <a:rPr lang="en-US" sz="2000" dirty="0" err="1">
                <a:cs typeface="Arial"/>
              </a:rPr>
              <a:t>que</a:t>
            </a:r>
            <a:r>
              <a:rPr lang="en-US" sz="2000" dirty="0">
                <a:cs typeface="Arial"/>
              </a:rPr>
              <a:t> se </a:t>
            </a:r>
            <a:r>
              <a:rPr lang="fr-CA" sz="2000" dirty="0">
                <a:cs typeface="Arial"/>
              </a:rPr>
              <a:t>passe-t-il</a:t>
            </a:r>
            <a:r>
              <a:rPr lang="en-US" sz="2000" dirty="0">
                <a:cs typeface="Arial"/>
              </a:rPr>
              <a:t> avec…</a:t>
            </a: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l’</a:t>
            </a:r>
            <a:r>
              <a:rPr lang="fr-FR" sz="2000" b="1" dirty="0"/>
              <a:t>intérêt total</a:t>
            </a:r>
            <a:r>
              <a:rPr lang="en-US" sz="2000" dirty="0">
                <a:cs typeface="Arial"/>
              </a:rPr>
              <a:t>?</a:t>
            </a:r>
            <a:r>
              <a:rPr lang="en-US" sz="2000" dirty="0"/>
              <a:t> </a:t>
            </a:r>
            <a:endParaRPr lang="en-US" sz="2000" dirty="0">
              <a:cs typeface="Arial"/>
            </a:endParaRP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la </a:t>
            </a:r>
            <a:r>
              <a:rPr lang="en-US" sz="2000" b="1" dirty="0" err="1"/>
              <a:t>valeur</a:t>
            </a:r>
            <a:r>
              <a:rPr lang="en-US" sz="2000" dirty="0"/>
              <a:t> </a:t>
            </a:r>
            <a:r>
              <a:rPr lang="en-US" sz="2000" b="1" dirty="0"/>
              <a:t>finale</a:t>
            </a:r>
            <a:r>
              <a:rPr lang="en-US" sz="2000" b="1" dirty="0">
                <a:cs typeface="Arial"/>
              </a:rPr>
              <a:t> </a:t>
            </a:r>
            <a:r>
              <a:rPr lang="en-US" sz="2000" dirty="0">
                <a:cs typeface="Arial"/>
              </a:rPr>
              <a:t>(</a:t>
            </a:r>
            <a:r>
              <a:rPr lang="fr-FR" sz="2000" dirty="0">
                <a:cs typeface="Arial"/>
              </a:rPr>
              <a:t>v</a:t>
            </a:r>
            <a:r>
              <a:rPr lang="fr-FR" sz="2000" dirty="0"/>
              <a:t>aleur finale = capital + intérêt</a:t>
            </a:r>
            <a:r>
              <a:rPr lang="en-US" sz="2000" dirty="0">
                <a:cs typeface="Arial"/>
              </a:rPr>
              <a:t>)?</a:t>
            </a: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</a:t>
            </a:r>
            <a:r>
              <a:rPr lang="en-US" sz="2000" dirty="0">
                <a:cs typeface="Arial"/>
              </a:rPr>
              <a:t>es </a:t>
            </a:r>
            <a:r>
              <a:rPr lang="fr-CA" sz="2000" dirty="0">
                <a:cs typeface="Arial"/>
              </a:rPr>
              <a:t>diagrammes</a:t>
            </a:r>
            <a:r>
              <a:rPr lang="en-US" sz="2000" dirty="0">
                <a:cs typeface="Arial"/>
              </a:rPr>
              <a:t> à pointe de tarte et les </a:t>
            </a:r>
            <a:r>
              <a:rPr lang="fr-FR" sz="2000" dirty="0"/>
              <a:t>graphiques</a:t>
            </a:r>
            <a:r>
              <a:rPr lang="en-US" sz="2000" dirty="0">
                <a:cs typeface="Arial"/>
              </a:rPr>
              <a:t>?</a:t>
            </a:r>
          </a:p>
          <a:p>
            <a:pPr marL="342265" indent="-304165">
              <a:lnSpc>
                <a:spcPts val="2400"/>
              </a:lnSpc>
            </a:pPr>
            <a:r>
              <a:rPr lang="fr-CA" sz="2000" dirty="0"/>
              <a:t>en comparant les graphiques de l'intérêt simple vs l'intérêt composé </a:t>
            </a:r>
            <a:r>
              <a:rPr lang="en-US" sz="2000" dirty="0"/>
              <a:t>:</a:t>
            </a:r>
            <a:r>
              <a:rPr lang="en-US" sz="2000" dirty="0">
                <a:cs typeface="Arial"/>
              </a:rPr>
              <a:t> </a:t>
            </a:r>
            <a:r>
              <a:rPr lang="fr-CA" sz="2000" dirty="0"/>
              <a:t>quelles sont les similitudes et les différences</a:t>
            </a:r>
            <a:r>
              <a:rPr lang="en-US" sz="2000" dirty="0">
                <a:cs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AF9A2-31CF-5852-8E01-C5CC6C905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5" t="2794" r="3824" b="3621"/>
          <a:stretch/>
        </p:blipFill>
        <p:spPr>
          <a:xfrm>
            <a:off x="4834874" y="485741"/>
            <a:ext cx="938606" cy="9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4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90692"/>
            <a:ext cx="8638967" cy="4486271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cs typeface="Arial"/>
              </a:rPr>
              <a:t>Allons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plus loin!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cs typeface="Arial"/>
              </a:rPr>
              <a:t>Vous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</a:t>
            </a:r>
            <a:r>
              <a:rPr lang="en-US" sz="2000" b="1" dirty="0" err="1">
                <a:solidFill>
                  <a:srgbClr val="005954"/>
                </a:solidFill>
                <a:cs typeface="Arial"/>
              </a:rPr>
              <a:t>pouvez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changer à </a:t>
            </a:r>
            <a:r>
              <a:rPr lang="en-US" sz="2000" b="1" dirty="0" err="1">
                <a:solidFill>
                  <a:srgbClr val="005954"/>
                </a:solidFill>
                <a:cs typeface="Arial"/>
              </a:rPr>
              <a:t>votre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guise: le capital, le </a:t>
            </a:r>
            <a:r>
              <a:rPr lang="en-US" sz="2000" b="1" dirty="0" err="1">
                <a:solidFill>
                  <a:srgbClr val="005954"/>
                </a:solidFill>
                <a:cs typeface="Arial"/>
              </a:rPr>
              <a:t>taux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</a:t>
            </a:r>
            <a:r>
              <a:rPr lang="fr-CA" sz="2000" b="1" dirty="0">
                <a:solidFill>
                  <a:srgbClr val="005954"/>
                </a:solidFill>
                <a:cs typeface="Arial"/>
              </a:rPr>
              <a:t>d’intérêt</a:t>
            </a:r>
            <a:r>
              <a:rPr lang="en-US" sz="2000" b="1" dirty="0">
                <a:solidFill>
                  <a:srgbClr val="005954"/>
                </a:solidFill>
              </a:rPr>
              <a:t>, la durée et la </a:t>
            </a:r>
            <a:r>
              <a:rPr lang="fr-FR" sz="2000" b="1" dirty="0">
                <a:solidFill>
                  <a:schemeClr val="accent1"/>
                </a:solidFill>
              </a:rPr>
              <a:t>période de composition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. 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b="1" dirty="0">
              <a:solidFill>
                <a:srgbClr val="005954"/>
              </a:solidFill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Voici quelques suggestions sur les prochaines diapos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7F474-744A-DD29-2D38-5FF8D8AB2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6" y="4425566"/>
            <a:ext cx="2476604" cy="13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</a:rPr>
              <a:t>Suggestion: </a:t>
            </a:r>
            <a:r>
              <a:rPr lang="en-US" sz="2000" b="1" dirty="0" err="1">
                <a:solidFill>
                  <a:srgbClr val="005954"/>
                </a:solidFill>
              </a:rPr>
              <a:t>Changez</a:t>
            </a:r>
            <a:r>
              <a:rPr lang="en-US" sz="2000" b="1" dirty="0">
                <a:solidFill>
                  <a:srgbClr val="005954"/>
                </a:solidFill>
              </a:rPr>
              <a:t> le </a:t>
            </a:r>
            <a:r>
              <a:rPr lang="en-US" sz="2000" b="1" dirty="0" err="1">
                <a:solidFill>
                  <a:srgbClr val="005954"/>
                </a:solidFill>
              </a:rPr>
              <a:t>montant</a:t>
            </a:r>
            <a:r>
              <a:rPr lang="en-US" sz="2000" b="1" dirty="0">
                <a:solidFill>
                  <a:srgbClr val="005954"/>
                </a:solidFill>
              </a:rPr>
              <a:t> du capital </a:t>
            </a:r>
            <a:r>
              <a:rPr lang="en-US" sz="2000" b="1" dirty="0" err="1">
                <a:solidFill>
                  <a:srgbClr val="005954"/>
                </a:solidFill>
              </a:rPr>
              <a:t>sur</a:t>
            </a:r>
            <a:r>
              <a:rPr lang="en-US" sz="2000" b="1" dirty="0">
                <a:solidFill>
                  <a:srgbClr val="005954"/>
                </a:solidFill>
              </a:rPr>
              <a:t> les </a:t>
            </a:r>
            <a:r>
              <a:rPr lang="en-US" sz="2000" b="1" dirty="0" err="1">
                <a:solidFill>
                  <a:srgbClr val="005954"/>
                </a:solidFill>
              </a:rPr>
              <a:t>deux</a:t>
            </a:r>
            <a:r>
              <a:rPr lang="en-US" sz="2000" b="1" dirty="0">
                <a:solidFill>
                  <a:srgbClr val="005954"/>
                </a:solidFill>
              </a:rPr>
              <a:t> </a:t>
            </a:r>
            <a:r>
              <a:rPr lang="fr-CA" sz="2000" b="1" dirty="0">
                <a:solidFill>
                  <a:srgbClr val="005954"/>
                </a:solidFill>
              </a:rPr>
              <a:t>calculatrices</a:t>
            </a:r>
            <a:r>
              <a:rPr lang="en-US" sz="2000" b="1" dirty="0">
                <a:solidFill>
                  <a:srgbClr val="005954"/>
                </a:solidFill>
              </a:rPr>
              <a:t>.</a:t>
            </a:r>
            <a:endParaRPr lang="en-US" sz="2000" dirty="0">
              <a:solidFill>
                <a:srgbClr val="005954"/>
              </a:solidFill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200 $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1 500 $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10 000 $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0 $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Etc.</a:t>
            </a:r>
          </a:p>
          <a:p>
            <a:pPr>
              <a:lnSpc>
                <a:spcPts val="2400"/>
              </a:lnSpc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/>
              <a:t>Après </a:t>
            </a:r>
            <a:r>
              <a:rPr lang="en-US" sz="2000" dirty="0" err="1"/>
              <a:t>avoir</a:t>
            </a:r>
            <a:r>
              <a:rPr lang="en-US" sz="2000" dirty="0"/>
              <a:t> fait </a:t>
            </a:r>
            <a:r>
              <a:rPr lang="fr-CA" sz="2000" dirty="0"/>
              <a:t>ces changements, regardez les graphiques sur les </a:t>
            </a:r>
            <a:r>
              <a:rPr lang="fr-CA" sz="2000" b="1" dirty="0"/>
              <a:t>deux </a:t>
            </a:r>
            <a:r>
              <a:rPr lang="fr-CA" sz="2000" dirty="0"/>
              <a:t>calculatrices</a:t>
            </a:r>
            <a:r>
              <a:rPr lang="en-US" sz="2000" dirty="0">
                <a:cs typeface="Arial"/>
              </a:rPr>
              <a:t>.</a:t>
            </a:r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6FF13C-B53B-BC36-80A2-EA10F934E227}"/>
              </a:ext>
            </a:extLst>
          </p:cNvPr>
          <p:cNvCxnSpPr>
            <a:cxnSpLocks/>
          </p:cNvCxnSpPr>
          <p:nvPr/>
        </p:nvCxnSpPr>
        <p:spPr bwMode="auto">
          <a:xfrm>
            <a:off x="4739227" y="2266518"/>
            <a:ext cx="77965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3356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619250"/>
            <a:ext cx="8638967" cy="4557713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  <a:cs typeface="Arial"/>
              </a:rPr>
              <a:t>Suggestion: </a:t>
            </a:r>
            <a:r>
              <a:rPr lang="en-US" sz="2000" b="1" dirty="0" err="1">
                <a:solidFill>
                  <a:srgbClr val="005954"/>
                </a:solidFill>
                <a:cs typeface="Arial"/>
              </a:rPr>
              <a:t>Changez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la </a:t>
            </a:r>
            <a:r>
              <a:rPr lang="fr-CA" sz="2000" b="1" dirty="0">
                <a:solidFill>
                  <a:srgbClr val="005954"/>
                </a:solidFill>
                <a:cs typeface="Arial"/>
              </a:rPr>
              <a:t>période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 de </a:t>
            </a:r>
            <a:r>
              <a:rPr lang="fr-CA" sz="2000" b="1" dirty="0">
                <a:solidFill>
                  <a:srgbClr val="005954"/>
                </a:solidFill>
                <a:cs typeface="Arial"/>
              </a:rPr>
              <a:t>composition</a:t>
            </a:r>
            <a:r>
              <a:rPr lang="en-US" sz="2000" b="1" dirty="0">
                <a:solidFill>
                  <a:srgbClr val="005954"/>
                </a:solidFill>
                <a:cs typeface="Arial"/>
              </a:rPr>
              <a:t>. </a:t>
            </a:r>
            <a:r>
              <a:rPr lang="en-US" sz="2000" dirty="0">
                <a:solidFill>
                  <a:srgbClr val="005954"/>
                </a:solidFill>
                <a:cs typeface="Arial"/>
              </a:rPr>
              <a:t>Bien </a:t>
            </a:r>
            <a:r>
              <a:rPr lang="en-US" sz="2000" dirty="0" err="1">
                <a:solidFill>
                  <a:srgbClr val="005954"/>
                </a:solidFill>
                <a:cs typeface="Arial"/>
              </a:rPr>
              <a:t>sûr</a:t>
            </a:r>
            <a:r>
              <a:rPr lang="en-US" sz="2000" dirty="0">
                <a:solidFill>
                  <a:srgbClr val="005954"/>
                </a:solidFill>
                <a:cs typeface="Arial"/>
              </a:rPr>
              <a:t>, </a:t>
            </a:r>
            <a:r>
              <a:rPr lang="en-US" sz="2000" dirty="0" err="1">
                <a:solidFill>
                  <a:srgbClr val="005954"/>
                </a:solidFill>
                <a:cs typeface="Arial"/>
              </a:rPr>
              <a:t>ceci</a:t>
            </a:r>
            <a:r>
              <a:rPr lang="en-US" sz="2000" dirty="0">
                <a:solidFill>
                  <a:srgbClr val="005954"/>
                </a:solidFill>
                <a:cs typeface="Arial"/>
              </a:rPr>
              <a:t> </a:t>
            </a:r>
            <a:r>
              <a:rPr lang="fr-CA" sz="2000" dirty="0">
                <a:solidFill>
                  <a:srgbClr val="005954"/>
                </a:solidFill>
                <a:cs typeface="Arial"/>
              </a:rPr>
              <a:t>s’applique seulement à l’intérêt composé</a:t>
            </a:r>
            <a:r>
              <a:rPr lang="en-US" sz="2000" dirty="0">
                <a:solidFill>
                  <a:srgbClr val="005954"/>
                </a:solidFill>
                <a:cs typeface="Arial"/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b="1" dirty="0">
              <a:solidFill>
                <a:srgbClr val="003E38"/>
              </a:solidFill>
              <a:cs typeface="Arial"/>
            </a:endParaRPr>
          </a:p>
          <a:p>
            <a:pPr>
              <a:lnSpc>
                <a:spcPts val="2400"/>
              </a:lnSpc>
            </a:pPr>
            <a:r>
              <a:rPr lang="fr-CA" sz="2000" b="1" dirty="0"/>
              <a:t>Semestrielle</a:t>
            </a:r>
            <a:r>
              <a:rPr lang="fr-CA" sz="2000" dirty="0"/>
              <a:t>: Tous les 6 mois. Intérêts calculés deux fois par an.</a:t>
            </a:r>
          </a:p>
          <a:p>
            <a:pPr>
              <a:lnSpc>
                <a:spcPts val="2400"/>
              </a:lnSpc>
            </a:pPr>
            <a:r>
              <a:rPr lang="fr-CA" sz="2000" b="1" dirty="0"/>
              <a:t>Trimestrielle</a:t>
            </a:r>
            <a:r>
              <a:rPr lang="fr-CA" sz="2000" dirty="0"/>
              <a:t>: Tous les 3 mois. Intérêts calculés 4 fois par an</a:t>
            </a:r>
            <a:r>
              <a:rPr lang="en-US" sz="2000" dirty="0">
                <a:ea typeface="MS PGothic"/>
                <a:cs typeface="Arial"/>
              </a:rPr>
              <a:t>.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fr-CA" sz="2000" b="1" dirty="0"/>
              <a:t>Mensuelle</a:t>
            </a:r>
            <a:r>
              <a:rPr lang="fr-CA" sz="2000" dirty="0"/>
              <a:t>: Tous les mois. Intérêts calculés 12 fois par an</a:t>
            </a:r>
            <a:r>
              <a:rPr lang="en-US" sz="2000" dirty="0">
                <a:ea typeface="MS PGothic"/>
                <a:cs typeface="Arial"/>
              </a:rPr>
              <a:t>.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fr-CA" sz="2000" b="1" dirty="0"/>
              <a:t>Bihebdomadaire</a:t>
            </a:r>
            <a:r>
              <a:rPr lang="fr-CA" sz="2000" dirty="0"/>
              <a:t>: tous les 14 jours. Intérêts calculés 26 fois par an</a:t>
            </a:r>
            <a:r>
              <a:rPr lang="en-US" sz="2000" dirty="0">
                <a:ea typeface="MS PGothic"/>
                <a:cs typeface="Arial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  <a:cs typeface="Arial"/>
              </a:rPr>
              <a:t>Etc. </a:t>
            </a:r>
          </a:p>
          <a:p>
            <a:pPr marL="38098" indent="0">
              <a:lnSpc>
                <a:spcPts val="2400"/>
              </a:lnSpc>
              <a:buNone/>
            </a:pPr>
            <a:endParaRPr lang="en-US" sz="2000" dirty="0">
              <a:ea typeface="MS PGothic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/>
              <a:t>Après </a:t>
            </a:r>
            <a:r>
              <a:rPr lang="en-US" sz="2000" dirty="0" err="1"/>
              <a:t>avoir</a:t>
            </a:r>
            <a:r>
              <a:rPr lang="en-US" sz="2000" dirty="0"/>
              <a:t> fait </a:t>
            </a:r>
            <a:r>
              <a:rPr lang="fr-CA" sz="2000" dirty="0"/>
              <a:t>ces changements, regardez les graphiques</a:t>
            </a:r>
            <a:r>
              <a:rPr lang="en-US" sz="2000" dirty="0">
                <a:cs typeface="Arial"/>
              </a:rPr>
              <a:t>.</a:t>
            </a:r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6FF13C-B53B-BC36-80A2-EA10F934E227}"/>
              </a:ext>
            </a:extLst>
          </p:cNvPr>
          <p:cNvCxnSpPr>
            <a:cxnSpLocks/>
          </p:cNvCxnSpPr>
          <p:nvPr/>
        </p:nvCxnSpPr>
        <p:spPr bwMode="auto">
          <a:xfrm>
            <a:off x="3303191" y="2051399"/>
            <a:ext cx="2853559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3547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Pause et réflexion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Qu’avez-vous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 </a:t>
            </a:r>
            <a:r>
              <a:rPr lang="fr-CA" sz="2000" b="1" dirty="0">
                <a:solidFill>
                  <a:srgbClr val="005954"/>
                </a:solidFill>
                <a:ea typeface="+mn-lt"/>
                <a:cs typeface="+mn-lt"/>
              </a:rPr>
              <a:t>remarqué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?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Regardez les graphiques ci-dessous pour </a:t>
            </a:r>
            <a:r>
              <a:rPr lang="fr-CA" sz="2000" dirty="0">
                <a:cs typeface="Arial"/>
              </a:rPr>
              <a:t>les </a:t>
            </a:r>
            <a:r>
              <a:rPr lang="fr-CA" sz="2000" b="1" dirty="0">
                <a:cs typeface="Arial"/>
              </a:rPr>
              <a:t>deux</a:t>
            </a:r>
            <a:r>
              <a:rPr lang="fr-CA" sz="2000" dirty="0">
                <a:cs typeface="Arial"/>
              </a:rPr>
              <a:t> calculatrices</a:t>
            </a:r>
            <a:r>
              <a:rPr lang="en-US" sz="2000" dirty="0"/>
              <a:t>. Pour </a:t>
            </a:r>
            <a:r>
              <a:rPr lang="fr-CA" sz="2000" dirty="0"/>
              <a:t>chaque changement que vous avez </a:t>
            </a:r>
            <a:r>
              <a:rPr lang="en-US" sz="2000" dirty="0"/>
              <a:t>fait, </a:t>
            </a:r>
            <a:r>
              <a:rPr lang="fr-CA" sz="2000" dirty="0"/>
              <a:t>que se passe-t-il </a:t>
            </a:r>
            <a:r>
              <a:rPr lang="en-US" sz="2000" dirty="0"/>
              <a:t>avec…</a:t>
            </a:r>
            <a:endParaRPr lang="en-US" sz="2000" dirty="0">
              <a:cs typeface="Arial"/>
            </a:endParaRPr>
          </a:p>
          <a:p>
            <a:pPr marL="342265" indent="-304165">
              <a:lnSpc>
                <a:spcPts val="2400"/>
              </a:lnSpc>
            </a:pPr>
            <a:r>
              <a:rPr lang="en-US" sz="2000" dirty="0" err="1"/>
              <a:t>l’</a:t>
            </a:r>
            <a:r>
              <a:rPr lang="en-US" sz="2000" b="1" dirty="0" err="1">
                <a:cs typeface="Arial"/>
              </a:rPr>
              <a:t>intérêt</a:t>
            </a:r>
            <a:r>
              <a:rPr lang="en-US" sz="2000" b="1" dirty="0">
                <a:cs typeface="Arial"/>
              </a:rPr>
              <a:t> total</a:t>
            </a:r>
            <a:r>
              <a:rPr lang="en-US" sz="2000" dirty="0">
                <a:cs typeface="Arial"/>
              </a:rPr>
              <a:t>?</a:t>
            </a:r>
            <a:r>
              <a:rPr lang="en-US" sz="2000" dirty="0"/>
              <a:t> </a:t>
            </a:r>
            <a:endParaRPr lang="en-US" sz="2000" dirty="0">
              <a:cs typeface="Arial"/>
            </a:endParaRP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la </a:t>
            </a:r>
            <a:r>
              <a:rPr lang="en-US" sz="2000" b="1" dirty="0" err="1"/>
              <a:t>valeur</a:t>
            </a:r>
            <a:r>
              <a:rPr lang="en-US" sz="2000" dirty="0"/>
              <a:t> </a:t>
            </a:r>
            <a:r>
              <a:rPr lang="en-US" sz="2000" b="1" dirty="0"/>
              <a:t>finale </a:t>
            </a:r>
            <a:r>
              <a:rPr lang="en-US" sz="2000" dirty="0"/>
              <a:t>(</a:t>
            </a:r>
            <a:r>
              <a:rPr lang="fr-FR" sz="2000" dirty="0"/>
              <a:t>valeur finale = capital + intérêt</a:t>
            </a:r>
            <a:r>
              <a:rPr lang="en-US" sz="2000" dirty="0"/>
              <a:t>)?</a:t>
            </a:r>
          </a:p>
          <a:p>
            <a:pPr marL="342265" indent="-304165">
              <a:lnSpc>
                <a:spcPts val="2400"/>
              </a:lnSpc>
            </a:pPr>
            <a:r>
              <a:rPr lang="en-US" sz="2000" dirty="0"/>
              <a:t>les </a:t>
            </a:r>
            <a:r>
              <a:rPr lang="fr-CA" sz="2000" dirty="0"/>
              <a:t>diagrammes à </a:t>
            </a:r>
            <a:r>
              <a:rPr lang="en-US" sz="2000" dirty="0"/>
              <a:t>pointe de tarte et les </a:t>
            </a:r>
            <a:r>
              <a:rPr lang="fr-CA" sz="2000" dirty="0"/>
              <a:t>graphiques</a:t>
            </a:r>
            <a:r>
              <a:rPr lang="en-US" sz="2000" dirty="0"/>
              <a:t>?</a:t>
            </a:r>
          </a:p>
          <a:p>
            <a:pPr marL="342265" indent="-304165">
              <a:lnSpc>
                <a:spcPts val="2400"/>
              </a:lnSpc>
            </a:pPr>
            <a:r>
              <a:rPr lang="fr-CA" sz="2000" dirty="0"/>
              <a:t>en comparant les graphiques de l'intérêt simple vs l'intérêt composé</a:t>
            </a:r>
            <a:r>
              <a:rPr lang="en-US" sz="2000" dirty="0"/>
              <a:t>: </a:t>
            </a:r>
            <a:r>
              <a:rPr lang="fr-CA" sz="2000" dirty="0"/>
              <a:t>quelles sont les similitudes et les différences</a:t>
            </a:r>
            <a:r>
              <a:rPr lang="en-US" sz="20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AF9A2-31CF-5852-8E01-C5CC6C905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5" t="2794" r="3824" b="3621"/>
          <a:stretch/>
        </p:blipFill>
        <p:spPr>
          <a:xfrm>
            <a:off x="4834874" y="485741"/>
            <a:ext cx="938606" cy="9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1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8" indent="0">
              <a:lnSpc>
                <a:spcPts val="2400"/>
              </a:lnSpc>
              <a:buNone/>
            </a:pPr>
            <a:r>
              <a:rPr lang="fr-CA" sz="2000" b="1" dirty="0">
                <a:solidFill>
                  <a:schemeClr val="accent1"/>
                </a:solidFill>
              </a:rPr>
              <a:t>Nous allons utiliser les mêmes montants sur les deux calculatrices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fr-CA" sz="2000" b="1" dirty="0">
                <a:solidFill>
                  <a:schemeClr val="accent1"/>
                </a:solidFill>
              </a:rPr>
              <a:t>ainsi nous pourrons comparer l’intérêt simple vs l’intérêt composé</a:t>
            </a:r>
            <a:r>
              <a:rPr lang="en-US" sz="2000" b="1" dirty="0">
                <a:solidFill>
                  <a:schemeClr val="accent1"/>
                </a:solidFill>
              </a:rPr>
              <a:t>. 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fr-CA" sz="2000" dirty="0"/>
              <a:t>Voyons ce qui se passe si nous changeons la durée</a:t>
            </a:r>
            <a:r>
              <a:rPr lang="en-US" sz="2000" dirty="0">
                <a:cs typeface="Arial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38098" indent="0">
              <a:buNone/>
            </a:pPr>
            <a:endParaRPr lang="en-US" sz="2000" dirty="0"/>
          </a:p>
          <a:p>
            <a:pPr marL="38098" indent="0">
              <a:buNone/>
            </a:pPr>
            <a:r>
              <a:rPr lang="fr-CA" sz="2000" b="1" dirty="0"/>
              <a:t>Calculatrice</a:t>
            </a:r>
            <a:r>
              <a:rPr lang="en-US" sz="2000" b="1" dirty="0"/>
              <a:t>, </a:t>
            </a:r>
            <a:r>
              <a:rPr lang="fr-CA" sz="2000" b="1" dirty="0"/>
              <a:t>intérêt</a:t>
            </a:r>
            <a:r>
              <a:rPr lang="en-US" sz="2000" b="1" dirty="0"/>
              <a:t> simple: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/>
              <a:t>Capital: </a:t>
            </a:r>
            <a:r>
              <a:rPr lang="en-US" sz="2000" dirty="0"/>
              <a:t>1 000 $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fr-CA" sz="2000" b="1" dirty="0"/>
              <a:t>Taux d’intérêt</a:t>
            </a:r>
            <a:r>
              <a:rPr lang="en-US" sz="2000" b="1" dirty="0"/>
              <a:t>: </a:t>
            </a:r>
            <a:r>
              <a:rPr lang="en-US" sz="2000" dirty="0"/>
              <a:t>8 %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/>
              <a:t>Durée: </a:t>
            </a:r>
            <a:r>
              <a:rPr lang="en-US" sz="2000" dirty="0"/>
              <a:t>10 </a:t>
            </a:r>
            <a:r>
              <a:rPr lang="en-US" sz="2000" dirty="0" err="1"/>
              <a:t>ans</a:t>
            </a:r>
            <a:endParaRPr lang="en-US" sz="2000" dirty="0"/>
          </a:p>
          <a:p>
            <a:pPr marL="38098" indent="0">
              <a:buNone/>
            </a:pPr>
            <a:endParaRPr lang="en-US" dirty="0"/>
          </a:p>
          <a:p>
            <a:pPr marL="38098" indent="0">
              <a:buNone/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063B0E-2072-D87E-2EF7-14780B971B57}"/>
              </a:ext>
            </a:extLst>
          </p:cNvPr>
          <p:cNvSpPr txBox="1">
            <a:spLocks/>
          </p:cNvSpPr>
          <p:nvPr/>
        </p:nvSpPr>
        <p:spPr bwMode="auto">
          <a:xfrm>
            <a:off x="4242816" y="3417074"/>
            <a:ext cx="4647557" cy="274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Tx/>
              <a:buNone/>
            </a:pPr>
            <a:r>
              <a:rPr lang="fr-CA" sz="2000" b="1" dirty="0"/>
              <a:t>Calculatrice, intérêt composé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Capital: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1 000 $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Montant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des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dépôts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réguliers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0 $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fr-CA" sz="2000" b="1" dirty="0"/>
              <a:t>Taux d’intérêt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8 %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Durée: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ans</a:t>
            </a:r>
            <a:endParaRPr lang="en-US" sz="2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fr-CA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Composé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fr-CA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annuellement</a:t>
            </a: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altLang="en-US" sz="1800" kern="0" dirty="0"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833111-A39B-BFA0-9CF3-AA5A2A068853}"/>
              </a:ext>
            </a:extLst>
          </p:cNvPr>
          <p:cNvCxnSpPr>
            <a:cxnSpLocks/>
          </p:cNvCxnSpPr>
          <p:nvPr/>
        </p:nvCxnSpPr>
        <p:spPr bwMode="auto">
          <a:xfrm>
            <a:off x="5587421" y="2963608"/>
            <a:ext cx="65793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8921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005954"/>
                </a:solidFill>
              </a:rPr>
              <a:t>À </a:t>
            </a:r>
            <a:r>
              <a:rPr lang="fr-CA" sz="2000" b="1" dirty="0">
                <a:solidFill>
                  <a:srgbClr val="005954"/>
                </a:solidFill>
              </a:rPr>
              <a:t>présent, changeons la durée sur les deux calculatrices</a:t>
            </a:r>
            <a:r>
              <a:rPr lang="en-US" sz="2000" b="1" dirty="0">
                <a:solidFill>
                  <a:srgbClr val="005954"/>
                </a:solidFill>
              </a:rPr>
              <a:t>.</a:t>
            </a:r>
            <a:endParaRPr lang="en-US" sz="2000" dirty="0">
              <a:solidFill>
                <a:srgbClr val="005954"/>
              </a:solidFill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20 </a:t>
            </a:r>
            <a:r>
              <a:rPr lang="en-US" sz="2000" dirty="0" err="1"/>
              <a:t>an</a:t>
            </a:r>
            <a:r>
              <a:rPr lang="en-US" sz="2000" dirty="0" err="1">
                <a:cs typeface="Arial"/>
              </a:rPr>
              <a:t>s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30 </a:t>
            </a:r>
            <a:r>
              <a:rPr lang="en-US" sz="2000" dirty="0" err="1"/>
              <a:t>an</a:t>
            </a:r>
            <a:r>
              <a:rPr lang="en-US" sz="2000" dirty="0" err="1">
                <a:cs typeface="Arial"/>
              </a:rPr>
              <a:t>s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40 </a:t>
            </a:r>
            <a:r>
              <a:rPr lang="en-US" sz="2000" dirty="0" err="1"/>
              <a:t>an</a:t>
            </a:r>
            <a:r>
              <a:rPr lang="en-US" sz="2000" dirty="0" err="1">
                <a:cs typeface="Arial"/>
              </a:rPr>
              <a:t>s</a:t>
            </a:r>
            <a:endParaRPr lang="en-US" sz="2000" dirty="0"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cs typeface="Arial"/>
              </a:rPr>
              <a:t>Etc.</a:t>
            </a:r>
          </a:p>
          <a:p>
            <a:pPr>
              <a:lnSpc>
                <a:spcPts val="2400"/>
              </a:lnSpc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/>
              <a:t>Après </a:t>
            </a:r>
            <a:r>
              <a:rPr lang="en-US" sz="2000" dirty="0" err="1"/>
              <a:t>avoir</a:t>
            </a:r>
            <a:r>
              <a:rPr lang="en-US" sz="2000" dirty="0"/>
              <a:t> fait </a:t>
            </a:r>
            <a:r>
              <a:rPr lang="fr-CA" sz="2000" dirty="0"/>
              <a:t>ces changements, regardez les graphiques sur les </a:t>
            </a:r>
            <a:r>
              <a:rPr lang="fr-CA" sz="2000" b="1" dirty="0"/>
              <a:t>deux</a:t>
            </a:r>
            <a:r>
              <a:rPr lang="fr-CA" sz="2000" dirty="0"/>
              <a:t> calculatrices</a:t>
            </a:r>
            <a:r>
              <a:rPr lang="en-US" sz="2000" dirty="0">
                <a:cs typeface="Arial"/>
              </a:rPr>
              <a:t>.</a:t>
            </a: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6FF13C-B53B-BC36-80A2-EA10F934E227}"/>
              </a:ext>
            </a:extLst>
          </p:cNvPr>
          <p:cNvCxnSpPr>
            <a:cxnSpLocks/>
          </p:cNvCxnSpPr>
          <p:nvPr/>
        </p:nvCxnSpPr>
        <p:spPr bwMode="auto">
          <a:xfrm>
            <a:off x="3329243" y="2258328"/>
            <a:ext cx="6666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038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Pause et </a:t>
            </a:r>
            <a:r>
              <a:rPr lang="en-CA" sz="4000" dirty="0" err="1"/>
              <a:t>réflexion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49075"/>
            <a:ext cx="8638967" cy="462788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Qu’avez-vous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005954"/>
                </a:solidFill>
                <a:ea typeface="+mn-lt"/>
                <a:cs typeface="+mn-lt"/>
              </a:rPr>
              <a:t>remarqué</a:t>
            </a:r>
            <a:r>
              <a:rPr lang="en-US" sz="2000" b="1" dirty="0">
                <a:solidFill>
                  <a:srgbClr val="005954"/>
                </a:solidFill>
                <a:ea typeface="+mn-lt"/>
                <a:cs typeface="+mn-lt"/>
              </a:rPr>
              <a:t>?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>
                <a:ea typeface="+mn-lt"/>
                <a:cs typeface="+mn-lt"/>
              </a:rPr>
              <a:t>En </a:t>
            </a:r>
            <a:r>
              <a:rPr lang="fr-CA" sz="2000" dirty="0">
                <a:ea typeface="+mn-lt"/>
                <a:cs typeface="+mn-lt"/>
              </a:rPr>
              <a:t>changeant la durée, que remarquez-vous </a:t>
            </a:r>
            <a:r>
              <a:rPr lang="fr-CA" sz="2000" dirty="0"/>
              <a:t>avec l'intérêt simple et l'intérêt composé</a:t>
            </a:r>
            <a:r>
              <a:rPr lang="en-US" sz="2000" dirty="0">
                <a:ea typeface="+mn-lt"/>
                <a:cs typeface="+mn-lt"/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ea typeface="+mn-lt"/>
              <a:cs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AF9A2-31CF-5852-8E01-C5CC6C905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5" t="2794" r="3824" b="3621"/>
          <a:stretch/>
        </p:blipFill>
        <p:spPr>
          <a:xfrm>
            <a:off x="4834874" y="485741"/>
            <a:ext cx="938606" cy="94272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063A0D-2C18-4F45-A86A-3ED780C4B081}"/>
              </a:ext>
            </a:extLst>
          </p:cNvPr>
          <p:cNvSpPr/>
          <p:nvPr/>
        </p:nvSpPr>
        <p:spPr bwMode="auto">
          <a:xfrm>
            <a:off x="1248156" y="2874638"/>
            <a:ext cx="6647688" cy="24375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0CA69D-B2E3-5A9C-3C37-10B76B22D5D5}"/>
              </a:ext>
            </a:extLst>
          </p:cNvPr>
          <p:cNvSpPr txBox="1">
            <a:spLocks/>
          </p:cNvSpPr>
          <p:nvPr/>
        </p:nvSpPr>
        <p:spPr bwMode="auto">
          <a:xfrm>
            <a:off x="1462408" y="3036117"/>
            <a:ext cx="6219183" cy="211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en-US" sz="1800" b="1" kern="0" dirty="0">
                <a:ea typeface="+mn-lt"/>
                <a:cs typeface="+mn-lt"/>
              </a:rPr>
              <a:t>Le </a:t>
            </a:r>
            <a:r>
              <a:rPr lang="en-US" sz="1800" b="1" kern="0" dirty="0" err="1">
                <a:ea typeface="+mn-lt"/>
                <a:cs typeface="+mn-lt"/>
              </a:rPr>
              <a:t>saviez-vous</a:t>
            </a:r>
            <a:r>
              <a:rPr lang="en-US" sz="1800" b="1" kern="0" dirty="0">
                <a:ea typeface="+mn-lt"/>
                <a:cs typeface="+mn-lt"/>
              </a:rPr>
              <a:t>? </a:t>
            </a:r>
            <a:r>
              <a:rPr lang="fr-CA" sz="1800" dirty="0"/>
              <a:t>L'intérêt simple est calculé annuellement</a:t>
            </a:r>
            <a:r>
              <a:rPr lang="en-US" sz="1800" kern="0" dirty="0">
                <a:ea typeface="+mn-lt"/>
                <a:cs typeface="+mn-lt"/>
              </a:rPr>
              <a:t>. </a:t>
            </a:r>
            <a:r>
              <a:rPr lang="fr-CA" sz="1800" dirty="0"/>
              <a:t>Dans cette exploration de l'intérêt composé</a:t>
            </a:r>
            <a:r>
              <a:rPr lang="en-US" sz="1800" kern="0" dirty="0">
                <a:ea typeface="+mn-lt"/>
                <a:cs typeface="+mn-lt"/>
              </a:rPr>
              <a:t>, nous </a:t>
            </a:r>
            <a:r>
              <a:rPr lang="fr-CA" sz="1800" kern="0" dirty="0">
                <a:ea typeface="+mn-lt"/>
                <a:cs typeface="+mn-lt"/>
              </a:rPr>
              <a:t>avons aussi choisi une période de composition « annuelle »</a:t>
            </a:r>
            <a:r>
              <a:rPr lang="en-US" sz="1800" kern="0" dirty="0">
                <a:ea typeface="+mn-lt"/>
                <a:cs typeface="+mn-lt"/>
              </a:rPr>
              <a:t>. </a:t>
            </a:r>
            <a:r>
              <a:rPr lang="fr-CA" sz="1800" dirty="0"/>
              <a:t>Si les deux intérêts sont calculés annuellement, pourquoi les intérêts composés augmentent-ils beaucoup plus vite</a:t>
            </a:r>
            <a:r>
              <a:rPr lang="en-US" sz="1800" kern="0" dirty="0">
                <a:ea typeface="+mn-lt"/>
                <a:cs typeface="+mn-lt"/>
              </a:rPr>
              <a:t>? </a:t>
            </a:r>
          </a:p>
          <a:p>
            <a:pPr marL="0" indent="0">
              <a:lnSpc>
                <a:spcPts val="2400"/>
              </a:lnSpc>
              <a:buFontTx/>
              <a:buNone/>
            </a:pPr>
            <a:r>
              <a:rPr lang="en-US" sz="1800" kern="0" dirty="0" err="1">
                <a:ea typeface="+mn-lt"/>
                <a:cs typeface="+mn-lt"/>
              </a:rPr>
              <a:t>Qu’en</a:t>
            </a:r>
            <a:r>
              <a:rPr lang="en-US" sz="1800" kern="0" dirty="0">
                <a:ea typeface="+mn-lt"/>
                <a:cs typeface="+mn-lt"/>
              </a:rPr>
              <a:t> </a:t>
            </a:r>
            <a:r>
              <a:rPr lang="en-US" sz="1800" kern="0" dirty="0" err="1">
                <a:ea typeface="+mn-lt"/>
                <a:cs typeface="+mn-lt"/>
              </a:rPr>
              <a:t>pensez-vous</a:t>
            </a:r>
            <a:r>
              <a:rPr lang="en-US" sz="1800" kern="0" dirty="0">
                <a:ea typeface="+mn-lt"/>
                <a:cs typeface="+mn-lt"/>
              </a:rPr>
              <a:t>?  </a:t>
            </a:r>
            <a:endParaRPr lang="en-US" sz="1800" b="1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altLang="en-US" sz="1800" kern="0" dirty="0">
              <a:cs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7172E0-422F-9997-0AED-FD3D1CB14436}"/>
              </a:ext>
            </a:extLst>
          </p:cNvPr>
          <p:cNvSpPr txBox="1">
            <a:spLocks/>
          </p:cNvSpPr>
          <p:nvPr/>
        </p:nvSpPr>
        <p:spPr bwMode="auto">
          <a:xfrm>
            <a:off x="459894" y="5534179"/>
            <a:ext cx="8331717" cy="64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CA" sz="1800" b="1" dirty="0">
                <a:solidFill>
                  <a:schemeClr val="accent4"/>
                </a:solidFill>
              </a:rPr>
              <a:t>Allons plus en profondeur pour voir comment l'intérêt simple et l'intérêt composé augmentent!</a:t>
            </a:r>
            <a:endParaRPr lang="en-US" sz="1800" b="1" kern="0" dirty="0">
              <a:solidFill>
                <a:schemeClr val="accent4"/>
              </a:solidFill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altLang="en-US" sz="180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5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simple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26464"/>
            <a:ext cx="8638967" cy="475049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>
                <a:cs typeface="Arial"/>
              </a:rPr>
              <a:t>Voici un graphique à barres qui représent</a:t>
            </a:r>
            <a:r>
              <a:rPr lang="fr-CA" sz="2000" dirty="0"/>
              <a:t>e l’intérêt simple.</a:t>
            </a:r>
            <a:endParaRPr lang="en-US" sz="2000" dirty="0"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fr-CA" sz="2000" dirty="0"/>
              <a:t>Croyez-vous que la croissance est linéaire ou non linéaire</a:t>
            </a:r>
            <a:r>
              <a:rPr lang="en-US" sz="2000" dirty="0">
                <a:cs typeface="Arial"/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0AFC1F-32C1-02CC-C2DD-9CAD236ACBA1}"/>
              </a:ext>
            </a:extLst>
          </p:cNvPr>
          <p:cNvGrpSpPr/>
          <p:nvPr/>
        </p:nvGrpSpPr>
        <p:grpSpPr>
          <a:xfrm>
            <a:off x="85372" y="2750382"/>
            <a:ext cx="8801489" cy="3716859"/>
            <a:chOff x="85372" y="2750382"/>
            <a:chExt cx="8801489" cy="371685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4E06E95-4DEF-8EC5-E052-F44FBAA60542}"/>
                </a:ext>
              </a:extLst>
            </p:cNvPr>
            <p:cNvGrpSpPr/>
            <p:nvPr/>
          </p:nvGrpSpPr>
          <p:grpSpPr>
            <a:xfrm>
              <a:off x="85372" y="2750382"/>
              <a:ext cx="8801489" cy="3716859"/>
              <a:chOff x="85372" y="2466918"/>
              <a:chExt cx="8801489" cy="371685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44D1913-98E3-54FD-C5CE-8A575A0E29F6}"/>
                  </a:ext>
                </a:extLst>
              </p:cNvPr>
              <p:cNvGrpSpPr/>
              <p:nvPr/>
            </p:nvGrpSpPr>
            <p:grpSpPr>
              <a:xfrm>
                <a:off x="393148" y="2466918"/>
                <a:ext cx="8493713" cy="3384152"/>
                <a:chOff x="393148" y="2466918"/>
                <a:chExt cx="8493713" cy="3384152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18F7E6D3-354D-7836-D476-39B1DB37D6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3148" y="2472798"/>
                  <a:ext cx="8493713" cy="3378272"/>
                </a:xfrm>
                <a:prstGeom prst="rect">
                  <a:avLst/>
                </a:prstGeom>
                <a:ln>
                  <a:solidFill>
                    <a:schemeClr val="bg2"/>
                  </a:solidFill>
                </a:ln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45A8A06D-F572-9C7C-A0F5-44612D4D79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72969" y="5467628"/>
                      <a:ext cx="2586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en-CA" sz="1800" b="1" dirty="0"/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45A8A06D-F572-9C7C-A0F5-44612D4D79D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72969" y="5467628"/>
                      <a:ext cx="258682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06ABC1D5-16F2-5144-8BFD-1F4CD4A4C7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3810" y="2466918"/>
                      <a:ext cx="3632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CA" sz="1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oMath>
                        </m:oMathPara>
                      </a14:m>
                      <a:endParaRPr lang="en-CA" sz="1800" b="1" dirty="0"/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06ABC1D5-16F2-5144-8BFD-1F4CD4A4C7D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3810" y="2466918"/>
                      <a:ext cx="363291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8D04C5-EF26-E0E3-8328-352E48F31A56}"/>
                  </a:ext>
                </a:extLst>
              </p:cNvPr>
              <p:cNvSpPr txBox="1"/>
              <p:nvPr/>
            </p:nvSpPr>
            <p:spPr>
              <a:xfrm>
                <a:off x="4512495" y="5876000"/>
                <a:ext cx="7312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b="1" dirty="0" err="1"/>
                  <a:t>Année</a:t>
                </a:r>
                <a:endParaRPr lang="en-CA" sz="1400" b="1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C532DC-E586-6B49-87EA-78389F9667C2}"/>
                  </a:ext>
                </a:extLst>
              </p:cNvPr>
              <p:cNvSpPr txBox="1"/>
              <p:nvPr/>
            </p:nvSpPr>
            <p:spPr>
              <a:xfrm rot="16200000">
                <a:off x="-413322" y="3931371"/>
                <a:ext cx="13051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b="1" dirty="0" err="1"/>
                  <a:t>Montant</a:t>
                </a:r>
                <a:r>
                  <a:rPr lang="en-CA" sz="1400" b="1" dirty="0"/>
                  <a:t> total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9868FF-AE60-ED3D-C252-E51AEB6503FD}"/>
                </a:ext>
              </a:extLst>
            </p:cNvPr>
            <p:cNvSpPr txBox="1"/>
            <p:nvPr/>
          </p:nvSpPr>
          <p:spPr>
            <a:xfrm>
              <a:off x="3827553" y="2833040"/>
              <a:ext cx="6707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1200" dirty="0"/>
                <a:t>Capital</a:t>
              </a:r>
              <a:endParaRPr lang="en-CA" sz="12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4A28E8-86B7-84A5-E620-D7B6DD999EE3}"/>
                </a:ext>
              </a:extLst>
            </p:cNvPr>
            <p:cNvSpPr txBox="1"/>
            <p:nvPr/>
          </p:nvSpPr>
          <p:spPr>
            <a:xfrm>
              <a:off x="4835254" y="2824287"/>
              <a:ext cx="9749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1200" dirty="0"/>
                <a:t>Intérêt total</a:t>
              </a:r>
              <a:endParaRPr lang="en-CA" sz="12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7CD874-66F5-8C64-2901-00455E314085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5679" y="3169310"/>
            <a:ext cx="7924459" cy="1670767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915263-CDBF-5B12-73A7-6C93C4BA1530}"/>
              </a:ext>
            </a:extLst>
          </p:cNvPr>
          <p:cNvSpPr txBox="1"/>
          <p:nvPr/>
        </p:nvSpPr>
        <p:spPr>
          <a:xfrm>
            <a:off x="7426773" y="2067622"/>
            <a:ext cx="138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solidFill>
                  <a:srgbClr val="005954"/>
                </a:solidFill>
              </a:rPr>
              <a:t>Linéaire</a:t>
            </a:r>
            <a:endParaRPr lang="en-CA" sz="2000" b="1" dirty="0">
              <a:solidFill>
                <a:srgbClr val="005954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D002EC-F72B-9E7E-4A51-9D5DA9B6247D}"/>
              </a:ext>
            </a:extLst>
          </p:cNvPr>
          <p:cNvSpPr/>
          <p:nvPr/>
        </p:nvSpPr>
        <p:spPr bwMode="auto">
          <a:xfrm>
            <a:off x="7377008" y="2028029"/>
            <a:ext cx="1195961" cy="521553"/>
          </a:xfrm>
          <a:custGeom>
            <a:avLst/>
            <a:gdLst>
              <a:gd name="connsiteX0" fmla="*/ 0 w 1195961"/>
              <a:gd name="connsiteY0" fmla="*/ 260777 h 521553"/>
              <a:gd name="connsiteX1" fmla="*/ 597981 w 1195961"/>
              <a:gd name="connsiteY1" fmla="*/ 0 h 521553"/>
              <a:gd name="connsiteX2" fmla="*/ 1195962 w 1195961"/>
              <a:gd name="connsiteY2" fmla="*/ 260777 h 521553"/>
              <a:gd name="connsiteX3" fmla="*/ 597981 w 1195961"/>
              <a:gd name="connsiteY3" fmla="*/ 521554 h 521553"/>
              <a:gd name="connsiteX4" fmla="*/ 0 w 1195961"/>
              <a:gd name="connsiteY4" fmla="*/ 260777 h 5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5961" h="521553" extrusionOk="0">
                <a:moveTo>
                  <a:pt x="0" y="260777"/>
                </a:moveTo>
                <a:cubicBezTo>
                  <a:pt x="-41457" y="68004"/>
                  <a:pt x="298069" y="-11017"/>
                  <a:pt x="597981" y="0"/>
                </a:cubicBezTo>
                <a:cubicBezTo>
                  <a:pt x="916699" y="6483"/>
                  <a:pt x="1211146" y="112223"/>
                  <a:pt x="1195962" y="260777"/>
                </a:cubicBezTo>
                <a:cubicBezTo>
                  <a:pt x="1191167" y="395241"/>
                  <a:pt x="916935" y="556720"/>
                  <a:pt x="597981" y="521554"/>
                </a:cubicBezTo>
                <a:cubicBezTo>
                  <a:pt x="287494" y="494282"/>
                  <a:pt x="16546" y="403438"/>
                  <a:pt x="0" y="260777"/>
                </a:cubicBezTo>
                <a:close/>
              </a:path>
            </a:pathLst>
          </a:custGeom>
          <a:noFill/>
          <a:ln w="38100" cap="flat" cmpd="sng" algn="ctr">
            <a:solidFill>
              <a:srgbClr val="00595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132470"/>
                <a:ext cx="8638967" cy="504449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dirty="0">
                    <a:cs typeface="Arial"/>
                  </a:rPr>
                  <a:t>Cette table de </a:t>
                </a:r>
                <a:r>
                  <a:rPr lang="en-US" sz="2000" dirty="0" err="1">
                    <a:cs typeface="Arial"/>
                  </a:rPr>
                  <a:t>valeurs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représente</a:t>
                </a:r>
                <a:r>
                  <a:rPr lang="en-US" sz="2000" dirty="0">
                    <a:cs typeface="Arial"/>
                  </a:rPr>
                  <a:t> la </a:t>
                </a:r>
                <a:r>
                  <a:rPr lang="en-US" sz="2000" dirty="0" err="1">
                    <a:cs typeface="Arial"/>
                  </a:rPr>
                  <a:t>même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croissance</a:t>
                </a:r>
                <a:r>
                  <a:rPr lang="en-US" sz="2000" dirty="0">
                    <a:cs typeface="Arial"/>
                  </a:rPr>
                  <a:t> que le </a:t>
                </a:r>
                <a:r>
                  <a:rPr lang="en-US" sz="2000" dirty="0" err="1">
                    <a:cs typeface="Arial"/>
                  </a:rPr>
                  <a:t>graphique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précédent</a:t>
                </a:r>
                <a:r>
                  <a:rPr lang="en-US" sz="2000" dirty="0">
                    <a:cs typeface="Arial"/>
                  </a:rPr>
                  <a:t>.</a:t>
                </a:r>
              </a:p>
              <a:p>
                <a:pPr marL="342900" indent="-342900">
                  <a:lnSpc>
                    <a:spcPts val="2400"/>
                  </a:lnSpc>
                </a:pPr>
                <a:r>
                  <a:rPr lang="en-US" sz="2000" dirty="0" err="1">
                    <a:ea typeface="+mn-lt"/>
                    <a:cs typeface="+mn-lt"/>
                  </a:rPr>
                  <a:t>Lorsque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(</a:t>
                </a:r>
                <a:r>
                  <a:rPr lang="en-US" sz="2000" dirty="0" err="1">
                    <a:ea typeface="+mn-lt"/>
                    <a:cs typeface="+mn-lt"/>
                  </a:rPr>
                  <a:t>année</a:t>
                </a:r>
                <a:r>
                  <a:rPr lang="en-US" sz="2000" dirty="0">
                    <a:ea typeface="+mn-lt"/>
                    <a:cs typeface="+mn-lt"/>
                  </a:rPr>
                  <a:t>) </a:t>
                </a:r>
                <a:r>
                  <a:rPr lang="en-US" sz="2000" dirty="0" err="1">
                    <a:ea typeface="+mn-lt"/>
                    <a:cs typeface="+mn-lt"/>
                  </a:rPr>
                  <a:t>augmente</a:t>
                </a:r>
                <a:r>
                  <a:rPr lang="en-US" sz="2000" dirty="0">
                    <a:ea typeface="+mn-lt"/>
                    <a:cs typeface="+mn-lt"/>
                  </a:rPr>
                  <a:t>, de </a:t>
                </a:r>
                <a:r>
                  <a:rPr lang="en-US" sz="2000" dirty="0" err="1">
                    <a:ea typeface="+mn-lt"/>
                    <a:cs typeface="+mn-lt"/>
                  </a:rPr>
                  <a:t>combien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𝑦</m:t>
                    </m:r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(</a:t>
                </a:r>
                <a:r>
                  <a:rPr lang="en-US" sz="2000" dirty="0" err="1">
                    <a:ea typeface="+mn-lt"/>
                    <a:cs typeface="+mn-lt"/>
                  </a:rPr>
                  <a:t>montant</a:t>
                </a:r>
                <a:r>
                  <a:rPr lang="en-US" sz="2000" dirty="0">
                    <a:ea typeface="+mn-lt"/>
                    <a:cs typeface="+mn-lt"/>
                  </a:rPr>
                  <a:t> total) </a:t>
                </a:r>
                <a:r>
                  <a:rPr lang="en-US" sz="2000" dirty="0" err="1">
                    <a:ea typeface="+mn-lt"/>
                    <a:cs typeface="+mn-lt"/>
                  </a:rPr>
                  <a:t>augmente</a:t>
                </a:r>
                <a:r>
                  <a:rPr lang="en-US" sz="2000" dirty="0">
                    <a:ea typeface="+mn-lt"/>
                    <a:cs typeface="+mn-lt"/>
                  </a:rPr>
                  <a:t>-t-il?</a:t>
                </a:r>
                <a:endParaRPr lang="en-US" sz="20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132470"/>
                <a:ext cx="8638967" cy="5044494"/>
              </a:xfrm>
              <a:blipFill>
                <a:blip r:embed="rId3"/>
                <a:stretch>
                  <a:fillRect l="-1270" r="-4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297C2C6-6450-5117-AD84-C21E4F4A3082}"/>
              </a:ext>
            </a:extLst>
          </p:cNvPr>
          <p:cNvGrpSpPr/>
          <p:nvPr/>
        </p:nvGrpSpPr>
        <p:grpSpPr>
          <a:xfrm>
            <a:off x="1312410" y="2624585"/>
            <a:ext cx="5525629" cy="3957179"/>
            <a:chOff x="1312410" y="2624585"/>
            <a:chExt cx="5525629" cy="39571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69E5482-B0B6-048C-E74B-2A2797A2C7F9}"/>
                </a:ext>
              </a:extLst>
            </p:cNvPr>
            <p:cNvGrpSpPr/>
            <p:nvPr/>
          </p:nvGrpSpPr>
          <p:grpSpPr>
            <a:xfrm>
              <a:off x="1446489" y="2626007"/>
              <a:ext cx="5391550" cy="3955757"/>
              <a:chOff x="1192360" y="2213765"/>
              <a:chExt cx="5391550" cy="395575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DD7F09C-A13A-4CAC-08AA-0336EF0F10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53398" b="53083"/>
              <a:stretch/>
            </p:blipFill>
            <p:spPr>
              <a:xfrm>
                <a:off x="1192360" y="2213765"/>
                <a:ext cx="1865885" cy="395575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E0800AB-8800-4C12-4F64-14E459A56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8155" y="2240451"/>
                <a:ext cx="2235755" cy="388739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D4986B8-B1B7-F9C3-E8D8-63747FA21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7683" y="2227481"/>
                <a:ext cx="1744425" cy="393251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C1DCEB-3E97-FD50-FCE5-9E8453D98F60}"/>
                </a:ext>
              </a:extLst>
            </p:cNvPr>
            <p:cNvSpPr txBox="1"/>
            <p:nvPr/>
          </p:nvSpPr>
          <p:spPr>
            <a:xfrm>
              <a:off x="1312410" y="2743645"/>
              <a:ext cx="827216" cy="338554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600" b="1" dirty="0"/>
                <a:t>Année</a:t>
              </a:r>
              <a:endParaRPr lang="en-CA" sz="16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52B0EE-31E8-2D3D-0632-049BC94CE633}"/>
                </a:ext>
              </a:extLst>
            </p:cNvPr>
            <p:cNvSpPr txBox="1"/>
            <p:nvPr/>
          </p:nvSpPr>
          <p:spPr>
            <a:xfrm>
              <a:off x="3437608" y="2739745"/>
              <a:ext cx="827216" cy="338554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/>
                <a:t>Intérêt</a:t>
              </a:r>
              <a:endParaRPr lang="en-CA" sz="16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C32696-FCAA-991F-9F76-D35F1A5A8C00}"/>
                </a:ext>
              </a:extLst>
            </p:cNvPr>
            <p:cNvSpPr txBox="1"/>
            <p:nvPr/>
          </p:nvSpPr>
          <p:spPr>
            <a:xfrm>
              <a:off x="5098045" y="2624585"/>
              <a:ext cx="1016263" cy="584775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/>
                <a:t>Montant total</a:t>
              </a:r>
              <a:endParaRPr lang="en-CA" sz="1600" b="1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1061335"/>
          </a:xfrm>
        </p:spPr>
        <p:txBody>
          <a:bodyPr>
            <a:normAutofit/>
          </a:bodyPr>
          <a:lstStyle/>
          <a:p>
            <a:r>
              <a:rPr lang="fr-CA" sz="4000" dirty="0"/>
              <a:t>Intérêt simple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A40494-7F21-9A0E-7BE6-BBF297E64444}"/>
                  </a:ext>
                </a:extLst>
              </p:cNvPr>
              <p:cNvSpPr txBox="1"/>
              <p:nvPr/>
            </p:nvSpPr>
            <p:spPr>
              <a:xfrm>
                <a:off x="2090693" y="2743645"/>
                <a:ext cx="4296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EA40494-7F21-9A0E-7BE6-BBF297E64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693" y="2743645"/>
                <a:ext cx="429605" cy="307777"/>
              </a:xfrm>
              <a:prstGeom prst="rect">
                <a:avLst/>
              </a:prstGeom>
              <a:blipFill>
                <a:blip r:embed="rId7"/>
                <a:stretch>
                  <a:fillRect l="-20000" r="-20000" b="-37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40F90C-F8E6-6B71-326F-AA9BA146EF54}"/>
                  </a:ext>
                </a:extLst>
              </p:cNvPr>
              <p:cNvSpPr txBox="1"/>
              <p:nvPr/>
            </p:nvSpPr>
            <p:spPr>
              <a:xfrm>
                <a:off x="6065060" y="2739745"/>
                <a:ext cx="4360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40F90C-F8E6-6B71-326F-AA9BA146E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060" y="2739745"/>
                <a:ext cx="436017" cy="307777"/>
              </a:xfrm>
              <a:prstGeom prst="rect">
                <a:avLst/>
              </a:prstGeom>
              <a:blipFill>
                <a:blip r:embed="rId8"/>
                <a:stretch>
                  <a:fillRect l="-19718" r="-19718" b="-37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1541669C-BF02-045D-F71A-A8ADB41BA995}"/>
              </a:ext>
            </a:extLst>
          </p:cNvPr>
          <p:cNvSpPr/>
          <p:nvPr/>
        </p:nvSpPr>
        <p:spPr bwMode="auto">
          <a:xfrm>
            <a:off x="2194016" y="3498981"/>
            <a:ext cx="411480" cy="541851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F2A7F25B-E76B-A718-7091-6B9376A10B2F}"/>
              </a:ext>
            </a:extLst>
          </p:cNvPr>
          <p:cNvSpPr/>
          <p:nvPr/>
        </p:nvSpPr>
        <p:spPr bwMode="auto">
          <a:xfrm>
            <a:off x="2194016" y="4087889"/>
            <a:ext cx="411480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1E57F900-1B02-6C04-A882-3C494DF63C89}"/>
              </a:ext>
            </a:extLst>
          </p:cNvPr>
          <p:cNvSpPr/>
          <p:nvPr/>
        </p:nvSpPr>
        <p:spPr bwMode="auto">
          <a:xfrm>
            <a:off x="2197730" y="4639210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Arrow: Curved Left 22">
            <a:extLst>
              <a:ext uri="{FF2B5EF4-FFF2-40B4-BE49-F238E27FC236}">
                <a16:creationId xmlns:a16="http://schemas.microsoft.com/office/drawing/2014/main" id="{0BBBE0C0-CE4B-94B6-63C7-CF6D97FF8A83}"/>
              </a:ext>
            </a:extLst>
          </p:cNvPr>
          <p:cNvSpPr/>
          <p:nvPr/>
        </p:nvSpPr>
        <p:spPr bwMode="auto">
          <a:xfrm>
            <a:off x="2227963" y="5190531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922614C4-18E1-D18C-78EF-7A0F8CA18ED0}"/>
              </a:ext>
            </a:extLst>
          </p:cNvPr>
          <p:cNvSpPr/>
          <p:nvPr/>
        </p:nvSpPr>
        <p:spPr bwMode="auto">
          <a:xfrm>
            <a:off x="2227963" y="5764904"/>
            <a:ext cx="407766" cy="559005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F2A121-24C2-E0EF-6E4C-8E9E5BEB3456}"/>
                  </a:ext>
                </a:extLst>
              </p:cNvPr>
              <p:cNvSpPr txBox="1"/>
              <p:nvPr/>
            </p:nvSpPr>
            <p:spPr>
              <a:xfrm>
                <a:off x="2699129" y="351218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DF2A121-24C2-E0EF-6E4C-8E9E5BEB3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129" y="3512187"/>
                <a:ext cx="405560" cy="307777"/>
              </a:xfrm>
              <a:prstGeom prst="rect">
                <a:avLst/>
              </a:prstGeom>
              <a:blipFill>
                <a:blip r:embed="rId9"/>
                <a:stretch>
                  <a:fillRect l="-12121" r="-12121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DA8B68-0366-AE7B-508E-A399F4973F93}"/>
                  </a:ext>
                </a:extLst>
              </p:cNvPr>
              <p:cNvSpPr txBox="1"/>
              <p:nvPr/>
            </p:nvSpPr>
            <p:spPr>
              <a:xfrm>
                <a:off x="2726561" y="4115859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DA8B68-0366-AE7B-508E-A399F4973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561" y="4115859"/>
                <a:ext cx="405560" cy="307777"/>
              </a:xfrm>
              <a:prstGeom prst="rect">
                <a:avLst/>
              </a:prstGeom>
              <a:blipFill>
                <a:blip r:embed="rId10"/>
                <a:stretch>
                  <a:fillRect l="-11940" r="-1194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5153FE-E6D7-C99B-652B-C5BA7086E624}"/>
                  </a:ext>
                </a:extLst>
              </p:cNvPr>
              <p:cNvSpPr txBox="1"/>
              <p:nvPr/>
            </p:nvSpPr>
            <p:spPr>
              <a:xfrm>
                <a:off x="2729197" y="4677302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45153FE-E6D7-C99B-652B-C5BA7086E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97" y="4677302"/>
                <a:ext cx="405560" cy="307777"/>
              </a:xfrm>
              <a:prstGeom prst="rect">
                <a:avLst/>
              </a:prstGeom>
              <a:blipFill>
                <a:blip r:embed="rId11"/>
                <a:stretch>
                  <a:fillRect l="-12121" r="-12121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F2A7CF-1D7C-9D5F-CF85-73A324BB6633}"/>
                  </a:ext>
                </a:extLst>
              </p:cNvPr>
              <p:cNvSpPr txBox="1"/>
              <p:nvPr/>
            </p:nvSpPr>
            <p:spPr>
              <a:xfrm>
                <a:off x="2713016" y="5238745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CF2A7CF-1D7C-9D5F-CF85-73A324BB6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016" y="5238745"/>
                <a:ext cx="484107" cy="307777"/>
              </a:xfrm>
              <a:prstGeom prst="rect">
                <a:avLst/>
              </a:prstGeom>
              <a:blipFill>
                <a:blip r:embed="rId12"/>
                <a:stretch>
                  <a:fillRect l="-2532" r="-3797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CC492A-9273-008B-68FF-1AD4EF02B1B9}"/>
                  </a:ext>
                </a:extLst>
              </p:cNvPr>
              <p:cNvSpPr txBox="1"/>
              <p:nvPr/>
            </p:nvSpPr>
            <p:spPr>
              <a:xfrm>
                <a:off x="2724124" y="5826681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0CC492A-9273-008B-68FF-1AD4EF02B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24" y="5826681"/>
                <a:ext cx="484107" cy="307777"/>
              </a:xfrm>
              <a:prstGeom prst="rect">
                <a:avLst/>
              </a:prstGeom>
              <a:blipFill>
                <a:blip r:embed="rId13"/>
                <a:stretch>
                  <a:fillRect l="-2532" r="-2532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67946689-D30A-2617-FC4D-5EA306C63B75}"/>
              </a:ext>
            </a:extLst>
          </p:cNvPr>
          <p:cNvSpPr/>
          <p:nvPr/>
        </p:nvSpPr>
        <p:spPr bwMode="auto">
          <a:xfrm>
            <a:off x="6263945" y="3512768"/>
            <a:ext cx="411480" cy="541851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Arrow: Curved Left 30">
            <a:extLst>
              <a:ext uri="{FF2B5EF4-FFF2-40B4-BE49-F238E27FC236}">
                <a16:creationId xmlns:a16="http://schemas.microsoft.com/office/drawing/2014/main" id="{7C68B294-383E-20D2-E6D9-468712F4FBDE}"/>
              </a:ext>
            </a:extLst>
          </p:cNvPr>
          <p:cNvSpPr/>
          <p:nvPr/>
        </p:nvSpPr>
        <p:spPr bwMode="auto">
          <a:xfrm>
            <a:off x="6263945" y="4101676"/>
            <a:ext cx="411480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C3015D27-0240-D68B-9A86-D2E395823F25}"/>
              </a:ext>
            </a:extLst>
          </p:cNvPr>
          <p:cNvSpPr/>
          <p:nvPr/>
        </p:nvSpPr>
        <p:spPr bwMode="auto">
          <a:xfrm>
            <a:off x="6267659" y="4652997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B8FED005-8228-6685-6953-6F300F695CBC}"/>
              </a:ext>
            </a:extLst>
          </p:cNvPr>
          <p:cNvSpPr/>
          <p:nvPr/>
        </p:nvSpPr>
        <p:spPr bwMode="auto">
          <a:xfrm>
            <a:off x="6297892" y="5204318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Arrow: Curved Left 33">
            <a:extLst>
              <a:ext uri="{FF2B5EF4-FFF2-40B4-BE49-F238E27FC236}">
                <a16:creationId xmlns:a16="http://schemas.microsoft.com/office/drawing/2014/main" id="{C1EECE98-BBFC-6571-DC75-9B387FA9B97C}"/>
              </a:ext>
            </a:extLst>
          </p:cNvPr>
          <p:cNvSpPr/>
          <p:nvPr/>
        </p:nvSpPr>
        <p:spPr bwMode="auto">
          <a:xfrm>
            <a:off x="6297892" y="5778691"/>
            <a:ext cx="407766" cy="559005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F35D88-DFF2-25DC-2E7F-ECA0605C2B50}"/>
                  </a:ext>
                </a:extLst>
              </p:cNvPr>
              <p:cNvSpPr txBox="1"/>
              <p:nvPr/>
            </p:nvSpPr>
            <p:spPr>
              <a:xfrm>
                <a:off x="6807417" y="3566670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9F35D88-DFF2-25DC-2E7F-ECA0605C2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17" y="3566670"/>
                <a:ext cx="484107" cy="307777"/>
              </a:xfrm>
              <a:prstGeom prst="rect">
                <a:avLst/>
              </a:prstGeom>
              <a:blipFill>
                <a:blip r:embed="rId14"/>
                <a:stretch>
                  <a:fillRect l="-16456" r="-16456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2EA2C4-5682-C8FD-EF85-1CB8FBC5C221}"/>
                  </a:ext>
                </a:extLst>
              </p:cNvPr>
              <p:cNvSpPr txBox="1"/>
              <p:nvPr/>
            </p:nvSpPr>
            <p:spPr>
              <a:xfrm>
                <a:off x="6807417" y="4149382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E2EA2C4-5682-C8FD-EF85-1CB8FBC5C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17" y="4149382"/>
                <a:ext cx="484107" cy="307777"/>
              </a:xfrm>
              <a:prstGeom prst="rect">
                <a:avLst/>
              </a:prstGeom>
              <a:blipFill>
                <a:blip r:embed="rId15"/>
                <a:stretch>
                  <a:fillRect l="-16456" r="-16456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062086D-2EC8-BB30-7495-450A3436AC58}"/>
                  </a:ext>
                </a:extLst>
              </p:cNvPr>
              <p:cNvSpPr txBox="1"/>
              <p:nvPr/>
            </p:nvSpPr>
            <p:spPr>
              <a:xfrm>
                <a:off x="6807416" y="4703695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062086D-2EC8-BB30-7495-450A3436A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16" y="4703695"/>
                <a:ext cx="484107" cy="307777"/>
              </a:xfrm>
              <a:prstGeom prst="rect">
                <a:avLst/>
              </a:prstGeom>
              <a:blipFill>
                <a:blip r:embed="rId16"/>
                <a:stretch>
                  <a:fillRect l="-16456" r="-16456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5B87D4-E899-F572-BE4C-500111B2DDB3}"/>
                  </a:ext>
                </a:extLst>
              </p:cNvPr>
              <p:cNvSpPr txBox="1"/>
              <p:nvPr/>
            </p:nvSpPr>
            <p:spPr>
              <a:xfrm>
                <a:off x="6807416" y="5262553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25B87D4-E899-F572-BE4C-500111B2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16" y="5262553"/>
                <a:ext cx="484107" cy="307777"/>
              </a:xfrm>
              <a:prstGeom prst="rect">
                <a:avLst/>
              </a:prstGeom>
              <a:blipFill>
                <a:blip r:embed="rId17"/>
                <a:stretch>
                  <a:fillRect l="-16456" r="-16456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17351AD-5EEF-1258-034A-99356199F22F}"/>
                  </a:ext>
                </a:extLst>
              </p:cNvPr>
              <p:cNvSpPr txBox="1"/>
              <p:nvPr/>
            </p:nvSpPr>
            <p:spPr>
              <a:xfrm>
                <a:off x="6827187" y="5830801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+80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17351AD-5EEF-1258-034A-99356199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87" y="5830801"/>
                <a:ext cx="484107" cy="307777"/>
              </a:xfrm>
              <a:prstGeom prst="rect">
                <a:avLst/>
              </a:prstGeom>
              <a:blipFill>
                <a:blip r:embed="rId18"/>
                <a:stretch>
                  <a:fillRect l="-16456" r="-16456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EF3D67B2-ADC4-29B0-8E83-4B0EA60BFB0F}"/>
              </a:ext>
            </a:extLst>
          </p:cNvPr>
          <p:cNvSpPr/>
          <p:nvPr/>
        </p:nvSpPr>
        <p:spPr bwMode="auto">
          <a:xfrm>
            <a:off x="7257361" y="2457736"/>
            <a:ext cx="1469884" cy="1111335"/>
          </a:xfrm>
          <a:prstGeom prst="wedgeRoundRectCallout">
            <a:avLst>
              <a:gd name="adj1" fmla="val -31688"/>
              <a:gd name="adj2" fmla="val 70220"/>
              <a:gd name="adj3" fmla="val 16667"/>
            </a:avLst>
          </a:prstGeom>
          <a:noFill/>
          <a:ln w="19050" cap="flat" cmpd="sng" algn="ctr">
            <a:solidFill>
              <a:srgbClr val="CF5B13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9662FD-8807-B939-BECC-EFAB7D985E86}"/>
              </a:ext>
            </a:extLst>
          </p:cNvPr>
          <p:cNvSpPr txBox="1"/>
          <p:nvPr/>
        </p:nvSpPr>
        <p:spPr>
          <a:xfrm>
            <a:off x="7260177" y="2518256"/>
            <a:ext cx="1564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Le </a:t>
            </a:r>
            <a:r>
              <a:rPr lang="en-CA" dirty="0" err="1"/>
              <a:t>montant</a:t>
            </a:r>
            <a:r>
              <a:rPr lang="en-CA" dirty="0"/>
              <a:t> total</a:t>
            </a:r>
            <a:r>
              <a:rPr lang="en-CA" sz="1400" dirty="0"/>
              <a:t> </a:t>
            </a:r>
            <a:r>
              <a:rPr lang="en-CA" sz="1400" dirty="0" err="1"/>
              <a:t>augmente</a:t>
            </a:r>
            <a:r>
              <a:rPr lang="en-CA" sz="1400" dirty="0"/>
              <a:t> </a:t>
            </a:r>
            <a:r>
              <a:rPr lang="fr-FR" dirty="0"/>
              <a:t>selon le montant des intérêts.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64712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>
            <a:noAutofit/>
          </a:bodyPr>
          <a:lstStyle/>
          <a:p>
            <a:pPr eaLnBrk="1" hangingPunct="1"/>
            <a:r>
              <a:rPr lang="fr-CA" sz="3600">
                <a:solidFill>
                  <a:schemeClr val="bg2"/>
                </a:solidFill>
                <a:ea typeface="MS PGothic"/>
              </a:rPr>
              <a:t>Remarque spéciale à l’intention du personnel enseignant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B090C-D7A0-1742-86F3-6D341B66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39" y="1630682"/>
            <a:ext cx="5761122" cy="47730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simple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1800" dirty="0">
                    <a:latin typeface="+mn-lt"/>
                  </a:rPr>
                  <a:t>Pour </a:t>
                </a:r>
                <a:r>
                  <a:rPr lang="en-US" sz="1800" dirty="0" err="1">
                    <a:latin typeface="+mn-lt"/>
                  </a:rPr>
                  <a:t>l’intérêt</a:t>
                </a:r>
                <a:r>
                  <a:rPr lang="en-US" sz="1800" dirty="0">
                    <a:latin typeface="+mn-lt"/>
                  </a:rPr>
                  <a:t> simple, </a:t>
                </a:r>
                <a:r>
                  <a:rPr lang="en-US" sz="1800" dirty="0" err="1">
                    <a:latin typeface="+mn-lt"/>
                  </a:rPr>
                  <a:t>lorsque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+mn-lt"/>
                  </a:rPr>
                  <a:t> augmente, </a:t>
                </a:r>
                <a14:m>
                  <m:oMath xmlns:m="http://schemas.openxmlformats.org/officeDocument/2006/math">
                    <m:r>
                      <a:rPr lang="fr-CA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augmente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b="1" dirty="0">
                    <a:latin typeface="+mn-lt"/>
                  </a:rPr>
                  <a:t>à un </a:t>
                </a:r>
                <a:r>
                  <a:rPr lang="en-US" sz="1800" b="1" dirty="0" err="1">
                    <a:latin typeface="+mn-lt"/>
                  </a:rPr>
                  <a:t>taux</a:t>
                </a:r>
                <a:r>
                  <a:rPr lang="en-US" sz="1800" b="1" dirty="0">
                    <a:latin typeface="+mn-lt"/>
                  </a:rPr>
                  <a:t> constant</a:t>
                </a:r>
                <a:r>
                  <a:rPr lang="en-US" sz="1800" dirty="0">
                    <a:latin typeface="+mn-lt"/>
                  </a:rPr>
                  <a:t>.</a:t>
                </a:r>
              </a:p>
              <a:p>
                <a:pPr marL="0" indent="0">
                  <a:lnSpc>
                    <a:spcPts val="1800"/>
                  </a:lnSpc>
                  <a:buNone/>
                </a:pPr>
                <a:endParaRPr lang="en-US" sz="1800" b="1" dirty="0">
                  <a:solidFill>
                    <a:schemeClr val="accent4"/>
                  </a:solidFill>
                  <a:latin typeface="+mn-lt"/>
                </a:endParaRPr>
              </a:p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1800" b="1" dirty="0" err="1">
                    <a:solidFill>
                      <a:schemeClr val="accent4"/>
                    </a:solidFill>
                    <a:latin typeface="+mn-lt"/>
                  </a:rPr>
                  <a:t>Vous</a:t>
                </a:r>
                <a:r>
                  <a:rPr lang="en-US" sz="1800" b="1" dirty="0">
                    <a:solidFill>
                      <a:schemeClr val="accent4"/>
                    </a:solidFill>
                    <a:latin typeface="+mn-lt"/>
                  </a:rPr>
                  <a:t> </a:t>
                </a:r>
                <a:r>
                  <a:rPr lang="en-US" sz="1800" b="1" dirty="0" err="1">
                    <a:solidFill>
                      <a:schemeClr val="accent4"/>
                    </a:solidFill>
                    <a:latin typeface="+mn-lt"/>
                  </a:rPr>
                  <a:t>souvenez-vous</a:t>
                </a:r>
                <a:r>
                  <a:rPr lang="en-US" sz="1800" b="1" dirty="0">
                    <a:solidFill>
                      <a:schemeClr val="accent4"/>
                    </a:solidFill>
                    <a:latin typeface="+mn-lt"/>
                  </a:rPr>
                  <a:t> ?</a:t>
                </a:r>
              </a:p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1800" dirty="0">
                    <a:latin typeface="+mn-lt"/>
                  </a:rPr>
                  <a:t>Un </a:t>
                </a:r>
                <a:r>
                  <a:rPr lang="en-US" sz="1800" b="1" dirty="0" err="1">
                    <a:latin typeface="+mn-lt"/>
                  </a:rPr>
                  <a:t>taux</a:t>
                </a:r>
                <a:r>
                  <a:rPr lang="en-US" sz="1800" b="1" dirty="0">
                    <a:latin typeface="+mn-lt"/>
                  </a:rPr>
                  <a:t> de variation constant </a:t>
                </a:r>
                <a:r>
                  <a:rPr lang="en-US" sz="1800" dirty="0" err="1">
                    <a:latin typeface="+mn-lt"/>
                  </a:rPr>
                  <a:t>est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b="1" dirty="0" err="1">
                    <a:latin typeface="+mn-lt"/>
                  </a:rPr>
                  <a:t>linéaire</a:t>
                </a:r>
                <a:r>
                  <a:rPr lang="en-US" sz="1800" dirty="0">
                    <a:latin typeface="+mn-lt"/>
                  </a:rPr>
                  <a:t>.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 algn="ctr">
                  <a:lnSpc>
                    <a:spcPts val="2400"/>
                  </a:lnSpc>
                  <a:buNone/>
                </a:pPr>
                <a:r>
                  <a:rPr lang="en-US" sz="2200" b="1" dirty="0">
                    <a:solidFill>
                      <a:schemeClr val="accent2"/>
                    </a:solidFill>
                  </a:rPr>
                  <a:t>Les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intérêts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simples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sont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une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croissance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linéaire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!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C27E3C-DA94-C2D8-81C6-9B8F3E8A56F2}"/>
                  </a:ext>
                </a:extLst>
              </p:cNvPr>
              <p:cNvSpPr txBox="1"/>
              <p:nvPr/>
            </p:nvSpPr>
            <p:spPr>
              <a:xfrm>
                <a:off x="4221045" y="4329866"/>
                <a:ext cx="1361726" cy="365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200" i="1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200" i="1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i="1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en-CA" sz="1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CA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12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7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C27E3C-DA94-C2D8-81C6-9B8F3E8A5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045" y="4329866"/>
                <a:ext cx="1361726" cy="365100"/>
              </a:xfrm>
              <a:prstGeom prst="rect">
                <a:avLst/>
              </a:prstGeom>
              <a:blipFill>
                <a:blip r:embed="rId3"/>
                <a:stretch>
                  <a:fillRect l="-5357" r="-45089" b="-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F72153-BC3E-6D78-DBE5-D2CEBF14B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83455" y="3233596"/>
            <a:ext cx="5278112" cy="1755409"/>
          </a:xfrm>
          <a:prstGeom prst="line">
            <a:avLst/>
          </a:prstGeom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3E7A4E6-EFA8-E268-AC03-2C4353059449}"/>
              </a:ext>
            </a:extLst>
          </p:cNvPr>
          <p:cNvGrpSpPr/>
          <p:nvPr/>
        </p:nvGrpSpPr>
        <p:grpSpPr>
          <a:xfrm>
            <a:off x="1545947" y="2838956"/>
            <a:ext cx="5741060" cy="2870779"/>
            <a:chOff x="1545947" y="2838956"/>
            <a:chExt cx="5741060" cy="287077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AA6DE2-3019-BC94-FED9-A4C442058E10}"/>
                </a:ext>
              </a:extLst>
            </p:cNvPr>
            <p:cNvCxnSpPr>
              <a:cxnSpLocks/>
            </p:cNvCxnSpPr>
            <p:nvPr/>
          </p:nvCxnSpPr>
          <p:spPr>
            <a:xfrm>
              <a:off x="2071163" y="2920006"/>
              <a:ext cx="0" cy="2459736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E262DB8-F868-2908-EE46-A74CE60FFF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1163" y="5367432"/>
              <a:ext cx="5215844" cy="1535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2B3724-4286-436B-5D63-570FD7E9CFC7}"/>
                </a:ext>
              </a:extLst>
            </p:cNvPr>
            <p:cNvSpPr txBox="1"/>
            <p:nvPr/>
          </p:nvSpPr>
          <p:spPr>
            <a:xfrm rot="16200000">
              <a:off x="1198979" y="4141685"/>
              <a:ext cx="13255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err="1"/>
                <a:t>Montant</a:t>
              </a:r>
              <a:r>
                <a:rPr lang="en-CA" sz="1400" b="1" dirty="0"/>
                <a:t> total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47F82-F636-29AC-BC38-7C69E0E42851}"/>
                </a:ext>
              </a:extLst>
            </p:cNvPr>
            <p:cNvSpPr txBox="1"/>
            <p:nvPr/>
          </p:nvSpPr>
          <p:spPr>
            <a:xfrm>
              <a:off x="4472863" y="5401958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err="1"/>
                <a:t>Année</a:t>
              </a:r>
              <a:endParaRPr lang="en-CA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DA7984A-60B3-4E5C-F6A1-D9DD557011BE}"/>
                    </a:ext>
                  </a:extLst>
                </p:cNvPr>
                <p:cNvSpPr txBox="1"/>
                <p:nvPr/>
              </p:nvSpPr>
              <p:spPr>
                <a:xfrm>
                  <a:off x="1545947" y="2838956"/>
                  <a:ext cx="36329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18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DA7984A-60B3-4E5C-F6A1-D9DD557011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947" y="2838956"/>
                  <a:ext cx="363291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2888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8DAAF67-540F-A05C-0A93-7BC77B7035EC}"/>
                    </a:ext>
                  </a:extLst>
                </p:cNvPr>
                <p:cNvSpPr txBox="1"/>
                <p:nvPr/>
              </p:nvSpPr>
              <p:spPr>
                <a:xfrm>
                  <a:off x="6959329" y="5365633"/>
                  <a:ext cx="2586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CA" sz="18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08DAAF67-540F-A05C-0A93-7BC77B703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9329" y="5365633"/>
                  <a:ext cx="258682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BC5668-04B7-5EF1-7612-ED72B527A05B}"/>
              </a:ext>
            </a:extLst>
          </p:cNvPr>
          <p:cNvCxnSpPr>
            <a:cxnSpLocks/>
          </p:cNvCxnSpPr>
          <p:nvPr/>
        </p:nvCxnSpPr>
        <p:spPr>
          <a:xfrm flipV="1">
            <a:off x="2083455" y="4989005"/>
            <a:ext cx="2093529" cy="12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A94C00-C240-11A3-AC17-623267A476CE}"/>
              </a:ext>
            </a:extLst>
          </p:cNvPr>
          <p:cNvCxnSpPr>
            <a:cxnSpLocks/>
          </p:cNvCxnSpPr>
          <p:nvPr/>
        </p:nvCxnSpPr>
        <p:spPr>
          <a:xfrm flipV="1">
            <a:off x="4137504" y="4310898"/>
            <a:ext cx="0" cy="678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DF819C-6E41-6E29-8E90-87429C651ABD}"/>
                  </a:ext>
                </a:extLst>
              </p:cNvPr>
              <p:cNvSpPr txBox="1"/>
              <p:nvPr/>
            </p:nvSpPr>
            <p:spPr>
              <a:xfrm>
                <a:off x="2176389" y="5021517"/>
                <a:ext cx="1949297" cy="365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CA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7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DF819C-6E41-6E29-8E90-87429C651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389" y="5021517"/>
                <a:ext cx="1949297" cy="365100"/>
              </a:xfrm>
              <a:prstGeom prst="rect">
                <a:avLst/>
              </a:prstGeom>
              <a:blipFill>
                <a:blip r:embed="rId6"/>
                <a:stretch>
                  <a:fillRect l="-3750" t="-1667" r="-1563" b="-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8BBBC7-DF46-5EAA-C22B-CCAA7823EBCA}"/>
                  </a:ext>
                </a:extLst>
              </p:cNvPr>
              <p:cNvSpPr txBox="1"/>
              <p:nvPr/>
            </p:nvSpPr>
            <p:spPr>
              <a:xfrm>
                <a:off x="4192299" y="4564417"/>
                <a:ext cx="1612399" cy="365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=80 $</m:t>
                      </m:r>
                    </m:oMath>
                  </m:oMathPara>
                </a14:m>
                <a:endParaRPr lang="en-CA" sz="9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8BBBC7-DF46-5EAA-C22B-CCAA7823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299" y="4564417"/>
                <a:ext cx="1612399" cy="365100"/>
              </a:xfrm>
              <a:prstGeom prst="rect">
                <a:avLst/>
              </a:prstGeom>
              <a:blipFill>
                <a:blip r:embed="rId7"/>
                <a:stretch>
                  <a:fillRect l="-4545" r="-12500" b="-1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89AFEA-3DBE-2B33-A747-81A202547AF8}"/>
                  </a:ext>
                </a:extLst>
              </p:cNvPr>
              <p:cNvSpPr txBox="1"/>
              <p:nvPr/>
            </p:nvSpPr>
            <p:spPr>
              <a:xfrm>
                <a:off x="6263601" y="3745428"/>
                <a:ext cx="1155836" cy="33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=80 $</m:t>
                      </m:r>
                    </m:oMath>
                  </m:oMathPara>
                </a14:m>
                <a:endParaRPr lang="en-CA" sz="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89AFEA-3DBE-2B33-A747-81A202547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01" y="3745428"/>
                <a:ext cx="1155836" cy="334643"/>
              </a:xfrm>
              <a:prstGeom prst="rect">
                <a:avLst/>
              </a:prstGeom>
              <a:blipFill>
                <a:blip r:embed="rId8"/>
                <a:stretch>
                  <a:fillRect l="-5789" r="-43684" b="-109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6C25675-8087-0D70-CFAC-3453860CBE2E}"/>
              </a:ext>
            </a:extLst>
          </p:cNvPr>
          <p:cNvCxnSpPr>
            <a:cxnSpLocks/>
          </p:cNvCxnSpPr>
          <p:nvPr/>
        </p:nvCxnSpPr>
        <p:spPr>
          <a:xfrm flipV="1">
            <a:off x="4132188" y="4297998"/>
            <a:ext cx="2093529" cy="12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2EC947-981B-409E-07AD-5D016AAF5C35}"/>
              </a:ext>
            </a:extLst>
          </p:cNvPr>
          <p:cNvCxnSpPr>
            <a:cxnSpLocks/>
          </p:cNvCxnSpPr>
          <p:nvPr/>
        </p:nvCxnSpPr>
        <p:spPr>
          <a:xfrm flipV="1">
            <a:off x="6205731" y="3611527"/>
            <a:ext cx="0" cy="678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5" grpId="0" animBg="1"/>
      <p:bldP spid="25" grpId="1" animBg="1"/>
      <p:bldP spid="26" grpId="0" animBg="1"/>
      <p:bldP spid="26" grpId="1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71600"/>
                <a:ext cx="8638967" cy="548639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1800" dirty="0"/>
                  <a:t>Pour </a:t>
                </a:r>
                <a:r>
                  <a:rPr lang="en-US" sz="1800" dirty="0" err="1"/>
                  <a:t>l’intérêt</a:t>
                </a:r>
                <a:r>
                  <a:rPr lang="en-US" sz="1800" dirty="0"/>
                  <a:t> simple, </a:t>
                </a:r>
                <a:r>
                  <a:rPr lang="en-US" sz="1800" dirty="0" err="1"/>
                  <a:t>lorsque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augmente, </a:t>
                </a:r>
                <a14:m>
                  <m:oMath xmlns:m="http://schemas.openxmlformats.org/officeDocument/2006/math">
                    <m:r>
                      <a:rPr lang="fr-CA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augmente</a:t>
                </a:r>
                <a:r>
                  <a:rPr lang="en-US" sz="1800" dirty="0"/>
                  <a:t> </a:t>
                </a:r>
                <a:r>
                  <a:rPr lang="en-US" sz="1800" b="1" dirty="0"/>
                  <a:t>à un </a:t>
                </a:r>
                <a:r>
                  <a:rPr lang="en-US" sz="1800" b="1" dirty="0" err="1"/>
                  <a:t>taux</a:t>
                </a:r>
                <a:r>
                  <a:rPr lang="en-US" sz="1800" b="1" dirty="0"/>
                  <a:t> constant</a:t>
                </a:r>
                <a:r>
                  <a:rPr lang="en-US" sz="1800" dirty="0"/>
                  <a:t>.</a:t>
                </a:r>
                <a:endParaRPr lang="en-US" sz="1800" dirty="0">
                  <a:latin typeface="+mn-lt"/>
                </a:endParaRPr>
              </a:p>
              <a:p>
                <a:pPr marL="0" indent="0">
                  <a:lnSpc>
                    <a:spcPts val="1800"/>
                  </a:lnSpc>
                  <a:buNone/>
                </a:pPr>
                <a:endParaRPr lang="en-US" sz="1800" b="1" dirty="0">
                  <a:solidFill>
                    <a:schemeClr val="accent4"/>
                  </a:solidFill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1800" b="1" dirty="0" err="1">
                    <a:solidFill>
                      <a:schemeClr val="accent4"/>
                    </a:solidFill>
                  </a:rPr>
                  <a:t>Formule</a:t>
                </a:r>
                <a:r>
                  <a:rPr lang="en-US" sz="1800" b="1" dirty="0">
                    <a:solidFill>
                      <a:schemeClr val="accent4"/>
                    </a:solidFill>
                  </a:rPr>
                  <a:t> :</a:t>
                </a: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fr-CA" sz="40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600" dirty="0"/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Montant</a:t>
                </a:r>
                <a:r>
                  <a:rPr lang="en-US" sz="1800" dirty="0"/>
                  <a:t> total, Valeur finale</a:t>
                </a: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Capital</a:t>
                </a: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Taux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d’intérêt</a:t>
                </a:r>
                <a:endParaRPr lang="en-US" sz="1800" dirty="0"/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1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Durée</a:t>
                </a:r>
              </a:p>
              <a:p>
                <a:pPr marL="0" indent="0" algn="ctr">
                  <a:lnSpc>
                    <a:spcPts val="2400"/>
                  </a:lnSpc>
                  <a:buNone/>
                </a:pPr>
                <a:br>
                  <a:rPr lang="en-US" sz="2200" b="1" dirty="0">
                    <a:solidFill>
                      <a:schemeClr val="accent2"/>
                    </a:solidFill>
                  </a:rPr>
                </a:br>
                <a:r>
                  <a:rPr lang="en-US" sz="2200" b="1" dirty="0">
                    <a:solidFill>
                      <a:schemeClr val="accent2"/>
                    </a:solidFill>
                  </a:rPr>
                  <a:t>Les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intérêts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simples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sont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une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croissance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linéaire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!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71600"/>
                <a:ext cx="8638967" cy="5486399"/>
              </a:xfrm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simple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670052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composé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26464"/>
            <a:ext cx="8638967" cy="475049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>
                <a:cs typeface="Arial"/>
              </a:rPr>
              <a:t>Voici un graphique à barres qui représent</a:t>
            </a:r>
            <a:r>
              <a:rPr lang="fr-CA" sz="2000" dirty="0"/>
              <a:t>e l’intérêt composé.</a:t>
            </a:r>
            <a:endParaRPr lang="en-US" sz="2000" dirty="0">
              <a:cs typeface="Arial"/>
            </a:endParaRPr>
          </a:p>
          <a:p>
            <a:pPr marL="342900" indent="-342900">
              <a:lnSpc>
                <a:spcPts val="2400"/>
              </a:lnSpc>
            </a:pPr>
            <a:r>
              <a:rPr lang="fr-CA" sz="1800" dirty="0"/>
              <a:t>Croyez-vous que la croissance est </a:t>
            </a:r>
            <a:r>
              <a:rPr lang="fr-CA" sz="1800" b="1" dirty="0"/>
              <a:t>linéaire </a:t>
            </a:r>
            <a:r>
              <a:rPr lang="fr-CA" sz="1800" dirty="0"/>
              <a:t>ou </a:t>
            </a:r>
            <a:r>
              <a:rPr lang="fr-CA" sz="1800" b="1" dirty="0"/>
              <a:t>non linéaire</a:t>
            </a:r>
            <a:r>
              <a:rPr lang="en-US" sz="1800" dirty="0">
                <a:cs typeface="Arial"/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06BA9D-5E28-95AF-963E-E8D2518D020F}"/>
              </a:ext>
            </a:extLst>
          </p:cNvPr>
          <p:cNvGrpSpPr/>
          <p:nvPr/>
        </p:nvGrpSpPr>
        <p:grpSpPr>
          <a:xfrm>
            <a:off x="77402" y="2642484"/>
            <a:ext cx="8850285" cy="3723223"/>
            <a:chOff x="77402" y="2642484"/>
            <a:chExt cx="8850285" cy="372322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A32AAC-0BC3-B622-AE69-DEE807F3F567}"/>
                </a:ext>
              </a:extLst>
            </p:cNvPr>
            <p:cNvGrpSpPr/>
            <p:nvPr/>
          </p:nvGrpSpPr>
          <p:grpSpPr>
            <a:xfrm>
              <a:off x="367313" y="2642484"/>
              <a:ext cx="8560374" cy="3406599"/>
              <a:chOff x="367313" y="2642484"/>
              <a:chExt cx="8560374" cy="340659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13EE0B4-8ED6-1234-BCC4-898AD1AD8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7313" y="2642484"/>
                <a:ext cx="8560374" cy="3406599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4AF56E-B6F1-246E-AACF-19FB49CB26FB}"/>
                  </a:ext>
                </a:extLst>
              </p:cNvPr>
              <p:cNvSpPr txBox="1"/>
              <p:nvPr/>
            </p:nvSpPr>
            <p:spPr>
              <a:xfrm>
                <a:off x="3827553" y="2732139"/>
                <a:ext cx="6707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CA" sz="1200" dirty="0"/>
                  <a:t>Capital</a:t>
                </a:r>
                <a:endParaRPr lang="en-CA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BA4D38-9C26-6FFC-34BB-2ED9031E9E0F}"/>
                  </a:ext>
                </a:extLst>
              </p:cNvPr>
              <p:cNvSpPr txBox="1"/>
              <p:nvPr/>
            </p:nvSpPr>
            <p:spPr>
              <a:xfrm>
                <a:off x="4835254" y="2721786"/>
                <a:ext cx="97499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CA" sz="1200" dirty="0"/>
                  <a:t>Intérêt total</a:t>
                </a:r>
                <a:endParaRPr lang="en-CA" sz="12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CD148-E66F-CCCD-BBCC-6930E327F267}"/>
                </a:ext>
              </a:extLst>
            </p:cNvPr>
            <p:cNvSpPr txBox="1"/>
            <p:nvPr/>
          </p:nvSpPr>
          <p:spPr>
            <a:xfrm rot="16200000">
              <a:off x="-421292" y="4121252"/>
              <a:ext cx="1305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err="1"/>
                <a:t>Montant</a:t>
              </a:r>
              <a:r>
                <a:rPr lang="en-CA" sz="1400" b="1" dirty="0"/>
                <a:t> total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C30F3C-6A42-CFB3-977B-7191F25413DD}"/>
                </a:ext>
              </a:extLst>
            </p:cNvPr>
            <p:cNvSpPr txBox="1"/>
            <p:nvPr/>
          </p:nvSpPr>
          <p:spPr>
            <a:xfrm>
              <a:off x="4528378" y="6057930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err="1"/>
                <a:t>Année</a:t>
              </a:r>
              <a:endParaRPr lang="en-CA" sz="1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8ED72D-5CB5-2465-137B-2B799728A59E}"/>
                  </a:ext>
                </a:extLst>
              </p:cNvPr>
              <p:cNvSpPr txBox="1"/>
              <p:nvPr/>
            </p:nvSpPr>
            <p:spPr>
              <a:xfrm>
                <a:off x="467119" y="2633637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CA" sz="1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8ED72D-5CB5-2465-137B-2B799728A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19" y="2633637"/>
                <a:ext cx="201978" cy="276999"/>
              </a:xfrm>
              <a:prstGeom prst="rect">
                <a:avLst/>
              </a:prstGeom>
              <a:blipFill>
                <a:blip r:embed="rId3"/>
                <a:stretch>
                  <a:fillRect l="-27273" r="-27273" b="-28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CDAD2D-A885-2B4D-659D-CAE45C13A460}"/>
                  </a:ext>
                </a:extLst>
              </p:cNvPr>
              <p:cNvSpPr txBox="1"/>
              <p:nvPr/>
            </p:nvSpPr>
            <p:spPr>
              <a:xfrm>
                <a:off x="8613275" y="5716444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5CDAD2D-A885-2B4D-659D-CAE45C13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275" y="5716444"/>
                <a:ext cx="197170" cy="276999"/>
              </a:xfrm>
              <a:prstGeom prst="rect">
                <a:avLst/>
              </a:prstGeom>
              <a:blipFill>
                <a:blip r:embed="rId4"/>
                <a:stretch>
                  <a:fillRect l="-15625" r="-15625" b="-2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F849A5-F909-B11C-98FA-26548B69C222}"/>
              </a:ext>
            </a:extLst>
          </p:cNvPr>
          <p:cNvSpPr/>
          <p:nvPr/>
        </p:nvSpPr>
        <p:spPr bwMode="auto">
          <a:xfrm>
            <a:off x="1084521" y="3318774"/>
            <a:ext cx="7903410" cy="2112762"/>
          </a:xfrm>
          <a:custGeom>
            <a:avLst/>
            <a:gdLst>
              <a:gd name="connsiteX0" fmla="*/ 0 w 7716166"/>
              <a:gd name="connsiteY0" fmla="*/ 2053732 h 2053732"/>
              <a:gd name="connsiteX1" fmla="*/ 337399 w 7716166"/>
              <a:gd name="connsiteY1" fmla="*/ 2039063 h 2053732"/>
              <a:gd name="connsiteX2" fmla="*/ 606340 w 7716166"/>
              <a:gd name="connsiteY2" fmla="*/ 2019503 h 2053732"/>
              <a:gd name="connsiteX3" fmla="*/ 875281 w 7716166"/>
              <a:gd name="connsiteY3" fmla="*/ 1995054 h 2053732"/>
              <a:gd name="connsiteX4" fmla="*/ 1124663 w 7716166"/>
              <a:gd name="connsiteY4" fmla="*/ 1970605 h 2053732"/>
              <a:gd name="connsiteX5" fmla="*/ 1359375 w 7716166"/>
              <a:gd name="connsiteY5" fmla="*/ 1946156 h 2053732"/>
              <a:gd name="connsiteX6" fmla="*/ 1618537 w 7716166"/>
              <a:gd name="connsiteY6" fmla="*/ 1911927 h 2053732"/>
              <a:gd name="connsiteX7" fmla="*/ 1887478 w 7716166"/>
              <a:gd name="connsiteY7" fmla="*/ 1897257 h 2053732"/>
              <a:gd name="connsiteX8" fmla="*/ 2146639 w 7716166"/>
              <a:gd name="connsiteY8" fmla="*/ 1858139 h 2053732"/>
              <a:gd name="connsiteX9" fmla="*/ 2410691 w 7716166"/>
              <a:gd name="connsiteY9" fmla="*/ 1819020 h 2053732"/>
              <a:gd name="connsiteX10" fmla="*/ 2650293 w 7716166"/>
              <a:gd name="connsiteY10" fmla="*/ 1775011 h 2053732"/>
              <a:gd name="connsiteX11" fmla="*/ 2919234 w 7716166"/>
              <a:gd name="connsiteY11" fmla="*/ 1735893 h 2053732"/>
              <a:gd name="connsiteX12" fmla="*/ 3173506 w 7716166"/>
              <a:gd name="connsiteY12" fmla="*/ 1696774 h 2053732"/>
              <a:gd name="connsiteX13" fmla="*/ 3452226 w 7716166"/>
              <a:gd name="connsiteY13" fmla="*/ 1652765 h 2053732"/>
              <a:gd name="connsiteX14" fmla="*/ 3691828 w 7716166"/>
              <a:gd name="connsiteY14" fmla="*/ 1594087 h 2053732"/>
              <a:gd name="connsiteX15" fmla="*/ 3975439 w 7716166"/>
              <a:gd name="connsiteY15" fmla="*/ 1540299 h 2053732"/>
              <a:gd name="connsiteX16" fmla="*/ 4210151 w 7716166"/>
              <a:gd name="connsiteY16" fmla="*/ 1481621 h 2053732"/>
              <a:gd name="connsiteX17" fmla="*/ 4464423 w 7716166"/>
              <a:gd name="connsiteY17" fmla="*/ 1418053 h 2053732"/>
              <a:gd name="connsiteX18" fmla="*/ 4738254 w 7716166"/>
              <a:gd name="connsiteY18" fmla="*/ 1349595 h 2053732"/>
              <a:gd name="connsiteX19" fmla="*/ 4987636 w 7716166"/>
              <a:gd name="connsiteY19" fmla="*/ 1271358 h 2053732"/>
              <a:gd name="connsiteX20" fmla="*/ 5251687 w 7716166"/>
              <a:gd name="connsiteY20" fmla="*/ 1183341 h 2053732"/>
              <a:gd name="connsiteX21" fmla="*/ 5515739 w 7716166"/>
              <a:gd name="connsiteY21" fmla="*/ 1095324 h 2053732"/>
              <a:gd name="connsiteX22" fmla="*/ 5774900 w 7716166"/>
              <a:gd name="connsiteY22" fmla="*/ 1012196 h 2053732"/>
              <a:gd name="connsiteX23" fmla="*/ 6034062 w 7716166"/>
              <a:gd name="connsiteY23" fmla="*/ 904620 h 2053732"/>
              <a:gd name="connsiteX24" fmla="*/ 6283443 w 7716166"/>
              <a:gd name="connsiteY24" fmla="*/ 792154 h 2053732"/>
              <a:gd name="connsiteX25" fmla="*/ 6542605 w 7716166"/>
              <a:gd name="connsiteY25" fmla="*/ 674797 h 2053732"/>
              <a:gd name="connsiteX26" fmla="*/ 6806656 w 7716166"/>
              <a:gd name="connsiteY26" fmla="*/ 537882 h 2053732"/>
              <a:gd name="connsiteX27" fmla="*/ 7056038 w 7716166"/>
              <a:gd name="connsiteY27" fmla="*/ 405856 h 2053732"/>
              <a:gd name="connsiteX28" fmla="*/ 7310310 w 7716166"/>
              <a:gd name="connsiteY28" fmla="*/ 264051 h 2053732"/>
              <a:gd name="connsiteX29" fmla="*/ 7579251 w 7716166"/>
              <a:gd name="connsiteY29" fmla="*/ 107576 h 2053732"/>
              <a:gd name="connsiteX30" fmla="*/ 7716166 w 7716166"/>
              <a:gd name="connsiteY30" fmla="*/ 0 h 205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716166" h="2053732">
                <a:moveTo>
                  <a:pt x="0" y="2053732"/>
                </a:moveTo>
                <a:lnTo>
                  <a:pt x="337399" y="2039063"/>
                </a:lnTo>
                <a:cubicBezTo>
                  <a:pt x="438456" y="2033358"/>
                  <a:pt x="606340" y="2019503"/>
                  <a:pt x="606340" y="2019503"/>
                </a:cubicBezTo>
                <a:lnTo>
                  <a:pt x="875281" y="1995054"/>
                </a:lnTo>
                <a:lnTo>
                  <a:pt x="1124663" y="1970605"/>
                </a:lnTo>
                <a:lnTo>
                  <a:pt x="1359375" y="1946156"/>
                </a:lnTo>
                <a:cubicBezTo>
                  <a:pt x="1441687" y="1936376"/>
                  <a:pt x="1530520" y="1920077"/>
                  <a:pt x="1618537" y="1911927"/>
                </a:cubicBezTo>
                <a:cubicBezTo>
                  <a:pt x="1706554" y="1903777"/>
                  <a:pt x="1799461" y="1906222"/>
                  <a:pt x="1887478" y="1897257"/>
                </a:cubicBezTo>
                <a:cubicBezTo>
                  <a:pt x="1975495" y="1888292"/>
                  <a:pt x="2146639" y="1858139"/>
                  <a:pt x="2146639" y="1858139"/>
                </a:cubicBezTo>
                <a:lnTo>
                  <a:pt x="2410691" y="1819020"/>
                </a:lnTo>
                <a:cubicBezTo>
                  <a:pt x="2494633" y="1805165"/>
                  <a:pt x="2565536" y="1788865"/>
                  <a:pt x="2650293" y="1775011"/>
                </a:cubicBezTo>
                <a:cubicBezTo>
                  <a:pt x="2735050" y="1761156"/>
                  <a:pt x="2919234" y="1735893"/>
                  <a:pt x="2919234" y="1735893"/>
                </a:cubicBezTo>
                <a:lnTo>
                  <a:pt x="3173506" y="1696774"/>
                </a:lnTo>
                <a:cubicBezTo>
                  <a:pt x="3262338" y="1682919"/>
                  <a:pt x="3365839" y="1669879"/>
                  <a:pt x="3452226" y="1652765"/>
                </a:cubicBezTo>
                <a:cubicBezTo>
                  <a:pt x="3538613" y="1635650"/>
                  <a:pt x="3604626" y="1612831"/>
                  <a:pt x="3691828" y="1594087"/>
                </a:cubicBezTo>
                <a:cubicBezTo>
                  <a:pt x="3779030" y="1575343"/>
                  <a:pt x="3889052" y="1559043"/>
                  <a:pt x="3975439" y="1540299"/>
                </a:cubicBezTo>
                <a:cubicBezTo>
                  <a:pt x="4061826" y="1521555"/>
                  <a:pt x="4210151" y="1481621"/>
                  <a:pt x="4210151" y="1481621"/>
                </a:cubicBezTo>
                <a:lnTo>
                  <a:pt x="4464423" y="1418053"/>
                </a:lnTo>
                <a:cubicBezTo>
                  <a:pt x="4552440" y="1396049"/>
                  <a:pt x="4651052" y="1374044"/>
                  <a:pt x="4738254" y="1349595"/>
                </a:cubicBezTo>
                <a:cubicBezTo>
                  <a:pt x="4825456" y="1325146"/>
                  <a:pt x="4987636" y="1271358"/>
                  <a:pt x="4987636" y="1271358"/>
                </a:cubicBezTo>
                <a:lnTo>
                  <a:pt x="5251687" y="1183341"/>
                </a:lnTo>
                <a:lnTo>
                  <a:pt x="5515739" y="1095324"/>
                </a:lnTo>
                <a:cubicBezTo>
                  <a:pt x="5602941" y="1066800"/>
                  <a:pt x="5688513" y="1043980"/>
                  <a:pt x="5774900" y="1012196"/>
                </a:cubicBezTo>
                <a:cubicBezTo>
                  <a:pt x="5861287" y="980412"/>
                  <a:pt x="5949305" y="941294"/>
                  <a:pt x="6034062" y="904620"/>
                </a:cubicBezTo>
                <a:cubicBezTo>
                  <a:pt x="6118819" y="867946"/>
                  <a:pt x="6283443" y="792154"/>
                  <a:pt x="6283443" y="792154"/>
                </a:cubicBezTo>
                <a:cubicBezTo>
                  <a:pt x="6368200" y="753850"/>
                  <a:pt x="6455403" y="717176"/>
                  <a:pt x="6542605" y="674797"/>
                </a:cubicBezTo>
                <a:cubicBezTo>
                  <a:pt x="6629807" y="632418"/>
                  <a:pt x="6806656" y="537882"/>
                  <a:pt x="6806656" y="537882"/>
                </a:cubicBezTo>
                <a:lnTo>
                  <a:pt x="7056038" y="405856"/>
                </a:lnTo>
                <a:cubicBezTo>
                  <a:pt x="7139980" y="360218"/>
                  <a:pt x="7223108" y="313764"/>
                  <a:pt x="7310310" y="264051"/>
                </a:cubicBezTo>
                <a:cubicBezTo>
                  <a:pt x="7397512" y="214338"/>
                  <a:pt x="7511608" y="151585"/>
                  <a:pt x="7579251" y="107576"/>
                </a:cubicBezTo>
                <a:cubicBezTo>
                  <a:pt x="7646894" y="63567"/>
                  <a:pt x="7681530" y="31783"/>
                  <a:pt x="7716166" y="0"/>
                </a:cubicBezTo>
              </a:path>
            </a:pathLst>
          </a:cu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975706-D531-7BE1-7437-0706D4F84DCE}"/>
              </a:ext>
            </a:extLst>
          </p:cNvPr>
          <p:cNvSpPr/>
          <p:nvPr/>
        </p:nvSpPr>
        <p:spPr bwMode="auto">
          <a:xfrm>
            <a:off x="6909175" y="1892109"/>
            <a:ext cx="1723132" cy="548200"/>
          </a:xfrm>
          <a:custGeom>
            <a:avLst/>
            <a:gdLst>
              <a:gd name="connsiteX0" fmla="*/ 0 w 1723132"/>
              <a:gd name="connsiteY0" fmla="*/ 274100 h 548200"/>
              <a:gd name="connsiteX1" fmla="*/ 861566 w 1723132"/>
              <a:gd name="connsiteY1" fmla="*/ 0 h 548200"/>
              <a:gd name="connsiteX2" fmla="*/ 1723132 w 1723132"/>
              <a:gd name="connsiteY2" fmla="*/ 274100 h 548200"/>
              <a:gd name="connsiteX3" fmla="*/ 861566 w 1723132"/>
              <a:gd name="connsiteY3" fmla="*/ 548200 h 548200"/>
              <a:gd name="connsiteX4" fmla="*/ 0 w 1723132"/>
              <a:gd name="connsiteY4" fmla="*/ 274100 h 5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132" h="548200" extrusionOk="0">
                <a:moveTo>
                  <a:pt x="0" y="274100"/>
                </a:moveTo>
                <a:cubicBezTo>
                  <a:pt x="-40224" y="75418"/>
                  <a:pt x="476380" y="-32911"/>
                  <a:pt x="861566" y="0"/>
                </a:cubicBezTo>
                <a:cubicBezTo>
                  <a:pt x="1328754" y="4856"/>
                  <a:pt x="1761060" y="111401"/>
                  <a:pt x="1723132" y="274100"/>
                </a:cubicBezTo>
                <a:cubicBezTo>
                  <a:pt x="1712223" y="403731"/>
                  <a:pt x="1303775" y="652815"/>
                  <a:pt x="861566" y="548200"/>
                </a:cubicBezTo>
                <a:cubicBezTo>
                  <a:pt x="392539" y="538816"/>
                  <a:pt x="22351" y="423642"/>
                  <a:pt x="0" y="274100"/>
                </a:cubicBezTo>
                <a:close/>
              </a:path>
            </a:pathLst>
          </a:custGeom>
          <a:noFill/>
          <a:ln w="38100" cap="flat" cmpd="sng" algn="ctr">
            <a:solidFill>
              <a:srgbClr val="00595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10225" y="1971166"/>
            <a:ext cx="15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rgbClr val="005954"/>
                </a:solidFill>
              </a:rPr>
              <a:t>Non </a:t>
            </a:r>
            <a:r>
              <a:rPr lang="en-CA" sz="1800" b="1" dirty="0" err="1">
                <a:solidFill>
                  <a:srgbClr val="005954"/>
                </a:solidFill>
              </a:rPr>
              <a:t>linéaire</a:t>
            </a:r>
            <a:endParaRPr lang="en-CA" sz="1800" b="1" dirty="0">
              <a:solidFill>
                <a:srgbClr val="0059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AAB6A-B357-0697-BD98-95DB223A49D4}"/>
              </a:ext>
            </a:extLst>
          </p:cNvPr>
          <p:cNvGrpSpPr/>
          <p:nvPr/>
        </p:nvGrpSpPr>
        <p:grpSpPr>
          <a:xfrm>
            <a:off x="1217723" y="2640369"/>
            <a:ext cx="4923045" cy="3998557"/>
            <a:chOff x="1217723" y="2640369"/>
            <a:chExt cx="4923045" cy="39985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FE2BB5A-62D7-7705-0D0C-724A678BE815}"/>
                </a:ext>
              </a:extLst>
            </p:cNvPr>
            <p:cNvGrpSpPr/>
            <p:nvPr/>
          </p:nvGrpSpPr>
          <p:grpSpPr>
            <a:xfrm>
              <a:off x="1303357" y="2649256"/>
              <a:ext cx="4837411" cy="3989670"/>
              <a:chOff x="1781819" y="2649256"/>
              <a:chExt cx="4837411" cy="398967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5BB8607-92EE-231C-A0DD-CE9254AAEB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3833"/>
              <a:stretch/>
            </p:blipFill>
            <p:spPr>
              <a:xfrm>
                <a:off x="1781819" y="2651369"/>
                <a:ext cx="3447461" cy="398755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B6D76A5-B608-8FAC-5A6C-39C5333508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4361"/>
              <a:stretch/>
            </p:blipFill>
            <p:spPr>
              <a:xfrm>
                <a:off x="4952440" y="2649256"/>
                <a:ext cx="1666790" cy="3989670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F0A0B4-CAF4-1A56-4342-3AC8DB8A97AE}"/>
                </a:ext>
              </a:extLst>
            </p:cNvPr>
            <p:cNvSpPr txBox="1"/>
            <p:nvPr/>
          </p:nvSpPr>
          <p:spPr>
            <a:xfrm>
              <a:off x="1217723" y="2778399"/>
              <a:ext cx="827216" cy="338554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600" b="1" dirty="0"/>
                <a:t>Année</a:t>
              </a:r>
              <a:endParaRPr lang="en-CA" sz="16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FCA820-19B6-FD5E-4E4E-2FF5DBDBAB0A}"/>
                </a:ext>
              </a:extLst>
            </p:cNvPr>
            <p:cNvSpPr txBox="1"/>
            <p:nvPr/>
          </p:nvSpPr>
          <p:spPr>
            <a:xfrm>
              <a:off x="4642106" y="2640369"/>
              <a:ext cx="1016263" cy="584775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b="1" dirty="0"/>
                <a:t>Montant total</a:t>
              </a:r>
              <a:endParaRPr lang="en-CA" sz="16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194450"/>
                <a:ext cx="8638967" cy="498251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dirty="0">
                    <a:cs typeface="Arial"/>
                  </a:rPr>
                  <a:t>Cette table de </a:t>
                </a:r>
                <a:r>
                  <a:rPr lang="en-US" sz="2000" dirty="0" err="1">
                    <a:cs typeface="Arial"/>
                  </a:rPr>
                  <a:t>valeurs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représente</a:t>
                </a:r>
                <a:r>
                  <a:rPr lang="en-US" sz="2000" dirty="0">
                    <a:cs typeface="Arial"/>
                  </a:rPr>
                  <a:t> la </a:t>
                </a:r>
                <a:r>
                  <a:rPr lang="en-US" sz="2000" dirty="0" err="1">
                    <a:cs typeface="Arial"/>
                  </a:rPr>
                  <a:t>même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croissance</a:t>
                </a:r>
                <a:r>
                  <a:rPr lang="en-US" sz="2000" dirty="0">
                    <a:cs typeface="Arial"/>
                  </a:rPr>
                  <a:t> que le </a:t>
                </a:r>
                <a:r>
                  <a:rPr lang="en-US" sz="2000" dirty="0" err="1">
                    <a:cs typeface="Arial"/>
                  </a:rPr>
                  <a:t>graphique</a:t>
                </a:r>
                <a:r>
                  <a:rPr lang="en-US" sz="2000" dirty="0">
                    <a:cs typeface="Arial"/>
                  </a:rPr>
                  <a:t> </a:t>
                </a:r>
                <a:r>
                  <a:rPr lang="en-US" sz="2000" dirty="0" err="1">
                    <a:cs typeface="Arial"/>
                  </a:rPr>
                  <a:t>précédent</a:t>
                </a:r>
                <a:r>
                  <a:rPr lang="en-US" sz="2000" dirty="0">
                    <a:cs typeface="Arial"/>
                  </a:rPr>
                  <a:t>.</a:t>
                </a:r>
              </a:p>
              <a:p>
                <a:pPr marL="342900" indent="-342900">
                  <a:lnSpc>
                    <a:spcPts val="2400"/>
                  </a:lnSpc>
                </a:pPr>
                <a:r>
                  <a:rPr lang="en-US" sz="2000" dirty="0">
                    <a:ea typeface="+mn-lt"/>
                    <a:cs typeface="+mn-lt"/>
                  </a:rPr>
                  <a:t>Lorsque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𝑥</m:t>
                    </m:r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(</a:t>
                </a:r>
                <a:r>
                  <a:rPr lang="en-US" sz="2000" dirty="0" err="1">
                    <a:ea typeface="+mn-lt"/>
                    <a:cs typeface="+mn-lt"/>
                  </a:rPr>
                  <a:t>année</a:t>
                </a:r>
                <a:r>
                  <a:rPr lang="en-US" sz="2000" dirty="0">
                    <a:ea typeface="+mn-lt"/>
                    <a:cs typeface="+mn-lt"/>
                  </a:rPr>
                  <a:t>) </a:t>
                </a:r>
                <a:r>
                  <a:rPr lang="en-US" sz="2000" dirty="0" err="1">
                    <a:ea typeface="+mn-lt"/>
                    <a:cs typeface="+mn-lt"/>
                  </a:rPr>
                  <a:t>augmente</a:t>
                </a:r>
                <a:r>
                  <a:rPr lang="en-US" sz="2000" dirty="0">
                    <a:ea typeface="+mn-lt"/>
                    <a:cs typeface="+mn-lt"/>
                  </a:rPr>
                  <a:t>, de </a:t>
                </a:r>
                <a:r>
                  <a:rPr lang="en-US" sz="2000" dirty="0" err="1">
                    <a:ea typeface="+mn-lt"/>
                    <a:cs typeface="+mn-lt"/>
                  </a:rPr>
                  <a:t>combien</a:t>
                </a:r>
                <a:r>
                  <a:rPr lang="en-US" sz="2000" dirty="0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𝑦</m:t>
                    </m:r>
                  </m:oMath>
                </a14:m>
                <a:r>
                  <a:rPr lang="en-US" sz="2000" dirty="0">
                    <a:ea typeface="+mn-lt"/>
                    <a:cs typeface="+mn-lt"/>
                  </a:rPr>
                  <a:t> (</a:t>
                </a:r>
                <a:r>
                  <a:rPr lang="en-US" sz="2000" dirty="0" err="1">
                    <a:ea typeface="+mn-lt"/>
                    <a:cs typeface="+mn-lt"/>
                  </a:rPr>
                  <a:t>montant</a:t>
                </a:r>
                <a:r>
                  <a:rPr lang="en-US" sz="2000" dirty="0">
                    <a:ea typeface="+mn-lt"/>
                    <a:cs typeface="+mn-lt"/>
                  </a:rPr>
                  <a:t> total) </a:t>
                </a:r>
                <a:r>
                  <a:rPr lang="en-US" sz="2000" dirty="0" err="1">
                    <a:ea typeface="+mn-lt"/>
                    <a:cs typeface="+mn-lt"/>
                  </a:rPr>
                  <a:t>augmente</a:t>
                </a:r>
                <a:r>
                  <a:rPr lang="en-US" sz="2000" dirty="0">
                    <a:ea typeface="+mn-lt"/>
                    <a:cs typeface="+mn-lt"/>
                  </a:rPr>
                  <a:t>-t-il?</a:t>
                </a:r>
                <a:endParaRPr lang="en-US" sz="20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194450"/>
                <a:ext cx="8638967" cy="4982513"/>
              </a:xfrm>
              <a:blipFill>
                <a:blip r:embed="rId5"/>
                <a:stretch>
                  <a:fillRect l="-1270" r="-4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1061335"/>
          </a:xfrm>
        </p:spPr>
        <p:txBody>
          <a:bodyPr>
            <a:normAutofit/>
          </a:bodyPr>
          <a:lstStyle/>
          <a:p>
            <a:r>
              <a:rPr lang="fr-CA" sz="4000" dirty="0"/>
              <a:t>Intérêt composé</a:t>
            </a:r>
            <a:endParaRPr lang="en-CA" sz="40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6193838-720D-0781-110E-4B14C10813A7}"/>
              </a:ext>
            </a:extLst>
          </p:cNvPr>
          <p:cNvGrpSpPr/>
          <p:nvPr/>
        </p:nvGrpSpPr>
        <p:grpSpPr>
          <a:xfrm>
            <a:off x="7255375" y="2671769"/>
            <a:ext cx="1564324" cy="1111334"/>
            <a:chOff x="7153394" y="1625567"/>
            <a:chExt cx="1700519" cy="1166216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EF3D67B2-ADC4-29B0-8E83-4B0EA60BFB0F}"/>
                </a:ext>
              </a:extLst>
            </p:cNvPr>
            <p:cNvSpPr/>
            <p:nvPr/>
          </p:nvSpPr>
          <p:spPr bwMode="auto">
            <a:xfrm>
              <a:off x="7185348" y="1625567"/>
              <a:ext cx="1597856" cy="1166216"/>
            </a:xfrm>
            <a:prstGeom prst="wedgeRoundRectCallout">
              <a:avLst>
                <a:gd name="adj1" fmla="val -40368"/>
                <a:gd name="adj2" fmla="val 67350"/>
                <a:gd name="adj3" fmla="val 16667"/>
              </a:avLst>
            </a:prstGeom>
            <a:noFill/>
            <a:ln w="19050" cap="flat" cmpd="sng" algn="ctr">
              <a:solidFill>
                <a:srgbClr val="CF5B13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9662FD-8807-B939-BECC-EFAB7D985E86}"/>
                </a:ext>
              </a:extLst>
            </p:cNvPr>
            <p:cNvSpPr txBox="1"/>
            <p:nvPr/>
          </p:nvSpPr>
          <p:spPr>
            <a:xfrm>
              <a:off x="7153394" y="1726119"/>
              <a:ext cx="1700519" cy="872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/>
                <a:t>Le solde augmente à un taux croissant</a:t>
              </a:r>
              <a:r>
                <a:rPr lang="en-CA" sz="1600" dirty="0"/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04EC1F-21E7-F97D-477B-25E5C4428FC2}"/>
                  </a:ext>
                </a:extLst>
              </p:cNvPr>
              <p:cNvSpPr txBox="1"/>
              <p:nvPr/>
            </p:nvSpPr>
            <p:spPr>
              <a:xfrm>
                <a:off x="1995124" y="2809177"/>
                <a:ext cx="3895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504EC1F-21E7-F97D-477B-25E5C442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124" y="2809177"/>
                <a:ext cx="389529" cy="276999"/>
              </a:xfrm>
              <a:prstGeom prst="rect">
                <a:avLst/>
              </a:prstGeom>
              <a:blipFill>
                <a:blip r:embed="rId6"/>
                <a:stretch>
                  <a:fillRect l="-20313" r="-20313" b="-37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01EF8-B1BC-D1FE-81EE-6F327EAD2DDA}"/>
                  </a:ext>
                </a:extLst>
              </p:cNvPr>
              <p:cNvSpPr txBox="1"/>
              <p:nvPr/>
            </p:nvSpPr>
            <p:spPr>
              <a:xfrm>
                <a:off x="5681244" y="2809938"/>
                <a:ext cx="3943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1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CA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01EF8-B1BC-D1FE-81EE-6F327EAD2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244" y="2809938"/>
                <a:ext cx="394339" cy="276999"/>
              </a:xfrm>
              <a:prstGeom prst="rect">
                <a:avLst/>
              </a:prstGeom>
              <a:blipFill>
                <a:blip r:embed="rId7"/>
                <a:stretch>
                  <a:fillRect l="-20000" r="-20000" b="-37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014B2204-71E1-CBB6-D0AD-5A2F1FFC3960}"/>
              </a:ext>
            </a:extLst>
          </p:cNvPr>
          <p:cNvSpPr/>
          <p:nvPr/>
        </p:nvSpPr>
        <p:spPr bwMode="auto">
          <a:xfrm>
            <a:off x="1721371" y="3614223"/>
            <a:ext cx="411480" cy="541851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Arrow: Curved Left 42">
            <a:extLst>
              <a:ext uri="{FF2B5EF4-FFF2-40B4-BE49-F238E27FC236}">
                <a16:creationId xmlns:a16="http://schemas.microsoft.com/office/drawing/2014/main" id="{B3FFB427-076C-4EBB-AECE-A505FF307F05}"/>
              </a:ext>
            </a:extLst>
          </p:cNvPr>
          <p:cNvSpPr/>
          <p:nvPr/>
        </p:nvSpPr>
        <p:spPr bwMode="auto">
          <a:xfrm>
            <a:off x="1721371" y="4204917"/>
            <a:ext cx="411480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Arrow: Curved Left 43">
            <a:extLst>
              <a:ext uri="{FF2B5EF4-FFF2-40B4-BE49-F238E27FC236}">
                <a16:creationId xmlns:a16="http://schemas.microsoft.com/office/drawing/2014/main" id="{B8D99B9A-951F-778B-A02C-6759F927AA84}"/>
              </a:ext>
            </a:extLst>
          </p:cNvPr>
          <p:cNvSpPr/>
          <p:nvPr/>
        </p:nvSpPr>
        <p:spPr bwMode="auto">
          <a:xfrm>
            <a:off x="1725085" y="4756238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Arrow: Curved Left 44">
            <a:extLst>
              <a:ext uri="{FF2B5EF4-FFF2-40B4-BE49-F238E27FC236}">
                <a16:creationId xmlns:a16="http://schemas.microsoft.com/office/drawing/2014/main" id="{ED8C7A47-98B1-AEEF-DE76-5134D6C7808B}"/>
              </a:ext>
            </a:extLst>
          </p:cNvPr>
          <p:cNvSpPr/>
          <p:nvPr/>
        </p:nvSpPr>
        <p:spPr bwMode="auto">
          <a:xfrm>
            <a:off x="1755318" y="5307559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Arrow: Curved Left 45">
            <a:extLst>
              <a:ext uri="{FF2B5EF4-FFF2-40B4-BE49-F238E27FC236}">
                <a16:creationId xmlns:a16="http://schemas.microsoft.com/office/drawing/2014/main" id="{CAA667BC-107C-00FD-97A3-0DA8F2BB7EFB}"/>
              </a:ext>
            </a:extLst>
          </p:cNvPr>
          <p:cNvSpPr/>
          <p:nvPr/>
        </p:nvSpPr>
        <p:spPr bwMode="auto">
          <a:xfrm>
            <a:off x="1755318" y="5881932"/>
            <a:ext cx="407766" cy="559005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13EE00-0EAD-3E4E-1E8F-263FB100C01A}"/>
                  </a:ext>
                </a:extLst>
              </p:cNvPr>
              <p:cNvSpPr txBox="1"/>
              <p:nvPr/>
            </p:nvSpPr>
            <p:spPr>
              <a:xfrm>
                <a:off x="2226484" y="3629215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B13EE00-0EAD-3E4E-1E8F-263FB100C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484" y="3629215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11940" r="-1194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7B9F997-7CE6-75E0-21B2-00D32FA3ED3D}"/>
                  </a:ext>
                </a:extLst>
              </p:cNvPr>
              <p:cNvSpPr txBox="1"/>
              <p:nvPr/>
            </p:nvSpPr>
            <p:spPr>
              <a:xfrm>
                <a:off x="2253916" y="423288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7B9F997-7CE6-75E0-21B2-00D32FA3E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16" y="4232887"/>
                <a:ext cx="405560" cy="307777"/>
              </a:xfrm>
              <a:prstGeom prst="rect">
                <a:avLst/>
              </a:prstGeom>
              <a:blipFill>
                <a:blip r:embed="rId9"/>
                <a:stretch>
                  <a:fillRect l="-12121" r="-12121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BB18A9-0561-167C-28D5-A64D043D25BF}"/>
                  </a:ext>
                </a:extLst>
              </p:cNvPr>
              <p:cNvSpPr txBox="1"/>
              <p:nvPr/>
            </p:nvSpPr>
            <p:spPr>
              <a:xfrm>
                <a:off x="2256552" y="4794330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2BB18A9-0561-167C-28D5-A64D043D2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552" y="4794330"/>
                <a:ext cx="405560" cy="307777"/>
              </a:xfrm>
              <a:prstGeom prst="rect">
                <a:avLst/>
              </a:prstGeom>
              <a:blipFill>
                <a:blip r:embed="rId10"/>
                <a:stretch>
                  <a:fillRect l="-11940" r="-1194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060442-E829-F0F8-A75F-06FD7C4A0542}"/>
                  </a:ext>
                </a:extLst>
              </p:cNvPr>
              <p:cNvSpPr txBox="1"/>
              <p:nvPr/>
            </p:nvSpPr>
            <p:spPr>
              <a:xfrm>
                <a:off x="2228420" y="5355773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C060442-E829-F0F8-A75F-06FD7C4A0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420" y="5355773"/>
                <a:ext cx="484107" cy="307777"/>
              </a:xfrm>
              <a:prstGeom prst="rect">
                <a:avLst/>
              </a:prstGeom>
              <a:blipFill>
                <a:blip r:embed="rId11"/>
                <a:stretch>
                  <a:fillRect l="-2532" r="-2532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02C73A4-DC1B-A14B-CFE7-0C3D5DE0AFF7}"/>
                  </a:ext>
                </a:extLst>
              </p:cNvPr>
              <p:cNvSpPr txBox="1"/>
              <p:nvPr/>
            </p:nvSpPr>
            <p:spPr>
              <a:xfrm>
                <a:off x="2249633" y="5943709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CA" sz="2000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02C73A4-DC1B-A14B-CFE7-0C3D5DE0A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633" y="5943709"/>
                <a:ext cx="484107" cy="307777"/>
              </a:xfrm>
              <a:prstGeom prst="rect">
                <a:avLst/>
              </a:prstGeom>
              <a:blipFill>
                <a:blip r:embed="rId12"/>
                <a:stretch>
                  <a:fillRect l="-2532" r="-3797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row: Curved Left 51">
            <a:extLst>
              <a:ext uri="{FF2B5EF4-FFF2-40B4-BE49-F238E27FC236}">
                <a16:creationId xmlns:a16="http://schemas.microsoft.com/office/drawing/2014/main" id="{C023AD0D-CBF4-CEAB-A02C-CF27221C2C45}"/>
              </a:ext>
            </a:extLst>
          </p:cNvPr>
          <p:cNvSpPr/>
          <p:nvPr/>
        </p:nvSpPr>
        <p:spPr bwMode="auto">
          <a:xfrm>
            <a:off x="5797357" y="3596971"/>
            <a:ext cx="411480" cy="541851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Arrow: Curved Left 52">
            <a:extLst>
              <a:ext uri="{FF2B5EF4-FFF2-40B4-BE49-F238E27FC236}">
                <a16:creationId xmlns:a16="http://schemas.microsoft.com/office/drawing/2014/main" id="{69AC9163-7E0A-E82E-1116-3A2EFEE331E8}"/>
              </a:ext>
            </a:extLst>
          </p:cNvPr>
          <p:cNvSpPr/>
          <p:nvPr/>
        </p:nvSpPr>
        <p:spPr bwMode="auto">
          <a:xfrm>
            <a:off x="5797357" y="4185879"/>
            <a:ext cx="411480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Arrow: Curved Left 53">
            <a:extLst>
              <a:ext uri="{FF2B5EF4-FFF2-40B4-BE49-F238E27FC236}">
                <a16:creationId xmlns:a16="http://schemas.microsoft.com/office/drawing/2014/main" id="{C3B838DE-E5A2-733A-D356-8F728E93BF68}"/>
              </a:ext>
            </a:extLst>
          </p:cNvPr>
          <p:cNvSpPr/>
          <p:nvPr/>
        </p:nvSpPr>
        <p:spPr bwMode="auto">
          <a:xfrm>
            <a:off x="5801071" y="4737200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Arrow: Curved Left 54">
            <a:extLst>
              <a:ext uri="{FF2B5EF4-FFF2-40B4-BE49-F238E27FC236}">
                <a16:creationId xmlns:a16="http://schemas.microsoft.com/office/drawing/2014/main" id="{ED342877-E77C-0D40-7DB5-72AF5746AC8B}"/>
              </a:ext>
            </a:extLst>
          </p:cNvPr>
          <p:cNvSpPr/>
          <p:nvPr/>
        </p:nvSpPr>
        <p:spPr bwMode="auto">
          <a:xfrm>
            <a:off x="5831304" y="5288521"/>
            <a:ext cx="407766" cy="535000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Arrow: Curved Left 55">
            <a:extLst>
              <a:ext uri="{FF2B5EF4-FFF2-40B4-BE49-F238E27FC236}">
                <a16:creationId xmlns:a16="http://schemas.microsoft.com/office/drawing/2014/main" id="{BCE0E037-B41B-5D11-0A38-E5FF265CB834}"/>
              </a:ext>
            </a:extLst>
          </p:cNvPr>
          <p:cNvSpPr/>
          <p:nvPr/>
        </p:nvSpPr>
        <p:spPr bwMode="auto">
          <a:xfrm>
            <a:off x="5831304" y="5862894"/>
            <a:ext cx="407766" cy="559005"/>
          </a:xfrm>
          <a:prstGeom prst="curvedLeftArrow">
            <a:avLst/>
          </a:prstGeom>
          <a:solidFill>
            <a:srgbClr val="EA7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63AEC4-B406-C0DE-5547-E45A9F15AFD2}"/>
                  </a:ext>
                </a:extLst>
              </p:cNvPr>
              <p:cNvSpPr txBox="1"/>
              <p:nvPr/>
            </p:nvSpPr>
            <p:spPr>
              <a:xfrm>
                <a:off x="6340829" y="3650873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+86.40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E63AEC4-B406-C0DE-5547-E45A9F15A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29" y="3650873"/>
                <a:ext cx="484107" cy="307777"/>
              </a:xfrm>
              <a:prstGeom prst="rect">
                <a:avLst/>
              </a:prstGeom>
              <a:blipFill>
                <a:blip r:embed="rId13"/>
                <a:stretch>
                  <a:fillRect l="-17500" r="-85000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24C11D0-65AB-6BA1-BB50-78E89C3ED2DF}"/>
                  </a:ext>
                </a:extLst>
              </p:cNvPr>
              <p:cNvSpPr txBox="1"/>
              <p:nvPr/>
            </p:nvSpPr>
            <p:spPr>
              <a:xfrm>
                <a:off x="6340829" y="4233585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+93.31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24C11D0-65AB-6BA1-BB50-78E89C3ED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29" y="4233585"/>
                <a:ext cx="484107" cy="307777"/>
              </a:xfrm>
              <a:prstGeom prst="rect">
                <a:avLst/>
              </a:prstGeom>
              <a:blipFill>
                <a:blip r:embed="rId14"/>
                <a:stretch>
                  <a:fillRect l="-17500" r="-8500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388928C-5600-B4A1-2C18-C443BB529552}"/>
                  </a:ext>
                </a:extLst>
              </p:cNvPr>
              <p:cNvSpPr txBox="1"/>
              <p:nvPr/>
            </p:nvSpPr>
            <p:spPr>
              <a:xfrm>
                <a:off x="6340828" y="4787898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+100.78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388928C-5600-B4A1-2C18-C443BB52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28" y="4787898"/>
                <a:ext cx="484107" cy="307777"/>
              </a:xfrm>
              <a:prstGeom prst="rect">
                <a:avLst/>
              </a:prstGeom>
              <a:blipFill>
                <a:blip r:embed="rId15"/>
                <a:stretch>
                  <a:fillRect l="-17500" r="-11375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97DE1C3-796E-BE97-D0B2-0F622A1AEF63}"/>
                  </a:ext>
                </a:extLst>
              </p:cNvPr>
              <p:cNvSpPr txBox="1"/>
              <p:nvPr/>
            </p:nvSpPr>
            <p:spPr>
              <a:xfrm>
                <a:off x="6340828" y="5346756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+108.84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97DE1C3-796E-BE97-D0B2-0F622A1AE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828" y="5346756"/>
                <a:ext cx="484107" cy="307777"/>
              </a:xfrm>
              <a:prstGeom prst="rect">
                <a:avLst/>
              </a:prstGeom>
              <a:blipFill>
                <a:blip r:embed="rId16"/>
                <a:stretch>
                  <a:fillRect l="-17500" r="-11375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6356677-469F-8E08-F2E9-924CDB86AC9E}"/>
                  </a:ext>
                </a:extLst>
              </p:cNvPr>
              <p:cNvSpPr txBox="1"/>
              <p:nvPr/>
            </p:nvSpPr>
            <p:spPr>
              <a:xfrm>
                <a:off x="6360599" y="5915004"/>
                <a:ext cx="4841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B75011"/>
                          </a:solidFill>
                          <a:latin typeface="Cambria Math" panose="02040503050406030204" pitchFamily="18" charset="0"/>
                        </a:rPr>
                        <m:t>+117.54</m:t>
                      </m:r>
                    </m:oMath>
                  </m:oMathPara>
                </a14:m>
                <a:endParaRPr lang="en-CA" dirty="0">
                  <a:solidFill>
                    <a:srgbClr val="B7501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6356677-469F-8E08-F2E9-924CDB86A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599" y="5915004"/>
                <a:ext cx="484107" cy="307777"/>
              </a:xfrm>
              <a:prstGeom prst="rect">
                <a:avLst/>
              </a:prstGeom>
              <a:blipFill>
                <a:blip r:embed="rId17"/>
                <a:stretch>
                  <a:fillRect l="-17500" r="-113750" b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04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composé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690692"/>
                <a:ext cx="8638967" cy="448627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dirty="0">
                    <a:latin typeface="+mn-lt"/>
                  </a:rPr>
                  <a:t>Pour les </a:t>
                </a:r>
                <a:r>
                  <a:rPr lang="en-US" sz="2000" dirty="0" err="1">
                    <a:latin typeface="+mn-lt"/>
                  </a:rPr>
                  <a:t>intérêts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composés</a:t>
                </a:r>
                <a:r>
                  <a:rPr lang="en-US" sz="2000" dirty="0">
                    <a:latin typeface="+mn-lt"/>
                  </a:rPr>
                  <a:t>, </a:t>
                </a:r>
                <a:r>
                  <a:rPr lang="en-US" sz="2000" dirty="0" err="1">
                    <a:latin typeface="+mn-lt"/>
                  </a:rPr>
                  <a:t>lorsque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+mn-lt"/>
                  </a:rPr>
                  <a:t> augmente,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augmente</a:t>
                </a:r>
                <a:r>
                  <a:rPr lang="en-US" sz="2000" dirty="0">
                    <a:latin typeface="+mn-lt"/>
                  </a:rPr>
                  <a:t> de plus </a:t>
                </a:r>
                <a:r>
                  <a:rPr lang="en-US" sz="2000" dirty="0" err="1">
                    <a:latin typeface="+mn-lt"/>
                  </a:rPr>
                  <a:t>en</a:t>
                </a:r>
                <a:r>
                  <a:rPr lang="en-US" sz="2000" dirty="0">
                    <a:latin typeface="+mn-lt"/>
                  </a:rPr>
                  <a:t> plus à </a:t>
                </a:r>
                <a:r>
                  <a:rPr lang="en-US" sz="2000" dirty="0" err="1">
                    <a:latin typeface="+mn-lt"/>
                  </a:rPr>
                  <a:t>chaque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fois</a:t>
                </a:r>
                <a:r>
                  <a:rPr lang="en-US" sz="2000" dirty="0">
                    <a:latin typeface="+mn-lt"/>
                  </a:rPr>
                  <a:t>.</a:t>
                </a:r>
                <a:br>
                  <a:rPr lang="en-US" sz="2000" dirty="0">
                    <a:latin typeface="+mn-lt"/>
                  </a:rPr>
                </a:br>
                <a:endParaRPr lang="en-US" sz="2000" dirty="0"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i="1" dirty="0">
                    <a:solidFill>
                      <a:schemeClr val="accent1"/>
                    </a:solidFill>
                  </a:rPr>
                  <a:t>Ce </a:t>
                </a:r>
                <a:r>
                  <a:rPr lang="en-US" sz="2000" i="1" dirty="0" err="1">
                    <a:solidFill>
                      <a:schemeClr val="accent1"/>
                    </a:solidFill>
                  </a:rPr>
                  <a:t>n’est</a:t>
                </a:r>
                <a:r>
                  <a:rPr lang="en-US" sz="2000" i="1" dirty="0">
                    <a:solidFill>
                      <a:schemeClr val="accent1"/>
                    </a:solidFill>
                  </a:rPr>
                  <a:t> pas </a:t>
                </a:r>
                <a:r>
                  <a:rPr lang="en-US" sz="2000" dirty="0"/>
                  <a:t>un </a:t>
                </a:r>
                <a:r>
                  <a:rPr lang="en-US" sz="2000" b="1" dirty="0" err="1"/>
                  <a:t>taux</a:t>
                </a:r>
                <a:r>
                  <a:rPr lang="en-US" sz="2000" b="1" dirty="0"/>
                  <a:t> de variation constant</a:t>
                </a:r>
                <a:r>
                  <a:rPr lang="en-US" sz="2000" dirty="0"/>
                  <a:t>.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ts val="1800"/>
                  </a:lnSpc>
                  <a:buNone/>
                </a:pPr>
                <a:r>
                  <a:rPr lang="en-US" sz="2000" b="1" dirty="0" err="1">
                    <a:solidFill>
                      <a:schemeClr val="accent4"/>
                    </a:solidFill>
                    <a:latin typeface="+mn-lt"/>
                  </a:rPr>
                  <a:t>Vous</a:t>
                </a:r>
                <a:r>
                  <a:rPr lang="en-US" sz="2000" b="1" dirty="0">
                    <a:solidFill>
                      <a:schemeClr val="accent4"/>
                    </a:solidFill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accent4"/>
                    </a:solidFill>
                    <a:latin typeface="+mn-lt"/>
                  </a:rPr>
                  <a:t>souvenez-vous</a:t>
                </a:r>
                <a:r>
                  <a:rPr lang="en-US" sz="2000" b="1" dirty="0">
                    <a:solidFill>
                      <a:schemeClr val="accent4"/>
                    </a:solidFill>
                    <a:latin typeface="+mn-lt"/>
                  </a:rPr>
                  <a:t> ?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2000" b="1" dirty="0"/>
                  <a:t>La </a:t>
                </a:r>
                <a:r>
                  <a:rPr lang="en-US" sz="2000" b="1" dirty="0" err="1"/>
                  <a:t>croissance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exponentielle</a:t>
                </a:r>
                <a:r>
                  <a:rPr lang="en-US" sz="2000" b="1" dirty="0"/>
                  <a:t> </a:t>
                </a:r>
                <a:r>
                  <a:rPr lang="en-US" sz="2000" dirty="0" err="1"/>
                  <a:t>est</a:t>
                </a:r>
                <a:r>
                  <a:rPr lang="en-US" sz="2000" dirty="0"/>
                  <a:t> un </a:t>
                </a:r>
                <a:r>
                  <a:rPr lang="en-US" sz="2000" dirty="0" err="1"/>
                  <a:t>modèle</a:t>
                </a:r>
                <a:r>
                  <a:rPr lang="en-US" sz="2000" dirty="0"/>
                  <a:t> qui </a:t>
                </a:r>
                <a:r>
                  <a:rPr lang="en-US" sz="2000" dirty="0" err="1"/>
                  <a:t>augmente</a:t>
                </a:r>
                <a:r>
                  <a:rPr lang="en-US" sz="2000" dirty="0"/>
                  <a:t> plus </a:t>
                </a:r>
                <a:r>
                  <a:rPr lang="en-US" sz="2000" dirty="0" err="1"/>
                  <a:t>rapidement</a:t>
                </a:r>
                <a:r>
                  <a:rPr lang="en-US" sz="2000" dirty="0"/>
                  <a:t> au fil du temps.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690692"/>
                <a:ext cx="8638967" cy="4486271"/>
              </a:xfrm>
              <a:blipFill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3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1800" dirty="0"/>
                  <a:t>Pour les </a:t>
                </a:r>
                <a:r>
                  <a:rPr lang="en-US" sz="1800" dirty="0" err="1"/>
                  <a:t>intérêts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composés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lorsque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augmente, </a:t>
                </a:r>
                <a14:m>
                  <m:oMath xmlns:m="http://schemas.openxmlformats.org/officeDocument/2006/math">
                    <m:r>
                      <a:rPr lang="fr-CA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augmente</a:t>
                </a:r>
                <a:r>
                  <a:rPr lang="en-US" sz="1800" dirty="0"/>
                  <a:t> de plus </a:t>
                </a:r>
                <a:r>
                  <a:rPr lang="en-US" sz="1800" dirty="0" err="1"/>
                  <a:t>en</a:t>
                </a:r>
                <a:r>
                  <a:rPr lang="en-US" sz="1800" dirty="0"/>
                  <a:t> plus à </a:t>
                </a:r>
                <a:r>
                  <a:rPr lang="en-US" sz="1800" dirty="0" err="1"/>
                  <a:t>chaque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fois</a:t>
                </a:r>
                <a:r>
                  <a:rPr lang="en-US" sz="1800" dirty="0"/>
                  <a:t>.</a:t>
                </a:r>
              </a:p>
              <a:p>
                <a:pPr marL="0" indent="0">
                  <a:lnSpc>
                    <a:spcPts val="1800"/>
                  </a:lnSpc>
                  <a:buNone/>
                </a:pPr>
                <a:endParaRPr lang="en-US" sz="1800" b="1" dirty="0">
                  <a:solidFill>
                    <a:schemeClr val="accent4"/>
                  </a:solidFill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 algn="ctr">
                  <a:lnSpc>
                    <a:spcPts val="2400"/>
                  </a:lnSpc>
                  <a:buNone/>
                </a:pPr>
                <a:endParaRPr lang="en-US" sz="2200" b="1" dirty="0">
                  <a:solidFill>
                    <a:schemeClr val="accent2"/>
                  </a:solidFill>
                </a:endParaRPr>
              </a:p>
              <a:p>
                <a:pPr marL="0" indent="0" algn="ctr">
                  <a:lnSpc>
                    <a:spcPts val="2400"/>
                  </a:lnSpc>
                  <a:buNone/>
                </a:pPr>
                <a:r>
                  <a:rPr lang="en-US" sz="2200" b="1" dirty="0">
                    <a:solidFill>
                      <a:schemeClr val="accent2"/>
                    </a:solidFill>
                  </a:rPr>
                  <a:t>Les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intérêts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composés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sont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une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croissance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exponentielle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!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8304C73-B414-3B83-FBDE-496B3BB5C367}"/>
              </a:ext>
            </a:extLst>
          </p:cNvPr>
          <p:cNvGrpSpPr/>
          <p:nvPr/>
        </p:nvGrpSpPr>
        <p:grpSpPr>
          <a:xfrm>
            <a:off x="2031958" y="1523802"/>
            <a:ext cx="4695499" cy="4261700"/>
            <a:chOff x="2023177" y="1648716"/>
            <a:chExt cx="4695499" cy="4261700"/>
          </a:xfrm>
        </p:grpSpPr>
        <p:pic>
          <p:nvPicPr>
            <p:cNvPr id="45" name="Picture 4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625CD93-5017-CD31-F05B-A3EF9A563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548" r="2668"/>
            <a:stretch/>
          </p:blipFill>
          <p:spPr>
            <a:xfrm rot="192653">
              <a:off x="2023177" y="1648716"/>
              <a:ext cx="4579742" cy="4261700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1268E69-7027-8855-B344-D452E34F15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4960" y="2045040"/>
              <a:ext cx="53716" cy="7307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Intérêt composé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C27E3C-DA94-C2D8-81C6-9B8F3E8A56F2}"/>
                  </a:ext>
                </a:extLst>
              </p:cNvPr>
              <p:cNvSpPr txBox="1"/>
              <p:nvPr/>
            </p:nvSpPr>
            <p:spPr>
              <a:xfrm>
                <a:off x="3581630" y="4805775"/>
                <a:ext cx="1361726" cy="503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1100" dirty="0"/>
              </a:p>
              <a:p>
                <a:endParaRPr lang="en-CA" sz="11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C27E3C-DA94-C2D8-81C6-9B8F3E8A5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630" y="4805775"/>
                <a:ext cx="1361726" cy="503921"/>
              </a:xfrm>
              <a:prstGeom prst="rect">
                <a:avLst/>
              </a:prstGeom>
              <a:blipFill>
                <a:blip r:embed="rId4"/>
                <a:stretch>
                  <a:fillRect l="-4933" r="-345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20CCEF3-FFAD-3705-21C8-B7AA5AF6B800}"/>
              </a:ext>
            </a:extLst>
          </p:cNvPr>
          <p:cNvGrpSpPr/>
          <p:nvPr/>
        </p:nvGrpSpPr>
        <p:grpSpPr>
          <a:xfrm>
            <a:off x="1427745" y="1995323"/>
            <a:ext cx="5724667" cy="4019267"/>
            <a:chOff x="2233803" y="2050677"/>
            <a:chExt cx="5724667" cy="40192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AA6DE2-3019-BC94-FED9-A4C442058E10}"/>
                </a:ext>
              </a:extLst>
            </p:cNvPr>
            <p:cNvCxnSpPr>
              <a:cxnSpLocks/>
            </p:cNvCxnSpPr>
            <p:nvPr/>
          </p:nvCxnSpPr>
          <p:spPr>
            <a:xfrm>
              <a:off x="2742626" y="2050677"/>
              <a:ext cx="0" cy="3689274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E262DB8-F868-2908-EE46-A74CE60FFF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2626" y="5727641"/>
              <a:ext cx="5215844" cy="1535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2B3724-4286-436B-5D63-570FD7E9CFC7}"/>
                </a:ext>
              </a:extLst>
            </p:cNvPr>
            <p:cNvSpPr txBox="1"/>
            <p:nvPr/>
          </p:nvSpPr>
          <p:spPr>
            <a:xfrm rot="16200000">
              <a:off x="1876567" y="3828088"/>
              <a:ext cx="1325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err="1"/>
                <a:t>Montant</a:t>
              </a:r>
              <a:r>
                <a:rPr lang="en-CA" sz="1400" b="1" dirty="0"/>
                <a:t> total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47F82-F636-29AC-BC38-7C69E0E42851}"/>
                </a:ext>
              </a:extLst>
            </p:cNvPr>
            <p:cNvSpPr txBox="1"/>
            <p:nvPr/>
          </p:nvSpPr>
          <p:spPr>
            <a:xfrm>
              <a:off x="5144326" y="5762167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err="1"/>
                <a:t>Année</a:t>
              </a:r>
              <a:endParaRPr lang="en-CA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DA7984A-60B3-4E5C-F6A1-D9DD557011BE}"/>
                    </a:ext>
                  </a:extLst>
                </p:cNvPr>
                <p:cNvSpPr txBox="1"/>
                <p:nvPr/>
              </p:nvSpPr>
              <p:spPr>
                <a:xfrm>
                  <a:off x="2233803" y="2194152"/>
                  <a:ext cx="36329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CA" sz="18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DA7984A-60B3-4E5C-F6A1-D9DD557011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3803" y="2194152"/>
                  <a:ext cx="363291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2888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8DAAF67-540F-A05C-0A93-7BC77B7035EC}"/>
                    </a:ext>
                  </a:extLst>
                </p:cNvPr>
                <p:cNvSpPr txBox="1"/>
                <p:nvPr/>
              </p:nvSpPr>
              <p:spPr>
                <a:xfrm>
                  <a:off x="7630792" y="5725842"/>
                  <a:ext cx="2586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CA" sz="18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08DAAF67-540F-A05C-0A93-7BC77B703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0792" y="5725842"/>
                  <a:ext cx="258682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BC5668-04B7-5EF1-7612-ED72B527A05B}"/>
              </a:ext>
            </a:extLst>
          </p:cNvPr>
          <p:cNvCxnSpPr>
            <a:cxnSpLocks/>
          </p:cNvCxnSpPr>
          <p:nvPr/>
        </p:nvCxnSpPr>
        <p:spPr>
          <a:xfrm>
            <a:off x="1933911" y="5328924"/>
            <a:ext cx="15546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A94C00-C240-11A3-AC17-623267A476CE}"/>
              </a:ext>
            </a:extLst>
          </p:cNvPr>
          <p:cNvCxnSpPr>
            <a:cxnSpLocks/>
          </p:cNvCxnSpPr>
          <p:nvPr/>
        </p:nvCxnSpPr>
        <p:spPr>
          <a:xfrm flipH="1" flipV="1">
            <a:off x="3474387" y="4782892"/>
            <a:ext cx="829" cy="549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DF819C-6E41-6E29-8E90-87429C651ABD}"/>
                  </a:ext>
                </a:extLst>
              </p:cNvPr>
              <p:cNvSpPr txBox="1"/>
              <p:nvPr/>
            </p:nvSpPr>
            <p:spPr>
              <a:xfrm>
                <a:off x="1924211" y="5351351"/>
                <a:ext cx="1949297" cy="33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DF819C-6E41-6E29-8E90-87429C651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11" y="5351351"/>
                <a:ext cx="1949297" cy="334643"/>
              </a:xfrm>
              <a:prstGeom prst="rect">
                <a:avLst/>
              </a:prstGeom>
              <a:blipFill>
                <a:blip r:embed="rId7"/>
                <a:stretch>
                  <a:fillRect l="-313" b="-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8BBBC7-DF46-5EAA-C22B-CCAA7823EBCA}"/>
                  </a:ext>
                </a:extLst>
              </p:cNvPr>
              <p:cNvSpPr txBox="1"/>
              <p:nvPr/>
            </p:nvSpPr>
            <p:spPr>
              <a:xfrm>
                <a:off x="3564213" y="4881697"/>
                <a:ext cx="1365517" cy="33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86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$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8BBBC7-DF46-5EAA-C22B-CCAA7823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213" y="4881697"/>
                <a:ext cx="1365517" cy="334643"/>
              </a:xfrm>
              <a:prstGeom prst="rect">
                <a:avLst/>
              </a:prstGeom>
              <a:blipFill>
                <a:blip r:embed="rId8"/>
                <a:stretch>
                  <a:fillRect l="-4911" r="-21429" b="-109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89AFEA-3DBE-2B33-A747-81A202547AF8}"/>
                  </a:ext>
                </a:extLst>
              </p:cNvPr>
              <p:cNvSpPr txBox="1"/>
              <p:nvPr/>
            </p:nvSpPr>
            <p:spPr>
              <a:xfrm>
                <a:off x="5085227" y="4187526"/>
                <a:ext cx="1155836" cy="33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=93</m:t>
                      </m:r>
                      <m:r>
                        <a:rPr lang="fr-CA" sz="11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100" b="0" i="0" smtClean="0">
                          <a:latin typeface="Cambria Math" panose="02040503050406030204" pitchFamily="18" charset="0"/>
                        </a:rPr>
                        <m:t>31</m:t>
                      </m:r>
                      <m:r>
                        <a:rPr lang="fr-CA" sz="1100" b="0" i="0" smtClean="0"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CA" sz="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89AFEA-3DBE-2B33-A747-81A202547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27" y="4187526"/>
                <a:ext cx="1155836" cy="334643"/>
              </a:xfrm>
              <a:prstGeom prst="rect">
                <a:avLst/>
              </a:prstGeom>
              <a:blipFill>
                <a:blip r:embed="rId9"/>
                <a:stretch>
                  <a:fillRect l="-5789" r="-43684" b="-109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2EC947-981B-409E-07AD-5D016AAF5C35}"/>
              </a:ext>
            </a:extLst>
          </p:cNvPr>
          <p:cNvCxnSpPr>
            <a:cxnSpLocks/>
          </p:cNvCxnSpPr>
          <p:nvPr/>
        </p:nvCxnSpPr>
        <p:spPr>
          <a:xfrm flipV="1">
            <a:off x="5040569" y="3802693"/>
            <a:ext cx="0" cy="969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77A8A0-9B1B-9F4B-70C0-FD736834511C}"/>
              </a:ext>
            </a:extLst>
          </p:cNvPr>
          <p:cNvCxnSpPr>
            <a:cxnSpLocks/>
          </p:cNvCxnSpPr>
          <p:nvPr/>
        </p:nvCxnSpPr>
        <p:spPr>
          <a:xfrm>
            <a:off x="3479788" y="4782892"/>
            <a:ext cx="1574375" cy="7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1DB5A4-0E89-6475-E90C-591AFD66CBFF}"/>
              </a:ext>
            </a:extLst>
          </p:cNvPr>
          <p:cNvCxnSpPr>
            <a:cxnSpLocks/>
          </p:cNvCxnSpPr>
          <p:nvPr/>
        </p:nvCxnSpPr>
        <p:spPr>
          <a:xfrm>
            <a:off x="5032619" y="3802693"/>
            <a:ext cx="1574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D001A5-3B6E-9117-4DA7-9773F6FA74A0}"/>
              </a:ext>
            </a:extLst>
          </p:cNvPr>
          <p:cNvCxnSpPr>
            <a:cxnSpLocks/>
          </p:cNvCxnSpPr>
          <p:nvPr/>
        </p:nvCxnSpPr>
        <p:spPr>
          <a:xfrm flipV="1">
            <a:off x="6562042" y="2143858"/>
            <a:ext cx="0" cy="1658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3A00B5-06A7-57E5-B656-74B8E3A50411}"/>
                  </a:ext>
                </a:extLst>
              </p:cNvPr>
              <p:cNvSpPr txBox="1"/>
              <p:nvPr/>
            </p:nvSpPr>
            <p:spPr>
              <a:xfrm>
                <a:off x="6659079" y="2742795"/>
                <a:ext cx="1155836" cy="33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fr-CA" sz="11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1100" b="0" i="1" smtClean="0">
                          <a:latin typeface="Cambria Math" panose="02040503050406030204" pitchFamily="18" charset="0"/>
                        </a:rPr>
                        <m:t>78</m:t>
                      </m:r>
                      <m:r>
                        <a:rPr lang="fr-CA" sz="1100" b="0" i="1" smtClean="0"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CA" sz="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3A00B5-06A7-57E5-B656-74B8E3A50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079" y="2742795"/>
                <a:ext cx="1155836" cy="334643"/>
              </a:xfrm>
              <a:prstGeom prst="rect">
                <a:avLst/>
              </a:prstGeom>
              <a:blipFill>
                <a:blip r:embed="rId10"/>
                <a:stretch>
                  <a:fillRect l="-5789" r="-43684" b="-109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38EE03-6644-4C8E-0E78-2E622EF058EA}"/>
                  </a:ext>
                </a:extLst>
              </p:cNvPr>
              <p:cNvSpPr txBox="1"/>
              <p:nvPr/>
            </p:nvSpPr>
            <p:spPr>
              <a:xfrm>
                <a:off x="5145034" y="3856643"/>
                <a:ext cx="1361726" cy="33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1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𝑝𝑙𝑎𝑐𝑒𝑚𝑒𝑛𝑡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h𝑜𝑟𝑖𝑧𝑜𝑛𝑡𝑎𝑙</m:t>
                      </m:r>
                      <m:r>
                        <a:rPr lang="fr-CA" sz="11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CA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A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38EE03-6644-4C8E-0E78-2E622EF05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034" y="3856643"/>
                <a:ext cx="1361726" cy="334643"/>
              </a:xfrm>
              <a:prstGeom prst="rect">
                <a:avLst/>
              </a:prstGeom>
              <a:blipFill>
                <a:blip r:embed="rId11"/>
                <a:stretch>
                  <a:fillRect l="-4933" r="-34529" b="-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3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524000"/>
                <a:ext cx="8638967" cy="533399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1800" b="1" dirty="0" err="1">
                    <a:solidFill>
                      <a:schemeClr val="accent4"/>
                    </a:solidFill>
                  </a:rPr>
                  <a:t>Formule</a:t>
                </a:r>
                <a:r>
                  <a:rPr lang="en-US" sz="1800" b="1" dirty="0">
                    <a:solidFill>
                      <a:schemeClr val="accent4"/>
                    </a:solidFill>
                  </a:rPr>
                  <a:t> :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CA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CA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4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CA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ts val="16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ts val="1600"/>
                  </a:lnSpc>
                  <a:buNone/>
                </a:pPr>
                <a:endParaRPr lang="en-CA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Montant</a:t>
                </a:r>
                <a:r>
                  <a:rPr lang="en-US" sz="1800" dirty="0"/>
                  <a:t> total, Valeur finale</a:t>
                </a: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1800" dirty="0"/>
                  <a:t> Capital</a:t>
                </a:r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en-CA" sz="18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Taux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d’intérêt</a:t>
                </a:r>
                <a:endParaRPr lang="en-US" sz="1800" dirty="0"/>
              </a:p>
              <a:p>
                <a:pPr marL="0" indent="0">
                  <a:lnSpc>
                    <a:spcPts val="1600"/>
                  </a:lnSpc>
                  <a:buNone/>
                </a:pPr>
                <a14:m>
                  <m:oMath xmlns:m="http://schemas.openxmlformats.org/officeDocument/2006/math">
                    <m:r>
                      <a:rPr lang="en-CA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Nombre</a:t>
                </a:r>
                <a:r>
                  <a:rPr lang="en-US" sz="1800" dirty="0"/>
                  <a:t> de </a:t>
                </a:r>
                <a:r>
                  <a:rPr lang="en-US" sz="1800" dirty="0" err="1"/>
                  <a:t>périodes</a:t>
                </a:r>
                <a:r>
                  <a:rPr lang="en-US" sz="1800" dirty="0"/>
                  <a:t> de composition</a:t>
                </a:r>
                <a:br>
                  <a:rPr lang="en-US" sz="1400" dirty="0"/>
                </a:br>
                <a:endParaRPr lang="en-US" sz="1400" dirty="0"/>
              </a:p>
              <a:p>
                <a:pPr marL="0" indent="0">
                  <a:lnSpc>
                    <a:spcPts val="1600"/>
                  </a:lnSpc>
                  <a:buNone/>
                </a:pPr>
                <a:endParaRPr lang="en-US" sz="1800" dirty="0"/>
              </a:p>
              <a:p>
                <a:pPr marL="0" indent="0" algn="ctr">
                  <a:lnSpc>
                    <a:spcPts val="2400"/>
                  </a:lnSpc>
                  <a:buNone/>
                </a:pPr>
                <a:r>
                  <a:rPr lang="en-US" sz="2200" b="1" dirty="0">
                    <a:solidFill>
                      <a:schemeClr val="accent2"/>
                    </a:solidFill>
                  </a:rPr>
                  <a:t>Les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intérêts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composés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sont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une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croissance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accent2"/>
                    </a:solidFill>
                  </a:rPr>
                  <a:t>exponentielle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 !</a:t>
                </a: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524000"/>
                <a:ext cx="8638967" cy="5333999"/>
              </a:xfrm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29"/>
            <a:ext cx="8638967" cy="1158871"/>
          </a:xfrm>
        </p:spPr>
        <p:txBody>
          <a:bodyPr>
            <a:normAutofit/>
          </a:bodyPr>
          <a:lstStyle/>
          <a:p>
            <a:r>
              <a:rPr lang="fr-ML" sz="4000" dirty="0"/>
              <a:t>Intérêt</a:t>
            </a:r>
            <a:r>
              <a:rPr lang="en-CA" sz="4000" dirty="0"/>
              <a:t> </a:t>
            </a:r>
            <a:r>
              <a:rPr lang="en-CA" sz="4000" dirty="0" err="1"/>
              <a:t>composé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333837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9DB94C-3B13-8D0E-D5C8-67FD15F4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9BFA3963-C90D-4688-4DDB-FC783FF391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434410"/>
                  </p:ext>
                </p:extLst>
              </p:nvPr>
            </p:nvGraphicFramePr>
            <p:xfrm>
              <a:off x="-95415" y="2521618"/>
              <a:ext cx="8818168" cy="26910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09084">
                      <a:extLst>
                        <a:ext uri="{9D8B030D-6E8A-4147-A177-3AD203B41FA5}">
                          <a16:colId xmlns:a16="http://schemas.microsoft.com/office/drawing/2014/main" val="2111980990"/>
                        </a:ext>
                      </a:extLst>
                    </a:gridCol>
                    <a:gridCol w="4409084">
                      <a:extLst>
                        <a:ext uri="{9D8B030D-6E8A-4147-A177-3AD203B41FA5}">
                          <a16:colId xmlns:a16="http://schemas.microsoft.com/office/drawing/2014/main" val="3784942436"/>
                        </a:ext>
                      </a:extLst>
                    </a:gridCol>
                  </a:tblGrid>
                  <a:tr h="6586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Intérêt</a:t>
                          </a:r>
                          <a:r>
                            <a:rPr lang="en-CA" sz="2800" b="1" dirty="0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 simple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Intérêt</a:t>
                          </a:r>
                          <a:r>
                            <a:rPr lang="en-CA" sz="2800" b="1" dirty="0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composé</a:t>
                          </a:r>
                          <a:endParaRPr lang="en-CA" sz="2800" b="1" dirty="0">
                            <a:solidFill>
                              <a:schemeClr val="accent1">
                                <a:lumMod val="25000"/>
                                <a:lumOff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7921862"/>
                      </a:ext>
                    </a:extLst>
                  </a:tr>
                  <a:tr h="1016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noProof="0" dirty="0">
                              <a:solidFill>
                                <a:schemeClr val="bg1"/>
                              </a:solidFill>
                            </a:rPr>
                            <a:t>Relation</a:t>
                          </a:r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fr-CA" sz="2400" noProof="0" dirty="0">
                              <a:solidFill>
                                <a:schemeClr val="bg1"/>
                              </a:solidFill>
                            </a:rPr>
                            <a:t>linéaire</a:t>
                          </a:r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    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Relation </a:t>
                          </a:r>
                          <a:r>
                            <a:rPr lang="fr-BE" sz="2400" noProof="0" dirty="0">
                              <a:solidFill>
                                <a:schemeClr val="bg1"/>
                              </a:solidFill>
                            </a:rPr>
                            <a:t>exponentielle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410575"/>
                      </a:ext>
                    </a:extLst>
                  </a:tr>
                  <a:tr h="10162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CA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p>
                                  <m:sSupPr>
                                    <m:ctrlP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CA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32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2697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9BFA3963-C90D-4688-4DDB-FC783FF391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434410"/>
                  </p:ext>
                </p:extLst>
              </p:nvPr>
            </p:nvGraphicFramePr>
            <p:xfrm>
              <a:off x="-95415" y="2521618"/>
              <a:ext cx="8818168" cy="26910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09084">
                      <a:extLst>
                        <a:ext uri="{9D8B030D-6E8A-4147-A177-3AD203B41FA5}">
                          <a16:colId xmlns:a16="http://schemas.microsoft.com/office/drawing/2014/main" val="2111980990"/>
                        </a:ext>
                      </a:extLst>
                    </a:gridCol>
                    <a:gridCol w="4409084">
                      <a:extLst>
                        <a:ext uri="{9D8B030D-6E8A-4147-A177-3AD203B41FA5}">
                          <a16:colId xmlns:a16="http://schemas.microsoft.com/office/drawing/2014/main" val="3784942436"/>
                        </a:ext>
                      </a:extLst>
                    </a:gridCol>
                  </a:tblGrid>
                  <a:tr h="6586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Intérêt</a:t>
                          </a:r>
                          <a:r>
                            <a:rPr lang="en-CA" sz="2800" b="1" dirty="0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 simple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Intérêt</a:t>
                          </a:r>
                          <a:r>
                            <a:rPr lang="en-CA" sz="2800" b="1" dirty="0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CA" sz="2800" b="1" dirty="0" err="1">
                              <a:solidFill>
                                <a:schemeClr val="accent1">
                                  <a:lumMod val="25000"/>
                                  <a:lumOff val="75000"/>
                                </a:schemeClr>
                              </a:solidFill>
                            </a:rPr>
                            <a:t>composé</a:t>
                          </a:r>
                          <a:endParaRPr lang="en-CA" sz="2800" b="1" dirty="0">
                            <a:solidFill>
                              <a:schemeClr val="accent1">
                                <a:lumMod val="25000"/>
                                <a:lumOff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7921862"/>
                      </a:ext>
                    </a:extLst>
                  </a:tr>
                  <a:tr h="1016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noProof="0" dirty="0">
                              <a:solidFill>
                                <a:schemeClr val="bg1"/>
                              </a:solidFill>
                            </a:rPr>
                            <a:t>Relation</a:t>
                          </a:r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fr-CA" sz="2400" noProof="0" dirty="0">
                              <a:solidFill>
                                <a:schemeClr val="bg1"/>
                              </a:solidFill>
                            </a:rPr>
                            <a:t>linéaire</a:t>
                          </a:r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    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>
                              <a:solidFill>
                                <a:schemeClr val="bg1"/>
                              </a:solidFill>
                            </a:rPr>
                            <a:t>Relation </a:t>
                          </a:r>
                          <a:r>
                            <a:rPr lang="fr-BE" sz="2400" noProof="0" dirty="0">
                              <a:solidFill>
                                <a:schemeClr val="bg1"/>
                              </a:solidFill>
                            </a:rPr>
                            <a:t>exponentielle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0410575"/>
                      </a:ext>
                    </a:extLst>
                  </a:tr>
                  <a:tr h="10162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65269" r="-99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38" t="-165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26974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>
                <a:solidFill>
                  <a:schemeClr val="bg1"/>
                </a:solidFill>
              </a:rPr>
              <a:t>Bref</a:t>
            </a:r>
            <a:r>
              <a:rPr lang="en-CA" sz="4000" dirty="0">
                <a:solidFill>
                  <a:schemeClr val="bg1"/>
                </a:solidFill>
              </a:rPr>
              <a:t> résumé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668CA-8327-CC65-F735-1438D9D292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4" t="3394" r="5529"/>
          <a:stretch/>
        </p:blipFill>
        <p:spPr>
          <a:xfrm>
            <a:off x="3363831" y="3345187"/>
            <a:ext cx="754965" cy="755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92543-967D-303F-40D4-93B92A274B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5" b="6911"/>
          <a:stretch/>
        </p:blipFill>
        <p:spPr>
          <a:xfrm>
            <a:off x="8138950" y="3333358"/>
            <a:ext cx="754965" cy="7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45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41124"/>
            <a:ext cx="8638967" cy="463583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endParaRPr lang="en-US" sz="2000" b="1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31F800-0192-6E8F-F07D-7A40FDCA670B}"/>
              </a:ext>
            </a:extLst>
          </p:cNvPr>
          <p:cNvSpPr txBox="1">
            <a:spLocks/>
          </p:cNvSpPr>
          <p:nvPr/>
        </p:nvSpPr>
        <p:spPr bwMode="auto">
          <a:xfrm>
            <a:off x="251406" y="1541124"/>
            <a:ext cx="8638967" cy="463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fr-CH" sz="2000" kern="0" dirty="0">
                <a:latin typeface="+mn-lt"/>
              </a:rPr>
              <a:t>Pour cette activité, utilisez les informations que vous avez apprises dans les précédentes diapos et complétez « </a:t>
            </a:r>
            <a:r>
              <a:rPr lang="en-CA" sz="2000" b="1" kern="0" dirty="0" err="1">
                <a:latin typeface="+mn-lt"/>
              </a:rPr>
              <a:t>Partie</a:t>
            </a:r>
            <a:r>
              <a:rPr lang="en-CA" sz="2000" b="1" kern="0" dirty="0">
                <a:latin typeface="+mn-lt"/>
              </a:rPr>
              <a:t> 1. </a:t>
            </a:r>
            <a:r>
              <a:rPr lang="fr-FR" sz="2000" b="1" dirty="0"/>
              <a:t>Organisateur graphique </a:t>
            </a:r>
            <a:r>
              <a:rPr lang="fr-FR" sz="2000" dirty="0"/>
              <a:t>»</a:t>
            </a:r>
            <a:r>
              <a:rPr lang="en-CA" sz="2000" kern="0" dirty="0">
                <a:latin typeface="+mn-lt"/>
              </a:rPr>
              <a:t>. 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2171359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MA" sz="4000" dirty="0"/>
              <a:t>Intérêt simple vs composé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254642"/>
            <a:ext cx="8638967" cy="4922321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FR" sz="2000" dirty="0"/>
              <a:t>Comment les intérêts composés nous affectent-ils dans la vie réelle ?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 err="1">
                <a:cs typeface="Arial"/>
              </a:rPr>
              <a:t>Vidéo</a:t>
            </a:r>
            <a:r>
              <a:rPr lang="en-US" sz="1800" b="1" dirty="0">
                <a:cs typeface="Arial"/>
              </a:rPr>
              <a:t> : </a:t>
            </a:r>
            <a:r>
              <a:rPr lang="en-US" sz="1800" dirty="0">
                <a:cs typeface="Arial"/>
                <a:hlinkClick r:id="rId3"/>
              </a:rPr>
              <a:t>https://www.youtube.com/watch?v=vsEa2M5v670</a:t>
            </a:r>
            <a:endParaRPr lang="en-US" sz="18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pic>
        <p:nvPicPr>
          <p:cNvPr id="5" name="Online Media 4" title="C’est quoi des intérêts composés?">
            <a:hlinkClick r:id="" action="ppaction://media"/>
            <a:extLst>
              <a:ext uri="{FF2B5EF4-FFF2-40B4-BE49-F238E27FC236}">
                <a16:creationId xmlns:a16="http://schemas.microsoft.com/office/drawing/2014/main" id="{A7F808CC-7EDF-D6F3-411B-468714A62B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1382" y="2156470"/>
            <a:ext cx="8039013" cy="45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2"/>
            <a:ext cx="8639175" cy="3716337"/>
          </a:xfrm>
        </p:spPr>
        <p:txBody>
          <a:bodyPr lIns="68569" tIns="34275" rIns="68569" bIns="34275"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dirty="0"/>
              <a:t>On parle beaucoup d'« intérêt » et de « taux d'intérêt ». En tant que jeune élève, pourquoi devriez-vous vous intéresser à ce sujet ?</a:t>
            </a:r>
            <a:endParaRPr lang="en-US" altLang="en-US" sz="2000" dirty="0">
              <a:sym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altLang="en-US" sz="2000" dirty="0">
                <a:sym typeface="Arial" panose="020B0604020202020204" pitchFamily="34" charset="0"/>
              </a:rPr>
              <a:t>Les taux d’intérêt affectent plusieurs choses, telles que les </a:t>
            </a:r>
            <a:r>
              <a:rPr lang="fr-CA" altLang="en-US" sz="2000" dirty="0">
                <a:solidFill>
                  <a:schemeClr val="accent1"/>
                </a:solidFill>
                <a:sym typeface="Arial" panose="020B0604020202020204" pitchFamily="34" charset="0"/>
              </a:rPr>
              <a:t>cartes de crédit </a:t>
            </a:r>
            <a:r>
              <a:rPr lang="fr-CA" altLang="en-US" sz="2000" dirty="0">
                <a:solidFill>
                  <a:schemeClr val="tx1"/>
                </a:solidFill>
                <a:sym typeface="Arial" panose="020B0604020202020204" pitchFamily="34" charset="0"/>
              </a:rPr>
              <a:t>et les </a:t>
            </a:r>
            <a:r>
              <a:rPr lang="fr-CA" altLang="en-US" sz="2000" dirty="0">
                <a:solidFill>
                  <a:schemeClr val="accent1"/>
                </a:solidFill>
                <a:sym typeface="Arial" panose="020B0604020202020204" pitchFamily="34" charset="0"/>
              </a:rPr>
              <a:t>prêts étudiant</a:t>
            </a:r>
            <a:r>
              <a:rPr lang="fr-CA" altLang="en-US" sz="2000" dirty="0">
                <a:sym typeface="Arial" panose="020B0604020202020204" pitchFamily="34" charset="0"/>
              </a:rPr>
              <a:t>. Aussi, c’est pourquoi les gens disent qu’</a:t>
            </a:r>
            <a:r>
              <a:rPr lang="fr-CA" altLang="en-US" sz="2000" dirty="0">
                <a:solidFill>
                  <a:schemeClr val="accent1"/>
                </a:solidFill>
                <a:sym typeface="Arial" panose="020B0604020202020204" pitchFamily="34" charset="0"/>
              </a:rPr>
              <a:t>il faut investir quand on est jeune.</a:t>
            </a:r>
            <a:endParaRPr lang="fr-CA" altLang="en-US" sz="2000" dirty="0"/>
          </a:p>
          <a:p>
            <a:pPr marL="0" indent="0" eaLnBrk="1" hangingPunct="1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dirty="0"/>
              <a:t>La clé est de comprendre les </a:t>
            </a:r>
            <a:r>
              <a:rPr lang="fr-CA" sz="2000" b="1" dirty="0"/>
              <a:t>intérêts simples </a:t>
            </a:r>
            <a:r>
              <a:rPr lang="fr-CA" sz="2000" dirty="0"/>
              <a:t>et</a:t>
            </a:r>
            <a:r>
              <a:rPr lang="fr-CA" sz="2000" b="1" dirty="0"/>
              <a:t> composés</a:t>
            </a:r>
            <a:r>
              <a:rPr lang="fr-CA" sz="2000" dirty="0"/>
              <a:t>, et comment ces taux d'intérêt vous affectent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6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E346CA-7974-D38C-FAE1-D17B810507FB}"/>
              </a:ext>
            </a:extLst>
          </p:cNvPr>
          <p:cNvSpPr/>
          <p:nvPr/>
        </p:nvSpPr>
        <p:spPr bwMode="auto">
          <a:xfrm>
            <a:off x="4766944" y="4273926"/>
            <a:ext cx="1559129" cy="377034"/>
          </a:xfrm>
          <a:prstGeom prst="rect">
            <a:avLst/>
          </a:prstGeom>
          <a:solidFill>
            <a:srgbClr val="FFFF00">
              <a:alpha val="2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Donc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cs typeface="Arial"/>
              </a:rPr>
              <a:t>l’intérêt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cs typeface="Arial"/>
              </a:rPr>
              <a:t>composé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fr-CA" sz="2000" b="1" dirty="0">
                <a:solidFill>
                  <a:schemeClr val="accent4"/>
                </a:solidFill>
              </a:rPr>
              <a:t>rapporte des intérêts sur les intérêts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. 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FR" sz="2000" dirty="0">
                <a:cs typeface="Arial"/>
              </a:rPr>
              <a:t>Une autre façon de voir la </a:t>
            </a:r>
            <a:r>
              <a:rPr lang="en-US" sz="2000" dirty="0">
                <a:cs typeface="Arial"/>
              </a:rPr>
              <a:t>chose…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L'intérêt devient une partie du capital</a:t>
            </a:r>
            <a:r>
              <a:rPr lang="en-US" sz="2000" dirty="0">
                <a:cs typeface="Arial"/>
              </a:rPr>
              <a:t>. </a:t>
            </a:r>
            <a:r>
              <a:rPr lang="en-US" sz="2000" dirty="0" err="1">
                <a:cs typeface="Arial"/>
              </a:rPr>
              <a:t>Ainsi</a:t>
            </a:r>
            <a:r>
              <a:rPr lang="en-US" sz="2000" dirty="0">
                <a:cs typeface="Arial"/>
              </a:rPr>
              <a:t>,</a:t>
            </a:r>
            <a:r>
              <a:rPr lang="fr-CA" sz="2000" dirty="0"/>
              <a:t> le capital ne cesse de croître et l'intérêt qu'il rapporte devient de plus en plus grand.</a:t>
            </a:r>
            <a:r>
              <a:rPr lang="en-US" sz="2000" dirty="0"/>
              <a:t> </a:t>
            </a: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FR" sz="2000" b="1" dirty="0">
                <a:cs typeface="Arial"/>
              </a:rPr>
              <a:t>C’est la grande nouvelle quand vous investissez : vous gagnez des intérêts!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MA" sz="4000" dirty="0"/>
              <a:t>Intérêt simple vs composé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4C103B-8CC1-23BA-77DD-4DBDFB14295C}"/>
              </a:ext>
            </a:extLst>
          </p:cNvPr>
          <p:cNvCxnSpPr>
            <a:cxnSpLocks/>
          </p:cNvCxnSpPr>
          <p:nvPr/>
        </p:nvCxnSpPr>
        <p:spPr>
          <a:xfrm>
            <a:off x="7036580" y="4613913"/>
            <a:ext cx="93505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8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790D44-F334-049D-82FE-A5F5AD4C3F43}"/>
              </a:ext>
            </a:extLst>
          </p:cNvPr>
          <p:cNvCxnSpPr>
            <a:cxnSpLocks/>
          </p:cNvCxnSpPr>
          <p:nvPr/>
        </p:nvCxnSpPr>
        <p:spPr>
          <a:xfrm>
            <a:off x="1037590" y="4209264"/>
            <a:ext cx="69977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C2E8DDF-60AD-3F60-6AEF-6D8D03A0FC9F}"/>
              </a:ext>
            </a:extLst>
          </p:cNvPr>
          <p:cNvSpPr/>
          <p:nvPr/>
        </p:nvSpPr>
        <p:spPr bwMode="auto">
          <a:xfrm>
            <a:off x="3195372" y="2751599"/>
            <a:ext cx="2665932" cy="377034"/>
          </a:xfrm>
          <a:prstGeom prst="rect">
            <a:avLst/>
          </a:prstGeom>
          <a:solidFill>
            <a:srgbClr val="FFFF00">
              <a:alpha val="2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MA" sz="4000"/>
              <a:t>Intérêt simple vs composé</a:t>
            </a:r>
            <a:endParaRPr lang="en-CA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E88A0-A1F3-FB3D-E0C6-BDD6E014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519" y="3739175"/>
            <a:ext cx="2805409" cy="19480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b="1" dirty="0"/>
              <a:t>Mais le pouvoir de la composition peut aussi jouer contre vous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! 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 err="1">
                <a:cs typeface="Arial"/>
              </a:rPr>
              <a:t>Ceci</a:t>
            </a:r>
            <a:r>
              <a:rPr lang="en-US" sz="2000" b="1" dirty="0">
                <a:cs typeface="Arial"/>
              </a:rPr>
              <a:t> arrive </a:t>
            </a:r>
            <a:r>
              <a:rPr lang="fr-CA" sz="2000" b="1" dirty="0">
                <a:cs typeface="Arial"/>
              </a:rPr>
              <a:t>quand vous empruntez de l’argent</a:t>
            </a:r>
            <a:r>
              <a:rPr lang="en-US" sz="2000" dirty="0">
                <a:cs typeface="Arial"/>
              </a:rPr>
              <a:t>, par </a:t>
            </a:r>
            <a:r>
              <a:rPr lang="fr-CA" sz="2000" dirty="0">
                <a:cs typeface="Arial"/>
              </a:rPr>
              <a:t>exemple, en utilisant </a:t>
            </a:r>
            <a:r>
              <a:rPr lang="en-US" sz="2000" dirty="0" err="1">
                <a:cs typeface="Arial"/>
              </a:rPr>
              <a:t>votre</a:t>
            </a:r>
            <a:r>
              <a:rPr lang="en-US" sz="2000" dirty="0">
                <a:cs typeface="Arial"/>
              </a:rPr>
              <a:t> carte de </a:t>
            </a:r>
            <a:r>
              <a:rPr lang="fr-CA" sz="2000" dirty="0">
                <a:cs typeface="Arial"/>
              </a:rPr>
              <a:t>crédit ou en faisant </a:t>
            </a:r>
            <a:r>
              <a:rPr lang="en-US" sz="2000" dirty="0">
                <a:cs typeface="Arial"/>
              </a:rPr>
              <a:t>un prêt. 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r>
              <a:rPr lang="fr-CA" sz="2000" b="1" dirty="0"/>
              <a:t>V</a:t>
            </a:r>
            <a:r>
              <a:rPr lang="fr-CA" sz="2000" b="1" dirty="0">
                <a:cs typeface="Arial"/>
              </a:rPr>
              <a:t>ous payez de l’intérêt</a:t>
            </a:r>
            <a:r>
              <a:rPr lang="en-US" sz="2000" b="1" dirty="0">
                <a:cs typeface="Arial"/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83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endParaRPr lang="en-US" sz="2000" b="1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Calcul des intérêts</a:t>
            </a:r>
            <a:endParaRPr lang="en-C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1731F800-0192-6E8F-F07D-7A40FDCA670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1406" y="1541124"/>
                <a:ext cx="8638967" cy="4635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spcFirstLastPara="1" vert="horz" wrap="square" lIns="91425" tIns="45700" rIns="91425" bIns="45700" numCol="1" anchor="t" anchorCtr="0" compatLnSpc="1">
                <a:prstTxWarp prst="textNoShape">
                  <a:avLst/>
                </a:prstTxWarp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884" lvl="0" indent="-304786" algn="l" rtl="0" eaLnBrk="1" fontAlgn="base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685766" lvl="1" indent="-285736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028649" lvl="2" indent="-266687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371532" lvl="3" indent="-257162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1714415" lvl="4" indent="-257162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 panose="020B0604020202020204" pitchFamily="34" charset="0"/>
                  <a:buChar char="•"/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057297" marR="0" lvl="5" indent="-257162" algn="l" rtl="0" eaLnBrk="1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2400180" marR="0" lvl="6" indent="-257162" algn="l" rtl="0" eaLnBrk="1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2743064" marR="0" lvl="7" indent="-257162" algn="l" rtl="0" eaLnBrk="1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3085946" marR="0" lvl="8" indent="-257162" algn="l" rtl="0" eaLnBrk="1" hangingPunct="1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r>
                  <a:rPr lang="en-US" sz="2000" kern="0" dirty="0">
                    <a:latin typeface="+mn-lt"/>
                  </a:rPr>
                  <a:t>Qu’il </a:t>
                </a:r>
                <a:r>
                  <a:rPr lang="en-US" sz="2000" kern="0" dirty="0" err="1">
                    <a:latin typeface="+mn-lt"/>
                  </a:rPr>
                  <a:t>s’agisse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d’intérêts</a:t>
                </a:r>
                <a:r>
                  <a:rPr lang="en-US" sz="2000" kern="0" dirty="0">
                    <a:latin typeface="+mn-lt"/>
                  </a:rPr>
                  <a:t> simples </a:t>
                </a:r>
                <a:r>
                  <a:rPr lang="en-US" sz="2000" kern="0" dirty="0" err="1">
                    <a:latin typeface="+mn-lt"/>
                  </a:rPr>
                  <a:t>ou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composés</a:t>
                </a:r>
                <a:r>
                  <a:rPr lang="en-US" sz="2000" kern="0" dirty="0">
                    <a:latin typeface="+mn-lt"/>
                  </a:rPr>
                  <a:t>, la </a:t>
                </a:r>
                <a:r>
                  <a:rPr lang="en-US" sz="2000" kern="0" dirty="0" err="1">
                    <a:latin typeface="+mn-lt"/>
                  </a:rPr>
                  <a:t>différence</a:t>
                </a:r>
                <a:r>
                  <a:rPr lang="en-US" sz="2000" kern="0" dirty="0">
                    <a:latin typeface="+mn-lt"/>
                  </a:rPr>
                  <a:t> entre le </a:t>
                </a:r>
                <a:r>
                  <a:rPr lang="en-US" sz="2000" b="1" kern="0" dirty="0" err="1">
                    <a:latin typeface="+mn-lt"/>
                  </a:rPr>
                  <a:t>montant</a:t>
                </a:r>
                <a:r>
                  <a:rPr lang="en-US" sz="2000" b="1" kern="0" dirty="0">
                    <a:latin typeface="+mn-lt"/>
                  </a:rPr>
                  <a:t> final </a:t>
                </a:r>
                <a:r>
                  <a:rPr lang="en-US" sz="2000" kern="0" dirty="0">
                    <a:latin typeface="+mn-lt"/>
                  </a:rPr>
                  <a:t>et le </a:t>
                </a:r>
                <a:r>
                  <a:rPr lang="en-US" sz="2000" b="1" kern="0" dirty="0">
                    <a:latin typeface="+mn-lt"/>
                  </a:rPr>
                  <a:t>capital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est</a:t>
                </a:r>
                <a:r>
                  <a:rPr lang="en-US" sz="2000" kern="0" dirty="0">
                    <a:latin typeface="+mn-lt"/>
                  </a:rPr>
                  <a:t> le </a:t>
                </a:r>
                <a:r>
                  <a:rPr lang="en-US" sz="2000" b="1" kern="0" dirty="0" err="1">
                    <a:latin typeface="+mn-lt"/>
                  </a:rPr>
                  <a:t>montant</a:t>
                </a:r>
                <a:r>
                  <a:rPr lang="en-US" sz="2000" b="1" kern="0" dirty="0">
                    <a:latin typeface="+mn-lt"/>
                  </a:rPr>
                  <a:t> des </a:t>
                </a:r>
                <a:r>
                  <a:rPr lang="en-US" sz="2000" b="1" kern="0" dirty="0" err="1">
                    <a:latin typeface="+mn-lt"/>
                  </a:rPr>
                  <a:t>intérêts</a:t>
                </a:r>
                <a:r>
                  <a:rPr lang="en-US" sz="2000" kern="0" dirty="0">
                    <a:latin typeface="+mn-lt"/>
                  </a:rPr>
                  <a:t>. </a:t>
                </a: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endParaRPr lang="en-US" sz="2000" kern="0" dirty="0"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r>
                  <a:rPr lang="en-US" sz="2000" kern="0" dirty="0">
                    <a:latin typeface="+mn-lt"/>
                  </a:rPr>
                  <a:t>Comment </a:t>
                </a:r>
                <a:r>
                  <a:rPr lang="en-US" sz="2000" kern="0" dirty="0" err="1">
                    <a:latin typeface="+mn-lt"/>
                  </a:rPr>
                  <a:t>pensez-vous</a:t>
                </a:r>
                <a:r>
                  <a:rPr lang="en-US" sz="2000" kern="0" dirty="0">
                    <a:latin typeface="+mn-lt"/>
                  </a:rPr>
                  <a:t> que </a:t>
                </a:r>
                <a:r>
                  <a:rPr lang="en-US" sz="2000" kern="0" dirty="0" err="1">
                    <a:latin typeface="+mn-lt"/>
                  </a:rPr>
                  <a:t>l’on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puisse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err="1">
                    <a:latin typeface="+mn-lt"/>
                  </a:rPr>
                  <a:t>calculer</a:t>
                </a:r>
                <a:r>
                  <a:rPr lang="en-US" sz="2000" kern="0" dirty="0">
                    <a:latin typeface="+mn-lt"/>
                  </a:rPr>
                  <a:t> les </a:t>
                </a:r>
                <a:r>
                  <a:rPr lang="en-US" sz="2000" kern="0" dirty="0" err="1">
                    <a:latin typeface="+mn-lt"/>
                  </a:rPr>
                  <a:t>intérêts</a:t>
                </a:r>
                <a:r>
                  <a:rPr lang="en-US" sz="2000" kern="0" dirty="0">
                    <a:latin typeface="+mn-lt"/>
                  </a:rPr>
                  <a:t> ?</a:t>
                </a: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endParaRPr lang="en-US" sz="1800" kern="0" dirty="0"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endParaRPr lang="en-US" sz="1800" kern="0" dirty="0">
                  <a:latin typeface="+mn-lt"/>
                </a:endParaRP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0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kern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600" b="0" i="1" kern="0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CA" sz="3600" b="0" i="1" kern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sz="3600" b="0" i="1" kern="0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br>
                  <a:rPr lang="en-CA" sz="3600" kern="0" dirty="0">
                    <a:latin typeface="+mn-lt"/>
                  </a:rPr>
                </a:br>
                <a:endParaRPr lang="en-US" sz="3600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1731F800-0192-6E8F-F07D-7A40FDCA6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06" y="1541124"/>
                <a:ext cx="8638967" cy="4635839"/>
              </a:xfrm>
              <a:prstGeom prst="rect">
                <a:avLst/>
              </a:prstGeom>
              <a:blipFill>
                <a:blip r:embed="rId2"/>
                <a:stretch>
                  <a:fillRect l="-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1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endParaRPr lang="en-US" sz="2000" b="1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de </a:t>
            </a:r>
            <a:r>
              <a:rPr lang="en-CA" sz="4000" dirty="0" err="1"/>
              <a:t>l’élève</a:t>
            </a:r>
            <a:endParaRPr lang="en-CA" sz="40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31F800-0192-6E8F-F07D-7A40FDCA670B}"/>
              </a:ext>
            </a:extLst>
          </p:cNvPr>
          <p:cNvSpPr txBox="1">
            <a:spLocks/>
          </p:cNvSpPr>
          <p:nvPr/>
        </p:nvSpPr>
        <p:spPr bwMode="auto">
          <a:xfrm>
            <a:off x="251406" y="1541124"/>
            <a:ext cx="8638967" cy="463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Faisons une pratique en utilisant ces formules pour résoudre des problèmes</a:t>
            </a:r>
            <a:r>
              <a:rPr lang="en-CA" sz="2000" kern="0" dirty="0">
                <a:latin typeface="+mn-lt"/>
              </a:rPr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CA" sz="2000" kern="0" dirty="0">
              <a:latin typeface="+mn-lt"/>
            </a:endParaRPr>
          </a:p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fr-CA" sz="2000" kern="0" dirty="0">
                <a:latin typeface="+mn-lt"/>
              </a:rPr>
              <a:t>Complétez</a:t>
            </a:r>
            <a:r>
              <a:rPr lang="en-CA" sz="2000" kern="0" dirty="0">
                <a:latin typeface="+mn-lt"/>
              </a:rPr>
              <a:t> la </a:t>
            </a:r>
            <a:r>
              <a:rPr lang="fr-CD" sz="2000" kern="0" dirty="0">
                <a:latin typeface="+mn-lt"/>
              </a:rPr>
              <a:t>« </a:t>
            </a:r>
            <a:r>
              <a:rPr lang="fr-CA" sz="2000" b="1" kern="0" dirty="0">
                <a:latin typeface="+mn-lt"/>
              </a:rPr>
              <a:t>Partie 2. Questions pratiques » </a:t>
            </a:r>
            <a:r>
              <a:rPr lang="en-CA" sz="2000" b="1" kern="0" dirty="0">
                <a:latin typeface="+mn-lt"/>
              </a:rPr>
              <a:t> </a:t>
            </a:r>
            <a:r>
              <a:rPr lang="fr-CA" sz="2000" kern="0" dirty="0">
                <a:latin typeface="+mn-lt"/>
              </a:rPr>
              <a:t>dans l’activité de l’élève</a:t>
            </a:r>
            <a:r>
              <a:rPr lang="en-CA" sz="2000" kern="0" dirty="0">
                <a:latin typeface="+mn-lt"/>
              </a:rPr>
              <a:t>.</a:t>
            </a:r>
          </a:p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endParaRPr lang="en-CA" sz="2000" kern="0" dirty="0">
              <a:latin typeface="+mn-lt"/>
            </a:endParaRPr>
          </a:p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en-CA" sz="2000" kern="0" dirty="0">
                <a:latin typeface="+mn-lt"/>
              </a:rPr>
              <a:t>Sur les </a:t>
            </a:r>
            <a:r>
              <a:rPr lang="fr-CH" sz="2000" kern="0" dirty="0">
                <a:latin typeface="+mn-lt"/>
              </a:rPr>
              <a:t>diapos suivantes, vous trouverez deux exemples</a:t>
            </a:r>
            <a:r>
              <a:rPr lang="en-CA" sz="2000" kern="0" dirty="0">
                <a:latin typeface="+mn-lt"/>
              </a:rPr>
              <a:t>…</a:t>
            </a:r>
            <a:endParaRPr lang="en-US" sz="36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7EF35-CA01-E07D-E404-8EB86B6D1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6" y="4425566"/>
            <a:ext cx="2476604" cy="13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54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BC25C4-046C-EA80-C25D-D3377A023626}"/>
              </a:ext>
            </a:extLst>
          </p:cNvPr>
          <p:cNvSpPr/>
          <p:nvPr/>
        </p:nvSpPr>
        <p:spPr>
          <a:xfrm>
            <a:off x="2182996" y="2115282"/>
            <a:ext cx="682450" cy="24765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ED63F3-4204-ECB5-E7CE-C763F912336C}"/>
              </a:ext>
            </a:extLst>
          </p:cNvPr>
          <p:cNvSpPr/>
          <p:nvPr/>
        </p:nvSpPr>
        <p:spPr>
          <a:xfrm>
            <a:off x="4481512" y="1827204"/>
            <a:ext cx="2114906" cy="236220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3C5E6-1657-2945-F287-43EACD61A0D6}"/>
              </a:ext>
            </a:extLst>
          </p:cNvPr>
          <p:cNvSpPr/>
          <p:nvPr/>
        </p:nvSpPr>
        <p:spPr>
          <a:xfrm>
            <a:off x="2694022" y="1815774"/>
            <a:ext cx="508823" cy="24765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A6902D-9EAF-0479-F22F-7CAB75928385}"/>
              </a:ext>
            </a:extLst>
          </p:cNvPr>
          <p:cNvSpPr/>
          <p:nvPr/>
        </p:nvSpPr>
        <p:spPr>
          <a:xfrm>
            <a:off x="3877004" y="1505350"/>
            <a:ext cx="4304749" cy="24765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Exercice</a:t>
            </a:r>
            <a:endParaRPr lang="en-CA" sz="4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A70A17-20A5-B427-F5E8-302D8E7B9B81}"/>
              </a:ext>
            </a:extLst>
          </p:cNvPr>
          <p:cNvCxnSpPr/>
          <p:nvPr/>
        </p:nvCxnSpPr>
        <p:spPr>
          <a:xfrm>
            <a:off x="1226511" y="3738323"/>
            <a:ext cx="514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FFFC7D6-CB5D-55A0-09BD-1AFE3845D0C1}"/>
              </a:ext>
            </a:extLst>
          </p:cNvPr>
          <p:cNvSpPr txBox="1"/>
          <p:nvPr/>
        </p:nvSpPr>
        <p:spPr>
          <a:xfrm>
            <a:off x="1753260" y="3557009"/>
            <a:ext cx="424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err="1"/>
              <a:t>Convertir</a:t>
            </a:r>
            <a:r>
              <a:rPr lang="en-CA" sz="1800" dirty="0"/>
              <a:t> </a:t>
            </a:r>
            <a:r>
              <a:rPr lang="en-CA" sz="1800" dirty="0" err="1"/>
              <a:t>en</a:t>
            </a:r>
            <a:r>
              <a:rPr lang="en-CA" sz="1800" dirty="0"/>
              <a:t> </a:t>
            </a:r>
            <a:r>
              <a:rPr lang="en-CA" sz="1800" dirty="0" err="1"/>
              <a:t>décimales</a:t>
            </a:r>
            <a:r>
              <a:rPr lang="en-CA" sz="1800" dirty="0"/>
              <a:t>: 0,05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ts val="2400"/>
                  </a:lnSpc>
                  <a:buNone/>
                </a:pPr>
                <a:r>
                  <a:rPr lang="fr-FR" sz="1800" b="1" dirty="0">
                    <a:solidFill>
                      <a:schemeClr val="tx1"/>
                    </a:solidFill>
                  </a:rPr>
                  <a:t>Practique 1 : </a:t>
                </a:r>
                <a:r>
                  <a:rPr lang="fr-FR" sz="1800" dirty="0">
                    <a:solidFill>
                      <a:schemeClr val="tx1"/>
                    </a:solidFill>
                  </a:rPr>
                  <a:t>une obligation a une valeur nominale (valeur actuelle) de 100 $ et un taux d'intérêt annuel de 5 %. Il s'agit d'un taux d'intérêt simple. La durée de l'obligation est de 10 ans. Quelle est la valeur finale ?</a:t>
                </a:r>
                <a:endParaRPr lang="fr-CA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fr-CA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CA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CA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fr-CA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CA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CA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100 $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5 %           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10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ans</a:t>
                </a:r>
                <a:br>
                  <a:rPr lang="en-US" sz="1800" dirty="0">
                    <a:solidFill>
                      <a:schemeClr val="tx1"/>
                    </a:solidFill>
                  </a:rPr>
                </a:b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sz="1800" b="1" dirty="0" err="1">
                    <a:solidFill>
                      <a:schemeClr val="tx1"/>
                    </a:solidFill>
                  </a:rPr>
                  <a:t>Utilisez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 la </a:t>
                </a:r>
                <a:r>
                  <a:rPr lang="en-US" sz="1800" b="1" dirty="0" err="1">
                    <a:solidFill>
                      <a:schemeClr val="tx1"/>
                    </a:solidFill>
                  </a:rPr>
                  <a:t>formule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 :</a:t>
                </a:r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100 (1+(0</m:t>
                      </m:r>
                      <m:r>
                        <a:rPr lang="fr-CA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05)(10))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100 (1+0</m:t>
                      </m:r>
                      <m:r>
                        <a:rPr lang="fr-CA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5)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ts val="28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100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A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150</m:t>
                      </m:r>
                      <m:r>
                        <a:rPr lang="fr-CA" sz="2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ts val="2400"/>
                  </a:lnSpc>
                  <a:buNone/>
                </a:pPr>
                <a:endParaRPr lang="en-US" sz="2000" dirty="0">
                  <a:solidFill>
                    <a:schemeClr val="tx1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350334"/>
                <a:ext cx="8638967" cy="5507665"/>
              </a:xfrm>
              <a:blipFill>
                <a:blip r:embed="rId2"/>
                <a:stretch>
                  <a:fillRect l="-565" r="-4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7" grpId="0" animBg="1"/>
      <p:bldP spid="6" grpId="0" animBg="1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Exercice</a:t>
            </a:r>
            <a:endParaRPr lang="en-CA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A6902D-9EAF-0479-F22F-7CAB75928385}"/>
              </a:ext>
            </a:extLst>
          </p:cNvPr>
          <p:cNvSpPr/>
          <p:nvPr/>
        </p:nvSpPr>
        <p:spPr>
          <a:xfrm>
            <a:off x="3104723" y="1398316"/>
            <a:ext cx="592855" cy="24765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3C5E6-1657-2945-F287-43EACD61A0D6}"/>
              </a:ext>
            </a:extLst>
          </p:cNvPr>
          <p:cNvSpPr/>
          <p:nvPr/>
        </p:nvSpPr>
        <p:spPr>
          <a:xfrm>
            <a:off x="1881963" y="1691848"/>
            <a:ext cx="2737884" cy="24765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BC25C4-046C-EA80-C25D-D3377A023626}"/>
              </a:ext>
            </a:extLst>
          </p:cNvPr>
          <p:cNvSpPr/>
          <p:nvPr/>
        </p:nvSpPr>
        <p:spPr>
          <a:xfrm>
            <a:off x="3917600" y="1959589"/>
            <a:ext cx="601237" cy="288702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FC7D6-CB5D-55A0-09BD-1AFE3845D0C1}"/>
              </a:ext>
            </a:extLst>
          </p:cNvPr>
          <p:cNvSpPr txBox="1"/>
          <p:nvPr/>
        </p:nvSpPr>
        <p:spPr>
          <a:xfrm>
            <a:off x="2613874" y="4192538"/>
            <a:ext cx="3494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 err="1"/>
              <a:t>Convertir</a:t>
            </a:r>
            <a:r>
              <a:rPr lang="en-CA" sz="1500" dirty="0"/>
              <a:t> </a:t>
            </a:r>
            <a:r>
              <a:rPr lang="en-CA" sz="1500" dirty="0" err="1"/>
              <a:t>en</a:t>
            </a:r>
            <a:r>
              <a:rPr lang="en-CA" sz="1500" dirty="0"/>
              <a:t> </a:t>
            </a:r>
            <a:r>
              <a:rPr lang="en-CA" sz="1500" dirty="0" err="1"/>
              <a:t>décimales</a:t>
            </a:r>
            <a:r>
              <a:rPr lang="en-CA" sz="1500" dirty="0"/>
              <a:t> : 0,0075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8A8A5E-8E3F-42C5-DDEE-0522866D9AC2}"/>
              </a:ext>
            </a:extLst>
          </p:cNvPr>
          <p:cNvSpPr/>
          <p:nvPr/>
        </p:nvSpPr>
        <p:spPr>
          <a:xfrm>
            <a:off x="4669871" y="1691848"/>
            <a:ext cx="2528371" cy="247650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38D9F-7DBA-5239-8C70-47A6304177D1}"/>
              </a:ext>
            </a:extLst>
          </p:cNvPr>
          <p:cNvCxnSpPr/>
          <p:nvPr/>
        </p:nvCxnSpPr>
        <p:spPr>
          <a:xfrm>
            <a:off x="2099524" y="4354121"/>
            <a:ext cx="514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1406" y="1261872"/>
                <a:ext cx="8782866" cy="523099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1700" b="1" dirty="0"/>
                  <a:t>Practique 2 :</a:t>
                </a:r>
                <a:r>
                  <a:rPr lang="en-US" sz="1700" dirty="0"/>
                  <a:t> </a:t>
                </a:r>
                <a:r>
                  <a:rPr lang="fr-FR" sz="1700" dirty="0"/>
                  <a:t>Vous déposez 500 $ sur un compte d'épargne à taux d'intérêt élevé. Le compte offre un taux d'intérêt annuel de 9 %, composé mensuellement. Vous laissez votre épargne sur le compte pendant 6 ans. Quelle est la valeur future de votre épargne ?</a:t>
                </a:r>
                <a:br>
                  <a:rPr lang="en-US" sz="1700" dirty="0"/>
                </a:br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17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1700" dirty="0"/>
                  <a:t>500 $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700" dirty="0"/>
                  <a:t> </a:t>
                </a:r>
                <a:r>
                  <a:rPr lang="fr-FR" sz="1700" dirty="0"/>
                  <a:t>Nous avons besoin du taux d'intérêt par période de composition, et </a:t>
                </a:r>
                <a:r>
                  <a:rPr lang="fr-FR" sz="1700" i="1" dirty="0"/>
                  <a:t>non</a:t>
                </a:r>
                <a:r>
                  <a:rPr lang="fr-FR" sz="1700" dirty="0"/>
                  <a:t> du taux d'intérêt annuel. Le taux de 9 % est composé mensuellement, nous le diviserons donc par 12.</a:t>
                </a:r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1700" dirty="0"/>
                  <a:t>    </a:t>
                </a:r>
                <a14:m>
                  <m:oMath xmlns:m="http://schemas.openxmlformats.org/officeDocument/2006/math">
                    <m:r>
                      <a:rPr lang="en-US" sz="17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700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sz="17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17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fr-CA" sz="17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1700" b="0" i="1" dirty="0" smtClean="0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CA" sz="17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CA" sz="1700" b="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fr-CA" sz="17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700" b="0" i="1" dirty="0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fr-CA" sz="17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1700" b="0" i="1" dirty="0" smtClean="0">
                        <a:latin typeface="Cambria Math" panose="02040503050406030204" pitchFamily="18" charset="0"/>
                      </a:rPr>
                      <m:t>%  </m:t>
                    </m:r>
                  </m:oMath>
                </a14:m>
                <a:r>
                  <a:rPr lang="en-US" sz="1700" dirty="0"/>
                  <a:t>      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1700" dirty="0"/>
                  <a:t> 6 </a:t>
                </a:r>
                <a:r>
                  <a:rPr lang="en-US" sz="1700" dirty="0" err="1"/>
                  <a:t>ans</a:t>
                </a:r>
                <a:r>
                  <a:rPr lang="en-US" sz="1700" dirty="0"/>
                  <a:t>, </a:t>
                </a:r>
                <a:r>
                  <a:rPr lang="en-US" sz="1700" dirty="0" err="1"/>
                  <a:t>ou</a:t>
                </a:r>
                <a:r>
                  <a:rPr lang="en-US" sz="1700" dirty="0"/>
                  <a:t> 72 </a:t>
                </a:r>
                <a:r>
                  <a:rPr lang="en-US" sz="1700" dirty="0" err="1"/>
                  <a:t>mois</a:t>
                </a:r>
                <a:br>
                  <a:rPr lang="en-US" sz="1700" dirty="0"/>
                </a:br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:r>
                  <a:rPr lang="en-US" sz="1700" b="1" dirty="0" err="1"/>
                  <a:t>Utilisez</a:t>
                </a:r>
                <a:r>
                  <a:rPr lang="en-US" sz="1700" b="1" dirty="0"/>
                  <a:t> la </a:t>
                </a:r>
                <a:r>
                  <a:rPr lang="en-US" sz="1700" b="1" dirty="0" err="1"/>
                  <a:t>formule</a:t>
                </a:r>
                <a:r>
                  <a:rPr lang="en-US" sz="1700" b="1" dirty="0"/>
                  <a:t> :</a:t>
                </a:r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7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 =500 </m:t>
                      </m:r>
                      <m:sSup>
                        <m:sSupPr>
                          <m:ctrlPr>
                            <a:rPr lang="en-CA" sz="17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CA" sz="17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CA" sz="17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1700" b="0" i="1" dirty="0" smtClean="0">
                                  <a:latin typeface="Cambria Math" panose="02040503050406030204" pitchFamily="18" charset="0"/>
                                </a:rPr>
                                <m:t>0075</m:t>
                              </m:r>
                            </m:e>
                          </m:d>
                        </m:e>
                        <m:sup>
                          <m:r>
                            <a:rPr lang="en-CA" sz="1700" b="0" i="1" dirty="0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sup>
                      </m:sSup>
                    </m:oMath>
                  </m:oMathPara>
                </a14:m>
                <a:endParaRPr lang="en-US" sz="1700" dirty="0"/>
              </a:p>
              <a:p>
                <a:pPr marL="0" indent="0">
                  <a:lnSpc>
                    <a:spcPts val="22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7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 =856</m:t>
                      </m:r>
                      <m:r>
                        <a:rPr lang="fr-CA" sz="17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700" i="1" dirty="0" smtClean="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fr-CA" sz="1700" b="0" i="1" dirty="0" smtClean="0"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2B2A60-245A-7617-B687-7444A586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406" y="1261872"/>
                <a:ext cx="8782866" cy="5230999"/>
              </a:xfrm>
              <a:blipFill>
                <a:blip r:embed="rId2"/>
                <a:stretch>
                  <a:fillRect l="-416" r="-4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2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94A9-E013-9861-B783-A22D5CA2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33A96-ABF0-A45B-5C0E-37571B8BB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571" y="-180797"/>
            <a:ext cx="9781957" cy="73395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EC49D-B280-FCCC-A821-FB9742A71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9347" y="920270"/>
            <a:ext cx="4784653" cy="4351338"/>
          </a:xfrm>
        </p:spPr>
        <p:txBody>
          <a:bodyPr>
            <a:normAutofit/>
          </a:bodyPr>
          <a:lstStyle/>
          <a:p>
            <a:pPr marL="37465" indent="0">
              <a:lnSpc>
                <a:spcPts val="2800"/>
              </a:lnSpc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Concernant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les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intérêts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composés</a:t>
            </a:r>
            <a:r>
              <a:rPr lang="en-US" sz="2400" b="1" dirty="0">
                <a:solidFill>
                  <a:schemeClr val="bg1"/>
                </a:solidFill>
              </a:rPr>
              <a:t>, Albert Einstein a </a:t>
            </a:r>
            <a:r>
              <a:rPr lang="en-US" sz="2400" b="1" dirty="0" err="1">
                <a:solidFill>
                  <a:schemeClr val="bg1"/>
                </a:solidFill>
              </a:rPr>
              <a:t>dit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 marL="37465" indent="0">
              <a:lnSpc>
                <a:spcPts val="2800"/>
              </a:lnSpc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37465" indent="0">
              <a:lnSpc>
                <a:spcPts val="2800"/>
              </a:lnSpc>
              <a:buNone/>
            </a:pPr>
            <a:r>
              <a:rPr lang="fr-CA" sz="2400" b="1" dirty="0">
                <a:solidFill>
                  <a:schemeClr val="bg1"/>
                </a:solidFill>
              </a:rPr>
              <a:t>« Celui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fr-CA" sz="2400" b="1" dirty="0">
                <a:solidFill>
                  <a:schemeClr val="bg1"/>
                </a:solidFill>
              </a:rPr>
              <a:t>qui les comprend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37465" indent="0">
              <a:lnSpc>
                <a:spcPts val="2800"/>
              </a:lnSpc>
              <a:buNone/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les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gagne</a:t>
            </a:r>
            <a:r>
              <a:rPr lang="en-US" sz="2400" b="1" dirty="0">
                <a:solidFill>
                  <a:schemeClr val="bg1"/>
                </a:solidFill>
              </a:rPr>
              <a:t>; </a:t>
            </a:r>
          </a:p>
          <a:p>
            <a:pPr marL="37465" indent="0">
              <a:lnSpc>
                <a:spcPts val="28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Et </a:t>
            </a:r>
            <a:r>
              <a:rPr lang="en-US" sz="2400" b="1" dirty="0" err="1">
                <a:solidFill>
                  <a:schemeClr val="bg1"/>
                </a:solidFill>
              </a:rPr>
              <a:t>celui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fr-CA" sz="2400" b="1" dirty="0">
                <a:solidFill>
                  <a:schemeClr val="bg1"/>
                </a:solidFill>
              </a:rPr>
              <a:t>qui ne les comprend </a:t>
            </a:r>
            <a:r>
              <a:rPr lang="en-US" sz="2400" b="1" dirty="0">
                <a:solidFill>
                  <a:schemeClr val="bg1"/>
                </a:solidFill>
              </a:rPr>
              <a:t>pas,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les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paie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fr-CA" sz="2400" b="1" dirty="0">
                <a:solidFill>
                  <a:schemeClr val="bg1"/>
                </a:solidFill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99123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/>
              <a:t>Activité</a:t>
            </a:r>
            <a:r>
              <a:rPr lang="en-CA" sz="3600" dirty="0"/>
              <a:t>: Application </a:t>
            </a:r>
            <a:r>
              <a:rPr lang="en-CA" sz="3600" dirty="0" err="1"/>
              <a:t>dans</a:t>
            </a:r>
            <a:r>
              <a:rPr lang="en-CA" sz="3600" dirty="0"/>
              <a:t> la vie </a:t>
            </a:r>
            <a:r>
              <a:rPr lang="en-CA" sz="3600" dirty="0" err="1"/>
              <a:t>réelle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Qui veut payer alors qu’il peut gagner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r>
              <a:rPr lang="fr-CA" sz="2000" b="1" dirty="0">
                <a:solidFill>
                  <a:schemeClr val="accent1"/>
                </a:solidFill>
              </a:rPr>
              <a:t>Quand on comprend comment les intérêts simples et composés nous affectent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, nous </a:t>
            </a:r>
            <a:r>
              <a:rPr lang="en-US" sz="2000" b="1" dirty="0" err="1">
                <a:solidFill>
                  <a:schemeClr val="accent1"/>
                </a:solidFill>
                <a:cs typeface="Arial"/>
              </a:rPr>
              <a:t>sommes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fr-CA" sz="2000" b="1" dirty="0">
                <a:solidFill>
                  <a:schemeClr val="accent1"/>
                </a:solidFill>
              </a:rPr>
              <a:t>mieux outillés pour prendre des décisions financières éclairées</a:t>
            </a:r>
            <a:r>
              <a:rPr lang="en-US" sz="2000" b="1" dirty="0">
                <a:solidFill>
                  <a:schemeClr val="accent1"/>
                </a:solidFill>
                <a:cs typeface="Arial"/>
              </a:rPr>
              <a:t>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dirty="0" err="1"/>
              <a:t>Alors</a:t>
            </a:r>
            <a:r>
              <a:rPr lang="en-US" sz="2000" dirty="0"/>
              <a:t>, </a:t>
            </a:r>
            <a:r>
              <a:rPr lang="fr-CA" sz="2000" dirty="0"/>
              <a:t>appliquons ce qu’on a appris dans des situations réelles</a:t>
            </a:r>
            <a:r>
              <a:rPr lang="en-US" sz="2000" dirty="0"/>
              <a:t>. </a:t>
            </a: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1E542-99DF-0820-51CB-09AD3FF04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747" y="3578772"/>
            <a:ext cx="3344284" cy="2462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86D16-4D60-94B2-3E50-149BDEA98466}"/>
              </a:ext>
            </a:extLst>
          </p:cNvPr>
          <p:cNvSpPr txBox="1"/>
          <p:nvPr/>
        </p:nvSpPr>
        <p:spPr>
          <a:xfrm>
            <a:off x="2847975" y="6040841"/>
            <a:ext cx="339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/>
              <a:t>Les intérêts composés peuvent jouer pour nous ou contre nous</a:t>
            </a:r>
            <a:r>
              <a:rPr lang="en-CA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6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6" y="365130"/>
            <a:ext cx="8638967" cy="985206"/>
          </a:xfrm>
        </p:spPr>
        <p:txBody>
          <a:bodyPr>
            <a:normAutofit/>
          </a:bodyPr>
          <a:lstStyle/>
          <a:p>
            <a:r>
              <a:rPr lang="fr-BE" sz="4000" dirty="0"/>
              <a:t>Activité </a:t>
            </a:r>
            <a:r>
              <a:rPr lang="en-CA" sz="4000" dirty="0"/>
              <a:t>: application dans la vie </a:t>
            </a:r>
            <a:r>
              <a:rPr lang="en-CA" sz="4000" dirty="0" err="1"/>
              <a:t>réelle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50335"/>
            <a:ext cx="8638967" cy="4869712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dirty="0"/>
              <a:t>Il y a 3 leçons interactives pour vous aider à faire une application réelle et comprendre comment les taux d'intérêt vous affectent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685782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Cartes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crédit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685782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CÉLI (compte d'épargne libre d'impôt)</a:t>
            </a:r>
          </a:p>
          <a:p>
            <a:pPr marL="685782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FR" sz="2000" dirty="0"/>
              <a:t>Prêt étudiant du </a:t>
            </a:r>
            <a:r>
              <a:rPr lang="fr-FR" sz="2000" dirty="0" err="1"/>
              <a:t>RAFEO</a:t>
            </a:r>
            <a:endParaRPr lang="fr-FR" sz="2000" dirty="0"/>
          </a:p>
          <a:p>
            <a:pPr marL="685782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sz="2000" dirty="0">
              <a:cs typeface="Arial"/>
            </a:endParaRPr>
          </a:p>
          <a:p>
            <a:pPr marL="0" indent="0">
              <a:lnSpc>
                <a:spcPts val="2400"/>
              </a:lnSpc>
              <a:buNone/>
            </a:pPr>
            <a:r>
              <a:rPr lang="fr-CA" sz="2000" dirty="0"/>
              <a:t>Votre personnel enseignant choisira la ou les leçons appropriée</a:t>
            </a:r>
            <a:r>
              <a:rPr lang="en-US" sz="2000" dirty="0">
                <a:cs typeface="Arial"/>
              </a:rPr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397508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2"/>
            <a:ext cx="8639175" cy="3725481"/>
          </a:xfrm>
        </p:spPr>
        <p:txBody>
          <a:bodyPr lIns="68569" tIns="34275" rIns="68569" bIns="34275">
            <a:normAutofit/>
          </a:bodyPr>
          <a:lstStyle/>
          <a:p>
            <a:pPr marL="0" indent="0" eaLnBrk="1" hangingPunct="1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Dans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cette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leçon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nous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allons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…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Apprendre comment les taux d'intérêt simples et composés augmentent.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Comparer l’intérêt simple et composé accumulé à l’aide de graphiques et de tables de valeurs.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FR" sz="2000" dirty="0"/>
              <a:t>Effectuer des calculs précis à l'aide de diverses formules.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1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Application réelle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2"/>
            <a:ext cx="8639175" cy="3725481"/>
          </a:xfrm>
        </p:spPr>
        <p:txBody>
          <a:bodyPr lIns="68569" tIns="34275" rIns="68569" bIns="34275"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dirty="0"/>
              <a:t>Il y a trois leçons interactives pour vous aider à créer des applications réelles et comprendre comment les taux d'intérêt vous affectent</a:t>
            </a:r>
            <a:r>
              <a:rPr lang="en-US" altLang="en-US" sz="2000" dirty="0">
                <a:sym typeface="Arial" panose="020B0604020202020204" pitchFamily="34" charset="0"/>
              </a:rPr>
              <a:t>: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685165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Cartes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crédit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165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CÉLI (compte d'épargne libre d'impôt)</a:t>
            </a:r>
          </a:p>
          <a:p>
            <a:pPr marL="685165" lvl="1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FR" sz="2000" dirty="0"/>
              <a:t>Prêts étudiants du </a:t>
            </a:r>
            <a:r>
              <a:rPr lang="fr-FR" sz="2000" dirty="0" err="1"/>
              <a:t>RAFEO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0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Activité</a:t>
            </a:r>
            <a:r>
              <a:rPr lang="en-CA" sz="4000" dirty="0"/>
              <a:t> </a:t>
            </a:r>
            <a:r>
              <a:rPr lang="en-CA" sz="4000" dirty="0" err="1"/>
              <a:t>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8" indent="0">
              <a:lnSpc>
                <a:spcPts val="2400"/>
              </a:lnSpc>
              <a:buNone/>
            </a:pPr>
            <a:r>
              <a:rPr lang="fr-CA" sz="2000" dirty="0">
                <a:solidFill>
                  <a:schemeClr val="accent1"/>
                </a:solidFill>
              </a:rPr>
              <a:t>Quelle est la différence entre un</a:t>
            </a:r>
            <a:r>
              <a:rPr lang="fr-CA" sz="2000" b="1" dirty="0">
                <a:solidFill>
                  <a:schemeClr val="accent1"/>
                </a:solidFill>
              </a:rPr>
              <a:t> intérêt simple </a:t>
            </a:r>
            <a:r>
              <a:rPr lang="fr-CA" sz="2000" dirty="0">
                <a:solidFill>
                  <a:schemeClr val="accent1"/>
                </a:solidFill>
              </a:rPr>
              <a:t>et un </a:t>
            </a:r>
            <a:r>
              <a:rPr lang="fr-CA" sz="2000" b="1" dirty="0">
                <a:solidFill>
                  <a:schemeClr val="accent1"/>
                </a:solidFill>
              </a:rPr>
              <a:t>intérêt composé</a:t>
            </a:r>
            <a:r>
              <a:rPr lang="fr-CA" sz="2000" dirty="0">
                <a:solidFill>
                  <a:schemeClr val="accent1"/>
                </a:solidFill>
              </a:rPr>
              <a:t>?</a:t>
            </a:r>
            <a:r>
              <a:rPr lang="fr-CA" sz="2000" b="1" dirty="0">
                <a:solidFill>
                  <a:schemeClr val="accent1"/>
                </a:solidFill>
              </a:rPr>
              <a:t> </a:t>
            </a:r>
            <a:r>
              <a:rPr lang="fr-FR" sz="2000" dirty="0"/>
              <a:t>Faisons une petite exploration</a:t>
            </a:r>
            <a:r>
              <a:rPr lang="en-US" sz="2000" dirty="0"/>
              <a:t>!</a:t>
            </a:r>
          </a:p>
          <a:p>
            <a:pPr marL="38098" indent="0">
              <a:lnSpc>
                <a:spcPts val="2400"/>
              </a:lnSpc>
              <a:buNone/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r>
              <a:rPr lang="fr-CA" sz="2000" dirty="0"/>
              <a:t>Cliquez sur les liens ci-dessous et ouvrez les deux calculatrices</a:t>
            </a:r>
            <a:r>
              <a:rPr lang="en-US" sz="2000" dirty="0"/>
              <a:t>: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fr-FR" sz="2000" b="1" dirty="0"/>
              <a:t>Calculatrice d'intérêt simple</a:t>
            </a:r>
            <a:r>
              <a:rPr lang="en-US" sz="2000" b="1" dirty="0"/>
              <a:t>: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>
                <a:hlinkClick r:id="rId3"/>
              </a:rPr>
              <a:t>https://hardbacon.ca/fr/calculatrice/calculatrice-interets-simples/</a:t>
            </a: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r>
              <a:rPr lang="fr-FR" sz="2000" b="1" dirty="0"/>
              <a:t>Calculatrice d'intérêt composé</a:t>
            </a:r>
            <a:r>
              <a:rPr lang="en-US" sz="2000" b="1" dirty="0"/>
              <a:t>: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https://hardbacon.ca/fr/calculatrice/calculatrice-interets-composes/</a:t>
            </a: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endParaRPr lang="en-US" sz="2000" dirty="0"/>
          </a:p>
          <a:p>
            <a:pPr marL="38098" indent="0">
              <a:lnSpc>
                <a:spcPts val="2400"/>
              </a:lnSpc>
              <a:buNone/>
            </a:pPr>
            <a:endParaRPr lang="en-US" dirty="0"/>
          </a:p>
          <a:p>
            <a:pPr marL="38098" indent="0">
              <a:lnSpc>
                <a:spcPts val="2400"/>
              </a:lnSpc>
              <a:buNone/>
            </a:pPr>
            <a:endParaRPr lang="en-CA" dirty="0"/>
          </a:p>
        </p:txBody>
      </p:sp>
      <p:pic>
        <p:nvPicPr>
          <p:cNvPr id="4" name="Graphic 3" descr="Cursor outline">
            <a:extLst>
              <a:ext uri="{FF2B5EF4-FFF2-40B4-BE49-F238E27FC236}">
                <a16:creationId xmlns:a16="http://schemas.microsoft.com/office/drawing/2014/main" id="{24E5DDEF-6955-6FC4-0840-1907BCDFB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5458" y="4001294"/>
            <a:ext cx="683232" cy="683232"/>
          </a:xfrm>
          <a:prstGeom prst="rect">
            <a:avLst/>
          </a:prstGeom>
        </p:spPr>
      </p:pic>
      <p:pic>
        <p:nvPicPr>
          <p:cNvPr id="5" name="Graphic 4" descr="Cursor outline">
            <a:extLst>
              <a:ext uri="{FF2B5EF4-FFF2-40B4-BE49-F238E27FC236}">
                <a16:creationId xmlns:a16="http://schemas.microsoft.com/office/drawing/2014/main" id="{A4DE6C2E-6AFD-14FB-BD01-DA4539F1E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8779" y="5279386"/>
            <a:ext cx="683232" cy="6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5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18698"/>
            <a:ext cx="8638967" cy="515145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                   Prese              </a:t>
            </a:r>
            <a:r>
              <a:rPr lang="en-US" sz="1800" dirty="0" err="1"/>
              <a:t>Montant</a:t>
            </a:r>
            <a:r>
              <a:rPr lang="en-US" sz="1800" dirty="0"/>
              <a:t> </a:t>
            </a:r>
            <a:r>
              <a:rPr lang="fr-CA" sz="1800" dirty="0"/>
              <a:t>d’argent initial emprunté soit pour un prêt ou pour un investissement.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Final Amount                           </a:t>
            </a:r>
            <a:r>
              <a:rPr lang="fr-CA" sz="1800" dirty="0"/>
              <a:t>Valeur d'un prêt ou d'un investissement à une date précise</a:t>
            </a:r>
            <a:r>
              <a:rPr lang="en-US" sz="1800" dirty="0"/>
              <a:t>.</a:t>
            </a:r>
            <a:endParaRPr lang="en-US" sz="1800" b="1" dirty="0"/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Interest Rate:   </a:t>
            </a:r>
            <a:r>
              <a:rPr lang="fr-CA" sz="1800" dirty="0"/>
              <a:t>Montant facturé en plus du capital par un prêteur à un emprunteur</a:t>
            </a:r>
            <a:r>
              <a:rPr lang="en-US" sz="1800" dirty="0"/>
              <a:t>. </a:t>
            </a:r>
            <a:r>
              <a:rPr lang="fr-CA" sz="1800" dirty="0"/>
              <a:t>Il est calculé en pourcentage du montant principal</a:t>
            </a:r>
            <a:r>
              <a:rPr lang="en-US" sz="1800" dirty="0"/>
              <a:t>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Rate of Return:          </a:t>
            </a:r>
            <a:r>
              <a:rPr lang="fr-CA" sz="1800" dirty="0"/>
              <a:t>Même concept que le taux d'intérêt, mais pour les investissements</a:t>
            </a:r>
            <a:r>
              <a:rPr lang="en-US" sz="1800" dirty="0"/>
              <a:t>. </a:t>
            </a:r>
            <a:r>
              <a:rPr lang="fr-CA" sz="1800" dirty="0"/>
              <a:t>Le montant qu'un investisseur gagne en plus du capital. Il est calculé en pourcentage</a:t>
            </a:r>
            <a:r>
              <a:rPr lang="en-US" sz="18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700" b="1" dirty="0">
                <a:solidFill>
                  <a:schemeClr val="bg1"/>
                </a:solidFill>
              </a:rPr>
              <a:t>Term:</a:t>
            </a:r>
            <a:r>
              <a:rPr lang="en-US" sz="1700" b="1" dirty="0"/>
              <a:t>     </a:t>
            </a:r>
            <a:r>
              <a:rPr lang="fr-CA" sz="1700" dirty="0"/>
              <a:t>Durée d'un prêt ou d'un investissement</a:t>
            </a:r>
            <a:r>
              <a:rPr lang="en-US" sz="1700" dirty="0"/>
              <a:t>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Compounding Period: </a:t>
            </a:r>
            <a:r>
              <a:rPr lang="en-US" sz="1800" dirty="0"/>
              <a:t>      </a:t>
            </a:r>
            <a:r>
              <a:rPr lang="fr-CA" sz="1800" dirty="0"/>
              <a:t>S'applique uniquement aux </a:t>
            </a:r>
            <a:r>
              <a:rPr lang="fr-CA" sz="1800" b="1" dirty="0"/>
              <a:t>intérêts composés</a:t>
            </a:r>
            <a:r>
              <a:rPr lang="en-US" sz="1800" dirty="0"/>
              <a:t>. </a:t>
            </a:r>
            <a:r>
              <a:rPr lang="en-US" sz="1800" dirty="0" err="1"/>
              <a:t>C’est</a:t>
            </a:r>
            <a:r>
              <a:rPr lang="en-US" sz="1800" dirty="0"/>
              <a:t> </a:t>
            </a:r>
            <a:r>
              <a:rPr lang="en-US" sz="1800" dirty="0" err="1"/>
              <a:t>l’i</a:t>
            </a:r>
            <a:r>
              <a:rPr lang="fr-CA" sz="1800" dirty="0" err="1"/>
              <a:t>ntervalle</a:t>
            </a:r>
            <a:r>
              <a:rPr lang="fr-CA" sz="1800" dirty="0"/>
              <a:t> de temps pendant lequel votre prêt ou investissement accumule des intérêts.</a:t>
            </a:r>
            <a:r>
              <a:rPr lang="en-US" sz="1800" dirty="0"/>
              <a:t> </a:t>
            </a:r>
            <a:r>
              <a:rPr lang="fr-CA" sz="1800" dirty="0"/>
              <a:t>Les périodes de composition peuvent être annuelles, mensuelles, </a:t>
            </a:r>
            <a:r>
              <a:rPr lang="fr-CA" sz="1800" dirty="0" err="1"/>
              <a:t>etc</a:t>
            </a:r>
            <a:r>
              <a:rPr lang="en-US" sz="1800" dirty="0"/>
              <a:t>. </a:t>
            </a:r>
            <a:r>
              <a:rPr lang="fr-CA" sz="1800" dirty="0"/>
              <a:t>Nous en apprendrons davantage à cet effet</a:t>
            </a:r>
            <a:r>
              <a:rPr lang="en-US" sz="1800" dirty="0"/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C5412B-D8BE-6C43-4A7C-6E2486038094}"/>
              </a:ext>
            </a:extLst>
          </p:cNvPr>
          <p:cNvSpPr txBox="1">
            <a:spLocks/>
          </p:cNvSpPr>
          <p:nvPr/>
        </p:nvSpPr>
        <p:spPr bwMode="auto">
          <a:xfrm>
            <a:off x="251406" y="1604963"/>
            <a:ext cx="3441588" cy="35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CA" sz="1800" b="1" kern="0" dirty="0">
                <a:cs typeface="Arial"/>
              </a:rPr>
              <a:t>Capital, valeur actuelle :</a:t>
            </a:r>
            <a:endParaRPr lang="fr-CA" sz="1600" kern="0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Révision</a:t>
            </a:r>
            <a:r>
              <a:rPr lang="en-CA" sz="4000" dirty="0"/>
              <a:t> : </a:t>
            </a:r>
            <a:r>
              <a:rPr lang="en-CA" sz="4000" dirty="0" err="1"/>
              <a:t>vocabulaire</a:t>
            </a:r>
            <a:r>
              <a:rPr lang="en-CA" sz="4000" dirty="0"/>
              <a:t> </a:t>
            </a:r>
            <a:r>
              <a:rPr lang="en-CA" sz="4000" dirty="0" err="1"/>
              <a:t>spécialisé</a:t>
            </a:r>
            <a:endParaRPr lang="en-CA" sz="40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93CE9F-489D-742A-114E-801859C2A822}"/>
              </a:ext>
            </a:extLst>
          </p:cNvPr>
          <p:cNvSpPr txBox="1">
            <a:spLocks/>
          </p:cNvSpPr>
          <p:nvPr/>
        </p:nvSpPr>
        <p:spPr bwMode="auto">
          <a:xfrm>
            <a:off x="251405" y="2318661"/>
            <a:ext cx="3710995" cy="28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FR" sz="1800" b="1" dirty="0"/>
              <a:t>Valeur finale, montant total </a:t>
            </a:r>
            <a:r>
              <a:rPr lang="en-US" sz="1800" b="1" kern="0" dirty="0">
                <a:cs typeface="Arial"/>
              </a:rPr>
              <a:t>:</a:t>
            </a:r>
            <a:endParaRPr lang="en-US" sz="1600" kern="0" dirty="0">
              <a:cs typeface="Arial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161187-9DA9-797A-6A7D-30563FD6A5AB}"/>
              </a:ext>
            </a:extLst>
          </p:cNvPr>
          <p:cNvSpPr txBox="1">
            <a:spLocks/>
          </p:cNvSpPr>
          <p:nvPr/>
        </p:nvSpPr>
        <p:spPr bwMode="auto">
          <a:xfrm>
            <a:off x="242316" y="3016039"/>
            <a:ext cx="1877107" cy="37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FR" sz="1800" b="1" dirty="0"/>
              <a:t>Taux d'intérêt </a:t>
            </a:r>
            <a:r>
              <a:rPr lang="en-US" sz="1800" b="1" kern="0" dirty="0">
                <a:cs typeface="Arial"/>
              </a:rPr>
              <a:t>:</a:t>
            </a:r>
            <a:endParaRPr lang="en-US" sz="1600" kern="0" dirty="0">
              <a:cs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EC0E386-EA69-0118-1CF8-B86F420431CC}"/>
              </a:ext>
            </a:extLst>
          </p:cNvPr>
          <p:cNvSpPr txBox="1">
            <a:spLocks/>
          </p:cNvSpPr>
          <p:nvPr/>
        </p:nvSpPr>
        <p:spPr bwMode="auto">
          <a:xfrm>
            <a:off x="241441" y="3733760"/>
            <a:ext cx="2480494" cy="37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FR" sz="1800" b="1" dirty="0"/>
              <a:t>Taux de rendement </a:t>
            </a:r>
            <a:r>
              <a:rPr lang="en-US" sz="1800" b="1" kern="0" dirty="0">
                <a:cs typeface="Arial"/>
              </a:rPr>
              <a:t>:</a:t>
            </a:r>
            <a:endParaRPr lang="en-US" sz="1600" kern="0" dirty="0">
              <a:cs typeface="Arial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3FD8D46-17AA-A719-53C4-F32731C143E9}"/>
              </a:ext>
            </a:extLst>
          </p:cNvPr>
          <p:cNvSpPr txBox="1">
            <a:spLocks/>
          </p:cNvSpPr>
          <p:nvPr/>
        </p:nvSpPr>
        <p:spPr bwMode="auto">
          <a:xfrm>
            <a:off x="251406" y="4754273"/>
            <a:ext cx="1009835" cy="34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en-US" sz="1800" b="1" kern="0" dirty="0">
                <a:cs typeface="Arial"/>
              </a:rPr>
              <a:t>Durée :</a:t>
            </a:r>
            <a:endParaRPr lang="en-US" sz="1600" kern="0" dirty="0">
              <a:cs typeface="Arial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B42D16-2DBE-6013-3A6E-1383E2949C0C}"/>
              </a:ext>
            </a:extLst>
          </p:cNvPr>
          <p:cNvSpPr txBox="1">
            <a:spLocks/>
          </p:cNvSpPr>
          <p:nvPr/>
        </p:nvSpPr>
        <p:spPr bwMode="auto">
          <a:xfrm>
            <a:off x="256492" y="5155926"/>
            <a:ext cx="3102096" cy="3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Tx/>
              <a:buNone/>
            </a:pPr>
            <a:r>
              <a:rPr lang="fr-FR" sz="1800" b="1" dirty="0"/>
              <a:t>Période de composition </a:t>
            </a:r>
            <a:r>
              <a:rPr lang="en-US" sz="1800" b="1" kern="0" dirty="0">
                <a:cs typeface="Arial"/>
              </a:rPr>
              <a:t>:</a:t>
            </a:r>
            <a:endParaRPr lang="en-US" sz="160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4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</p:spPr>
        <p:txBody>
          <a:bodyPr/>
          <a:lstStyle/>
          <a:p>
            <a:pPr marL="38098" indent="0">
              <a:lnSpc>
                <a:spcPts val="2400"/>
              </a:lnSpc>
              <a:buNone/>
            </a:pPr>
            <a:r>
              <a:rPr lang="fr-CA" sz="2000" b="1" dirty="0">
                <a:solidFill>
                  <a:schemeClr val="accent1"/>
                </a:solidFill>
              </a:rPr>
              <a:t>Nous allons utiliser les mêmes montants pour les deux calculatrices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</a:rPr>
              <a:t>ainsi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fr-CA" sz="2000" b="1" dirty="0">
                <a:solidFill>
                  <a:schemeClr val="accent1"/>
                </a:solidFill>
              </a:rPr>
              <a:t>nous pourrons comparer les intérêts simples et composés</a:t>
            </a:r>
            <a:r>
              <a:rPr lang="en-US" sz="2000" b="1" dirty="0">
                <a:solidFill>
                  <a:schemeClr val="accent1"/>
                </a:solidFill>
              </a:rPr>
              <a:t>. </a:t>
            </a: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Pour commencer, </a:t>
            </a:r>
            <a:r>
              <a:rPr lang="fr-CA" sz="2000" dirty="0">
                <a:solidFill>
                  <a:schemeClr val="tx1"/>
                </a:solidFill>
              </a:rPr>
              <a:t>entrez les montants suggérés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38098" indent="0">
              <a:buNone/>
            </a:pPr>
            <a:endParaRPr lang="en-US" sz="2000" dirty="0"/>
          </a:p>
          <a:p>
            <a:pPr marL="38098" indent="0">
              <a:buNone/>
            </a:pPr>
            <a:r>
              <a:rPr lang="fr-CA" sz="2000" b="1" dirty="0"/>
              <a:t>Calculatrice, intérêt </a:t>
            </a:r>
            <a:r>
              <a:rPr lang="en-US" sz="2000" b="1" dirty="0"/>
              <a:t>simple: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/>
              <a:t>Capital: </a:t>
            </a:r>
            <a:r>
              <a:rPr lang="en-US" sz="2000" dirty="0"/>
              <a:t>100 $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 err="1"/>
              <a:t>Taux</a:t>
            </a:r>
            <a:r>
              <a:rPr lang="en-US" sz="2000" b="1" dirty="0"/>
              <a:t> </a:t>
            </a:r>
            <a:r>
              <a:rPr lang="en-US" sz="2000" b="1" dirty="0" err="1"/>
              <a:t>d’intérêt</a:t>
            </a:r>
            <a:r>
              <a:rPr lang="en-US" sz="2000" b="1" dirty="0"/>
              <a:t>: </a:t>
            </a:r>
            <a:r>
              <a:rPr lang="en-US" sz="2000" dirty="0"/>
              <a:t>5 %</a:t>
            </a:r>
          </a:p>
          <a:p>
            <a:pPr marL="495298" indent="-457200">
              <a:buSzPct val="100000"/>
              <a:buFont typeface="+mj-lt"/>
              <a:buAutoNum type="arabicPeriod"/>
            </a:pPr>
            <a:r>
              <a:rPr lang="en-US" sz="2000" b="1" dirty="0"/>
              <a:t>Durée: </a:t>
            </a:r>
            <a:r>
              <a:rPr lang="en-US" sz="2000" dirty="0"/>
              <a:t>30 </a:t>
            </a:r>
            <a:r>
              <a:rPr lang="en-US" sz="2000" dirty="0" err="1"/>
              <a:t>ans</a:t>
            </a:r>
            <a:endParaRPr lang="en-US" sz="2000" dirty="0"/>
          </a:p>
          <a:p>
            <a:pPr marL="38098" indent="0">
              <a:buNone/>
            </a:pPr>
            <a:endParaRPr lang="en-US" dirty="0"/>
          </a:p>
          <a:p>
            <a:pPr marL="38098" indent="0">
              <a:buNone/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063B0E-2072-D87E-2EF7-14780B971B57}"/>
              </a:ext>
            </a:extLst>
          </p:cNvPr>
          <p:cNvSpPr txBox="1">
            <a:spLocks/>
          </p:cNvSpPr>
          <p:nvPr/>
        </p:nvSpPr>
        <p:spPr bwMode="auto">
          <a:xfrm>
            <a:off x="4253948" y="3442519"/>
            <a:ext cx="4636425" cy="274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Tx/>
              <a:buNone/>
            </a:pPr>
            <a:r>
              <a:rPr lang="en-US" sz="2000" b="1" dirty="0" err="1"/>
              <a:t>Calculatrice</a:t>
            </a:r>
            <a:r>
              <a:rPr lang="en-US" sz="2000" b="1" dirty="0"/>
              <a:t>, </a:t>
            </a:r>
            <a:r>
              <a:rPr lang="en-US" sz="2000" b="1" dirty="0" err="1"/>
              <a:t>intérêt</a:t>
            </a:r>
            <a:r>
              <a:rPr lang="en-US" sz="2000" b="1" dirty="0"/>
              <a:t> </a:t>
            </a:r>
            <a:r>
              <a:rPr lang="en-US" sz="2000" b="1" dirty="0" err="1"/>
              <a:t>composé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Capital: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100 $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Montant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des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dépôts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réguliers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0 $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 err="1"/>
              <a:t>Taux</a:t>
            </a:r>
            <a:r>
              <a:rPr lang="en-US" sz="2000" b="1" dirty="0"/>
              <a:t> </a:t>
            </a:r>
            <a:r>
              <a:rPr lang="en-US" sz="2000" b="1" dirty="0" err="1"/>
              <a:t>d’intérêt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5 %</a:t>
            </a: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Durée: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30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ans</a:t>
            </a:r>
            <a:endParaRPr lang="en-US" sz="2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hangingPunct="1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Composé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fr-CA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annuellement</a:t>
            </a: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lnSpc>
                <a:spcPts val="2400"/>
              </a:lnSpc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marL="0" indent="0">
              <a:buFontTx/>
              <a:buNone/>
            </a:pPr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pPr lvl="1"/>
            <a:endParaRPr lang="en-US" sz="1800" kern="0" dirty="0">
              <a:cs typeface="Arial"/>
            </a:endParaRPr>
          </a:p>
          <a:p>
            <a:endParaRPr lang="en-US" altLang="en-US" sz="180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58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/>
              <a:t>Activité d’exploration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90675"/>
            <a:ext cx="8638967" cy="458628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sz="2000" b="1" dirty="0">
                <a:solidFill>
                  <a:schemeClr val="accent1"/>
                </a:solidFill>
              </a:rPr>
              <a:t>Suggestion: </a:t>
            </a:r>
            <a:r>
              <a:rPr lang="fr-CA" sz="2000" b="1" dirty="0">
                <a:solidFill>
                  <a:schemeClr val="accent1"/>
                </a:solidFill>
              </a:rPr>
              <a:t>Changez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fr-CA" sz="2000" b="1" dirty="0">
                <a:solidFill>
                  <a:schemeClr val="accent1"/>
                </a:solidFill>
              </a:rPr>
              <a:t>le taux d'intérêt sur les deux calculatrices</a:t>
            </a:r>
            <a:r>
              <a:rPr lang="en-US" sz="2000" b="1" dirty="0">
                <a:solidFill>
                  <a:schemeClr val="accent1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ts val="2400"/>
              </a:lnSpc>
            </a:pPr>
            <a:r>
              <a:rPr lang="en-US" sz="2000" dirty="0"/>
              <a:t>8 %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12 %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20 %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12,75 %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19,99 %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0 %</a:t>
            </a:r>
          </a:p>
          <a:p>
            <a:pPr>
              <a:lnSpc>
                <a:spcPts val="2400"/>
              </a:lnSpc>
            </a:pPr>
            <a:r>
              <a:rPr lang="en-US" sz="2000" dirty="0"/>
              <a:t>Etc.</a:t>
            </a:r>
          </a:p>
          <a:p>
            <a:pPr marL="38098" indent="0">
              <a:lnSpc>
                <a:spcPts val="2400"/>
              </a:lnSpc>
              <a:buNone/>
            </a:pPr>
            <a:endParaRPr lang="en-US" sz="2000" dirty="0">
              <a:cs typeface="Arial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en-US" sz="2000" dirty="0">
                <a:cs typeface="Arial"/>
              </a:rPr>
              <a:t>Après </a:t>
            </a:r>
            <a:r>
              <a:rPr lang="en-US" sz="2000" dirty="0" err="1">
                <a:cs typeface="Arial"/>
              </a:rPr>
              <a:t>avoir</a:t>
            </a:r>
            <a:r>
              <a:rPr lang="en-US" sz="2000" dirty="0">
                <a:cs typeface="Arial"/>
              </a:rPr>
              <a:t> fait </a:t>
            </a:r>
            <a:r>
              <a:rPr lang="fr-CA" sz="2000" dirty="0">
                <a:cs typeface="Arial"/>
              </a:rPr>
              <a:t>ces changements</a:t>
            </a:r>
            <a:r>
              <a:rPr lang="fr-CA" sz="2000" dirty="0"/>
              <a:t>, regardez les graphiques sur les </a:t>
            </a:r>
            <a:r>
              <a:rPr lang="fr-CA" sz="2000" b="1" dirty="0"/>
              <a:t>deux </a:t>
            </a:r>
            <a:r>
              <a:rPr lang="fr-CA" sz="2000" dirty="0"/>
              <a:t>calculatrices</a:t>
            </a:r>
            <a:r>
              <a:rPr lang="en-US" sz="2000" dirty="0">
                <a:cs typeface="Arial"/>
              </a:rPr>
              <a:t>.</a:t>
            </a:r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D3465B-D060-8EC7-58F5-02EC1E2BCC36}"/>
              </a:ext>
            </a:extLst>
          </p:cNvPr>
          <p:cNvCxnSpPr>
            <a:cxnSpLocks/>
          </p:cNvCxnSpPr>
          <p:nvPr/>
        </p:nvCxnSpPr>
        <p:spPr bwMode="auto">
          <a:xfrm>
            <a:off x="3258838" y="2038014"/>
            <a:ext cx="16073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A71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222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ca0e2f-16d9-4d6a-8327-7fd70d55969c" xsi:nil="true"/>
    <lcf76f155ced4ddcb4097134ff3c332f xmlns="f6493094-0435-4eae-a32c-76983131fc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9296CE-8EC8-4FBE-A49F-0E34196112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A6A86-5AD7-4B91-B9E0-80D10C615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93094-0435-4eae-a32c-76983131fc0f"/>
    <ds:schemaRef ds:uri="1bca0e2f-16d9-4d6a-8327-7fd70d559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C7D483-8B6B-49B2-A810-DD15270639C5}">
  <ds:schemaRefs>
    <ds:schemaRef ds:uri="http://schemas.microsoft.com/office/2006/metadata/properties"/>
    <ds:schemaRef ds:uri="http://schemas.microsoft.com/office/infopath/2007/PartnerControls"/>
    <ds:schemaRef ds:uri="1bca0e2f-16d9-4d6a-8327-7fd70d55969c"/>
    <ds:schemaRef ds:uri="f6493094-0435-4eae-a32c-76983131fc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U4L PowerPoint template 4x3 URL EN v1 (1)</Template>
  <TotalTime>0</TotalTime>
  <Words>2213</Words>
  <Application>Microsoft Office PowerPoint</Application>
  <PresentationFormat>On-screen Show (4:3)</PresentationFormat>
  <Paragraphs>396</Paragraphs>
  <Slides>38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Office Theme</vt:lpstr>
      <vt:lpstr>Pourquoi tu devrais t’intéresser à l’intérêt</vt:lpstr>
      <vt:lpstr>Remarque spéciale à l’intention du personnel enseignant</vt:lpstr>
      <vt:lpstr>Introduction</vt:lpstr>
      <vt:lpstr>Introduction</vt:lpstr>
      <vt:lpstr>Application réelle</vt:lpstr>
      <vt:lpstr>Activité d’exploration</vt:lpstr>
      <vt:lpstr>Révision : vocabulaire spécialisé</vt:lpstr>
      <vt:lpstr>Activité d’exploration</vt:lpstr>
      <vt:lpstr>Activité d’exploration</vt:lpstr>
      <vt:lpstr>Pause et réflexion</vt:lpstr>
      <vt:lpstr>Activité d’exploration</vt:lpstr>
      <vt:lpstr>Activité d’exploration</vt:lpstr>
      <vt:lpstr>Activité d’exploration</vt:lpstr>
      <vt:lpstr>Pause et réflexion</vt:lpstr>
      <vt:lpstr>Activité d’exploration</vt:lpstr>
      <vt:lpstr>Activité d’exploration</vt:lpstr>
      <vt:lpstr>Pause et réflexion</vt:lpstr>
      <vt:lpstr>Intérêt simple</vt:lpstr>
      <vt:lpstr>Intérêt simple</vt:lpstr>
      <vt:lpstr>Intérêt simple</vt:lpstr>
      <vt:lpstr>Intérêt simple</vt:lpstr>
      <vt:lpstr>Intérêt composé</vt:lpstr>
      <vt:lpstr>Intérêt composé</vt:lpstr>
      <vt:lpstr>Intérêt composé</vt:lpstr>
      <vt:lpstr>Intérêt composé</vt:lpstr>
      <vt:lpstr>Intérêt composé</vt:lpstr>
      <vt:lpstr>Bref résumé</vt:lpstr>
      <vt:lpstr>Activité de l’élève</vt:lpstr>
      <vt:lpstr>Intérêt simple vs composé</vt:lpstr>
      <vt:lpstr>Intérêt simple vs composé</vt:lpstr>
      <vt:lpstr>Intérêt simple vs composé</vt:lpstr>
      <vt:lpstr>Calcul des intérêts</vt:lpstr>
      <vt:lpstr>Activité de l’élève</vt:lpstr>
      <vt:lpstr>Exercice</vt:lpstr>
      <vt:lpstr>Exercice</vt:lpstr>
      <vt:lpstr>PowerPoint Presentation</vt:lpstr>
      <vt:lpstr>Activité: Application dans la vie réelle</vt:lpstr>
      <vt:lpstr>Activité : application dans la vie réelle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</cp:revision>
  <dcterms:created xsi:type="dcterms:W3CDTF">2022-10-13T17:49:18Z</dcterms:created>
  <dcterms:modified xsi:type="dcterms:W3CDTF">2023-04-13T15:56:06Z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0x0101006F7E63EF2496EC4A8317235C224509C7</vt:lpwstr>
  </property>
  <property fmtid="{D5CDD505-2E9C-101B-9397-08002B2CF9AE}" pid="3" name="MediaServiceImageTags">
    <vt:lpwstr/>
  </property>
</Properties>
</file>