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893" r:id="rId5"/>
  </p:sldMasterIdLst>
  <p:notesMasterIdLst>
    <p:notesMasterId r:id="rId92"/>
  </p:notesMasterIdLst>
  <p:handoutMasterIdLst>
    <p:handoutMasterId r:id="rId93"/>
  </p:handoutMasterIdLst>
  <p:sldIdLst>
    <p:sldId id="353" r:id="rId6"/>
    <p:sldId id="298" r:id="rId7"/>
    <p:sldId id="355" r:id="rId8"/>
    <p:sldId id="486" r:id="rId9"/>
    <p:sldId id="286" r:id="rId10"/>
    <p:sldId id="450" r:id="rId11"/>
    <p:sldId id="456" r:id="rId12"/>
    <p:sldId id="457" r:id="rId13"/>
    <p:sldId id="458" r:id="rId14"/>
    <p:sldId id="483" r:id="rId15"/>
    <p:sldId id="452" r:id="rId16"/>
    <p:sldId id="471" r:id="rId17"/>
    <p:sldId id="480" r:id="rId18"/>
    <p:sldId id="470" r:id="rId19"/>
    <p:sldId id="484" r:id="rId20"/>
    <p:sldId id="461" r:id="rId21"/>
    <p:sldId id="462" r:id="rId22"/>
    <p:sldId id="463" r:id="rId23"/>
    <p:sldId id="464" r:id="rId24"/>
    <p:sldId id="485" r:id="rId25"/>
    <p:sldId id="489" r:id="rId26"/>
    <p:sldId id="490" r:id="rId27"/>
    <p:sldId id="492" r:id="rId28"/>
    <p:sldId id="491" r:id="rId29"/>
    <p:sldId id="493" r:id="rId30"/>
    <p:sldId id="287" r:id="rId31"/>
    <p:sldId id="455" r:id="rId32"/>
    <p:sldId id="432" r:id="rId33"/>
    <p:sldId id="433" r:id="rId34"/>
    <p:sldId id="536" r:id="rId35"/>
    <p:sldId id="435" r:id="rId36"/>
    <p:sldId id="467" r:id="rId37"/>
    <p:sldId id="436" r:id="rId38"/>
    <p:sldId id="477" r:id="rId39"/>
    <p:sldId id="442" r:id="rId40"/>
    <p:sldId id="466" r:id="rId41"/>
    <p:sldId id="494" r:id="rId42"/>
    <p:sldId id="495" r:id="rId43"/>
    <p:sldId id="496" r:id="rId44"/>
    <p:sldId id="497" r:id="rId45"/>
    <p:sldId id="498" r:id="rId46"/>
    <p:sldId id="500" r:id="rId47"/>
    <p:sldId id="504" r:id="rId48"/>
    <p:sldId id="505" r:id="rId49"/>
    <p:sldId id="506" r:id="rId50"/>
    <p:sldId id="507" r:id="rId51"/>
    <p:sldId id="508" r:id="rId52"/>
    <p:sldId id="509" r:id="rId53"/>
    <p:sldId id="439" r:id="rId54"/>
    <p:sldId id="438" r:id="rId55"/>
    <p:sldId id="441" r:id="rId56"/>
    <p:sldId id="478" r:id="rId57"/>
    <p:sldId id="479" r:id="rId58"/>
    <p:sldId id="537" r:id="rId59"/>
    <p:sldId id="440" r:id="rId60"/>
    <p:sldId id="501" r:id="rId61"/>
    <p:sldId id="502" r:id="rId62"/>
    <p:sldId id="503" r:id="rId63"/>
    <p:sldId id="437" r:id="rId64"/>
    <p:sldId id="511" r:id="rId65"/>
    <p:sldId id="510" r:id="rId66"/>
    <p:sldId id="513" r:id="rId67"/>
    <p:sldId id="514" r:id="rId68"/>
    <p:sldId id="515" r:id="rId69"/>
    <p:sldId id="516" r:id="rId70"/>
    <p:sldId id="512" r:id="rId71"/>
    <p:sldId id="518" r:id="rId72"/>
    <p:sldId id="542" r:id="rId73"/>
    <p:sldId id="517" r:id="rId74"/>
    <p:sldId id="443" r:id="rId75"/>
    <p:sldId id="447" r:id="rId76"/>
    <p:sldId id="532" r:id="rId77"/>
    <p:sldId id="521" r:id="rId78"/>
    <p:sldId id="446" r:id="rId79"/>
    <p:sldId id="526" r:id="rId80"/>
    <p:sldId id="528" r:id="rId81"/>
    <p:sldId id="527" r:id="rId82"/>
    <p:sldId id="531" r:id="rId83"/>
    <p:sldId id="543" r:id="rId84"/>
    <p:sldId id="449" r:id="rId85"/>
    <p:sldId id="524" r:id="rId86"/>
    <p:sldId id="540" r:id="rId87"/>
    <p:sldId id="535" r:id="rId88"/>
    <p:sldId id="538" r:id="rId89"/>
    <p:sldId id="525" r:id="rId90"/>
    <p:sldId id="541" r:id="rId9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modifyVerifier cryptProviderType="rsaAES" cryptAlgorithmClass="hash" cryptAlgorithmType="typeAny" cryptAlgorithmSid="14" spinCount="100000" saltData="QAyet9/VRNgMzOizzAUgoA==" hashData="Ln93G9OgiSneH0gJH15VgA18cQmKCUeI1LFAVtjk+eINm9yy2fWH/yDwkRD6MesDeP+kXJCGeu9KRmnh9PkM/g=="/>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38"/>
    <a:srgbClr val="FFFF00"/>
    <a:srgbClr val="005954"/>
    <a:srgbClr val="CF5B13"/>
    <a:srgbClr val="B75011"/>
    <a:srgbClr val="EA7123"/>
    <a:srgbClr val="5C4A89"/>
    <a:srgbClr val="FDCE3A"/>
    <a:srgbClr val="98BF1E"/>
    <a:srgbClr val="477E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86AF30-7BE1-4DC5-A05C-771B22A697FF}" v="1679" dt="2023-04-26T14:12:44.127"/>
    <p1510:client id="{72747061-700E-DF73-DDC8-0037C48237AD}" v="492" dt="2023-04-25T18:53:40.356"/>
    <p1510:client id="{9E8E625B-378C-6017-96D6-8B7B91ADC535}" v="38" dt="2023-04-25T19:32:38.0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67" d="100"/>
          <a:sy n="67" d="100"/>
        </p:scale>
        <p:origin x="1168" y="4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viewProps" Target="viewProp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presProps" Target="presProps.xml"/><Relationship Id="rId99"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handoutMaster" Target="handoutMasters/handoutMaster1.xml"/><Relationship Id="rId98"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9495D4-AEC1-44CC-876E-4AF530B265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9628FBB7-FDB5-4623-B9FE-64001DA93A4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D2C2C782-B009-4CCF-A3FF-4524DEEEDA32}" type="datetimeFigureOut">
              <a:rPr lang="en-US"/>
              <a:pPr>
                <a:defRPr/>
              </a:pPr>
              <a:t>4/26/2023</a:t>
            </a:fld>
            <a:endParaRPr lang="en-US"/>
          </a:p>
        </p:txBody>
      </p:sp>
      <p:sp>
        <p:nvSpPr>
          <p:cNvPr id="4" name="Footer Placeholder 3">
            <a:extLst>
              <a:ext uri="{FF2B5EF4-FFF2-40B4-BE49-F238E27FC236}">
                <a16:creationId xmlns:a16="http://schemas.microsoft.com/office/drawing/2014/main" id="{632818AA-55B8-488A-84EB-BD1F897251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AFBC563D-D661-43E1-B327-1C8E3874307C}"/>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2AC7960-17DD-4183-9673-25EA59BC591F}"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C0CD097-99D6-44F0-8D58-7C302EFBFAC9}"/>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8195" name="Rectangle 3">
            <a:extLst>
              <a:ext uri="{FF2B5EF4-FFF2-40B4-BE49-F238E27FC236}">
                <a16:creationId xmlns:a16="http://schemas.microsoft.com/office/drawing/2014/main" id="{F35DE2AF-BB9B-47E5-91EB-E12202C4A018}"/>
              </a:ext>
            </a:extLst>
          </p:cNvPr>
          <p:cNvSpPr>
            <a:spLocks noGrp="1" noChangeArrowheads="1"/>
          </p:cNvSpPr>
          <p:nvPr>
            <p:ph type="dt" idx="1"/>
          </p:nvPr>
        </p:nvSpPr>
        <p:spPr bwMode="auto">
          <a:xfrm>
            <a:off x="3886200" y="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11268" name="Rectangle 4">
            <a:extLst>
              <a:ext uri="{FF2B5EF4-FFF2-40B4-BE49-F238E27FC236}">
                <a16:creationId xmlns:a16="http://schemas.microsoft.com/office/drawing/2014/main" id="{A06F05BA-3762-4E31-9B07-23595465C0C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a:extLst>
              <a:ext uri="{FF2B5EF4-FFF2-40B4-BE49-F238E27FC236}">
                <a16:creationId xmlns:a16="http://schemas.microsoft.com/office/drawing/2014/main" id="{4ED3AFCF-F459-436C-9A70-562B6B0082FE}"/>
              </a:ext>
            </a:extLst>
          </p:cNvPr>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a:extLst>
              <a:ext uri="{FF2B5EF4-FFF2-40B4-BE49-F238E27FC236}">
                <a16:creationId xmlns:a16="http://schemas.microsoft.com/office/drawing/2014/main" id="{0FD2C517-4B84-4DE0-BAA4-899F817A977A}"/>
              </a:ext>
            </a:extLst>
          </p:cNvPr>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8199" name="Rectangle 7">
            <a:extLst>
              <a:ext uri="{FF2B5EF4-FFF2-40B4-BE49-F238E27FC236}">
                <a16:creationId xmlns:a16="http://schemas.microsoft.com/office/drawing/2014/main" id="{FECFCB27-DD45-43E5-9C69-9B5D946E57E0}"/>
              </a:ext>
            </a:extLst>
          </p:cNvPr>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b" anchorCtr="0" compatLnSpc="1">
            <a:prstTxWarp prst="textNoShape">
              <a:avLst/>
            </a:prstTxWarp>
          </a:bodyPr>
          <a:lstStyle>
            <a:lvl1pPr algn="r">
              <a:defRPr sz="1200"/>
            </a:lvl1pPr>
          </a:lstStyle>
          <a:p>
            <a:fld id="{A909075F-1A24-4A34-8121-5E10FB53706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7" name="Google Shape;68;g123de75d5cf_1_0:notes">
            <a:extLst>
              <a:ext uri="{FF2B5EF4-FFF2-40B4-BE49-F238E27FC236}">
                <a16:creationId xmlns:a16="http://schemas.microsoft.com/office/drawing/2014/main" id="{0835CBF7-5E7F-BD0B-7302-811CA1D00656}"/>
              </a:ext>
            </a:extLst>
          </p:cNvPr>
          <p:cNvSpPr>
            <a:spLocks noGrp="1" noRot="1" noChangeAspect="1" noTextEdit="1"/>
          </p:cNvSpPr>
          <p:nvPr>
            <p:ph type="sldImg" idx="2"/>
          </p:nvPr>
        </p:nvSpPr>
        <p:spPr>
          <a:noFill/>
          <a:ln>
            <a:headEnd/>
            <a:tailEnd/>
          </a:ln>
        </p:spPr>
      </p:sp>
      <p:sp>
        <p:nvSpPr>
          <p:cNvPr id="9218" name="Google Shape;69;g123de75d5cf_1_0:notes">
            <a:extLst>
              <a:ext uri="{FF2B5EF4-FFF2-40B4-BE49-F238E27FC236}">
                <a16:creationId xmlns:a16="http://schemas.microsoft.com/office/drawing/2014/main" id="{C55900A1-4E4F-59CE-F17D-0E9E384C9CDE}"/>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9219" name="Google Shape;70;g123de75d5cf_1_0:notes">
            <a:extLst>
              <a:ext uri="{FF2B5EF4-FFF2-40B4-BE49-F238E27FC236}">
                <a16:creationId xmlns:a16="http://schemas.microsoft.com/office/drawing/2014/main" id="{1B045251-86F1-F0F7-BDC6-6898FABFA3FF}"/>
              </a:ext>
            </a:extLst>
          </p:cNvPr>
          <p:cNvSpPr>
            <a:spLocks noGrp="1" noChangeArrowheads="1"/>
          </p:cNvSpPr>
          <p:nvPr>
            <p:ph type="sldNum" sz="quarter" idx="12"/>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940FCD35-C85C-3A4F-9419-AFE4A9A31073}" type="slidenum">
              <a:rPr lang="en-US" altLang="en-US"/>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69" name="Google Shape;62;p1:notes">
            <a:extLst>
              <a:ext uri="{FF2B5EF4-FFF2-40B4-BE49-F238E27FC236}">
                <a16:creationId xmlns:a16="http://schemas.microsoft.com/office/drawing/2014/main" id="{26045871-3D03-B242-AFF2-CCF4924F8446}"/>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7170" name="Google Shape;63;p1:notes">
            <a:extLst>
              <a:ext uri="{FF2B5EF4-FFF2-40B4-BE49-F238E27FC236}">
                <a16:creationId xmlns:a16="http://schemas.microsoft.com/office/drawing/2014/main" id="{88CC3061-FD35-28B0-E140-CC654E3A0CEA}"/>
              </a:ext>
            </a:extLst>
          </p:cNvPr>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981115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251406" y="365129"/>
            <a:ext cx="8638967" cy="1325563"/>
          </a:xfrm>
          <a:prstGeom prst="rect">
            <a:avLst/>
          </a:prstGeom>
          <a:noFill/>
          <a:ln>
            <a:noFill/>
          </a:ln>
        </p:spPr>
        <p:txBody>
          <a:bodyPr spcFirstLastPara="1">
            <a:normAutofit/>
          </a:bodyPr>
          <a:lstStyle>
            <a:lvl1pPr lvl="0" algn="l">
              <a:lnSpc>
                <a:spcPct val="90000"/>
              </a:lnSpc>
              <a:spcBef>
                <a:spcPts val="0"/>
              </a:spcBef>
              <a:spcAft>
                <a:spcPts val="0"/>
              </a:spcAft>
              <a:buClr>
                <a:schemeClr val="dk2"/>
              </a:buClr>
              <a:buSzPts val="4000"/>
              <a:buFont typeface="Aria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4" name="Google Shape;24;p4"/>
          <p:cNvSpPr txBox="1">
            <a:spLocks noGrp="1"/>
          </p:cNvSpPr>
          <p:nvPr>
            <p:ph type="body" idx="1"/>
          </p:nvPr>
        </p:nvSpPr>
        <p:spPr>
          <a:xfrm>
            <a:off x="251406" y="1825625"/>
            <a:ext cx="8638967" cy="4351338"/>
          </a:xfrm>
          <a:prstGeom prst="rect">
            <a:avLst/>
          </a:prstGeom>
          <a:noFill/>
          <a:ln>
            <a:noFill/>
          </a:ln>
        </p:spPr>
        <p:txBody>
          <a:bodyPr spcFirstLastPara="1">
            <a:normAutofit/>
          </a:bodyPr>
          <a:lstStyle>
            <a:lvl1pPr marL="342884" lvl="0" indent="-304786" algn="l">
              <a:lnSpc>
                <a:spcPct val="90000"/>
              </a:lnSpc>
              <a:spcBef>
                <a:spcPts val="750"/>
              </a:spcBef>
              <a:spcAft>
                <a:spcPts val="0"/>
              </a:spcAft>
              <a:buClr>
                <a:schemeClr val="dk1"/>
              </a:buClr>
              <a:buSzPts val="2800"/>
              <a:buChar char="•"/>
              <a:defRPr b="0" i="0">
                <a:latin typeface="Arial"/>
                <a:ea typeface="Arial"/>
                <a:cs typeface="Arial"/>
                <a:sym typeface="Arial"/>
              </a:defRPr>
            </a:lvl1pPr>
            <a:lvl2pPr marL="685766" lvl="1" indent="-285736" algn="l">
              <a:lnSpc>
                <a:spcPct val="90000"/>
              </a:lnSpc>
              <a:spcBef>
                <a:spcPts val="375"/>
              </a:spcBef>
              <a:spcAft>
                <a:spcPts val="0"/>
              </a:spcAft>
              <a:buClr>
                <a:schemeClr val="dk1"/>
              </a:buClr>
              <a:buSzPts val="2400"/>
              <a:buChar char="•"/>
              <a:defRPr b="0" i="0">
                <a:latin typeface="Arial"/>
                <a:ea typeface="Arial"/>
                <a:cs typeface="Arial"/>
                <a:sym typeface="Arial"/>
              </a:defRPr>
            </a:lvl2pPr>
            <a:lvl3pPr marL="1028649" lvl="2" indent="-266687" algn="l">
              <a:lnSpc>
                <a:spcPct val="90000"/>
              </a:lnSpc>
              <a:spcBef>
                <a:spcPts val="375"/>
              </a:spcBef>
              <a:spcAft>
                <a:spcPts val="0"/>
              </a:spcAft>
              <a:buClr>
                <a:schemeClr val="dk1"/>
              </a:buClr>
              <a:buSzPts val="2000"/>
              <a:buChar char="•"/>
              <a:defRPr b="0" i="0">
                <a:latin typeface="Arial"/>
                <a:ea typeface="Arial"/>
                <a:cs typeface="Arial"/>
                <a:sym typeface="Arial"/>
              </a:defRPr>
            </a:lvl3pPr>
            <a:lvl4pPr marL="1371532" lvl="3" indent="-257162" algn="l">
              <a:lnSpc>
                <a:spcPct val="90000"/>
              </a:lnSpc>
              <a:spcBef>
                <a:spcPts val="375"/>
              </a:spcBef>
              <a:spcAft>
                <a:spcPts val="0"/>
              </a:spcAft>
              <a:buClr>
                <a:schemeClr val="dk1"/>
              </a:buClr>
              <a:buSzPts val="1800"/>
              <a:buChar char="•"/>
              <a:defRPr b="0" i="0">
                <a:latin typeface="Arial"/>
                <a:ea typeface="Arial"/>
                <a:cs typeface="Arial"/>
                <a:sym typeface="Arial"/>
              </a:defRPr>
            </a:lvl4pPr>
            <a:lvl5pPr marL="1714415" lvl="4" indent="-257162" algn="l">
              <a:lnSpc>
                <a:spcPct val="90000"/>
              </a:lnSpc>
              <a:spcBef>
                <a:spcPts val="375"/>
              </a:spcBef>
              <a:spcAft>
                <a:spcPts val="0"/>
              </a:spcAft>
              <a:buClr>
                <a:schemeClr val="dk1"/>
              </a:buClr>
              <a:buSzPts val="1800"/>
              <a:buChar char="•"/>
              <a:defRPr b="0" i="0">
                <a:latin typeface="Arial"/>
                <a:ea typeface="Arial"/>
                <a:cs typeface="Arial"/>
                <a:sym typeface="Arial"/>
              </a:defRPr>
            </a:lvl5pPr>
            <a:lvl6pPr marL="2057297" lvl="5" indent="-257162" algn="l">
              <a:lnSpc>
                <a:spcPct val="90000"/>
              </a:lnSpc>
              <a:spcBef>
                <a:spcPts val="375"/>
              </a:spcBef>
              <a:spcAft>
                <a:spcPts val="0"/>
              </a:spcAft>
              <a:buClr>
                <a:schemeClr val="dk1"/>
              </a:buClr>
              <a:buSzPts val="1800"/>
              <a:buChar char="•"/>
              <a:defRPr/>
            </a:lvl6pPr>
            <a:lvl7pPr marL="2400180" lvl="6" indent="-257162" algn="l">
              <a:lnSpc>
                <a:spcPct val="90000"/>
              </a:lnSpc>
              <a:spcBef>
                <a:spcPts val="375"/>
              </a:spcBef>
              <a:spcAft>
                <a:spcPts val="0"/>
              </a:spcAft>
              <a:buClr>
                <a:schemeClr val="dk1"/>
              </a:buClr>
              <a:buSzPts val="1800"/>
              <a:buChar char="•"/>
              <a:defRPr/>
            </a:lvl7pPr>
            <a:lvl8pPr marL="2743064" lvl="7" indent="-257162" algn="l">
              <a:lnSpc>
                <a:spcPct val="90000"/>
              </a:lnSpc>
              <a:spcBef>
                <a:spcPts val="375"/>
              </a:spcBef>
              <a:spcAft>
                <a:spcPts val="0"/>
              </a:spcAft>
              <a:buClr>
                <a:schemeClr val="dk1"/>
              </a:buClr>
              <a:buSzPts val="1800"/>
              <a:buChar char="•"/>
              <a:defRPr/>
            </a:lvl8pPr>
            <a:lvl9pPr marL="3085946" lvl="8" indent="-257162" algn="l">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4" name="Google Shape;13;p2">
            <a:extLst>
              <a:ext uri="{FF2B5EF4-FFF2-40B4-BE49-F238E27FC236}">
                <a16:creationId xmlns:a16="http://schemas.microsoft.com/office/drawing/2014/main" id="{6C99DF3A-4F53-FFA9-BE93-EAC502B58377}"/>
              </a:ext>
            </a:extLst>
          </p:cNvPr>
          <p:cNvSpPr txBox="1">
            <a:spLocks noGrp="1"/>
          </p:cNvSpPr>
          <p:nvPr>
            <p:ph type="dt" idx="11"/>
          </p:nvPr>
        </p:nvSpPr>
        <p:spPr>
          <a:ln/>
        </p:spPr>
        <p:txBody>
          <a:bodyPr/>
          <a:lstStyle>
            <a:lvl1pPr>
              <a:defRPr/>
            </a:lvl1pPr>
          </a:lstStyle>
          <a:p>
            <a:pPr>
              <a:defRPr/>
            </a:pPr>
            <a:endParaRPr/>
          </a:p>
        </p:txBody>
      </p:sp>
      <p:sp>
        <p:nvSpPr>
          <p:cNvPr id="5" name="Google Shape;14;p2">
            <a:extLst>
              <a:ext uri="{FF2B5EF4-FFF2-40B4-BE49-F238E27FC236}">
                <a16:creationId xmlns:a16="http://schemas.microsoft.com/office/drawing/2014/main" id="{47B1C58C-862F-15AD-A271-4B3EB25C0E83}"/>
              </a:ext>
            </a:extLst>
          </p:cNvPr>
          <p:cNvSpPr txBox="1">
            <a:spLocks noGrp="1"/>
          </p:cNvSpPr>
          <p:nvPr>
            <p:ph type="ftr" idx="12"/>
          </p:nvPr>
        </p:nvSpPr>
        <p:spPr>
          <a:ln/>
        </p:spPr>
        <p:txBody>
          <a:bodyPr/>
          <a:lstStyle>
            <a:lvl1pPr>
              <a:defRPr/>
            </a:lvl1pPr>
          </a:lstStyle>
          <a:p>
            <a:pPr>
              <a:defRPr/>
            </a:pPr>
            <a:endParaRPr/>
          </a:p>
        </p:txBody>
      </p:sp>
      <p:sp>
        <p:nvSpPr>
          <p:cNvPr id="6" name="Google Shape;15;p2">
            <a:extLst>
              <a:ext uri="{FF2B5EF4-FFF2-40B4-BE49-F238E27FC236}">
                <a16:creationId xmlns:a16="http://schemas.microsoft.com/office/drawing/2014/main" id="{DC375EF9-C07F-91AF-D3B1-144A0535DF83}"/>
              </a:ext>
            </a:extLst>
          </p:cNvPr>
          <p:cNvSpPr txBox="1">
            <a:spLocks noGrp="1"/>
          </p:cNvSpPr>
          <p:nvPr>
            <p:ph type="sldNum" idx="13"/>
          </p:nvPr>
        </p:nvSpPr>
        <p:spPr>
          <a:ln/>
        </p:spPr>
        <p:txBody>
          <a:bodyPr/>
          <a:lstStyle>
            <a:lvl1pPr>
              <a:defRPr/>
            </a:lvl1pPr>
          </a:lstStyle>
          <a:p>
            <a:pPr>
              <a:defRPr/>
            </a:pPr>
            <a:fld id="{FBF13DFA-96B8-4B46-BF7D-A03F389B0CC4}" type="slidenum">
              <a:rPr lang="en-US"/>
              <a:pPr>
                <a:defRPr/>
              </a:pPr>
              <a:t>‹#›</a:t>
            </a:fld>
            <a:endParaRPr lang="en-US"/>
          </a:p>
        </p:txBody>
      </p:sp>
    </p:spTree>
    <p:extLst>
      <p:ext uri="{BB962C8B-B14F-4D97-AF65-F5344CB8AC3E}">
        <p14:creationId xmlns:p14="http://schemas.microsoft.com/office/powerpoint/2010/main" val="2487400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pic>
        <p:nvPicPr>
          <p:cNvPr id="4" name="Google Shape;18;p3">
            <a:extLst>
              <a:ext uri="{FF2B5EF4-FFF2-40B4-BE49-F238E27FC236}">
                <a16:creationId xmlns:a16="http://schemas.microsoft.com/office/drawing/2014/main" id="{0ADB823D-2BA8-AB98-9D60-5DBC0B55264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7442" r="1755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oogle Shape;21;p3">
            <a:extLst>
              <a:ext uri="{FF2B5EF4-FFF2-40B4-BE49-F238E27FC236}">
                <a16:creationId xmlns:a16="http://schemas.microsoft.com/office/drawing/2014/main" id="{09D53A39-EB8F-CEC2-9137-DB01BE3BD89A}"/>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8" y="5611813"/>
            <a:ext cx="26003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19;p3"/>
          <p:cNvSpPr txBox="1">
            <a:spLocks noGrp="1"/>
          </p:cNvSpPr>
          <p:nvPr>
            <p:ph type="ctrTitle"/>
          </p:nvPr>
        </p:nvSpPr>
        <p:spPr>
          <a:xfrm>
            <a:off x="251405" y="1122363"/>
            <a:ext cx="8593914" cy="2387600"/>
          </a:xfrm>
          <a:prstGeom prst="rect">
            <a:avLst/>
          </a:prstGeom>
          <a:noFill/>
          <a:ln>
            <a:noFill/>
          </a:ln>
        </p:spPr>
        <p:txBody>
          <a:bodyPr spcFirstLastPara="1" anchor="b">
            <a:normAutofit/>
          </a:bodyPr>
          <a:lstStyle>
            <a:lvl1pPr lvl="0" algn="l">
              <a:lnSpc>
                <a:spcPct val="90000"/>
              </a:lnSpc>
              <a:spcBef>
                <a:spcPts val="0"/>
              </a:spcBef>
              <a:spcAft>
                <a:spcPts val="0"/>
              </a:spcAft>
              <a:buClr>
                <a:schemeClr val="lt1"/>
              </a:buClr>
              <a:buSzPts val="6000"/>
              <a:buFont typeface="Arial"/>
              <a:buNone/>
              <a:defRPr sz="45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0" name="Google Shape;20;p3"/>
          <p:cNvSpPr txBox="1">
            <a:spLocks noGrp="1"/>
          </p:cNvSpPr>
          <p:nvPr>
            <p:ph type="subTitle" idx="1"/>
          </p:nvPr>
        </p:nvSpPr>
        <p:spPr>
          <a:xfrm>
            <a:off x="251405" y="3724349"/>
            <a:ext cx="8593914" cy="1533455"/>
          </a:xfrm>
          <a:prstGeom prst="rect">
            <a:avLst/>
          </a:prstGeom>
          <a:noFill/>
          <a:ln>
            <a:noFill/>
          </a:ln>
        </p:spPr>
        <p:txBody>
          <a:bodyPr spcFirstLastPara="1">
            <a:normAutofit/>
          </a:bodyPr>
          <a:lstStyle>
            <a:lvl1pPr lvl="0" algn="l">
              <a:lnSpc>
                <a:spcPct val="90000"/>
              </a:lnSpc>
              <a:spcBef>
                <a:spcPts val="750"/>
              </a:spcBef>
              <a:spcAft>
                <a:spcPts val="0"/>
              </a:spcAft>
              <a:buClr>
                <a:schemeClr val="lt1"/>
              </a:buClr>
              <a:buSzPts val="2800"/>
              <a:buNone/>
              <a:defRPr sz="2100" b="0" i="0">
                <a:solidFill>
                  <a:schemeClr val="lt1"/>
                </a:solidFill>
                <a:latin typeface="Arial"/>
                <a:ea typeface="Arial"/>
                <a:cs typeface="Arial"/>
                <a:sym typeface="Arial"/>
              </a:defRPr>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r>
              <a:rPr lang="en-US"/>
              <a:t>Click to edit Master subtitle style</a:t>
            </a:r>
            <a:endParaRPr/>
          </a:p>
        </p:txBody>
      </p:sp>
      <p:pic>
        <p:nvPicPr>
          <p:cNvPr id="6" name="Picture 5">
            <a:extLst>
              <a:ext uri="{FF2B5EF4-FFF2-40B4-BE49-F238E27FC236}">
                <a16:creationId xmlns:a16="http://schemas.microsoft.com/office/drawing/2014/main" id="{F654E697-6D80-4421-D827-44CBDDCECA27}"/>
              </a:ext>
            </a:extLst>
          </p:cNvPr>
          <p:cNvPicPr>
            <a:picLocks noChangeAspect="1"/>
          </p:cNvPicPr>
          <p:nvPr userDrawn="1"/>
        </p:nvPicPr>
        <p:blipFill>
          <a:blip r:embed="rId4"/>
          <a:srcRect/>
          <a:stretch/>
        </p:blipFill>
        <p:spPr>
          <a:xfrm>
            <a:off x="5933440" y="5999219"/>
            <a:ext cx="2911879" cy="322488"/>
          </a:xfrm>
          <a:prstGeom prst="rect">
            <a:avLst/>
          </a:prstGeom>
        </p:spPr>
      </p:pic>
    </p:spTree>
    <p:extLst>
      <p:ext uri="{BB962C8B-B14F-4D97-AF65-F5344CB8AC3E}">
        <p14:creationId xmlns:p14="http://schemas.microsoft.com/office/powerpoint/2010/main" val="6646961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Google Shape;10;p2">
            <a:extLst>
              <a:ext uri="{FF2B5EF4-FFF2-40B4-BE49-F238E27FC236}">
                <a16:creationId xmlns:a16="http://schemas.microsoft.com/office/drawing/2014/main" id="{05050A78-BCC0-962B-9F54-BC5A7503ACF5}"/>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25625"/>
            <a:ext cx="9144000"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Google Shape;11;p2">
            <a:extLst>
              <a:ext uri="{FF2B5EF4-FFF2-40B4-BE49-F238E27FC236}">
                <a16:creationId xmlns:a16="http://schemas.microsoft.com/office/drawing/2014/main" id="{6EFB601F-E4D3-4F95-67AA-C1DDE5009E1E}"/>
              </a:ext>
            </a:extLst>
          </p:cNvPr>
          <p:cNvSpPr txBox="1">
            <a:spLocks noGrp="1" noChangeArrowheads="1"/>
          </p:cNvSpPr>
          <p:nvPr>
            <p:ph type="title"/>
          </p:nvPr>
        </p:nvSpPr>
        <p:spPr bwMode="auto">
          <a:xfrm>
            <a:off x="250825" y="365125"/>
            <a:ext cx="863917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p>
            <a:pPr lvl="0"/>
            <a:endParaRPr lang="en-US" altLang="en-US">
              <a:sym typeface="Arial" panose="020B0604020202020204" pitchFamily="34" charset="0"/>
            </a:endParaRPr>
          </a:p>
        </p:txBody>
      </p:sp>
      <p:sp>
        <p:nvSpPr>
          <p:cNvPr id="1028" name="Google Shape;12;p2">
            <a:extLst>
              <a:ext uri="{FF2B5EF4-FFF2-40B4-BE49-F238E27FC236}">
                <a16:creationId xmlns:a16="http://schemas.microsoft.com/office/drawing/2014/main" id="{5BE0B752-3506-0846-0CD5-07806A66CA3C}"/>
              </a:ext>
            </a:extLst>
          </p:cNvPr>
          <p:cNvSpPr txBox="1">
            <a:spLocks noGrp="1" noChangeArrowheads="1"/>
          </p:cNvSpPr>
          <p:nvPr>
            <p:ph type="body" idx="1"/>
          </p:nvPr>
        </p:nvSpPr>
        <p:spPr bwMode="auto">
          <a:xfrm>
            <a:off x="250825" y="1825625"/>
            <a:ext cx="863917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en-US" altLang="en-US">
              <a:sym typeface="Arial" panose="020B0604020202020204" pitchFamily="34" charset="0"/>
            </a:endParaRPr>
          </a:p>
        </p:txBody>
      </p:sp>
      <p:sp>
        <p:nvSpPr>
          <p:cNvPr id="13" name="Google Shape;13;p2">
            <a:extLst>
              <a:ext uri="{FF2B5EF4-FFF2-40B4-BE49-F238E27FC236}">
                <a16:creationId xmlns:a16="http://schemas.microsoft.com/office/drawing/2014/main" id="{8AD8C511-E917-E5C9-AB84-8257300C47FD}"/>
              </a:ext>
            </a:extLst>
          </p:cNvPr>
          <p:cNvSpPr txBox="1">
            <a:spLocks noGrp="1"/>
          </p:cNvSpPr>
          <p:nvPr>
            <p:ph type="dt" idx="10"/>
          </p:nvPr>
        </p:nvSpPr>
        <p:spPr>
          <a:xfrm>
            <a:off x="3927475" y="6356350"/>
            <a:ext cx="1285875" cy="365125"/>
          </a:xfrm>
          <a:prstGeom prst="rect">
            <a:avLst/>
          </a:prstGeom>
          <a:noFill/>
          <a:ln>
            <a:noFill/>
          </a:ln>
        </p:spPr>
        <p:txBody>
          <a:bodyPr spcFirstLastPara="1" wrap="square" lIns="91425" tIns="45700" rIns="91425" bIns="45700" anchor="ctr" anchorCtr="0">
            <a:noAutofit/>
          </a:bodyPr>
          <a:lstStyle>
            <a:lvl1pPr marR="0" lvl="0" algn="ctr" rtl="0" eaLnBrk="1" fontAlgn="auto" hangingPunct="1">
              <a:spcBef>
                <a:spcPts val="0"/>
              </a:spcBef>
              <a:spcAft>
                <a:spcPts val="0"/>
              </a:spcAft>
              <a:buClr>
                <a:srgbClr val="000000"/>
              </a:buClr>
              <a:buSzPts val="1400"/>
              <a:buFont typeface="Arial"/>
              <a:buNone/>
              <a:defRPr sz="750" b="0" i="0" u="none" strike="noStrike" kern="0" cap="none">
                <a:solidFill>
                  <a:schemeClr val="accent4"/>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pPr>
              <a:defRPr/>
            </a:pPr>
            <a:endParaRPr/>
          </a:p>
        </p:txBody>
      </p:sp>
      <p:sp>
        <p:nvSpPr>
          <p:cNvPr id="14" name="Google Shape;14;p2">
            <a:extLst>
              <a:ext uri="{FF2B5EF4-FFF2-40B4-BE49-F238E27FC236}">
                <a16:creationId xmlns:a16="http://schemas.microsoft.com/office/drawing/2014/main" id="{48B2B30E-2E04-0A9C-948B-20BCC3DF94D1}"/>
              </a:ext>
            </a:extLst>
          </p:cNvPr>
          <p:cNvSpPr txBox="1">
            <a:spLocks noGrp="1"/>
          </p:cNvSpPr>
          <p:nvPr>
            <p:ph type="ftr" idx="11"/>
          </p:nvPr>
        </p:nvSpPr>
        <p:spPr>
          <a:xfrm>
            <a:off x="628650" y="6356350"/>
            <a:ext cx="3086100" cy="365125"/>
          </a:xfrm>
          <a:prstGeom prst="rect">
            <a:avLst/>
          </a:prstGeom>
          <a:noFill/>
          <a:ln>
            <a:noFill/>
          </a:ln>
        </p:spPr>
        <p:txBody>
          <a:bodyPr spcFirstLastPara="1" wrap="square" lIns="91425" tIns="45700" rIns="91425" bIns="45700" anchor="ctr" anchorCtr="0">
            <a:noAutofit/>
          </a:bodyPr>
          <a:lstStyle>
            <a:lvl1pPr marR="0" lvl="0" algn="l" rtl="0" eaLnBrk="1" fontAlgn="auto" hangingPunct="1">
              <a:spcBef>
                <a:spcPts val="0"/>
              </a:spcBef>
              <a:spcAft>
                <a:spcPts val="0"/>
              </a:spcAft>
              <a:buClr>
                <a:srgbClr val="000000"/>
              </a:buClr>
              <a:buSzPts val="1400"/>
              <a:buFont typeface="Arial"/>
              <a:buNone/>
              <a:defRPr sz="750" b="0" i="0" u="none" strike="noStrike" kern="0" cap="none">
                <a:solidFill>
                  <a:schemeClr val="accent4"/>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pPr>
              <a:defRPr/>
            </a:pPr>
            <a:endParaRPr/>
          </a:p>
        </p:txBody>
      </p:sp>
      <p:sp>
        <p:nvSpPr>
          <p:cNvPr id="15" name="Google Shape;15;p2">
            <a:extLst>
              <a:ext uri="{FF2B5EF4-FFF2-40B4-BE49-F238E27FC236}">
                <a16:creationId xmlns:a16="http://schemas.microsoft.com/office/drawing/2014/main" id="{DEDCBDAF-3D0C-0D23-44F1-8EB95B542AFB}"/>
              </a:ext>
            </a:extLst>
          </p:cNvPr>
          <p:cNvSpPr txBox="1">
            <a:spLocks noGrp="1"/>
          </p:cNvSpPr>
          <p:nvPr>
            <p:ph type="sldNum" idx="12"/>
          </p:nvPr>
        </p:nvSpPr>
        <p:spPr>
          <a:xfrm>
            <a:off x="6457950" y="6356350"/>
            <a:ext cx="2432050" cy="365125"/>
          </a:xfrm>
          <a:prstGeom prst="rect">
            <a:avLst/>
          </a:prstGeom>
          <a:noFill/>
          <a:ln>
            <a:noFill/>
          </a:ln>
        </p:spPr>
        <p:txBody>
          <a:bodyPr spcFirstLastPara="1" wrap="square" lIns="91425" tIns="45700" rIns="91425" bIns="45700" anchor="ctr" anchorCtr="0">
            <a:noAutofit/>
          </a:bodyPr>
          <a:lstStyle>
            <a:lvl1pPr marL="0" marR="0" lvl="0" indent="0" algn="r" rtl="0" eaLnBrk="1" fontAlgn="auto" hangingPunct="1">
              <a:spcBef>
                <a:spcPts val="0"/>
              </a:spcBef>
              <a:spcAft>
                <a:spcPts val="0"/>
              </a:spcAft>
              <a:buClr>
                <a:srgbClr val="000000"/>
              </a:buClr>
              <a:buFont typeface="Arial"/>
              <a:buNone/>
              <a:defRPr sz="750" b="0" i="0" u="none" strike="noStrike" kern="0" cap="none" smtClean="0">
                <a:solidFill>
                  <a:schemeClr val="lt1"/>
                </a:solidFill>
                <a:latin typeface="Arial"/>
                <a:ea typeface="Arial"/>
                <a:cs typeface="Arial"/>
                <a:sym typeface="Arial"/>
              </a:defRPr>
            </a:lvl1pPr>
            <a:lvl2pPr marL="0" marR="0" lvl="1" indent="0" algn="r" rtl="0">
              <a:spcBef>
                <a:spcPts val="0"/>
              </a:spcBef>
              <a:buNone/>
              <a:defRPr sz="750" b="0" i="0" u="none" strike="noStrike" cap="none">
                <a:solidFill>
                  <a:schemeClr val="lt1"/>
                </a:solidFill>
                <a:latin typeface="Arial"/>
                <a:ea typeface="Arial"/>
                <a:cs typeface="Arial"/>
                <a:sym typeface="Arial"/>
              </a:defRPr>
            </a:lvl2pPr>
            <a:lvl3pPr marL="0" marR="0" lvl="2" indent="0" algn="r" rtl="0">
              <a:spcBef>
                <a:spcPts val="0"/>
              </a:spcBef>
              <a:buNone/>
              <a:defRPr sz="750" b="0" i="0" u="none" strike="noStrike" cap="none">
                <a:solidFill>
                  <a:schemeClr val="lt1"/>
                </a:solidFill>
                <a:latin typeface="Arial"/>
                <a:ea typeface="Arial"/>
                <a:cs typeface="Arial"/>
                <a:sym typeface="Arial"/>
              </a:defRPr>
            </a:lvl3pPr>
            <a:lvl4pPr marL="0" marR="0" lvl="3" indent="0" algn="r" rtl="0">
              <a:spcBef>
                <a:spcPts val="0"/>
              </a:spcBef>
              <a:buNone/>
              <a:defRPr sz="750" b="0" i="0" u="none" strike="noStrike" cap="none">
                <a:solidFill>
                  <a:schemeClr val="lt1"/>
                </a:solidFill>
                <a:latin typeface="Arial"/>
                <a:ea typeface="Arial"/>
                <a:cs typeface="Arial"/>
                <a:sym typeface="Arial"/>
              </a:defRPr>
            </a:lvl4pPr>
            <a:lvl5pPr marL="0" marR="0" lvl="4" indent="0" algn="r" rtl="0">
              <a:spcBef>
                <a:spcPts val="0"/>
              </a:spcBef>
              <a:buNone/>
              <a:defRPr sz="750" b="0" i="0" u="none" strike="noStrike" cap="none">
                <a:solidFill>
                  <a:schemeClr val="lt1"/>
                </a:solidFill>
                <a:latin typeface="Arial"/>
                <a:ea typeface="Arial"/>
                <a:cs typeface="Arial"/>
                <a:sym typeface="Arial"/>
              </a:defRPr>
            </a:lvl5pPr>
            <a:lvl6pPr marL="0" marR="0" lvl="5" indent="0" algn="r" rtl="0">
              <a:spcBef>
                <a:spcPts val="0"/>
              </a:spcBef>
              <a:buNone/>
              <a:defRPr sz="750" b="0" i="0" u="none" strike="noStrike" cap="none">
                <a:solidFill>
                  <a:schemeClr val="lt1"/>
                </a:solidFill>
                <a:latin typeface="Arial"/>
                <a:ea typeface="Arial"/>
                <a:cs typeface="Arial"/>
                <a:sym typeface="Arial"/>
              </a:defRPr>
            </a:lvl6pPr>
            <a:lvl7pPr marL="0" marR="0" lvl="6" indent="0" algn="r" rtl="0">
              <a:spcBef>
                <a:spcPts val="0"/>
              </a:spcBef>
              <a:buNone/>
              <a:defRPr sz="750" b="0" i="0" u="none" strike="noStrike" cap="none">
                <a:solidFill>
                  <a:schemeClr val="lt1"/>
                </a:solidFill>
                <a:latin typeface="Arial"/>
                <a:ea typeface="Arial"/>
                <a:cs typeface="Arial"/>
                <a:sym typeface="Arial"/>
              </a:defRPr>
            </a:lvl7pPr>
            <a:lvl8pPr marL="0" marR="0" lvl="7" indent="0" algn="r" rtl="0">
              <a:spcBef>
                <a:spcPts val="0"/>
              </a:spcBef>
              <a:buNone/>
              <a:defRPr sz="750" b="0" i="0" u="none" strike="noStrike" cap="none">
                <a:solidFill>
                  <a:schemeClr val="lt1"/>
                </a:solidFill>
                <a:latin typeface="Arial"/>
                <a:ea typeface="Arial"/>
                <a:cs typeface="Arial"/>
                <a:sym typeface="Arial"/>
              </a:defRPr>
            </a:lvl8pPr>
            <a:lvl9pPr marL="0" marR="0" lvl="8" indent="0" algn="r" rtl="0">
              <a:spcBef>
                <a:spcPts val="0"/>
              </a:spcBef>
              <a:buNone/>
              <a:defRPr sz="750" b="0" i="0" u="none" strike="noStrike" cap="none">
                <a:solidFill>
                  <a:schemeClr val="lt1"/>
                </a:solidFill>
                <a:latin typeface="Arial"/>
                <a:ea typeface="Arial"/>
                <a:cs typeface="Arial"/>
                <a:sym typeface="Arial"/>
              </a:defRPr>
            </a:lvl9pPr>
          </a:lstStyle>
          <a:p>
            <a:pPr>
              <a:defRPr/>
            </a:pPr>
            <a:fld id="{A285CD37-B78A-0540-8384-2A7FB6DF0FE6}" type="slidenum">
              <a:rPr lang="en-US"/>
              <a:pPr>
                <a:defRPr/>
              </a:pPr>
              <a:t>‹#›</a:t>
            </a:fld>
            <a:endParaRPr lang="en-US"/>
          </a:p>
        </p:txBody>
      </p:sp>
      <p:pic>
        <p:nvPicPr>
          <p:cNvPr id="1032" name="Google Shape;16;p2">
            <a:extLst>
              <a:ext uri="{FF2B5EF4-FFF2-40B4-BE49-F238E27FC236}">
                <a16:creationId xmlns:a16="http://schemas.microsoft.com/office/drawing/2014/main" id="{C0A6DCD9-8F9B-FA96-BBB0-04657622B513}"/>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6397625"/>
            <a:ext cx="3397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dk2" tx2="lt2" accent1="accent1" accent2="accent2" accent3="accent3" accent4="accent4" accent5="accent5" accent6="accent6" hlink="hlink" folHlink="folHlink"/>
  <p:sldLayoutIdLst>
    <p:sldLayoutId id="2147483660" r:id="rId1"/>
    <p:sldLayoutId id="2147483665" r:id="rId2"/>
  </p:sldLayoutIdLst>
  <p:hf sldNum="0" hdr="0" ftr="0" dt="0"/>
  <p:txStyles>
    <p:titleStyle>
      <a:defPPr marR="0" lvl="0" algn="l" rtl="0">
        <a:lnSpc>
          <a:spcPct val="100000"/>
        </a:lnSpc>
        <a:spcBef>
          <a:spcPts val="0"/>
        </a:spcBef>
        <a:spcAft>
          <a:spcPts val="0"/>
        </a:spcAft>
      </a:defPPr>
      <a:lvl1pPr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1pPr>
      <a:lvl2pPr lvl="1"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2pPr>
      <a:lvl3pPr lvl="2"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3pPr>
      <a:lvl4pPr lvl="3"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4pPr>
      <a:lvl5pPr lvl="4"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1pPr>
      <a:lvl2pPr lvl="1"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2pPr>
      <a:lvl3pPr lvl="2"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3pPr>
      <a:lvl4pPr lvl="3"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4pPr>
      <a:lvl5pPr lvl="4"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www.canada.ca/fr/agence-revenu/services/impot/particuliers/programmes-educatifs/quoi-servent-impots.html"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s://www.canada.ca/fr/agence-revenu/services/autochtones/exoneration-revenu-selon-loi-indiens.html"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canada.ca/fr/agence-revenu/services/impot/particuliers/foire-questions-particuliers/taux-imposition-canadiens-particuliers-annee-courante-annees-passees.html" TargetMode="Externa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2" Type="http://schemas.openxmlformats.org/officeDocument/2006/relationships/hyperlink" Target="https://www.canada.ca/fr/agence-revenu/services/impot/particuliers/foire-questions-particuliers/taux-imposition-canadiens-particuliers-annee-courante-annees-passees.html"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hyperlink" Target="http://www.litteratieensemble.ca/Ressources"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hyperlink" Target="https://www.canada.ca/fr/agence-revenu/services/prestations-enfants-familles/allocation-canadienne-travailleurs.html" TargetMode="Externa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hyperlink" Target="https://www.canada.ca/fr/agence-revenu/services/services-electroniques/services-electroniques-particuliers/dossier-particuliers.html" TargetMode="Externa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canada.ca/fr/agence-revenu/services/services-electroniques/services-electroniques-particuliers/dossier-particuliers.html" TargetMode="Externa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hyperlink" Target="https://www.canada.ca/fr/agence-revenu/services/autochtones/declaration-abregee-credits-prestations.html" TargetMode="Externa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hyperlink" Target="https://www.canada.ca/fr/agence-revenu/services/services-electroniques/services-electroniques-particuliers/impotnet-apercu/logiciels-homologues-programme.html" TargetMode="Externa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hyperlink" Target="https://www.canada.ca/fr/agence-revenu/services/services-electroniques/a-propos-preremplir-declaration.html" TargetMode="Externa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hyperlink" Target="https://apps.cra-arc.gc.ca/ebci/cjcf/fpos-scfp/pub/rdr;jsessionid=AdiQRSqTsP-3mEaxno9ApHJOtIuEe_h0l5Lk6iNQP5o4z2-DYUb6!-404317797?request_locale=fr_CA" TargetMode="External"/><Relationship Id="rId2" Type="http://schemas.openxmlformats.org/officeDocument/2006/relationships/hyperlink" Target="https://www.canada.ca/fr/agence-revenu/services/formulaires-publications/trousses-impot-toutes-annees-imposition/trousse-generale-impot-prestations.html" TargetMode="Externa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hyperlink" Target="https://www.canada.ca/fr/agence-revenu/campagnes/aide-gratuite-pour-vos-impots.html" TargetMode="Externa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Google Shape;72;g123de75d5cf_1_0">
            <a:extLst>
              <a:ext uri="{FF2B5EF4-FFF2-40B4-BE49-F238E27FC236}">
                <a16:creationId xmlns:a16="http://schemas.microsoft.com/office/drawing/2014/main" id="{15200245-58C1-E057-7F9B-29621FC573C6}"/>
              </a:ext>
            </a:extLst>
          </p:cNvPr>
          <p:cNvSpPr txBox="1">
            <a:spLocks noGrp="1" noChangeArrowheads="1"/>
          </p:cNvSpPr>
          <p:nvPr>
            <p:ph type="ctrTitle"/>
          </p:nvPr>
        </p:nvSpPr>
        <p:spPr>
          <a:xfrm>
            <a:off x="250825" y="1698625"/>
            <a:ext cx="8594725" cy="1790700"/>
          </a:xfrm>
        </p:spPr>
        <p:txBody>
          <a:bodyPr lIns="68569" tIns="34275" rIns="68569" bIns="34275"/>
          <a:lstStyle/>
          <a:p>
            <a:r>
              <a:rPr lang="en-US" dirty="0" err="1">
                <a:solidFill>
                  <a:srgbClr val="FFFFFF"/>
                </a:solidFill>
                <a:sym typeface="Arial" panose="020B0604020202020204" pitchFamily="34" charset="0"/>
              </a:rPr>
              <a:t>Impôt</a:t>
            </a:r>
            <a:r>
              <a:rPr lang="en-US" dirty="0">
                <a:solidFill>
                  <a:srgbClr val="FFFFFF"/>
                </a:solidFill>
                <a:sym typeface="Arial" panose="020B0604020202020204" pitchFamily="34" charset="0"/>
              </a:rPr>
              <a:t> sur le </a:t>
            </a:r>
            <a:r>
              <a:rPr lang="en-US" dirty="0" err="1">
                <a:solidFill>
                  <a:srgbClr val="FFFFFF"/>
                </a:solidFill>
                <a:sym typeface="Arial" panose="020B0604020202020204" pitchFamily="34" charset="0"/>
              </a:rPr>
              <a:t>revenu</a:t>
            </a:r>
            <a:r>
              <a:rPr lang="en-US" dirty="0">
                <a:solidFill>
                  <a:srgbClr val="FFFFFF"/>
                </a:solidFill>
                <a:sym typeface="Arial" panose="020B0604020202020204" pitchFamily="34" charset="0"/>
              </a:rPr>
              <a:t> des </a:t>
            </a:r>
            <a:r>
              <a:rPr lang="en-US" dirty="0" err="1">
                <a:solidFill>
                  <a:srgbClr val="FFFFFF"/>
                </a:solidFill>
                <a:sym typeface="Arial" panose="020B0604020202020204" pitchFamily="34" charset="0"/>
              </a:rPr>
              <a:t>particuliers</a:t>
            </a:r>
            <a:endParaRPr lang="en-US" dirty="0" err="1">
              <a:sym typeface="Arial" panose="020B0604020202020204" pitchFamily="34" charset="0"/>
            </a:endParaRPr>
          </a:p>
        </p:txBody>
      </p:sp>
      <p:sp>
        <p:nvSpPr>
          <p:cNvPr id="8194" name="Google Shape;73;g123de75d5cf_1_0">
            <a:extLst>
              <a:ext uri="{FF2B5EF4-FFF2-40B4-BE49-F238E27FC236}">
                <a16:creationId xmlns:a16="http://schemas.microsoft.com/office/drawing/2014/main" id="{9CC9F96B-0ACC-91DC-98A9-B36E9BA7D5BF}"/>
              </a:ext>
            </a:extLst>
          </p:cNvPr>
          <p:cNvSpPr txBox="1">
            <a:spLocks noGrp="1" noChangeArrowheads="1"/>
          </p:cNvSpPr>
          <p:nvPr>
            <p:ph type="subTitle" idx="1"/>
          </p:nvPr>
        </p:nvSpPr>
        <p:spPr>
          <a:xfrm>
            <a:off x="250825" y="3651250"/>
            <a:ext cx="8594725" cy="1149350"/>
          </a:xfrm>
        </p:spPr>
        <p:txBody>
          <a:bodyPr lIns="68569" tIns="34275" rIns="68569" bIns="34275"/>
          <a:lstStyle/>
          <a:p>
            <a:pPr eaLnBrk="1" hangingPunct="1">
              <a:spcAft>
                <a:spcPct val="0"/>
              </a:spcAft>
              <a:buClr>
                <a:srgbClr val="FFFFFF"/>
              </a:buClr>
            </a:pPr>
            <a:r>
              <a:rPr lang="en-US" altLang="en-US" dirty="0">
                <a:solidFill>
                  <a:srgbClr val="FFFFFF"/>
                </a:solidFill>
                <a:latin typeface="Arial" panose="020B0604020202020204" pitchFamily="34" charset="0"/>
                <a:cs typeface="Arial" panose="020B0604020202020204" pitchFamily="34" charset="0"/>
                <a:sym typeface="Arial" panose="020B0604020202020204" pitchFamily="34" charset="0"/>
              </a:rPr>
              <a:t>À </a:t>
            </a:r>
            <a:r>
              <a:rPr lang="en-US" altLang="en-US" dirty="0" err="1">
                <a:solidFill>
                  <a:srgbClr val="FFFFFF"/>
                </a:solidFill>
                <a:latin typeface="Arial" panose="020B0604020202020204" pitchFamily="34" charset="0"/>
                <a:cs typeface="Arial" panose="020B0604020202020204" pitchFamily="34" charset="0"/>
                <a:sym typeface="Arial" panose="020B0604020202020204" pitchFamily="34" charset="0"/>
              </a:rPr>
              <a:t>partir</a:t>
            </a:r>
            <a:r>
              <a:rPr lang="en-US" altLang="en-US" dirty="0">
                <a:solidFill>
                  <a:srgbClr val="FFFFFF"/>
                </a:solidFill>
                <a:latin typeface="Arial" panose="020B0604020202020204" pitchFamily="34" charset="0"/>
                <a:cs typeface="Arial" panose="020B0604020202020204" pitchFamily="34" charset="0"/>
                <a:sym typeface="Arial" panose="020B0604020202020204" pitchFamily="34" charset="0"/>
              </a:rPr>
              <a:t> de la 12</a:t>
            </a:r>
            <a:r>
              <a:rPr lang="en-US" altLang="en-US" baseline="30000" dirty="0">
                <a:solidFill>
                  <a:srgbClr val="FFFFFF"/>
                </a:solidFill>
                <a:latin typeface="Arial" panose="020B0604020202020204" pitchFamily="34" charset="0"/>
                <a:cs typeface="Arial" panose="020B0604020202020204" pitchFamily="34" charset="0"/>
                <a:sym typeface="Arial" panose="020B0604020202020204" pitchFamily="34" charset="0"/>
              </a:rPr>
              <a:t>e</a:t>
            </a:r>
            <a:r>
              <a:rPr lang="en-US" altLang="en-US" dirty="0">
                <a:solidFill>
                  <a:srgbClr val="FFFFFF"/>
                </a:solidFill>
                <a:latin typeface="Arial" panose="020B0604020202020204" pitchFamily="34" charset="0"/>
                <a:cs typeface="Arial" panose="020B0604020202020204" pitchFamily="34" charset="0"/>
                <a:sym typeface="Arial" panose="020B0604020202020204" pitchFamily="34" charset="0"/>
              </a:rPr>
              <a:t> </a:t>
            </a:r>
            <a:r>
              <a:rPr lang="en-US" altLang="en-US" dirty="0" err="1">
                <a:solidFill>
                  <a:srgbClr val="FFFFFF"/>
                </a:solidFill>
                <a:latin typeface="Arial" panose="020B0604020202020204" pitchFamily="34" charset="0"/>
                <a:cs typeface="Arial" panose="020B0604020202020204" pitchFamily="34" charset="0"/>
                <a:sym typeface="Arial" panose="020B0604020202020204" pitchFamily="34" charset="0"/>
              </a:rPr>
              <a:t>année</a:t>
            </a:r>
            <a:r>
              <a:rPr lang="en-US" altLang="en-US" dirty="0">
                <a:solidFill>
                  <a:srgbClr val="FFFFFF"/>
                </a:solidFill>
                <a:latin typeface="Arial" panose="020B0604020202020204" pitchFamily="34" charset="0"/>
                <a:cs typeface="Arial" panose="020B0604020202020204" pitchFamily="34" charset="0"/>
                <a:sym typeface="Arial" panose="020B0604020202020204" pitchFamily="34" charset="0"/>
              </a:rPr>
              <a:t> </a:t>
            </a:r>
          </a:p>
        </p:txBody>
      </p:sp>
    </p:spTree>
    <p:extLst>
      <p:ext uri="{BB962C8B-B14F-4D97-AF65-F5344CB8AC3E}">
        <p14:creationId xmlns:p14="http://schemas.microsoft.com/office/powerpoint/2010/main" val="3829924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547107" y="2801561"/>
            <a:ext cx="8049786" cy="1895591"/>
          </a:xfrm>
        </p:spPr>
        <p:txBody>
          <a:bodyPr>
            <a:normAutofit/>
          </a:bodyPr>
          <a:lstStyle/>
          <a:p>
            <a:pPr marL="57150" lvl="1" indent="0" algn="ctr">
              <a:spcBef>
                <a:spcPts val="300"/>
              </a:spcBef>
              <a:buNone/>
              <a:defRPr/>
            </a:pPr>
            <a:r>
              <a:rPr lang="en-US" sz="2400" b="1" dirty="0" err="1"/>
              <a:t>Maintenant</a:t>
            </a:r>
            <a:r>
              <a:rPr lang="en-US" sz="2400" b="1" dirty="0"/>
              <a:t>,</a:t>
            </a:r>
          </a:p>
          <a:p>
            <a:pPr marL="283845" lvl="1" indent="0" algn="ctr">
              <a:spcBef>
                <a:spcPts val="300"/>
              </a:spcBef>
              <a:buNone/>
              <a:defRPr/>
            </a:pPr>
            <a:r>
              <a:rPr lang="en-US" sz="2400" dirty="0" err="1"/>
              <a:t>examinons</a:t>
            </a:r>
            <a:r>
              <a:rPr lang="en-US" sz="2400" dirty="0"/>
              <a:t> le </a:t>
            </a:r>
            <a:r>
              <a:rPr lang="en-US" sz="2400" dirty="0" err="1"/>
              <a:t>pourquoi</a:t>
            </a:r>
            <a:r>
              <a:rPr lang="en-US" sz="2400" dirty="0"/>
              <a:t> et le comment des </a:t>
            </a:r>
            <a:r>
              <a:rPr lang="en-US" sz="2400" dirty="0" err="1"/>
              <a:t>impôts</a:t>
            </a:r>
            <a:r>
              <a:rPr lang="en-US" sz="2400" dirty="0"/>
              <a:t>.</a:t>
            </a:r>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p:txBody>
      </p:sp>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a:xfrm>
            <a:off x="536430" y="179081"/>
            <a:ext cx="8638967" cy="1325563"/>
          </a:xfrm>
        </p:spPr>
        <p:txBody>
          <a:bodyPr>
            <a:normAutofit/>
          </a:bodyPr>
          <a:lstStyle/>
          <a:p>
            <a:r>
              <a:rPr lang="en-CA" sz="4000" dirty="0" err="1"/>
              <a:t>Activité</a:t>
            </a:r>
            <a:r>
              <a:rPr lang="en-CA" sz="4000" dirty="0"/>
              <a:t> « </a:t>
            </a:r>
            <a:r>
              <a:rPr lang="en-CA" sz="4000" dirty="0" err="1"/>
              <a:t>Pensez</a:t>
            </a:r>
            <a:r>
              <a:rPr lang="en-CA" sz="4000" dirty="0"/>
              <a:t>-y bien »</a:t>
            </a:r>
            <a:endParaRPr lang="en-US" dirty="0" err="1"/>
          </a:p>
        </p:txBody>
      </p:sp>
    </p:spTree>
    <p:extLst>
      <p:ext uri="{BB962C8B-B14F-4D97-AF65-F5344CB8AC3E}">
        <p14:creationId xmlns:p14="http://schemas.microsoft.com/office/powerpoint/2010/main" val="2950816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2516" y="1568254"/>
            <a:ext cx="8638967" cy="5153192"/>
          </a:xfrm>
        </p:spPr>
        <p:txBody>
          <a:bodyPr>
            <a:normAutofit/>
          </a:bodyPr>
          <a:lstStyle/>
          <a:p>
            <a:pPr marL="342900" lvl="1" indent="-342900">
              <a:defRPr/>
            </a:pPr>
            <a:r>
              <a:rPr lang="en-US" sz="2000" dirty="0"/>
              <a:t>Les </a:t>
            </a:r>
            <a:r>
              <a:rPr lang="en-US" sz="2000" dirty="0" err="1"/>
              <a:t>impôts</a:t>
            </a:r>
            <a:r>
              <a:rPr lang="en-US" sz="2000" dirty="0"/>
              <a:t> </a:t>
            </a:r>
            <a:r>
              <a:rPr lang="en-US" sz="2000" dirty="0" err="1"/>
              <a:t>ont</a:t>
            </a:r>
            <a:r>
              <a:rPr lang="en-US" sz="2000" dirty="0"/>
              <a:t> </a:t>
            </a:r>
            <a:r>
              <a:rPr lang="en-US" sz="2000" dirty="0" err="1"/>
              <a:t>existé</a:t>
            </a:r>
            <a:r>
              <a:rPr lang="en-US" sz="2000" dirty="0"/>
              <a:t> dans des </a:t>
            </a:r>
            <a:r>
              <a:rPr lang="en-US" sz="2000" dirty="0" err="1"/>
              <a:t>civilisations</a:t>
            </a:r>
            <a:r>
              <a:rPr lang="en-US" sz="2000" dirty="0"/>
              <a:t> remontant à </a:t>
            </a:r>
            <a:r>
              <a:rPr lang="en-US" sz="2000" dirty="0" err="1"/>
              <a:t>l'Égypte</a:t>
            </a:r>
            <a:r>
              <a:rPr lang="en-US" sz="2000" dirty="0"/>
              <a:t> </a:t>
            </a:r>
            <a:r>
              <a:rPr lang="en-US" sz="2000" dirty="0" err="1"/>
              <a:t>ancienne</a:t>
            </a:r>
            <a:r>
              <a:rPr lang="en-US" sz="2000" dirty="0"/>
              <a:t> (3000-2800 av. J.-C.).</a:t>
            </a:r>
            <a:endParaRPr lang="en-US" sz="2400" dirty="0"/>
          </a:p>
          <a:p>
            <a:pPr marL="342900" lvl="1" indent="-342900">
              <a:lnSpc>
                <a:spcPct val="100000"/>
              </a:lnSpc>
              <a:defRPr/>
            </a:pPr>
            <a:r>
              <a:rPr lang="en-US" sz="2000" dirty="0"/>
              <a:t>Un </a:t>
            </a:r>
            <a:r>
              <a:rPr lang="en-US" sz="2000" b="1" dirty="0" err="1"/>
              <a:t>impôt</a:t>
            </a:r>
            <a:r>
              <a:rPr lang="en-US" sz="2000" b="1" dirty="0"/>
              <a:t> sur le </a:t>
            </a:r>
            <a:r>
              <a:rPr lang="en-US" sz="2000" b="1" dirty="0" err="1"/>
              <a:t>revenu</a:t>
            </a:r>
            <a:r>
              <a:rPr lang="en-US" sz="2000" dirty="0"/>
              <a:t> </a:t>
            </a:r>
            <a:r>
              <a:rPr lang="en-US" sz="2000" dirty="0" err="1"/>
              <a:t>est</a:t>
            </a:r>
            <a:r>
              <a:rPr lang="en-US" sz="2000" dirty="0"/>
              <a:t> </a:t>
            </a:r>
            <a:r>
              <a:rPr lang="en-US" sz="2000" dirty="0" err="1"/>
              <a:t>une</a:t>
            </a:r>
            <a:r>
              <a:rPr lang="en-US" sz="2000" dirty="0"/>
              <a:t> </a:t>
            </a:r>
            <a:r>
              <a:rPr lang="en-US" sz="2000" dirty="0" err="1"/>
              <a:t>taxe</a:t>
            </a:r>
            <a:r>
              <a:rPr lang="en-US" sz="2000" dirty="0"/>
              <a:t> financière sur les </a:t>
            </a:r>
            <a:r>
              <a:rPr lang="en-US" sz="2000" dirty="0" err="1"/>
              <a:t>revenus</a:t>
            </a:r>
            <a:r>
              <a:rPr lang="en-US" sz="2000" dirty="0"/>
              <a:t> financiers des </a:t>
            </a:r>
            <a:r>
              <a:rPr lang="en-US" sz="2000" dirty="0" err="1"/>
              <a:t>personnes</a:t>
            </a:r>
            <a:r>
              <a:rPr lang="en-US" sz="2000" dirty="0"/>
              <a:t>, des </a:t>
            </a:r>
            <a:r>
              <a:rPr lang="en-US" sz="2000" dirty="0" err="1"/>
              <a:t>sociétés</a:t>
            </a:r>
            <a:r>
              <a:rPr lang="en-US" sz="2000" dirty="0"/>
              <a:t> </a:t>
            </a:r>
            <a:r>
              <a:rPr lang="en-US" sz="2000" dirty="0" err="1"/>
              <a:t>ou</a:t>
            </a:r>
            <a:r>
              <a:rPr lang="en-US" sz="2000" dirty="0"/>
              <a:t> </a:t>
            </a:r>
            <a:r>
              <a:rPr lang="en-US" sz="2000" dirty="0" err="1"/>
              <a:t>d'autres</a:t>
            </a:r>
            <a:r>
              <a:rPr lang="en-US" sz="2000" dirty="0"/>
              <a:t> </a:t>
            </a:r>
            <a:r>
              <a:rPr lang="en-US" sz="2000" dirty="0" err="1"/>
              <a:t>entités</a:t>
            </a:r>
            <a:r>
              <a:rPr lang="en-US" sz="2000" dirty="0"/>
              <a:t>. </a:t>
            </a:r>
          </a:p>
          <a:p>
            <a:pPr marL="342900" lvl="1" indent="-342900">
              <a:lnSpc>
                <a:spcPct val="100000"/>
              </a:lnSpc>
              <a:defRPr/>
            </a:pPr>
            <a:r>
              <a:rPr lang="en-US" sz="2000" dirty="0"/>
              <a:t>Les </a:t>
            </a:r>
            <a:r>
              <a:rPr lang="en-US" sz="2000" dirty="0" err="1"/>
              <a:t>impôts</a:t>
            </a:r>
            <a:r>
              <a:rPr lang="en-US" sz="2000" dirty="0"/>
              <a:t> </a:t>
            </a:r>
            <a:r>
              <a:rPr lang="en-US" sz="2000" dirty="0" err="1"/>
              <a:t>dus</a:t>
            </a:r>
            <a:r>
              <a:rPr lang="en-US" sz="2000" dirty="0"/>
              <a:t> par les </a:t>
            </a:r>
            <a:r>
              <a:rPr lang="en-US" sz="2000" dirty="0" err="1"/>
              <a:t>citoyens</a:t>
            </a:r>
            <a:r>
              <a:rPr lang="en-US" sz="2000" dirty="0"/>
              <a:t> </a:t>
            </a:r>
            <a:r>
              <a:rPr lang="en-US" sz="2000" dirty="0" err="1"/>
              <a:t>individuels</a:t>
            </a:r>
            <a:r>
              <a:rPr lang="en-US" sz="2000" dirty="0"/>
              <a:t> </a:t>
            </a:r>
            <a:r>
              <a:rPr lang="en-US" sz="2000" dirty="0" err="1"/>
              <a:t>sont</a:t>
            </a:r>
            <a:r>
              <a:rPr lang="en-US" sz="2000" dirty="0"/>
              <a:t> </a:t>
            </a:r>
            <a:r>
              <a:rPr lang="en-US" sz="2000" b="1" dirty="0"/>
              <a:t>des </a:t>
            </a:r>
            <a:r>
              <a:rPr lang="en-US" sz="2000" b="1" dirty="0" err="1"/>
              <a:t>impôts</a:t>
            </a:r>
            <a:r>
              <a:rPr lang="en-US" sz="2000" b="1" dirty="0"/>
              <a:t> personnels</a:t>
            </a:r>
            <a:r>
              <a:rPr lang="en-US" sz="2000" dirty="0"/>
              <a:t>.</a:t>
            </a:r>
          </a:p>
          <a:p>
            <a:pPr marL="342900" lvl="1" indent="-342900">
              <a:lnSpc>
                <a:spcPct val="100000"/>
              </a:lnSpc>
              <a:defRPr/>
            </a:pPr>
            <a:r>
              <a:rPr lang="en-US" sz="2000" dirty="0" err="1"/>
              <a:t>L'impôt</a:t>
            </a:r>
            <a:r>
              <a:rPr lang="en-US" sz="2000" dirty="0"/>
              <a:t> sur le </a:t>
            </a:r>
            <a:r>
              <a:rPr lang="en-US" sz="2000" dirty="0" err="1"/>
              <a:t>revenu</a:t>
            </a:r>
            <a:r>
              <a:rPr lang="en-US" sz="2000" dirty="0"/>
              <a:t> des </a:t>
            </a:r>
            <a:r>
              <a:rPr lang="en-US" sz="2000" dirty="0" err="1"/>
              <a:t>personnes</a:t>
            </a:r>
            <a:r>
              <a:rPr lang="en-US" sz="2000" dirty="0"/>
              <a:t> physiques </a:t>
            </a:r>
            <a:r>
              <a:rPr lang="en-US" sz="2000" dirty="0" err="1"/>
              <a:t>est</a:t>
            </a:r>
            <a:r>
              <a:rPr lang="en-US" sz="2000" dirty="0"/>
              <a:t> </a:t>
            </a:r>
            <a:r>
              <a:rPr lang="en-US" sz="2000" dirty="0" err="1"/>
              <a:t>une</a:t>
            </a:r>
            <a:r>
              <a:rPr lang="en-US" sz="2000" dirty="0"/>
              <a:t> obligation </a:t>
            </a:r>
            <a:r>
              <a:rPr lang="en-US" sz="2000" dirty="0" err="1"/>
              <a:t>civique</a:t>
            </a:r>
            <a:r>
              <a:rPr lang="en-US" sz="2000" dirty="0"/>
              <a:t> </a:t>
            </a:r>
            <a:r>
              <a:rPr lang="en-US" sz="2000" dirty="0" err="1"/>
              <a:t>obligatoire</a:t>
            </a:r>
            <a:r>
              <a:rPr lang="en-US" sz="2000" dirty="0"/>
              <a:t>.</a:t>
            </a:r>
          </a:p>
          <a:p>
            <a:pPr marL="0" lvl="1" indent="0">
              <a:buNone/>
              <a:defRPr/>
            </a:pPr>
            <a:endParaRPr lang="en-US" sz="2400" dirty="0"/>
          </a:p>
          <a:p>
            <a:pPr marL="342900" lvl="1" indent="-342900">
              <a:defRPr/>
            </a:pPr>
            <a:endParaRPr lang="en-US" sz="2400" dirty="0"/>
          </a:p>
          <a:p>
            <a:pPr marL="0" lvl="1" indent="0">
              <a:buNone/>
              <a:defRPr/>
            </a:pPr>
            <a:endParaRPr lang="en-US" sz="2400" dirty="0"/>
          </a:p>
          <a:p>
            <a:pPr marL="342900" lvl="1" indent="-342900">
              <a:defRPr/>
            </a:pPr>
            <a:endParaRPr lang="en-US" sz="2400" dirty="0"/>
          </a:p>
          <a:p>
            <a:pPr marL="342900" lvl="1" indent="-342900">
              <a:defRPr/>
            </a:pPr>
            <a:endParaRPr lang="en-US" sz="24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p:txBody>
      </p:sp>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a:xfrm>
            <a:off x="252515" y="242691"/>
            <a:ext cx="8638967" cy="1325563"/>
          </a:xfrm>
        </p:spPr>
        <p:txBody>
          <a:bodyPr>
            <a:normAutofit/>
          </a:bodyPr>
          <a:lstStyle/>
          <a:p>
            <a:r>
              <a:rPr lang="en-CA" sz="4000" dirty="0" err="1"/>
              <a:t>Pourquoi</a:t>
            </a:r>
            <a:r>
              <a:rPr lang="en-CA" sz="4000" dirty="0"/>
              <a:t> des </a:t>
            </a:r>
            <a:r>
              <a:rPr lang="en-CA" sz="4000" dirty="0" err="1"/>
              <a:t>impôts</a:t>
            </a:r>
            <a:r>
              <a:rPr lang="en-CA" sz="4000" dirty="0"/>
              <a:t> ?</a:t>
            </a:r>
            <a:endParaRPr lang="en-US" dirty="0"/>
          </a:p>
        </p:txBody>
      </p:sp>
    </p:spTree>
    <p:extLst>
      <p:ext uri="{BB962C8B-B14F-4D97-AF65-F5344CB8AC3E}">
        <p14:creationId xmlns:p14="http://schemas.microsoft.com/office/powerpoint/2010/main" val="21703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2516" y="1435608"/>
            <a:ext cx="8638967" cy="5285838"/>
          </a:xfrm>
        </p:spPr>
        <p:txBody>
          <a:bodyPr>
            <a:normAutofit/>
          </a:bodyPr>
          <a:lstStyle/>
          <a:p>
            <a:pPr marL="0" lvl="1" indent="0">
              <a:buNone/>
              <a:defRPr/>
            </a:pPr>
            <a:endParaRPr lang="en-US" sz="2400" dirty="0"/>
          </a:p>
          <a:p>
            <a:pPr marL="0" lvl="1" indent="0">
              <a:lnSpc>
                <a:spcPct val="100000"/>
              </a:lnSpc>
              <a:buNone/>
              <a:defRPr/>
            </a:pPr>
            <a:endParaRPr lang="en-US" sz="2000" dirty="0"/>
          </a:p>
          <a:p>
            <a:pPr marL="0" lvl="1" indent="0">
              <a:lnSpc>
                <a:spcPct val="100000"/>
              </a:lnSpc>
              <a:buNone/>
              <a:defRPr/>
            </a:pPr>
            <a:r>
              <a:rPr lang="en-US" sz="2000" dirty="0"/>
              <a:t>Au Canada, </a:t>
            </a:r>
            <a:r>
              <a:rPr lang="en-US" sz="2000" dirty="0" err="1"/>
              <a:t>ces</a:t>
            </a:r>
            <a:r>
              <a:rPr lang="en-US" sz="2000" dirty="0"/>
              <a:t> taxes </a:t>
            </a:r>
            <a:r>
              <a:rPr lang="en-US" sz="2000" dirty="0" err="1"/>
              <a:t>sont</a:t>
            </a:r>
            <a:r>
              <a:rPr lang="en-US" sz="2000" dirty="0"/>
              <a:t> </a:t>
            </a:r>
            <a:r>
              <a:rPr lang="en-US" sz="2000" dirty="0" err="1"/>
              <a:t>utilisées</a:t>
            </a:r>
            <a:r>
              <a:rPr lang="en-US" sz="2000" dirty="0"/>
              <a:t> par le </a:t>
            </a:r>
            <a:r>
              <a:rPr lang="en-US" sz="2000" dirty="0" err="1"/>
              <a:t>gouvernement</a:t>
            </a:r>
            <a:r>
              <a:rPr lang="en-US" sz="2000" dirty="0"/>
              <a:t> </a:t>
            </a:r>
            <a:r>
              <a:rPr lang="en-US" sz="2000" dirty="0" err="1"/>
              <a:t>canadien</a:t>
            </a:r>
            <a:r>
              <a:rPr lang="en-US" sz="2000" dirty="0"/>
              <a:t> pour financer et </a:t>
            </a:r>
            <a:r>
              <a:rPr lang="en-US" sz="2000" dirty="0" err="1"/>
              <a:t>mettre</a:t>
            </a:r>
            <a:r>
              <a:rPr lang="en-US" sz="2000" dirty="0"/>
              <a:t> </a:t>
            </a:r>
            <a:r>
              <a:rPr lang="en-US" sz="2000" dirty="0" err="1"/>
              <a:t>en</a:t>
            </a:r>
            <a:r>
              <a:rPr lang="en-US" sz="2000" dirty="0"/>
              <a:t> </a:t>
            </a:r>
            <a:r>
              <a:rPr lang="en-US" sz="2000" dirty="0" err="1"/>
              <a:t>œuvre</a:t>
            </a:r>
            <a:r>
              <a:rPr lang="en-US" sz="2000" dirty="0"/>
              <a:t> des services publics </a:t>
            </a:r>
            <a:r>
              <a:rPr lang="en-US" sz="2000" dirty="0" err="1"/>
              <a:t>tels</a:t>
            </a:r>
            <a:r>
              <a:rPr lang="en-US" sz="2000" dirty="0"/>
              <a:t> que :</a:t>
            </a:r>
            <a:endParaRPr lang="en-US" dirty="0"/>
          </a:p>
          <a:p>
            <a:pPr marL="685165" lvl="2" indent="-342900">
              <a:lnSpc>
                <a:spcPct val="100000"/>
              </a:lnSpc>
              <a:buChar char="►"/>
              <a:defRPr/>
            </a:pPr>
            <a:r>
              <a:rPr lang="en-US" sz="2000" dirty="0" err="1"/>
              <a:t>Éducation</a:t>
            </a:r>
            <a:r>
              <a:rPr lang="en-US" sz="2000" dirty="0"/>
              <a:t> et écoles</a:t>
            </a:r>
          </a:p>
          <a:p>
            <a:pPr marL="685165" lvl="2" indent="-342900">
              <a:lnSpc>
                <a:spcPct val="100000"/>
              </a:lnSpc>
              <a:buFont typeface="Arial" panose="020B0604020202020204" pitchFamily="34" charset="0"/>
              <a:buChar char="►"/>
              <a:defRPr/>
            </a:pPr>
            <a:r>
              <a:rPr lang="en-US" sz="2000" dirty="0" err="1"/>
              <a:t>Soins</a:t>
            </a:r>
            <a:r>
              <a:rPr lang="en-US" sz="2000" dirty="0"/>
              <a:t> de </a:t>
            </a:r>
            <a:r>
              <a:rPr lang="en-US" sz="2000" dirty="0" err="1"/>
              <a:t>santé</a:t>
            </a:r>
            <a:r>
              <a:rPr lang="en-US" sz="2000" dirty="0"/>
              <a:t> et </a:t>
            </a:r>
            <a:r>
              <a:rPr lang="en-US" sz="2000" dirty="0" err="1"/>
              <a:t>hôpitaux</a:t>
            </a:r>
          </a:p>
          <a:p>
            <a:pPr marL="685165" lvl="2" indent="-342900">
              <a:lnSpc>
                <a:spcPct val="100000"/>
              </a:lnSpc>
              <a:buFont typeface="Arial" panose="020B0604020202020204" pitchFamily="34" charset="0"/>
              <a:buChar char="►"/>
              <a:defRPr/>
            </a:pPr>
            <a:r>
              <a:rPr lang="en-US" sz="2000" dirty="0"/>
              <a:t>Défense </a:t>
            </a:r>
            <a:r>
              <a:rPr lang="en-US" sz="2000" dirty="0" err="1"/>
              <a:t>nationale</a:t>
            </a:r>
          </a:p>
          <a:p>
            <a:pPr marL="685165" lvl="2" indent="-342900">
              <a:lnSpc>
                <a:spcPct val="100000"/>
              </a:lnSpc>
              <a:buFont typeface="Arial" panose="020B0604020202020204" pitchFamily="34" charset="0"/>
              <a:buChar char="►"/>
              <a:defRPr/>
            </a:pPr>
            <a:r>
              <a:rPr lang="en-US" sz="2000" dirty="0"/>
              <a:t>Services </a:t>
            </a:r>
            <a:r>
              <a:rPr lang="en-US" sz="2000" dirty="0" err="1"/>
              <a:t>sociaux</a:t>
            </a:r>
            <a:r>
              <a:rPr lang="en-US" sz="2000" dirty="0"/>
              <a:t> et protection </a:t>
            </a:r>
            <a:r>
              <a:rPr lang="en-US" sz="2000" dirty="0" err="1"/>
              <a:t>sociale</a:t>
            </a:r>
          </a:p>
          <a:p>
            <a:pPr marL="685165" lvl="2" indent="-342900">
              <a:lnSpc>
                <a:spcPct val="100000"/>
              </a:lnSpc>
              <a:buFont typeface="Arial" panose="020B0604020202020204" pitchFamily="34" charset="0"/>
              <a:buChar char="►"/>
              <a:defRPr/>
            </a:pPr>
            <a:r>
              <a:rPr lang="en-US" sz="2000" dirty="0"/>
              <a:t>Routes et </a:t>
            </a:r>
            <a:r>
              <a:rPr lang="en-US" sz="2000" dirty="0" err="1"/>
              <a:t>ponts</a:t>
            </a:r>
          </a:p>
          <a:p>
            <a:pPr marL="685165" lvl="2" indent="-342900">
              <a:lnSpc>
                <a:spcPct val="100000"/>
              </a:lnSpc>
              <a:buFont typeface="Arial" panose="020B0604020202020204" pitchFamily="34" charset="0"/>
              <a:buChar char="►"/>
              <a:defRPr/>
            </a:pPr>
            <a:r>
              <a:rPr lang="en-US" sz="2000" dirty="0"/>
              <a:t>Parcs et terrains de jeux</a:t>
            </a:r>
          </a:p>
          <a:p>
            <a:pPr marL="685165" lvl="2" indent="-342900">
              <a:lnSpc>
                <a:spcPct val="100000"/>
              </a:lnSpc>
              <a:buFont typeface="Arial" panose="020B0604020202020204" pitchFamily="34" charset="0"/>
              <a:buChar char="►"/>
              <a:defRPr/>
            </a:pPr>
            <a:r>
              <a:rPr lang="en-US" sz="2000" dirty="0"/>
              <a:t>Et bien </a:t>
            </a:r>
            <a:r>
              <a:rPr lang="en-US" sz="2000" dirty="0" err="1"/>
              <a:t>d'autres</a:t>
            </a:r>
            <a:r>
              <a:rPr lang="en-US" sz="2000" dirty="0"/>
              <a:t> encore...</a:t>
            </a:r>
          </a:p>
          <a:p>
            <a:pPr marL="685165" lvl="2" indent="-342900">
              <a:buFont typeface="Arial" panose="020B0604020202020204" pitchFamily="34" charset="0"/>
              <a:buChar char="►"/>
              <a:defRPr/>
            </a:pPr>
            <a:endParaRPr lang="en-US" sz="2400" dirty="0"/>
          </a:p>
          <a:p>
            <a:pPr marL="342900" lvl="1" indent="-342900">
              <a:defRPr/>
            </a:pPr>
            <a:endParaRPr lang="en-US" sz="2400" dirty="0"/>
          </a:p>
          <a:p>
            <a:pPr marL="342900" lvl="1" indent="-342900">
              <a:defRPr/>
            </a:pPr>
            <a:endParaRPr lang="en-US" sz="24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p:txBody>
      </p:sp>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a:xfrm>
            <a:off x="252515" y="242691"/>
            <a:ext cx="8638967" cy="1325563"/>
          </a:xfrm>
        </p:spPr>
        <p:txBody>
          <a:bodyPr>
            <a:normAutofit/>
          </a:bodyPr>
          <a:lstStyle/>
          <a:p>
            <a:r>
              <a:rPr lang="en-US" sz="4000" dirty="0" err="1"/>
              <a:t>Qu'est-ce</a:t>
            </a:r>
            <a:r>
              <a:rPr lang="en-US" sz="4000" dirty="0"/>
              <a:t> que </a:t>
            </a:r>
            <a:r>
              <a:rPr lang="en-US" sz="4000" dirty="0" err="1"/>
              <a:t>vous</a:t>
            </a:r>
            <a:r>
              <a:rPr lang="en-US" sz="4000" dirty="0"/>
              <a:t> y </a:t>
            </a:r>
            <a:r>
              <a:rPr lang="en-US" sz="4000" dirty="0" err="1"/>
              <a:t>gagnez</a:t>
            </a:r>
            <a:r>
              <a:rPr lang="en-US" sz="4000" dirty="0"/>
              <a:t> ?</a:t>
            </a:r>
            <a:endParaRPr lang="en-US" dirty="0"/>
          </a:p>
        </p:txBody>
      </p:sp>
    </p:spTree>
    <p:extLst>
      <p:ext uri="{BB962C8B-B14F-4D97-AF65-F5344CB8AC3E}">
        <p14:creationId xmlns:p14="http://schemas.microsoft.com/office/powerpoint/2010/main" val="100877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2516" y="1811546"/>
            <a:ext cx="8638967" cy="4909899"/>
          </a:xfrm>
        </p:spPr>
        <p:txBody>
          <a:bodyPr>
            <a:normAutofit/>
          </a:bodyPr>
          <a:lstStyle/>
          <a:p>
            <a:pPr marL="0" lvl="1" indent="0">
              <a:buNone/>
              <a:defRPr/>
            </a:pPr>
            <a:r>
              <a:rPr lang="en-US" sz="2000" b="1" dirty="0"/>
              <a:t>Les 3 </a:t>
            </a:r>
            <a:r>
              <a:rPr lang="en-US" sz="2000" b="1" dirty="0" err="1"/>
              <a:t>principales</a:t>
            </a:r>
            <a:r>
              <a:rPr lang="en-US" sz="2000" b="1" dirty="0"/>
              <a:t> raisons de </a:t>
            </a:r>
            <a:r>
              <a:rPr lang="en-US" sz="2000" b="1" dirty="0" err="1"/>
              <a:t>compléter</a:t>
            </a:r>
            <a:r>
              <a:rPr lang="en-US" sz="2000" b="1" dirty="0"/>
              <a:t> </a:t>
            </a:r>
            <a:r>
              <a:rPr lang="en-US" sz="2000" b="1" dirty="0" err="1"/>
              <a:t>vos</a:t>
            </a:r>
            <a:r>
              <a:rPr lang="en-US" sz="2000" b="1" dirty="0"/>
              <a:t> </a:t>
            </a:r>
            <a:r>
              <a:rPr lang="en-US" sz="2000" b="1" dirty="0" err="1"/>
              <a:t>impôts</a:t>
            </a:r>
            <a:r>
              <a:rPr lang="en-US" sz="2000" b="1" dirty="0"/>
              <a:t> :</a:t>
            </a:r>
            <a:endParaRPr lang="en-US" dirty="0"/>
          </a:p>
          <a:p>
            <a:pPr marL="0" lvl="1" indent="0">
              <a:buNone/>
              <a:defRPr/>
            </a:pPr>
            <a:endParaRPr lang="en-US" sz="2000" dirty="0"/>
          </a:p>
          <a:p>
            <a:pPr marL="457200" lvl="1" indent="-457200">
              <a:lnSpc>
                <a:spcPct val="100000"/>
              </a:lnSpc>
              <a:spcBef>
                <a:spcPts val="0"/>
              </a:spcBef>
              <a:buAutoNum type="arabicPeriod"/>
              <a:defRPr/>
            </a:pPr>
            <a:r>
              <a:rPr lang="en-US" sz="2000" dirty="0" err="1"/>
              <a:t>Obtenir</a:t>
            </a:r>
            <a:r>
              <a:rPr lang="en-US" sz="2000" dirty="0"/>
              <a:t> un </a:t>
            </a:r>
            <a:r>
              <a:rPr lang="en-US" sz="2000" dirty="0" err="1"/>
              <a:t>remboursement</a:t>
            </a:r>
            <a:r>
              <a:rPr lang="en-US" sz="2000" dirty="0"/>
              <a:t> (de </a:t>
            </a:r>
            <a:r>
              <a:rPr lang="en-US" sz="2000" dirty="0" err="1"/>
              <a:t>l'argent</a:t>
            </a:r>
            <a:r>
              <a:rPr lang="en-US" sz="2000" dirty="0"/>
              <a:t> par le </a:t>
            </a:r>
            <a:r>
              <a:rPr lang="en-US" sz="2000" dirty="0" err="1"/>
              <a:t>gouvernement</a:t>
            </a:r>
            <a:r>
              <a:rPr lang="en-US" sz="2000" dirty="0"/>
              <a:t>).</a:t>
            </a:r>
          </a:p>
          <a:p>
            <a:pPr marL="457200" lvl="1" indent="-457200">
              <a:lnSpc>
                <a:spcPct val="100000"/>
              </a:lnSpc>
              <a:spcBef>
                <a:spcPts val="0"/>
              </a:spcBef>
              <a:buAutoNum type="arabicPeriod"/>
              <a:defRPr/>
            </a:pPr>
            <a:endParaRPr lang="en-US" sz="2000" dirty="0"/>
          </a:p>
          <a:p>
            <a:pPr marL="457200" lvl="1" indent="-457200">
              <a:lnSpc>
                <a:spcPct val="100000"/>
              </a:lnSpc>
              <a:spcBef>
                <a:spcPts val="0"/>
              </a:spcBef>
              <a:buAutoNum type="arabicPeriod"/>
              <a:defRPr/>
            </a:pPr>
            <a:r>
              <a:rPr lang="en-US" sz="2000" dirty="0" err="1"/>
              <a:t>Devenir</a:t>
            </a:r>
            <a:r>
              <a:rPr lang="en-US" sz="2000" dirty="0"/>
              <a:t> </a:t>
            </a:r>
            <a:r>
              <a:rPr lang="en-US" sz="2000" dirty="0" err="1"/>
              <a:t>éligible</a:t>
            </a:r>
            <a:r>
              <a:rPr lang="en-US" sz="2000" dirty="0"/>
              <a:t> à des </a:t>
            </a:r>
            <a:r>
              <a:rPr lang="en-US" sz="2000" dirty="0" err="1"/>
              <a:t>avantages</a:t>
            </a:r>
            <a:r>
              <a:rPr lang="en-US" sz="2000" dirty="0"/>
              <a:t> </a:t>
            </a:r>
            <a:r>
              <a:rPr lang="en-US" sz="2000" dirty="0" err="1"/>
              <a:t>tels</a:t>
            </a:r>
            <a:r>
              <a:rPr lang="en-US" sz="2000" dirty="0"/>
              <a:t> que :</a:t>
            </a:r>
          </a:p>
          <a:p>
            <a:pPr marL="800100" lvl="2" indent="-457200">
              <a:lnSpc>
                <a:spcPct val="100000"/>
              </a:lnSpc>
              <a:spcBef>
                <a:spcPts val="0"/>
              </a:spcBef>
              <a:buFont typeface="Wingdings" panose="020B0604020202020204" pitchFamily="34" charset="0"/>
              <a:buChar char="ü"/>
              <a:defRPr/>
            </a:pPr>
            <a:r>
              <a:rPr lang="en-US" sz="2000" dirty="0"/>
              <a:t>Allocation </a:t>
            </a:r>
            <a:r>
              <a:rPr lang="en-US" sz="2000" dirty="0" err="1"/>
              <a:t>canadienne</a:t>
            </a:r>
            <a:r>
              <a:rPr lang="en-US" sz="2000" dirty="0"/>
              <a:t> pour enfants (pour aider à </a:t>
            </a:r>
            <a:r>
              <a:rPr lang="en-US" sz="2000" dirty="0" err="1"/>
              <a:t>élever</a:t>
            </a:r>
            <a:r>
              <a:rPr lang="en-US" sz="2000" dirty="0"/>
              <a:t> des enfants de </a:t>
            </a:r>
            <a:r>
              <a:rPr lang="en-US" sz="2000" dirty="0" err="1"/>
              <a:t>moins</a:t>
            </a:r>
            <a:r>
              <a:rPr lang="en-US" sz="2000" dirty="0"/>
              <a:t> de 18 </a:t>
            </a:r>
            <a:r>
              <a:rPr lang="en-US" sz="2000" dirty="0" err="1"/>
              <a:t>ans</a:t>
            </a:r>
            <a:r>
              <a:rPr lang="en-US" sz="2000" dirty="0"/>
              <a:t>)</a:t>
            </a:r>
          </a:p>
          <a:p>
            <a:pPr marL="800100" lvl="2" indent="-457200">
              <a:lnSpc>
                <a:spcPct val="100000"/>
              </a:lnSpc>
              <a:spcBef>
                <a:spcPts val="0"/>
              </a:spcBef>
              <a:buFont typeface="Wingdings" panose="020B0604020202020204" pitchFamily="34" charset="0"/>
              <a:buChar char="ü"/>
              <a:defRPr/>
            </a:pPr>
            <a:r>
              <a:rPr lang="fr-FR" sz="2000" dirty="0"/>
              <a:t>Prestation pour les travailleurs canadiens (pour les personnes à faible revenu)</a:t>
            </a:r>
            <a:endParaRPr lang="en-US" sz="2000" dirty="0"/>
          </a:p>
          <a:p>
            <a:pPr marL="799465" lvl="2" indent="-457200">
              <a:lnSpc>
                <a:spcPct val="100000"/>
              </a:lnSpc>
              <a:spcBef>
                <a:spcPts val="0"/>
              </a:spcBef>
              <a:buFont typeface="Wingdings" panose="05000000000000000000" pitchFamily="2" charset="2"/>
              <a:buChar char="ü"/>
              <a:defRPr/>
            </a:pPr>
            <a:r>
              <a:rPr lang="en-US" sz="2000" dirty="0" err="1"/>
              <a:t>Remboursement</a:t>
            </a:r>
            <a:r>
              <a:rPr lang="en-US" sz="2000" dirty="0"/>
              <a:t> de la TVH (</a:t>
            </a:r>
            <a:r>
              <a:rPr lang="en-US" sz="2000" dirty="0" err="1"/>
              <a:t>paiements</a:t>
            </a:r>
            <a:r>
              <a:rPr lang="en-US" sz="2000" dirty="0"/>
              <a:t> pour </a:t>
            </a:r>
            <a:r>
              <a:rPr lang="en-US" sz="2000" dirty="0" err="1"/>
              <a:t>compenser</a:t>
            </a:r>
            <a:r>
              <a:rPr lang="en-US" sz="2000" dirty="0"/>
              <a:t> la TVH que vous </a:t>
            </a:r>
            <a:r>
              <a:rPr lang="en-US" sz="2000" dirty="0" err="1"/>
              <a:t>avez</a:t>
            </a:r>
            <a:r>
              <a:rPr lang="en-US" sz="2000" dirty="0"/>
              <a:t> </a:t>
            </a:r>
            <a:r>
              <a:rPr lang="en-US" sz="2000" dirty="0" err="1"/>
              <a:t>payée</a:t>
            </a:r>
            <a:r>
              <a:rPr lang="en-US" sz="2000" dirty="0"/>
              <a:t>)</a:t>
            </a:r>
          </a:p>
          <a:p>
            <a:pPr marL="342265" lvl="2" indent="0">
              <a:lnSpc>
                <a:spcPct val="100000"/>
              </a:lnSpc>
              <a:spcBef>
                <a:spcPts val="0"/>
              </a:spcBef>
              <a:buNone/>
              <a:defRPr/>
            </a:pPr>
            <a:endParaRPr lang="en-US" sz="2000" dirty="0"/>
          </a:p>
          <a:p>
            <a:pPr marL="457200" lvl="1" indent="-457200">
              <a:lnSpc>
                <a:spcPct val="100000"/>
              </a:lnSpc>
              <a:spcBef>
                <a:spcPts val="0"/>
              </a:spcBef>
              <a:buAutoNum type="arabicPeriod"/>
              <a:defRPr/>
            </a:pPr>
            <a:r>
              <a:rPr lang="en-US" sz="2000" dirty="0" err="1"/>
              <a:t>Devenez</a:t>
            </a:r>
            <a:r>
              <a:rPr lang="en-US" sz="2000" dirty="0"/>
              <a:t> admissible au régime </a:t>
            </a:r>
            <a:r>
              <a:rPr lang="en-US" sz="2000" dirty="0" err="1"/>
              <a:t>enregistré</a:t>
            </a:r>
            <a:r>
              <a:rPr lang="en-US" sz="2000" dirty="0"/>
              <a:t> </a:t>
            </a:r>
            <a:r>
              <a:rPr lang="en-US" sz="2000" dirty="0" err="1"/>
              <a:t>d'épargne-retraite</a:t>
            </a:r>
            <a:r>
              <a:rPr lang="en-US" sz="2000" dirty="0"/>
              <a:t> (REER) qui </a:t>
            </a:r>
            <a:r>
              <a:rPr lang="en-US" sz="2000" dirty="0" err="1"/>
              <a:t>peut</a:t>
            </a:r>
            <a:r>
              <a:rPr lang="en-US" sz="2000" dirty="0"/>
              <a:t> </a:t>
            </a:r>
            <a:r>
              <a:rPr lang="en-US" sz="2000" dirty="0" err="1"/>
              <a:t>réduire</a:t>
            </a:r>
            <a:r>
              <a:rPr lang="en-US" sz="2000" dirty="0"/>
              <a:t> les </a:t>
            </a:r>
            <a:r>
              <a:rPr lang="en-US" sz="2000" dirty="0" err="1"/>
              <a:t>impôts</a:t>
            </a:r>
            <a:r>
              <a:rPr lang="en-US" sz="2000" dirty="0"/>
              <a:t> et </a:t>
            </a:r>
            <a:r>
              <a:rPr lang="en-US" sz="2000" dirty="0" err="1"/>
              <a:t>soutenir</a:t>
            </a:r>
            <a:r>
              <a:rPr lang="en-US" sz="2000" dirty="0"/>
              <a:t> </a:t>
            </a:r>
            <a:r>
              <a:rPr lang="en-US" sz="2000" dirty="0" err="1"/>
              <a:t>votre</a:t>
            </a:r>
            <a:r>
              <a:rPr lang="en-US" sz="2000" dirty="0"/>
              <a:t> </a:t>
            </a:r>
            <a:r>
              <a:rPr lang="en-US" sz="2000" dirty="0" err="1"/>
              <a:t>retraite</a:t>
            </a:r>
            <a:r>
              <a:rPr lang="en-US" sz="2000" dirty="0"/>
              <a:t>.</a:t>
            </a:r>
          </a:p>
          <a:p>
            <a:pPr marL="342900" lvl="1" indent="-342900">
              <a:defRPr/>
            </a:pPr>
            <a:endParaRPr lang="en-US" sz="24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p:txBody>
      </p:sp>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a:xfrm>
            <a:off x="252515" y="242691"/>
            <a:ext cx="8638967" cy="1325563"/>
          </a:xfrm>
        </p:spPr>
        <p:txBody>
          <a:bodyPr>
            <a:normAutofit/>
          </a:bodyPr>
          <a:lstStyle/>
          <a:p>
            <a:r>
              <a:rPr lang="en-US" sz="4000" dirty="0" err="1"/>
              <a:t>Qu'est-ce</a:t>
            </a:r>
            <a:r>
              <a:rPr lang="en-US" sz="4000" dirty="0"/>
              <a:t> que </a:t>
            </a:r>
            <a:r>
              <a:rPr lang="en-US" sz="4000" dirty="0" err="1"/>
              <a:t>vous</a:t>
            </a:r>
            <a:r>
              <a:rPr lang="en-US" sz="4000" dirty="0"/>
              <a:t> y </a:t>
            </a:r>
            <a:r>
              <a:rPr lang="en-US" sz="4000" dirty="0" err="1"/>
              <a:t>gagnez</a:t>
            </a:r>
            <a:r>
              <a:rPr lang="en-US" sz="4000" dirty="0"/>
              <a:t> ?</a:t>
            </a:r>
            <a:endParaRPr lang="en-US" dirty="0"/>
          </a:p>
        </p:txBody>
      </p:sp>
    </p:spTree>
    <p:extLst>
      <p:ext uri="{BB962C8B-B14F-4D97-AF65-F5344CB8AC3E}">
        <p14:creationId xmlns:p14="http://schemas.microsoft.com/office/powerpoint/2010/main" val="316033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2516" y="2594778"/>
            <a:ext cx="8638967" cy="3759860"/>
          </a:xfrm>
        </p:spPr>
        <p:txBody>
          <a:bodyPr>
            <a:normAutofit/>
          </a:bodyPr>
          <a:lstStyle/>
          <a:p>
            <a:pPr marL="342900" lvl="1" indent="-342900">
              <a:defRPr/>
            </a:pPr>
            <a:endParaRPr lang="en-US" sz="2000" dirty="0"/>
          </a:p>
          <a:p>
            <a:pPr marL="342900" lvl="1" indent="-342900">
              <a:lnSpc>
                <a:spcPts val="2400"/>
              </a:lnSpc>
              <a:defRPr/>
            </a:pPr>
            <a:r>
              <a:rPr lang="en-US" sz="2000" dirty="0" err="1"/>
              <a:t>L'impôt</a:t>
            </a:r>
            <a:r>
              <a:rPr lang="en-US" sz="2000" dirty="0"/>
              <a:t> sur le </a:t>
            </a:r>
            <a:r>
              <a:rPr lang="en-US" sz="2000" dirty="0" err="1"/>
              <a:t>revenu</a:t>
            </a:r>
            <a:r>
              <a:rPr lang="en-US" sz="2000" dirty="0"/>
              <a:t> a </a:t>
            </a:r>
            <a:r>
              <a:rPr lang="en-US" sz="2000" dirty="0" err="1"/>
              <a:t>été</a:t>
            </a:r>
            <a:r>
              <a:rPr lang="en-US" sz="2000" dirty="0"/>
              <a:t> </a:t>
            </a:r>
            <a:r>
              <a:rPr lang="en-US" sz="2000" dirty="0" err="1"/>
              <a:t>imposé</a:t>
            </a:r>
            <a:r>
              <a:rPr lang="en-US" sz="2000" dirty="0"/>
              <a:t> pour la première </a:t>
            </a:r>
            <a:r>
              <a:rPr lang="en-US" sz="2000" dirty="0" err="1"/>
              <a:t>fois</a:t>
            </a:r>
            <a:r>
              <a:rPr lang="en-US" sz="2000" dirty="0"/>
              <a:t> au Canada </a:t>
            </a:r>
            <a:r>
              <a:rPr lang="en-US" sz="2000" dirty="0" err="1"/>
              <a:t>en</a:t>
            </a:r>
            <a:r>
              <a:rPr lang="en-US" sz="2000" dirty="0"/>
              <a:t> 1917 </a:t>
            </a:r>
            <a:r>
              <a:rPr lang="en-US" sz="2000" dirty="0" err="1"/>
              <a:t>comme</a:t>
            </a:r>
            <a:r>
              <a:rPr lang="en-US" sz="2000" dirty="0"/>
              <a:t> moyen « temporaire » de </a:t>
            </a:r>
            <a:r>
              <a:rPr lang="en-US" sz="2000" dirty="0" err="1"/>
              <a:t>soutenir</a:t>
            </a:r>
            <a:r>
              <a:rPr lang="en-US" sz="2000" dirty="0"/>
              <a:t> </a:t>
            </a:r>
            <a:r>
              <a:rPr lang="en-US" sz="2000" dirty="0" err="1"/>
              <a:t>l'effort</a:t>
            </a:r>
            <a:r>
              <a:rPr lang="en-US" sz="2000" dirty="0"/>
              <a:t> de guerre </a:t>
            </a:r>
            <a:r>
              <a:rPr lang="en-US" sz="2000" dirty="0" err="1"/>
              <a:t>en</a:t>
            </a:r>
            <a:r>
              <a:rPr lang="en-US" sz="2000" dirty="0"/>
              <a:t> Europe.</a:t>
            </a:r>
          </a:p>
          <a:p>
            <a:pPr marL="342900" lvl="1" indent="-342900">
              <a:lnSpc>
                <a:spcPts val="2400"/>
              </a:lnSpc>
              <a:defRPr/>
            </a:pPr>
            <a:r>
              <a:rPr lang="en-US" sz="2000" dirty="0" err="1"/>
              <a:t>L’impôt</a:t>
            </a:r>
            <a:r>
              <a:rPr lang="en-US" sz="2000" dirty="0"/>
              <a:t> </a:t>
            </a:r>
            <a:r>
              <a:rPr lang="en-US" sz="2000" dirty="0" err="1"/>
              <a:t>n'a</a:t>
            </a:r>
            <a:r>
              <a:rPr lang="en-US" sz="2000" dirty="0"/>
              <a:t> pas </a:t>
            </a:r>
            <a:r>
              <a:rPr lang="en-US" sz="2000" dirty="0" err="1"/>
              <a:t>été</a:t>
            </a:r>
            <a:r>
              <a:rPr lang="en-US" sz="2000" dirty="0"/>
              <a:t> </a:t>
            </a:r>
            <a:r>
              <a:rPr lang="en-US" sz="2000" dirty="0" err="1"/>
              <a:t>supprimée</a:t>
            </a:r>
            <a:r>
              <a:rPr lang="en-US" sz="2000" dirty="0"/>
              <a:t> après la fin de la guerre ; </a:t>
            </a:r>
            <a:r>
              <a:rPr lang="en-US" sz="2000" dirty="0" err="1"/>
              <a:t>en</a:t>
            </a:r>
            <a:r>
              <a:rPr lang="en-US" sz="2000" dirty="0"/>
              <a:t> fait, </a:t>
            </a:r>
            <a:r>
              <a:rPr lang="en-US" sz="2000" dirty="0" err="1"/>
              <a:t>elle</a:t>
            </a:r>
            <a:r>
              <a:rPr lang="en-US" sz="2000" dirty="0"/>
              <a:t> a </a:t>
            </a:r>
            <a:r>
              <a:rPr lang="en-US" sz="2000" dirty="0" err="1"/>
              <a:t>été</a:t>
            </a:r>
            <a:r>
              <a:rPr lang="en-US" sz="2000" dirty="0"/>
              <a:t> </a:t>
            </a:r>
            <a:r>
              <a:rPr lang="en-US" sz="2000" dirty="0" err="1"/>
              <a:t>inscrite</a:t>
            </a:r>
            <a:r>
              <a:rPr lang="en-US" sz="2000" dirty="0"/>
              <a:t> dans la </a:t>
            </a:r>
            <a:r>
              <a:rPr lang="en-US" sz="2000" dirty="0" err="1"/>
              <a:t>loi</a:t>
            </a:r>
            <a:r>
              <a:rPr lang="en-US" sz="2000" dirty="0"/>
              <a:t> de façon </a:t>
            </a:r>
            <a:r>
              <a:rPr lang="en-US" sz="2000" dirty="0" err="1"/>
              <a:t>permanente</a:t>
            </a:r>
            <a:r>
              <a:rPr lang="en-US" sz="2000" dirty="0"/>
              <a:t>. </a:t>
            </a:r>
            <a:r>
              <a:rPr lang="fr-FR" sz="2000" dirty="0">
                <a:hlinkClick r:id="rId2"/>
              </a:rPr>
              <a:t>Plus sur l'histoire des </a:t>
            </a:r>
            <a:r>
              <a:rPr lang="fr-CA" sz="2000" dirty="0">
                <a:hlinkClick r:id="rId2"/>
              </a:rPr>
              <a:t>impôts</a:t>
            </a:r>
            <a:endParaRPr lang="en-US" sz="2000" dirty="0"/>
          </a:p>
          <a:p>
            <a:pPr marL="342900" lvl="1" indent="-342900">
              <a:lnSpc>
                <a:spcPts val="2400"/>
              </a:lnSpc>
              <a:defRPr/>
            </a:pPr>
            <a:r>
              <a:rPr lang="en-US" sz="2000" dirty="0"/>
              <a:t>La </a:t>
            </a:r>
            <a:r>
              <a:rPr lang="en-US" sz="2000" dirty="0" err="1"/>
              <a:t>loi</a:t>
            </a:r>
            <a:r>
              <a:rPr lang="en-US" sz="2000" dirty="0"/>
              <a:t> sur </a:t>
            </a:r>
            <a:r>
              <a:rPr lang="en-US" sz="2000" dirty="0" err="1"/>
              <a:t>l'impôt</a:t>
            </a:r>
            <a:r>
              <a:rPr lang="en-US" sz="2000" dirty="0"/>
              <a:t> sur le </a:t>
            </a:r>
            <a:r>
              <a:rPr lang="en-US" sz="2000" dirty="0" err="1"/>
              <a:t>revenu</a:t>
            </a:r>
            <a:r>
              <a:rPr lang="en-US" sz="2000" dirty="0"/>
              <a:t> </a:t>
            </a:r>
            <a:r>
              <a:rPr lang="en-US" sz="2000" dirty="0" err="1"/>
              <a:t>contient</a:t>
            </a:r>
            <a:r>
              <a:rPr lang="en-US" sz="2000" dirty="0"/>
              <a:t> </a:t>
            </a:r>
            <a:r>
              <a:rPr lang="en-US" sz="2000" dirty="0" err="1"/>
              <a:t>toute</a:t>
            </a:r>
            <a:r>
              <a:rPr lang="en-US" sz="2000" dirty="0"/>
              <a:t> la </a:t>
            </a:r>
            <a:r>
              <a:rPr lang="en-US" sz="2000" dirty="0" err="1"/>
              <a:t>législation</a:t>
            </a:r>
            <a:r>
              <a:rPr lang="en-US" sz="2000" dirty="0"/>
              <a:t> </a:t>
            </a:r>
            <a:r>
              <a:rPr lang="en-US" sz="2000" dirty="0" err="1"/>
              <a:t>fiscale</a:t>
            </a:r>
            <a:r>
              <a:rPr lang="en-US" sz="2000" dirty="0"/>
              <a:t> au Canada.</a:t>
            </a:r>
            <a:endParaRPr lang="en-US" dirty="0"/>
          </a:p>
          <a:p>
            <a:pPr marL="342900" lvl="1" indent="-342900">
              <a:lnSpc>
                <a:spcPts val="2400"/>
              </a:lnSpc>
              <a:defRPr/>
            </a:pPr>
            <a:r>
              <a:rPr lang="en-US" sz="2000" dirty="0" err="1"/>
              <a:t>L'agence</a:t>
            </a:r>
            <a:r>
              <a:rPr lang="en-US" sz="2000" dirty="0"/>
              <a:t> </a:t>
            </a:r>
            <a:r>
              <a:rPr lang="en-US" sz="2000" dirty="0" err="1"/>
              <a:t>gouvernementale</a:t>
            </a:r>
            <a:r>
              <a:rPr lang="en-US" sz="2000" dirty="0"/>
              <a:t> </a:t>
            </a:r>
            <a:r>
              <a:rPr lang="en-US" sz="2000" dirty="0" err="1"/>
              <a:t>chargée</a:t>
            </a:r>
            <a:r>
              <a:rPr lang="en-US" sz="2000" dirty="0"/>
              <a:t> de la </a:t>
            </a:r>
            <a:r>
              <a:rPr lang="en-US" sz="2000" dirty="0" err="1"/>
              <a:t>collecte</a:t>
            </a:r>
            <a:r>
              <a:rPr lang="en-US" sz="2000" dirty="0"/>
              <a:t> des </a:t>
            </a:r>
            <a:r>
              <a:rPr lang="en-US" sz="2000" dirty="0" err="1"/>
              <a:t>impôts</a:t>
            </a:r>
            <a:r>
              <a:rPr lang="en-US" sz="2000" dirty="0"/>
              <a:t> </a:t>
            </a:r>
            <a:r>
              <a:rPr lang="en-US" sz="2000" dirty="0" err="1"/>
              <a:t>est</a:t>
            </a:r>
            <a:r>
              <a:rPr lang="en-US" sz="2000" dirty="0"/>
              <a:t> </a:t>
            </a:r>
            <a:r>
              <a:rPr lang="en-US" sz="2000" dirty="0" err="1"/>
              <a:t>l'Agence</a:t>
            </a:r>
            <a:r>
              <a:rPr lang="en-US" sz="2000" dirty="0"/>
              <a:t> du </a:t>
            </a:r>
            <a:r>
              <a:rPr lang="en-US" sz="2000" dirty="0" err="1"/>
              <a:t>revenu</a:t>
            </a:r>
            <a:r>
              <a:rPr lang="en-US" sz="2000" dirty="0"/>
              <a:t> du Canada (ARC).</a:t>
            </a:r>
          </a:p>
        </p:txBody>
      </p:sp>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a:xfrm>
            <a:off x="252515" y="242691"/>
            <a:ext cx="8638967" cy="1325563"/>
          </a:xfrm>
        </p:spPr>
        <p:txBody>
          <a:bodyPr>
            <a:normAutofit/>
          </a:bodyPr>
          <a:lstStyle/>
          <a:p>
            <a:r>
              <a:rPr lang="en-CA" sz="4000" dirty="0" err="1"/>
              <a:t>Histoire</a:t>
            </a:r>
            <a:r>
              <a:rPr lang="en-CA" sz="4000" dirty="0"/>
              <a:t> des </a:t>
            </a:r>
            <a:r>
              <a:rPr lang="en-CA" sz="4000" dirty="0" err="1"/>
              <a:t>impôts</a:t>
            </a:r>
            <a:r>
              <a:rPr lang="en-CA" sz="4000" dirty="0"/>
              <a:t> au Canada</a:t>
            </a:r>
            <a:endParaRPr lang="en-US" dirty="0"/>
          </a:p>
        </p:txBody>
      </p:sp>
      <p:sp>
        <p:nvSpPr>
          <p:cNvPr id="4" name="TextBox 3"/>
          <p:cNvSpPr txBox="1"/>
          <p:nvPr/>
        </p:nvSpPr>
        <p:spPr>
          <a:xfrm>
            <a:off x="1109205" y="1456005"/>
            <a:ext cx="6925585" cy="1200329"/>
          </a:xfrm>
          <a:prstGeom prst="rect">
            <a:avLst/>
          </a:prstGeom>
          <a:noFill/>
        </p:spPr>
        <p:txBody>
          <a:bodyPr wrap="square" lIns="91440" tIns="45720" rIns="91440" bIns="45720" rtlCol="0" anchor="t">
            <a:spAutoFit/>
          </a:bodyPr>
          <a:lstStyle/>
          <a:p>
            <a:pPr marL="0" lvl="1" algn="ctr">
              <a:defRPr/>
            </a:pPr>
            <a:r>
              <a:rPr lang="en-US" i="1" dirty="0">
                <a:latin typeface="Berlin Sans FB Demi"/>
                <a:ea typeface="MS PGothic"/>
              </a:rPr>
              <a:t>Dans </a:t>
            </a:r>
            <a:r>
              <a:rPr lang="en-US" i="1" dirty="0" err="1">
                <a:latin typeface="Berlin Sans FB Demi"/>
                <a:ea typeface="MS PGothic"/>
              </a:rPr>
              <a:t>ce</a:t>
            </a:r>
            <a:r>
              <a:rPr lang="en-US" i="1" dirty="0">
                <a:latin typeface="Berlin Sans FB Demi"/>
                <a:ea typeface="MS PGothic"/>
              </a:rPr>
              <a:t> monde, </a:t>
            </a:r>
            <a:r>
              <a:rPr lang="en-US" i="1" dirty="0" err="1">
                <a:latin typeface="Berlin Sans FB Demi"/>
                <a:ea typeface="MS PGothic"/>
              </a:rPr>
              <a:t>rien</a:t>
            </a:r>
            <a:r>
              <a:rPr lang="en-US" i="1" dirty="0">
                <a:latin typeface="Berlin Sans FB Demi"/>
                <a:ea typeface="MS PGothic"/>
              </a:rPr>
              <a:t> ne </a:t>
            </a:r>
            <a:r>
              <a:rPr lang="en-US" i="1" dirty="0" err="1">
                <a:latin typeface="Berlin Sans FB Demi"/>
                <a:ea typeface="MS PGothic"/>
              </a:rPr>
              <a:t>peut</a:t>
            </a:r>
            <a:r>
              <a:rPr lang="en-US" i="1" dirty="0">
                <a:latin typeface="Berlin Sans FB Demi"/>
                <a:ea typeface="MS PGothic"/>
              </a:rPr>
              <a:t> </a:t>
            </a:r>
            <a:r>
              <a:rPr lang="en-US" i="1" dirty="0" err="1">
                <a:latin typeface="Berlin Sans FB Demi"/>
                <a:ea typeface="MS PGothic"/>
              </a:rPr>
              <a:t>être</a:t>
            </a:r>
            <a:r>
              <a:rPr lang="en-US" i="1" dirty="0">
                <a:latin typeface="Berlin Sans FB Demi"/>
                <a:ea typeface="MS PGothic"/>
              </a:rPr>
              <a:t> </a:t>
            </a:r>
            <a:r>
              <a:rPr lang="en-US" i="1" dirty="0" err="1">
                <a:latin typeface="Berlin Sans FB Demi"/>
                <a:ea typeface="MS PGothic"/>
              </a:rPr>
              <a:t>considéré</a:t>
            </a:r>
            <a:r>
              <a:rPr lang="en-US" i="1" dirty="0">
                <a:latin typeface="Berlin Sans FB Demi"/>
                <a:ea typeface="MS PGothic"/>
              </a:rPr>
              <a:t> </a:t>
            </a:r>
            <a:r>
              <a:rPr lang="en-US" i="1" dirty="0" err="1">
                <a:latin typeface="Berlin Sans FB Demi"/>
                <a:ea typeface="MS PGothic"/>
              </a:rPr>
              <a:t>comme</a:t>
            </a:r>
            <a:r>
              <a:rPr lang="en-US" i="1" dirty="0">
                <a:latin typeface="Berlin Sans FB Demi"/>
                <a:ea typeface="MS PGothic"/>
              </a:rPr>
              <a:t> certain, </a:t>
            </a:r>
            <a:r>
              <a:rPr lang="en-US" i="1" dirty="0" err="1">
                <a:latin typeface="Berlin Sans FB Demi"/>
                <a:ea typeface="MS PGothic"/>
              </a:rPr>
              <a:t>sauf</a:t>
            </a:r>
            <a:r>
              <a:rPr lang="en-US" i="1" dirty="0">
                <a:latin typeface="Berlin Sans FB Demi"/>
                <a:ea typeface="MS PGothic"/>
              </a:rPr>
              <a:t> la mort et les </a:t>
            </a:r>
            <a:r>
              <a:rPr lang="en-US" i="1" dirty="0" err="1">
                <a:latin typeface="Berlin Sans FB Demi"/>
                <a:ea typeface="MS PGothic"/>
              </a:rPr>
              <a:t>impôts</a:t>
            </a:r>
            <a:r>
              <a:rPr lang="en-US" i="1" dirty="0">
                <a:latin typeface="Berlin Sans FB Demi"/>
                <a:ea typeface="MS PGothic"/>
              </a:rPr>
              <a:t>. </a:t>
            </a:r>
            <a:br>
              <a:rPr lang="en-US" i="1" dirty="0">
                <a:latin typeface="Berlin Sans FB Demi"/>
                <a:ea typeface="MS PGothic"/>
              </a:rPr>
            </a:br>
            <a:r>
              <a:rPr lang="en-US" i="1" dirty="0">
                <a:latin typeface="Berlin Sans FB Demi"/>
                <a:ea typeface="MS PGothic"/>
              </a:rPr>
              <a:t>- Benjamin Franklin</a:t>
            </a:r>
            <a:endParaRPr lang="en-US" dirty="0">
              <a:latin typeface="Berlin Sans FB Demi"/>
              <a:ea typeface="MS PGothic"/>
            </a:endParaRPr>
          </a:p>
        </p:txBody>
      </p:sp>
    </p:spTree>
    <p:extLst>
      <p:ext uri="{BB962C8B-B14F-4D97-AF65-F5344CB8AC3E}">
        <p14:creationId xmlns:p14="http://schemas.microsoft.com/office/powerpoint/2010/main" val="336552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61961" y="2969910"/>
            <a:ext cx="8638967" cy="3315695"/>
          </a:xfrm>
        </p:spPr>
        <p:txBody>
          <a:bodyPr>
            <a:normAutofit/>
          </a:bodyPr>
          <a:lstStyle/>
          <a:p>
            <a:pPr marL="0" lvl="1" indent="0" algn="ctr">
              <a:buNone/>
              <a:defRPr/>
            </a:pPr>
            <a:r>
              <a:rPr lang="en-US" sz="2400" dirty="0" err="1"/>
              <a:t>Prenez</a:t>
            </a:r>
            <a:r>
              <a:rPr lang="en-US" sz="2400" dirty="0"/>
              <a:t> </a:t>
            </a:r>
            <a:r>
              <a:rPr lang="en-US" sz="2400" dirty="0" err="1"/>
              <a:t>une</a:t>
            </a:r>
            <a:r>
              <a:rPr lang="en-US" sz="2400" dirty="0"/>
              <a:t> minute pour </a:t>
            </a:r>
            <a:r>
              <a:rPr lang="en-US" sz="2400" dirty="0" err="1"/>
              <a:t>enregistrer</a:t>
            </a:r>
            <a:r>
              <a:rPr lang="en-US" sz="2400" dirty="0"/>
              <a:t> </a:t>
            </a:r>
            <a:r>
              <a:rPr lang="en-US" sz="2400" dirty="0" err="1"/>
              <a:t>vos</a:t>
            </a:r>
            <a:r>
              <a:rPr lang="en-US" sz="2400" dirty="0"/>
              <a:t> </a:t>
            </a:r>
            <a:r>
              <a:rPr lang="en-US" sz="2400" dirty="0" err="1"/>
              <a:t>réponses</a:t>
            </a:r>
            <a:r>
              <a:rPr lang="en-US" sz="2400" dirty="0"/>
              <a:t> </a:t>
            </a:r>
            <a:r>
              <a:rPr lang="en-US" sz="2400" b="1" dirty="0"/>
              <a:t>APRÈS</a:t>
            </a:r>
            <a:r>
              <a:rPr lang="en-US" sz="2400" dirty="0"/>
              <a:t> la </a:t>
            </a:r>
            <a:r>
              <a:rPr lang="en-US" sz="2400" dirty="0" err="1"/>
              <a:t>leçon</a:t>
            </a:r>
            <a:r>
              <a:rPr lang="en-US" sz="2400" dirty="0"/>
              <a:t> aux questions VRAI </a:t>
            </a:r>
            <a:r>
              <a:rPr lang="en-US" sz="2400" dirty="0" err="1"/>
              <a:t>ou</a:t>
            </a:r>
            <a:r>
              <a:rPr lang="en-US" sz="2400" dirty="0"/>
              <a:t> FAUX </a:t>
            </a:r>
            <a:r>
              <a:rPr lang="en-US" sz="2400" dirty="0" err="1"/>
              <a:t>précédentes</a:t>
            </a:r>
            <a:r>
              <a:rPr lang="en-US" sz="2400" dirty="0"/>
              <a:t>.</a:t>
            </a:r>
            <a:endParaRPr lang="en-US" dirty="0"/>
          </a:p>
        </p:txBody>
      </p:sp>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a:xfrm>
            <a:off x="252515" y="242691"/>
            <a:ext cx="8638967" cy="1325563"/>
          </a:xfrm>
        </p:spPr>
        <p:txBody>
          <a:bodyPr>
            <a:normAutofit/>
          </a:bodyPr>
          <a:lstStyle/>
          <a:p>
            <a:r>
              <a:rPr lang="en-CA" sz="4000" dirty="0"/>
              <a:t>Comment </a:t>
            </a:r>
            <a:r>
              <a:rPr lang="en-CA" sz="4000" dirty="0" err="1"/>
              <a:t>allez-vous</a:t>
            </a:r>
            <a:r>
              <a:rPr lang="en-CA" sz="4000" dirty="0"/>
              <a:t> </a:t>
            </a:r>
            <a:r>
              <a:rPr lang="en-CA" sz="4000" dirty="0" err="1"/>
              <a:t>répondre</a:t>
            </a:r>
            <a:r>
              <a:rPr lang="en-CA" sz="4000" dirty="0"/>
              <a:t> ?</a:t>
            </a:r>
            <a:endParaRPr lang="en-US" dirty="0" err="1"/>
          </a:p>
        </p:txBody>
      </p:sp>
      <p:sp>
        <p:nvSpPr>
          <p:cNvPr id="4" name="TextBox 3"/>
          <p:cNvSpPr txBox="1"/>
          <p:nvPr/>
        </p:nvSpPr>
        <p:spPr>
          <a:xfrm>
            <a:off x="1109205" y="1601728"/>
            <a:ext cx="6925585" cy="830997"/>
          </a:xfrm>
          <a:prstGeom prst="rect">
            <a:avLst/>
          </a:prstGeom>
          <a:noFill/>
        </p:spPr>
        <p:txBody>
          <a:bodyPr wrap="square" lIns="91440" tIns="45720" rIns="91440" bIns="45720" rtlCol="0" anchor="t">
            <a:spAutoFit/>
          </a:bodyPr>
          <a:lstStyle/>
          <a:p>
            <a:pPr marL="0" lvl="1" indent="0" algn="ctr">
              <a:buNone/>
              <a:defRPr/>
            </a:pPr>
            <a:r>
              <a:rPr lang="en-US" b="1" i="1" dirty="0"/>
              <a:t>Sur </a:t>
            </a:r>
            <a:r>
              <a:rPr lang="en-US" b="1" i="1" dirty="0" err="1"/>
              <a:t>votre</a:t>
            </a:r>
            <a:r>
              <a:rPr lang="en-US" b="1" i="1" dirty="0"/>
              <a:t> </a:t>
            </a:r>
            <a:r>
              <a:rPr lang="en-US" b="1" i="1" dirty="0" err="1"/>
              <a:t>feuille</a:t>
            </a:r>
            <a:r>
              <a:rPr lang="en-US" b="1" i="1" dirty="0"/>
              <a:t> de travail.</a:t>
            </a:r>
          </a:p>
          <a:p>
            <a:pPr marL="0" lvl="1" indent="0" algn="ctr">
              <a:buNone/>
              <a:defRPr/>
            </a:pPr>
            <a:r>
              <a:rPr lang="en-US" b="1" dirty="0"/>
              <a:t>(</a:t>
            </a:r>
            <a:r>
              <a:rPr lang="en-US" b="1" dirty="0" err="1"/>
              <a:t>Activité</a:t>
            </a:r>
            <a:r>
              <a:rPr lang="en-US" b="1" dirty="0"/>
              <a:t> </a:t>
            </a:r>
            <a:r>
              <a:rPr lang="en-US" b="1" dirty="0" err="1"/>
              <a:t>d’impôt</a:t>
            </a:r>
            <a:r>
              <a:rPr lang="en-US" b="1" dirty="0"/>
              <a:t> sur le revenue - Section 1)</a:t>
            </a:r>
            <a:r>
              <a:rPr lang="en-US" b="1" i="1" dirty="0"/>
              <a:t> </a:t>
            </a:r>
            <a:endParaRPr lang="en-US" dirty="0"/>
          </a:p>
        </p:txBody>
      </p:sp>
    </p:spTree>
    <p:extLst>
      <p:ext uri="{BB962C8B-B14F-4D97-AF65-F5344CB8AC3E}">
        <p14:creationId xmlns:p14="http://schemas.microsoft.com/office/powerpoint/2010/main" val="374363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1464330" y="2091192"/>
            <a:ext cx="6145880" cy="1895591"/>
          </a:xfrm>
        </p:spPr>
        <p:txBody>
          <a:bodyPr>
            <a:normAutofit/>
          </a:bodyPr>
          <a:lstStyle/>
          <a:p>
            <a:pPr marL="283845" lvl="1" indent="-283845" algn="ctr">
              <a:buNone/>
              <a:defRPr/>
            </a:pPr>
            <a:r>
              <a:rPr lang="en-US" sz="2000" b="1" dirty="0"/>
              <a:t>APRÈS LA LEÇON </a:t>
            </a:r>
            <a:endParaRPr lang="en-US" dirty="0"/>
          </a:p>
          <a:p>
            <a:pPr marL="283845" lvl="1" indent="-283845" algn="ctr">
              <a:buNone/>
              <a:defRPr/>
            </a:pPr>
            <a:endParaRPr lang="en-US" sz="2000" b="1" dirty="0"/>
          </a:p>
          <a:p>
            <a:pPr marL="0" lvl="1" indent="0" algn="ctr" defTabSz="838200">
              <a:buNone/>
              <a:defRPr/>
            </a:pPr>
            <a:r>
              <a:rPr lang="en-US" sz="2000" dirty="0" err="1"/>
              <a:t>L'impôt</a:t>
            </a:r>
            <a:r>
              <a:rPr lang="en-US" sz="2000" dirty="0"/>
              <a:t> sur le </a:t>
            </a:r>
            <a:r>
              <a:rPr lang="en-US" sz="2000" dirty="0" err="1"/>
              <a:t>revenu</a:t>
            </a:r>
            <a:r>
              <a:rPr lang="en-US" sz="2000" dirty="0"/>
              <a:t> </a:t>
            </a:r>
            <a:r>
              <a:rPr lang="en-US" sz="2000" dirty="0" err="1"/>
              <a:t>est</a:t>
            </a:r>
            <a:r>
              <a:rPr lang="en-US" sz="2000" dirty="0"/>
              <a:t> </a:t>
            </a:r>
            <a:r>
              <a:rPr lang="en-US" sz="2000" dirty="0" err="1"/>
              <a:t>une</a:t>
            </a:r>
            <a:r>
              <a:rPr lang="en-US" sz="2000" dirty="0"/>
              <a:t> technique d'art martial qui vise à </a:t>
            </a:r>
            <a:r>
              <a:rPr lang="en-US" sz="2000" dirty="0" err="1"/>
              <a:t>infliger</a:t>
            </a:r>
            <a:r>
              <a:rPr lang="en-US" sz="2000" dirty="0"/>
              <a:t> de la </a:t>
            </a:r>
            <a:r>
              <a:rPr lang="en-US" sz="2000" dirty="0" err="1"/>
              <a:t>douleur</a:t>
            </a:r>
            <a:r>
              <a:rPr lang="en-US" sz="2000" dirty="0"/>
              <a:t>.</a:t>
            </a:r>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p:txBody>
      </p:sp>
      <p:sp>
        <p:nvSpPr>
          <p:cNvPr id="5" name="Rounded Rectangle 4"/>
          <p:cNvSpPr/>
          <p:nvPr/>
        </p:nvSpPr>
        <p:spPr>
          <a:xfrm>
            <a:off x="1464330" y="4078527"/>
            <a:ext cx="2432304" cy="1252728"/>
          </a:xfrm>
          <a:prstGeom prst="roundRect">
            <a:avLst/>
          </a:prstGeom>
          <a:solidFill>
            <a:schemeClr val="accent5"/>
          </a:solidFill>
          <a:ln w="22225"/>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dirty="0">
                <a:solidFill>
                  <a:schemeClr val="tx1"/>
                </a:solidFill>
                <a:ea typeface="+mn-lt"/>
                <a:cs typeface="+mn-lt"/>
              </a:rPr>
              <a:t>VRAI</a:t>
            </a:r>
            <a:endParaRPr lang="en-US" dirty="0"/>
          </a:p>
        </p:txBody>
      </p:sp>
      <p:sp>
        <p:nvSpPr>
          <p:cNvPr id="6" name="Rounded Rectangle 5"/>
          <p:cNvSpPr/>
          <p:nvPr/>
        </p:nvSpPr>
        <p:spPr>
          <a:xfrm>
            <a:off x="5177906" y="4078527"/>
            <a:ext cx="2432304" cy="1252728"/>
          </a:xfrm>
          <a:prstGeom prst="roundRect">
            <a:avLst/>
          </a:prstGeom>
          <a:solidFill>
            <a:schemeClr val="accent6"/>
          </a:solidFill>
          <a:ln w="22225"/>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dirty="0">
                <a:solidFill>
                  <a:schemeClr val="tx1"/>
                </a:solidFill>
              </a:rPr>
              <a:t>FAUX</a:t>
            </a:r>
            <a:endParaRPr lang="en-US" dirty="0"/>
          </a:p>
        </p:txBody>
      </p:sp>
      <p:sp>
        <p:nvSpPr>
          <p:cNvPr id="7" name="Title 1">
            <a:extLst>
              <a:ext uri="{FF2B5EF4-FFF2-40B4-BE49-F238E27FC236}">
                <a16:creationId xmlns:a16="http://schemas.microsoft.com/office/drawing/2014/main" id="{3B840622-6FF6-912C-6DA4-A69FEEB18616}"/>
              </a:ext>
            </a:extLst>
          </p:cNvPr>
          <p:cNvSpPr>
            <a:spLocks noGrp="1"/>
          </p:cNvSpPr>
          <p:nvPr>
            <p:ph type="title"/>
          </p:nvPr>
        </p:nvSpPr>
        <p:spPr>
          <a:xfrm>
            <a:off x="252515" y="242691"/>
            <a:ext cx="8638967" cy="1325563"/>
          </a:xfrm>
        </p:spPr>
        <p:txBody>
          <a:bodyPr>
            <a:normAutofit/>
          </a:bodyPr>
          <a:lstStyle/>
          <a:p>
            <a:r>
              <a:rPr lang="en-CA" sz="4000" dirty="0"/>
              <a:t>Comment </a:t>
            </a:r>
            <a:r>
              <a:rPr lang="en-CA" sz="4000" dirty="0" err="1"/>
              <a:t>allez-vous</a:t>
            </a:r>
            <a:r>
              <a:rPr lang="en-CA" sz="4000" dirty="0"/>
              <a:t> </a:t>
            </a:r>
            <a:r>
              <a:rPr lang="en-CA" sz="4000" dirty="0" err="1"/>
              <a:t>répondre</a:t>
            </a:r>
            <a:r>
              <a:rPr lang="en-CA" sz="4000" dirty="0"/>
              <a:t> ?</a:t>
            </a:r>
            <a:endParaRPr lang="en-US" dirty="0" err="1"/>
          </a:p>
        </p:txBody>
      </p:sp>
    </p:spTree>
    <p:extLst>
      <p:ext uri="{BB962C8B-B14F-4D97-AF65-F5344CB8AC3E}">
        <p14:creationId xmlns:p14="http://schemas.microsoft.com/office/powerpoint/2010/main" val="207475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iterate type="lt">
                                    <p:tmAbs val="0"/>
                                  </p:iterate>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7" presetClass="emph" presetSubtype="0" fill="remove" grpId="1" nodeType="clickEffect">
                                  <p:stCondLst>
                                    <p:cond delay="0"/>
                                  </p:stCondLst>
                                  <p:iterate type="lt">
                                    <p:tmPct val="0"/>
                                  </p:iterate>
                                  <p:childTnLst>
                                    <p:animClr clrSpc="rgb" dir="cw">
                                      <p:cBhvr override="childStyle">
                                        <p:cTn id="16" dur="250" autoRev="1" fill="remove"/>
                                        <p:tgtEl>
                                          <p:spTgt spid="6"/>
                                        </p:tgtEl>
                                        <p:attrNameLst>
                                          <p:attrName>style.color</p:attrName>
                                        </p:attrNameLst>
                                      </p:cBhvr>
                                      <p:to>
                                        <a:schemeClr val="bg1"/>
                                      </p:to>
                                    </p:animClr>
                                    <p:animClr clrSpc="rgb" dir="cw">
                                      <p:cBhvr>
                                        <p:cTn id="17" dur="250" autoRev="1" fill="remove"/>
                                        <p:tgtEl>
                                          <p:spTgt spid="6"/>
                                        </p:tgtEl>
                                        <p:attrNameLst>
                                          <p:attrName>fillcolor</p:attrName>
                                        </p:attrNameLst>
                                      </p:cBhvr>
                                      <p:to>
                                        <a:schemeClr val="bg1"/>
                                      </p:to>
                                    </p:animClr>
                                    <p:set>
                                      <p:cBhvr>
                                        <p:cTn id="18" dur="250" autoRev="1" fill="remove"/>
                                        <p:tgtEl>
                                          <p:spTgt spid="6"/>
                                        </p:tgtEl>
                                        <p:attrNameLst>
                                          <p:attrName>fill.type</p:attrName>
                                        </p:attrNameLst>
                                      </p:cBhvr>
                                      <p:to>
                                        <p:strVal val="solid"/>
                                      </p:to>
                                    </p:set>
                                    <p:set>
                                      <p:cBhvr>
                                        <p:cTn id="19" dur="250" autoRev="1" fill="remove"/>
                                        <p:tgtEl>
                                          <p:spTgt spid="6"/>
                                        </p:tgtEl>
                                        <p:attrNameLst>
                                          <p:attrName>fill.on</p:attrName>
                                        </p:attrNameLst>
                                      </p:cBhvr>
                                      <p:to>
                                        <p:strVal val="true"/>
                                      </p:to>
                                    </p:set>
                                  </p:childTnLst>
                                </p:cTn>
                              </p:par>
                              <p:par>
                                <p:cTn id="20" presetID="42" presetClass="exit" presetSubtype="0" fill="hold" grpId="1" nodeType="withEffect">
                                  <p:stCondLst>
                                    <p:cond delay="0"/>
                                  </p:stCondLst>
                                  <p:childTnLst>
                                    <p:animEffect transition="out" filter="fade">
                                      <p:cBhvr>
                                        <p:cTn id="21" dur="1000"/>
                                        <p:tgtEl>
                                          <p:spTgt spid="5"/>
                                        </p:tgtEl>
                                      </p:cBhvr>
                                    </p:animEffect>
                                    <p:anim calcmode="lin" valueType="num">
                                      <p:cBhvr>
                                        <p:cTn id="22" dur="1000"/>
                                        <p:tgtEl>
                                          <p:spTgt spid="5"/>
                                        </p:tgtEl>
                                        <p:attrNameLst>
                                          <p:attrName>ppt_x</p:attrName>
                                        </p:attrNameLst>
                                      </p:cBhvr>
                                      <p:tavLst>
                                        <p:tav tm="0">
                                          <p:val>
                                            <p:strVal val="ppt_x"/>
                                          </p:val>
                                        </p:tav>
                                        <p:tav tm="100000">
                                          <p:val>
                                            <p:strVal val="ppt_x"/>
                                          </p:val>
                                        </p:tav>
                                      </p:tavLst>
                                    </p:anim>
                                    <p:anim calcmode="lin" valueType="num">
                                      <p:cBhvr>
                                        <p:cTn id="23" dur="1000"/>
                                        <p:tgtEl>
                                          <p:spTgt spid="5"/>
                                        </p:tgtEl>
                                        <p:attrNameLst>
                                          <p:attrName>ppt_y</p:attrName>
                                        </p:attrNameLst>
                                      </p:cBhvr>
                                      <p:tavLst>
                                        <p:tav tm="0">
                                          <p:val>
                                            <p:strVal val="ppt_y"/>
                                          </p:val>
                                        </p:tav>
                                        <p:tav tm="100000">
                                          <p:val>
                                            <p:strVal val="ppt_y+.1"/>
                                          </p:val>
                                        </p:tav>
                                      </p:tavLst>
                                    </p:anim>
                                    <p:set>
                                      <p:cBhvr>
                                        <p:cTn id="24"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5" grpId="1" animBg="1"/>
      <p:bldP spid="6" grpId="0" animBg="1"/>
      <p:bldP spid="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1464330" y="2091192"/>
            <a:ext cx="6145880" cy="1895591"/>
          </a:xfrm>
        </p:spPr>
        <p:txBody>
          <a:bodyPr>
            <a:normAutofit/>
          </a:bodyPr>
          <a:lstStyle/>
          <a:p>
            <a:pPr marL="685165" lvl="1" indent="-285115" algn="ctr">
              <a:buNone/>
              <a:defRPr/>
            </a:pPr>
            <a:r>
              <a:rPr lang="en-US" sz="2000" b="1" dirty="0"/>
              <a:t>APRÈS LA LEÇON</a:t>
            </a:r>
            <a:endParaRPr lang="en-US" b="1" dirty="0"/>
          </a:p>
          <a:p>
            <a:pPr marL="685165" lvl="1" indent="-285115" algn="ctr">
              <a:buNone/>
              <a:defRPr/>
            </a:pPr>
            <a:endParaRPr lang="en-US" dirty="0"/>
          </a:p>
          <a:p>
            <a:pPr marL="685165" lvl="1" indent="-285115" algn="ctr">
              <a:buNone/>
              <a:defRPr/>
            </a:pPr>
            <a:endParaRPr lang="en-US" dirty="0"/>
          </a:p>
          <a:p>
            <a:pPr marL="685165" lvl="1" indent="-285115" algn="ctr">
              <a:buNone/>
              <a:defRPr/>
            </a:pPr>
            <a:endParaRPr lang="en-US" dirty="0"/>
          </a:p>
          <a:p>
            <a:pPr marL="283845" lvl="1" indent="-283845" algn="ctr" defTabSz="838200">
              <a:buNone/>
              <a:defRPr/>
            </a:pPr>
            <a:r>
              <a:rPr lang="en-US" sz="2000" dirty="0"/>
              <a:t>Le </a:t>
            </a:r>
            <a:r>
              <a:rPr lang="en-US" sz="2000" dirty="0" err="1"/>
              <a:t>gouvernement</a:t>
            </a:r>
            <a:r>
              <a:rPr lang="en-US" sz="2000" dirty="0"/>
              <a:t> </a:t>
            </a:r>
            <a:r>
              <a:rPr lang="en-US" sz="2000" dirty="0" err="1"/>
              <a:t>perçoit</a:t>
            </a:r>
            <a:r>
              <a:rPr lang="en-US" sz="2000" dirty="0"/>
              <a:t> de </a:t>
            </a:r>
            <a:r>
              <a:rPr lang="en-US" sz="2000" dirty="0" err="1"/>
              <a:t>l’impôt</a:t>
            </a:r>
            <a:r>
              <a:rPr lang="en-US" sz="2000" dirty="0"/>
              <a:t> pour payer les services publics.</a:t>
            </a:r>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p:txBody>
      </p:sp>
      <p:sp>
        <p:nvSpPr>
          <p:cNvPr id="5" name="Rounded Rectangle 4"/>
          <p:cNvSpPr/>
          <p:nvPr/>
        </p:nvSpPr>
        <p:spPr>
          <a:xfrm>
            <a:off x="1464330" y="4078527"/>
            <a:ext cx="2432304" cy="1252728"/>
          </a:xfrm>
          <a:prstGeom prst="roundRect">
            <a:avLst/>
          </a:prstGeom>
          <a:solidFill>
            <a:schemeClr val="accent5"/>
          </a:solidFill>
          <a:ln w="22225"/>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dirty="0">
                <a:solidFill>
                  <a:schemeClr val="tx1"/>
                </a:solidFill>
              </a:rPr>
              <a:t>VRAI</a:t>
            </a:r>
            <a:endParaRPr lang="en-US" dirty="0">
              <a:solidFill>
                <a:schemeClr val="tx1"/>
              </a:solidFill>
            </a:endParaRPr>
          </a:p>
        </p:txBody>
      </p:sp>
      <p:sp>
        <p:nvSpPr>
          <p:cNvPr id="6" name="Rounded Rectangle 5"/>
          <p:cNvSpPr/>
          <p:nvPr/>
        </p:nvSpPr>
        <p:spPr>
          <a:xfrm>
            <a:off x="5177906" y="4078527"/>
            <a:ext cx="2432304" cy="1252728"/>
          </a:xfrm>
          <a:prstGeom prst="roundRect">
            <a:avLst/>
          </a:prstGeom>
          <a:solidFill>
            <a:schemeClr val="accent6"/>
          </a:solidFill>
          <a:ln w="22225"/>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dirty="0">
                <a:solidFill>
                  <a:schemeClr val="tx1"/>
                </a:solidFill>
              </a:rPr>
              <a:t>FAUX</a:t>
            </a:r>
            <a:endParaRPr lang="en-US" sz="3600" b="1" dirty="0">
              <a:solidFill>
                <a:schemeClr val="tx1"/>
              </a:solidFill>
              <a:cs typeface="Arial"/>
            </a:endParaRPr>
          </a:p>
        </p:txBody>
      </p:sp>
      <p:sp>
        <p:nvSpPr>
          <p:cNvPr id="7" name="Title 1">
            <a:extLst>
              <a:ext uri="{FF2B5EF4-FFF2-40B4-BE49-F238E27FC236}">
                <a16:creationId xmlns:a16="http://schemas.microsoft.com/office/drawing/2014/main" id="{94FCB3AC-3F9A-3E9E-5E69-9384F413894C}"/>
              </a:ext>
            </a:extLst>
          </p:cNvPr>
          <p:cNvSpPr>
            <a:spLocks noGrp="1"/>
          </p:cNvSpPr>
          <p:nvPr>
            <p:ph type="title"/>
          </p:nvPr>
        </p:nvSpPr>
        <p:spPr>
          <a:xfrm>
            <a:off x="252515" y="242691"/>
            <a:ext cx="8638967" cy="1325563"/>
          </a:xfrm>
        </p:spPr>
        <p:txBody>
          <a:bodyPr>
            <a:normAutofit/>
          </a:bodyPr>
          <a:lstStyle/>
          <a:p>
            <a:r>
              <a:rPr lang="en-CA" sz="4000" dirty="0"/>
              <a:t>Comment </a:t>
            </a:r>
            <a:r>
              <a:rPr lang="en-CA" sz="4000" dirty="0" err="1"/>
              <a:t>allez-vous</a:t>
            </a:r>
            <a:r>
              <a:rPr lang="en-CA" sz="4000" dirty="0"/>
              <a:t> </a:t>
            </a:r>
            <a:r>
              <a:rPr lang="en-CA" sz="4000" dirty="0" err="1"/>
              <a:t>répondre</a:t>
            </a:r>
            <a:r>
              <a:rPr lang="en-CA" sz="4000" dirty="0"/>
              <a:t> ?</a:t>
            </a:r>
            <a:endParaRPr lang="en-US" dirty="0" err="1"/>
          </a:p>
        </p:txBody>
      </p:sp>
    </p:spTree>
    <p:extLst>
      <p:ext uri="{BB962C8B-B14F-4D97-AF65-F5344CB8AC3E}">
        <p14:creationId xmlns:p14="http://schemas.microsoft.com/office/powerpoint/2010/main" val="293895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xit" presetSubtype="0" fill="hold" grpId="1" nodeType="clickEffect">
                                  <p:stCondLst>
                                    <p:cond delay="0"/>
                                  </p:stCondLst>
                                  <p:childTnLst>
                                    <p:animEffect transition="out" filter="fade">
                                      <p:cBhvr>
                                        <p:cTn id="16" dur="1000"/>
                                        <p:tgtEl>
                                          <p:spTgt spid="6"/>
                                        </p:tgtEl>
                                      </p:cBhvr>
                                    </p:animEffect>
                                    <p:anim calcmode="lin" valueType="num">
                                      <p:cBhvr>
                                        <p:cTn id="17" dur="1000"/>
                                        <p:tgtEl>
                                          <p:spTgt spid="6"/>
                                        </p:tgtEl>
                                        <p:attrNameLst>
                                          <p:attrName>ppt_x</p:attrName>
                                        </p:attrNameLst>
                                      </p:cBhvr>
                                      <p:tavLst>
                                        <p:tav tm="0">
                                          <p:val>
                                            <p:strVal val="ppt_x"/>
                                          </p:val>
                                        </p:tav>
                                        <p:tav tm="100000">
                                          <p:val>
                                            <p:strVal val="ppt_x"/>
                                          </p:val>
                                        </p:tav>
                                      </p:tavLst>
                                    </p:anim>
                                    <p:anim calcmode="lin" valueType="num">
                                      <p:cBhvr>
                                        <p:cTn id="18" dur="1000"/>
                                        <p:tgtEl>
                                          <p:spTgt spid="6"/>
                                        </p:tgtEl>
                                        <p:attrNameLst>
                                          <p:attrName>ppt_y</p:attrName>
                                        </p:attrNameLst>
                                      </p:cBhvr>
                                      <p:tavLst>
                                        <p:tav tm="0">
                                          <p:val>
                                            <p:strVal val="ppt_y"/>
                                          </p:val>
                                        </p:tav>
                                        <p:tav tm="100000">
                                          <p:val>
                                            <p:strVal val="ppt_y+.1"/>
                                          </p:val>
                                        </p:tav>
                                      </p:tavLst>
                                    </p:anim>
                                    <p:set>
                                      <p:cBhvr>
                                        <p:cTn id="19" dur="1" fill="hold">
                                          <p:stCondLst>
                                            <p:cond delay="999"/>
                                          </p:stCondLst>
                                        </p:cTn>
                                        <p:tgtEl>
                                          <p:spTgt spid="6"/>
                                        </p:tgtEl>
                                        <p:attrNameLst>
                                          <p:attrName>style.visibility</p:attrName>
                                        </p:attrNameLst>
                                      </p:cBhvr>
                                      <p:to>
                                        <p:strVal val="hidden"/>
                                      </p:to>
                                    </p:set>
                                  </p:childTnLst>
                                </p:cTn>
                              </p:par>
                              <p:par>
                                <p:cTn id="20" presetID="26" presetClass="emph" presetSubtype="0" fill="hold" grpId="1" nodeType="withEffect">
                                  <p:stCondLst>
                                    <p:cond delay="0"/>
                                  </p:stCondLst>
                                  <p:childTnLst>
                                    <p:animEffect transition="out" filter="fade">
                                      <p:cBhvr>
                                        <p:cTn id="21" dur="500" tmFilter="0, 0; .2, .5; .8, .5; 1, 0"/>
                                        <p:tgtEl>
                                          <p:spTgt spid="5"/>
                                        </p:tgtEl>
                                      </p:cBhvr>
                                    </p:animEffect>
                                    <p:animScale>
                                      <p:cBhvr>
                                        <p:cTn id="22"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5" grpId="1" animBg="1"/>
      <p:bldP spid="6" grpId="0" animBg="1"/>
      <p:bldP spid="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1464330" y="2091192"/>
            <a:ext cx="6145880" cy="1895591"/>
          </a:xfrm>
        </p:spPr>
        <p:txBody>
          <a:bodyPr>
            <a:normAutofit/>
          </a:bodyPr>
          <a:lstStyle/>
          <a:p>
            <a:pPr marL="283845" lvl="1" indent="-283845" algn="ctr">
              <a:buNone/>
              <a:defRPr/>
            </a:pPr>
            <a:r>
              <a:rPr lang="en-US" sz="2000" b="1" dirty="0"/>
              <a:t>APRÈS LA LEÇON </a:t>
            </a:r>
            <a:endParaRPr lang="en-US" dirty="0"/>
          </a:p>
          <a:p>
            <a:pPr marL="283845" lvl="1" indent="-283845" algn="ctr">
              <a:buNone/>
              <a:defRPr/>
            </a:pPr>
            <a:endParaRPr lang="en-US" sz="2000" b="1" dirty="0"/>
          </a:p>
          <a:p>
            <a:pPr marL="283845" lvl="1" indent="-283845" algn="ctr">
              <a:buNone/>
              <a:defRPr/>
            </a:pPr>
            <a:r>
              <a:rPr lang="en-US" sz="2000" dirty="0"/>
              <a:t>L'Agence du </a:t>
            </a:r>
            <a:r>
              <a:rPr lang="en-US" sz="2000" dirty="0" err="1"/>
              <a:t>revenu</a:t>
            </a:r>
            <a:r>
              <a:rPr lang="en-US" sz="2000" dirty="0"/>
              <a:t> du Canada (ARC) </a:t>
            </a:r>
            <a:r>
              <a:rPr lang="en-US" sz="2000" dirty="0" err="1"/>
              <a:t>s’occupe</a:t>
            </a:r>
            <a:r>
              <a:rPr lang="en-US" sz="2000" dirty="0"/>
              <a:t> de </a:t>
            </a:r>
            <a:r>
              <a:rPr lang="en-US" sz="2000" dirty="0" err="1"/>
              <a:t>percevoir</a:t>
            </a:r>
            <a:r>
              <a:rPr lang="en-US" sz="2000" dirty="0"/>
              <a:t> </a:t>
            </a:r>
            <a:r>
              <a:rPr lang="en-US" sz="2000" dirty="0" err="1"/>
              <a:t>l’impôt</a:t>
            </a:r>
            <a:r>
              <a:rPr lang="en-US" sz="2000" dirty="0"/>
              <a:t>.</a:t>
            </a:r>
            <a:endParaRPr lang="en-US"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p:txBody>
      </p:sp>
      <p:sp>
        <p:nvSpPr>
          <p:cNvPr id="5" name="Rounded Rectangle 4"/>
          <p:cNvSpPr/>
          <p:nvPr/>
        </p:nvSpPr>
        <p:spPr>
          <a:xfrm>
            <a:off x="1464330" y="4078527"/>
            <a:ext cx="2432304" cy="1252728"/>
          </a:xfrm>
          <a:prstGeom prst="roundRect">
            <a:avLst/>
          </a:prstGeom>
          <a:solidFill>
            <a:schemeClr val="accent5"/>
          </a:solidFill>
          <a:ln w="22225"/>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dirty="0">
                <a:solidFill>
                  <a:schemeClr val="tx1"/>
                </a:solidFill>
              </a:rPr>
              <a:t>VRAI</a:t>
            </a:r>
            <a:endParaRPr lang="en-US" dirty="0"/>
          </a:p>
        </p:txBody>
      </p:sp>
      <p:sp>
        <p:nvSpPr>
          <p:cNvPr id="6" name="Rounded Rectangle 5"/>
          <p:cNvSpPr/>
          <p:nvPr/>
        </p:nvSpPr>
        <p:spPr>
          <a:xfrm>
            <a:off x="5177906" y="4078527"/>
            <a:ext cx="2432304" cy="1252728"/>
          </a:xfrm>
          <a:prstGeom prst="roundRect">
            <a:avLst/>
          </a:prstGeom>
          <a:solidFill>
            <a:schemeClr val="accent6"/>
          </a:solidFill>
          <a:ln w="22225"/>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dirty="0">
                <a:solidFill>
                  <a:schemeClr val="tx1"/>
                </a:solidFill>
              </a:rPr>
              <a:t>FAUX</a:t>
            </a:r>
            <a:endParaRPr lang="en-US" dirty="0"/>
          </a:p>
        </p:txBody>
      </p:sp>
      <p:sp>
        <p:nvSpPr>
          <p:cNvPr id="7" name="Title 1">
            <a:extLst>
              <a:ext uri="{FF2B5EF4-FFF2-40B4-BE49-F238E27FC236}">
                <a16:creationId xmlns:a16="http://schemas.microsoft.com/office/drawing/2014/main" id="{02DD9DA7-2D43-6E1A-EE8E-91D70AF394BE}"/>
              </a:ext>
            </a:extLst>
          </p:cNvPr>
          <p:cNvSpPr>
            <a:spLocks noGrp="1"/>
          </p:cNvSpPr>
          <p:nvPr>
            <p:ph type="title"/>
          </p:nvPr>
        </p:nvSpPr>
        <p:spPr>
          <a:xfrm>
            <a:off x="252515" y="242691"/>
            <a:ext cx="8638967" cy="1325563"/>
          </a:xfrm>
        </p:spPr>
        <p:txBody>
          <a:bodyPr>
            <a:normAutofit/>
          </a:bodyPr>
          <a:lstStyle/>
          <a:p>
            <a:r>
              <a:rPr lang="en-CA" sz="4000" dirty="0"/>
              <a:t>Comment </a:t>
            </a:r>
            <a:r>
              <a:rPr lang="en-CA" sz="4000" dirty="0" err="1"/>
              <a:t>allez-vous</a:t>
            </a:r>
            <a:r>
              <a:rPr lang="en-CA" sz="4000" dirty="0"/>
              <a:t> </a:t>
            </a:r>
            <a:r>
              <a:rPr lang="en-CA" sz="4000" dirty="0" err="1"/>
              <a:t>répondre</a:t>
            </a:r>
            <a:r>
              <a:rPr lang="en-CA" sz="4000" dirty="0"/>
              <a:t> ?</a:t>
            </a:r>
            <a:endParaRPr lang="en-US" dirty="0" err="1"/>
          </a:p>
        </p:txBody>
      </p:sp>
    </p:spTree>
    <p:extLst>
      <p:ext uri="{BB962C8B-B14F-4D97-AF65-F5344CB8AC3E}">
        <p14:creationId xmlns:p14="http://schemas.microsoft.com/office/powerpoint/2010/main" val="379288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1" nodeType="clickEffect">
                                  <p:stCondLst>
                                    <p:cond delay="0"/>
                                  </p:stCondLst>
                                  <p:childTnLst>
                                    <p:animEffect transition="out" filter="fade">
                                      <p:cBhvr>
                                        <p:cTn id="16" dur="500" tmFilter="0, 0; .2, .5; .8, .5; 1, 0"/>
                                        <p:tgtEl>
                                          <p:spTgt spid="5"/>
                                        </p:tgtEl>
                                      </p:cBhvr>
                                    </p:animEffect>
                                    <p:animScale>
                                      <p:cBhvr>
                                        <p:cTn id="17" dur="250" autoRev="1" fill="hold"/>
                                        <p:tgtEl>
                                          <p:spTgt spid="5"/>
                                        </p:tgtEl>
                                      </p:cBhvr>
                                      <p:by x="105000" y="105000"/>
                                    </p:animScale>
                                  </p:childTnLst>
                                </p:cTn>
                              </p:par>
                              <p:par>
                                <p:cTn id="18" presetID="2" presetClass="exit" presetSubtype="4" fill="hold" grpId="1" nodeType="withEffect">
                                  <p:stCondLst>
                                    <p:cond delay="0"/>
                                  </p:stCondLst>
                                  <p:childTnLst>
                                    <p:anim calcmode="lin" valueType="num">
                                      <p:cBhvr additive="base">
                                        <p:cTn id="19" dur="500"/>
                                        <p:tgtEl>
                                          <p:spTgt spid="6"/>
                                        </p:tgtEl>
                                        <p:attrNameLst>
                                          <p:attrName>ppt_x</p:attrName>
                                        </p:attrNameLst>
                                      </p:cBhvr>
                                      <p:tavLst>
                                        <p:tav tm="0">
                                          <p:val>
                                            <p:strVal val="ppt_x"/>
                                          </p:val>
                                        </p:tav>
                                        <p:tav tm="100000">
                                          <p:val>
                                            <p:strVal val="ppt_x"/>
                                          </p:val>
                                        </p:tav>
                                      </p:tavLst>
                                    </p:anim>
                                    <p:anim calcmode="lin" valueType="num">
                                      <p:cBhvr additive="base">
                                        <p:cTn id="20" dur="500"/>
                                        <p:tgtEl>
                                          <p:spTgt spid="6"/>
                                        </p:tgtEl>
                                        <p:attrNameLst>
                                          <p:attrName>ppt_y</p:attrName>
                                        </p:attrNameLst>
                                      </p:cBhvr>
                                      <p:tavLst>
                                        <p:tav tm="0">
                                          <p:val>
                                            <p:strVal val="ppt_y"/>
                                          </p:val>
                                        </p:tav>
                                        <p:tav tm="100000">
                                          <p:val>
                                            <p:strVal val="1+ppt_h/2"/>
                                          </p:val>
                                        </p:tav>
                                      </p:tavLst>
                                    </p:anim>
                                    <p:set>
                                      <p:cBhvr>
                                        <p:cTn id="2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5" grpId="1" animBg="1"/>
      <p:bldP spid="6" grpId="0" animBg="1"/>
      <p:bldP spid="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1464330" y="2091192"/>
            <a:ext cx="6145880" cy="1895591"/>
          </a:xfrm>
        </p:spPr>
        <p:txBody>
          <a:bodyPr>
            <a:normAutofit/>
          </a:bodyPr>
          <a:lstStyle/>
          <a:p>
            <a:pPr marL="283845" lvl="1" indent="-283845" algn="ctr">
              <a:buNone/>
              <a:defRPr/>
            </a:pPr>
            <a:r>
              <a:rPr lang="en-US" sz="2000" b="1" dirty="0"/>
              <a:t>APRÈS LA LEÇON </a:t>
            </a:r>
            <a:endParaRPr lang="en-US" dirty="0"/>
          </a:p>
          <a:p>
            <a:pPr marL="283845" lvl="1" indent="-283845" algn="ctr">
              <a:buNone/>
              <a:defRPr/>
            </a:pPr>
            <a:endParaRPr lang="en-US" sz="2000" dirty="0"/>
          </a:p>
          <a:p>
            <a:pPr marL="283845" lvl="1" indent="-283845" algn="ctr">
              <a:buNone/>
              <a:defRPr/>
            </a:pPr>
            <a:r>
              <a:rPr lang="en-US" sz="2000" dirty="0" err="1"/>
              <a:t>L'impôt</a:t>
            </a:r>
            <a:r>
              <a:rPr lang="en-US" sz="2000" dirty="0"/>
              <a:t> sur le </a:t>
            </a:r>
            <a:r>
              <a:rPr lang="en-US" sz="2000" dirty="0" err="1"/>
              <a:t>revenu</a:t>
            </a:r>
            <a:r>
              <a:rPr lang="en-US" sz="2000" dirty="0"/>
              <a:t> a </a:t>
            </a:r>
            <a:r>
              <a:rPr lang="en-US" sz="2000" dirty="0" err="1"/>
              <a:t>été</a:t>
            </a:r>
            <a:r>
              <a:rPr lang="en-US" sz="2000" dirty="0"/>
              <a:t> </a:t>
            </a:r>
            <a:r>
              <a:rPr lang="en-US" sz="2000" dirty="0" err="1"/>
              <a:t>instauré</a:t>
            </a:r>
            <a:r>
              <a:rPr lang="en-US" sz="2000" dirty="0"/>
              <a:t> </a:t>
            </a:r>
            <a:r>
              <a:rPr lang="en-US" sz="2000" dirty="0" err="1"/>
              <a:t>en</a:t>
            </a:r>
            <a:r>
              <a:rPr lang="en-US" sz="2000" dirty="0"/>
              <a:t> 1939 pour financer le </a:t>
            </a:r>
            <a:r>
              <a:rPr lang="en-US" sz="2000" dirty="0" err="1"/>
              <a:t>système</a:t>
            </a:r>
            <a:r>
              <a:rPr lang="en-US" sz="2000" dirty="0"/>
              <a:t> de </a:t>
            </a:r>
            <a:r>
              <a:rPr lang="en-US" sz="2000" dirty="0" err="1"/>
              <a:t>santé</a:t>
            </a:r>
            <a:r>
              <a:rPr lang="en-US" sz="2000" dirty="0"/>
              <a:t>.</a:t>
            </a:r>
            <a:endParaRPr lang="en-US"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p:txBody>
      </p:sp>
      <p:sp>
        <p:nvSpPr>
          <p:cNvPr id="5" name="Rounded Rectangle 4"/>
          <p:cNvSpPr/>
          <p:nvPr/>
        </p:nvSpPr>
        <p:spPr>
          <a:xfrm>
            <a:off x="1464330" y="4078527"/>
            <a:ext cx="2432304" cy="1252728"/>
          </a:xfrm>
          <a:prstGeom prst="roundRect">
            <a:avLst/>
          </a:prstGeom>
          <a:solidFill>
            <a:schemeClr val="accent5"/>
          </a:solidFill>
          <a:ln w="22225"/>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dirty="0">
                <a:solidFill>
                  <a:schemeClr val="tx1"/>
                </a:solidFill>
              </a:rPr>
              <a:t>VRAI</a:t>
            </a:r>
            <a:endParaRPr lang="en-US" dirty="0"/>
          </a:p>
        </p:txBody>
      </p:sp>
      <p:sp>
        <p:nvSpPr>
          <p:cNvPr id="6" name="Rounded Rectangle 5"/>
          <p:cNvSpPr/>
          <p:nvPr/>
        </p:nvSpPr>
        <p:spPr>
          <a:xfrm>
            <a:off x="5177906" y="4078527"/>
            <a:ext cx="2432304" cy="1252728"/>
          </a:xfrm>
          <a:prstGeom prst="roundRect">
            <a:avLst/>
          </a:prstGeom>
          <a:solidFill>
            <a:schemeClr val="accent6"/>
          </a:solidFill>
          <a:ln w="22225"/>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dirty="0">
                <a:solidFill>
                  <a:schemeClr val="tx1"/>
                </a:solidFill>
              </a:rPr>
              <a:t>FAUX</a:t>
            </a:r>
            <a:endParaRPr lang="en-US" dirty="0"/>
          </a:p>
        </p:txBody>
      </p:sp>
      <p:sp>
        <p:nvSpPr>
          <p:cNvPr id="7" name="Title 1">
            <a:extLst>
              <a:ext uri="{FF2B5EF4-FFF2-40B4-BE49-F238E27FC236}">
                <a16:creationId xmlns:a16="http://schemas.microsoft.com/office/drawing/2014/main" id="{3A5AF2FD-26E9-E073-F266-D4FA3267AB22}"/>
              </a:ext>
            </a:extLst>
          </p:cNvPr>
          <p:cNvSpPr>
            <a:spLocks noGrp="1"/>
          </p:cNvSpPr>
          <p:nvPr>
            <p:ph type="title"/>
          </p:nvPr>
        </p:nvSpPr>
        <p:spPr>
          <a:xfrm>
            <a:off x="252515" y="242691"/>
            <a:ext cx="8638967" cy="1325563"/>
          </a:xfrm>
        </p:spPr>
        <p:txBody>
          <a:bodyPr>
            <a:normAutofit/>
          </a:bodyPr>
          <a:lstStyle/>
          <a:p>
            <a:r>
              <a:rPr lang="en-CA" sz="4000" dirty="0"/>
              <a:t>Comment </a:t>
            </a:r>
            <a:r>
              <a:rPr lang="en-CA" sz="4000" dirty="0" err="1"/>
              <a:t>allez-vous</a:t>
            </a:r>
            <a:r>
              <a:rPr lang="en-CA" sz="4000" dirty="0"/>
              <a:t> </a:t>
            </a:r>
            <a:r>
              <a:rPr lang="en-CA" sz="4000" dirty="0" err="1"/>
              <a:t>répondre</a:t>
            </a:r>
            <a:r>
              <a:rPr lang="en-CA" sz="4000" dirty="0"/>
              <a:t> ?</a:t>
            </a:r>
            <a:endParaRPr lang="en-US" dirty="0" err="1"/>
          </a:p>
        </p:txBody>
      </p:sp>
    </p:spTree>
    <p:extLst>
      <p:ext uri="{BB962C8B-B14F-4D97-AF65-F5344CB8AC3E}">
        <p14:creationId xmlns:p14="http://schemas.microsoft.com/office/powerpoint/2010/main" val="422373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1" nodeType="clickEffect">
                                  <p:stCondLst>
                                    <p:cond delay="0"/>
                                  </p:stCondLst>
                                  <p:childTnLst>
                                    <p:animEffect transition="out" filter="fade">
                                      <p:cBhvr>
                                        <p:cTn id="16" dur="500" tmFilter="0, 0; .2, .5; .8, .5; 1, 0"/>
                                        <p:tgtEl>
                                          <p:spTgt spid="6"/>
                                        </p:tgtEl>
                                      </p:cBhvr>
                                    </p:animEffect>
                                    <p:animScale>
                                      <p:cBhvr>
                                        <p:cTn id="17" dur="250" autoRev="1" fill="hold"/>
                                        <p:tgtEl>
                                          <p:spTgt spid="6"/>
                                        </p:tgtEl>
                                      </p:cBhvr>
                                      <p:by x="105000" y="105000"/>
                                    </p:animScale>
                                  </p:childTnLst>
                                </p:cTn>
                              </p:par>
                              <p:par>
                                <p:cTn id="18" presetID="2" presetClass="exit" presetSubtype="4" fill="hold" grpId="1" nodeType="withEffect">
                                  <p:stCondLst>
                                    <p:cond delay="0"/>
                                  </p:stCondLst>
                                  <p:childTnLst>
                                    <p:anim calcmode="lin" valueType="num">
                                      <p:cBhvr additive="base">
                                        <p:cTn id="19" dur="500"/>
                                        <p:tgtEl>
                                          <p:spTgt spid="5"/>
                                        </p:tgtEl>
                                        <p:attrNameLst>
                                          <p:attrName>ppt_x</p:attrName>
                                        </p:attrNameLst>
                                      </p:cBhvr>
                                      <p:tavLst>
                                        <p:tav tm="0">
                                          <p:val>
                                            <p:strVal val="ppt_x"/>
                                          </p:val>
                                        </p:tav>
                                        <p:tav tm="100000">
                                          <p:val>
                                            <p:strVal val="ppt_x"/>
                                          </p:val>
                                        </p:tav>
                                      </p:tavLst>
                                    </p:anim>
                                    <p:anim calcmode="lin" valueType="num">
                                      <p:cBhvr additive="base">
                                        <p:cTn id="20" dur="500"/>
                                        <p:tgtEl>
                                          <p:spTgt spid="5"/>
                                        </p:tgtEl>
                                        <p:attrNameLst>
                                          <p:attrName>ppt_y</p:attrName>
                                        </p:attrNameLst>
                                      </p:cBhvr>
                                      <p:tavLst>
                                        <p:tav tm="0">
                                          <p:val>
                                            <p:strVal val="ppt_y"/>
                                          </p:val>
                                        </p:tav>
                                        <p:tav tm="100000">
                                          <p:val>
                                            <p:strVal val="1+ppt_h/2"/>
                                          </p:val>
                                        </p:tav>
                                      </p:tavLst>
                                    </p:anim>
                                    <p:set>
                                      <p:cBhvr>
                                        <p:cTn id="21"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5" grpId="1" animBg="1"/>
      <p:bldP spid="6" grpId="0" animBg="1"/>
      <p:bldP spid="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fr-CA" sz="3600" dirty="0">
                <a:solidFill>
                  <a:schemeClr val="bg2"/>
                </a:solidFill>
                <a:ea typeface="MS PGothic"/>
              </a:rPr>
              <a:t>Remarque spéciale à l’intention du personnel enseignant</a:t>
            </a:r>
            <a:endParaRPr lang="en-CA" sz="3600" dirty="0"/>
          </a:p>
        </p:txBody>
      </p:sp>
      <p:sp>
        <p:nvSpPr>
          <p:cNvPr id="5" name="ZoneTexte 4"/>
          <p:cNvSpPr txBox="1"/>
          <p:nvPr/>
        </p:nvSpPr>
        <p:spPr>
          <a:xfrm>
            <a:off x="3429000" y="2431473"/>
            <a:ext cx="184731" cy="461665"/>
          </a:xfrm>
          <a:prstGeom prst="rect">
            <a:avLst/>
          </a:prstGeom>
          <a:noFill/>
        </p:spPr>
        <p:txBody>
          <a:bodyPr wrap="none" rtlCol="0">
            <a:spAutoFit/>
          </a:bodyPr>
          <a:lstStyle/>
          <a:p>
            <a:endParaRPr lang="fr-CA" dirty="0"/>
          </a:p>
        </p:txBody>
      </p:sp>
      <p:sp>
        <p:nvSpPr>
          <p:cNvPr id="8" name="ZoneTexte 7"/>
          <p:cNvSpPr txBox="1"/>
          <p:nvPr/>
        </p:nvSpPr>
        <p:spPr>
          <a:xfrm>
            <a:off x="2036618" y="3013364"/>
            <a:ext cx="184731" cy="461665"/>
          </a:xfrm>
          <a:prstGeom prst="rect">
            <a:avLst/>
          </a:prstGeom>
          <a:noFill/>
        </p:spPr>
        <p:txBody>
          <a:bodyPr wrap="none" rtlCol="0">
            <a:spAutoFit/>
          </a:bodyPr>
          <a:lstStyle/>
          <a:p>
            <a:endParaRPr lang="fr-CA" dirty="0"/>
          </a:p>
        </p:txBody>
      </p:sp>
      <p:pic>
        <p:nvPicPr>
          <p:cNvPr id="3" name="Picture 2">
            <a:extLst>
              <a:ext uri="{FF2B5EF4-FFF2-40B4-BE49-F238E27FC236}">
                <a16:creationId xmlns:a16="http://schemas.microsoft.com/office/drawing/2014/main" id="{485FB6DF-93C8-5B46-7E20-A24034EB8FB9}"/>
              </a:ext>
            </a:extLst>
          </p:cNvPr>
          <p:cNvPicPr>
            <a:picLocks noChangeAspect="1"/>
          </p:cNvPicPr>
          <p:nvPr/>
        </p:nvPicPr>
        <p:blipFill>
          <a:blip r:embed="rId2"/>
          <a:stretch>
            <a:fillRect/>
          </a:stretch>
        </p:blipFill>
        <p:spPr>
          <a:xfrm>
            <a:off x="1691439" y="1630682"/>
            <a:ext cx="5761122" cy="4773046"/>
          </a:xfrm>
          <a:prstGeom prst="rect">
            <a:avLst/>
          </a:prstGeom>
        </p:spPr>
      </p:pic>
    </p:spTree>
    <p:extLst>
      <p:ext uri="{BB962C8B-B14F-4D97-AF65-F5344CB8AC3E}">
        <p14:creationId xmlns:p14="http://schemas.microsoft.com/office/powerpoint/2010/main" val="3187837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2516" y="1435608"/>
            <a:ext cx="8638967" cy="5285838"/>
          </a:xfrm>
        </p:spPr>
        <p:txBody>
          <a:bodyPr>
            <a:normAutofit/>
          </a:bodyPr>
          <a:lstStyle/>
          <a:p>
            <a:pPr marL="283845" lvl="1" indent="-283845" algn="ctr">
              <a:buNone/>
              <a:defRPr/>
            </a:pPr>
            <a:r>
              <a:rPr lang="en-US" sz="2400" dirty="0"/>
              <a:t>Les </a:t>
            </a:r>
            <a:r>
              <a:rPr lang="en-US" sz="2400" dirty="0" err="1"/>
              <a:t>impôts</a:t>
            </a:r>
            <a:r>
              <a:rPr lang="en-US" sz="2400" dirty="0"/>
              <a:t> </a:t>
            </a:r>
            <a:r>
              <a:rPr lang="en-US" sz="2400" dirty="0" err="1"/>
              <a:t>sont-ils</a:t>
            </a:r>
            <a:r>
              <a:rPr lang="en-US" sz="2400" dirty="0"/>
              <a:t> </a:t>
            </a:r>
            <a:r>
              <a:rPr lang="en-US" sz="2400" dirty="0" err="1"/>
              <a:t>incroyablement</a:t>
            </a:r>
            <a:r>
              <a:rPr lang="en-US" sz="2400" dirty="0"/>
              <a:t> </a:t>
            </a:r>
            <a:r>
              <a:rPr lang="en-US" sz="2400" dirty="0" err="1"/>
              <a:t>compliqués</a:t>
            </a:r>
            <a:r>
              <a:rPr lang="en-US" sz="2400" dirty="0"/>
              <a:t> ? </a:t>
            </a:r>
            <a:endParaRPr lang="en-US" dirty="0"/>
          </a:p>
          <a:p>
            <a:pPr marL="283845" lvl="1" indent="-283845" algn="ctr">
              <a:buNone/>
              <a:defRPr/>
            </a:pPr>
            <a:endParaRPr lang="en-US" sz="2400" dirty="0"/>
          </a:p>
          <a:p>
            <a:pPr marL="283845" lvl="1" indent="-283845" algn="ctr">
              <a:buNone/>
              <a:defRPr/>
            </a:pPr>
            <a:r>
              <a:rPr lang="en-US" sz="2400" dirty="0"/>
              <a:t>Que </a:t>
            </a:r>
            <a:r>
              <a:rPr lang="en-US" sz="2400" dirty="0" err="1"/>
              <a:t>puis</a:t>
            </a:r>
            <a:r>
              <a:rPr lang="en-US" sz="2400" dirty="0"/>
              <a:t>-je faire pour payer </a:t>
            </a:r>
            <a:r>
              <a:rPr lang="en-US" sz="2400" dirty="0" err="1"/>
              <a:t>moins</a:t>
            </a:r>
            <a:r>
              <a:rPr lang="en-US" sz="2400" dirty="0"/>
              <a:t> </a:t>
            </a:r>
            <a:r>
              <a:rPr lang="en-US" sz="2400" dirty="0" err="1"/>
              <a:t>d'impôts</a:t>
            </a:r>
            <a:r>
              <a:rPr lang="en-US" sz="2400" dirty="0"/>
              <a:t> sur le </a:t>
            </a:r>
            <a:r>
              <a:rPr lang="en-US" sz="2400" dirty="0" err="1"/>
              <a:t>revenu</a:t>
            </a:r>
            <a:r>
              <a:rPr lang="en-US" sz="2400" dirty="0"/>
              <a:t> ?</a:t>
            </a:r>
            <a:endParaRPr lang="en-US" dirty="0"/>
          </a:p>
          <a:p>
            <a:pPr marL="0" lvl="1" indent="0">
              <a:buNone/>
              <a:defRPr/>
            </a:pPr>
            <a:endParaRPr lang="en-US" sz="2400" dirty="0"/>
          </a:p>
          <a:p>
            <a:pPr marL="0" lvl="1" indent="0">
              <a:buNone/>
              <a:defRPr/>
            </a:pPr>
            <a:endParaRPr lang="en-US" sz="2400" dirty="0"/>
          </a:p>
          <a:p>
            <a:pPr marL="0" lvl="1" indent="0" algn="ctr">
              <a:buNone/>
              <a:defRPr/>
            </a:pPr>
            <a:r>
              <a:rPr lang="en-US" sz="2400" b="1" i="1" dirty="0"/>
              <a:t>Sur </a:t>
            </a:r>
            <a:r>
              <a:rPr lang="en-US" sz="2400" b="1" i="1" dirty="0" err="1"/>
              <a:t>votre</a:t>
            </a:r>
            <a:r>
              <a:rPr lang="en-US" sz="2400" b="1" i="1" dirty="0"/>
              <a:t> </a:t>
            </a:r>
            <a:r>
              <a:rPr lang="en-US" sz="2400" b="1" i="1" dirty="0" err="1"/>
              <a:t>feuille</a:t>
            </a:r>
            <a:r>
              <a:rPr lang="en-US" sz="2400" b="1" i="1" dirty="0"/>
              <a:t> de travail.</a:t>
            </a:r>
          </a:p>
          <a:p>
            <a:pPr marL="0" lvl="1" indent="0" algn="ctr">
              <a:buNone/>
              <a:defRPr/>
            </a:pPr>
            <a:r>
              <a:rPr lang="en-US" sz="2400" b="1" dirty="0"/>
              <a:t>(</a:t>
            </a:r>
            <a:r>
              <a:rPr lang="en-US" sz="2400" b="1" dirty="0" err="1"/>
              <a:t>Activité</a:t>
            </a:r>
            <a:r>
              <a:rPr lang="en-US" sz="2400" b="1" dirty="0"/>
              <a:t> </a:t>
            </a:r>
            <a:r>
              <a:rPr lang="en-US" sz="2400" b="1" dirty="0" err="1"/>
              <a:t>d’impôt</a:t>
            </a:r>
            <a:r>
              <a:rPr lang="en-US" sz="2400" b="1" dirty="0"/>
              <a:t> sur le revenue - Section 2)</a:t>
            </a:r>
            <a:r>
              <a:rPr lang="en-US" sz="2400" b="1" i="1" dirty="0"/>
              <a:t> </a:t>
            </a:r>
            <a:endParaRPr lang="en-US" sz="2400" dirty="0"/>
          </a:p>
          <a:p>
            <a:pPr marL="0" lvl="1" indent="0" algn="ctr">
              <a:buNone/>
              <a:defRPr/>
            </a:pPr>
            <a:endParaRPr lang="en-US" sz="2400" b="1" i="1" dirty="0"/>
          </a:p>
          <a:p>
            <a:pPr marL="685165" lvl="1" indent="-285115">
              <a:buNone/>
              <a:defRPr/>
            </a:pPr>
            <a:endParaRPr lang="en-US" dirty="0"/>
          </a:p>
          <a:p>
            <a:pPr marL="0" lvl="1" indent="0" algn="ctr">
              <a:buNone/>
              <a:defRPr/>
            </a:pPr>
            <a:r>
              <a:rPr lang="en-US" sz="2400" dirty="0" err="1"/>
              <a:t>Prenez</a:t>
            </a:r>
            <a:r>
              <a:rPr lang="en-US" sz="2400" dirty="0"/>
              <a:t> </a:t>
            </a:r>
            <a:r>
              <a:rPr lang="en-US" sz="2400" dirty="0" err="1"/>
              <a:t>une</a:t>
            </a:r>
            <a:r>
              <a:rPr lang="en-US" sz="2400" dirty="0"/>
              <a:t> minute pour noter </a:t>
            </a:r>
            <a:r>
              <a:rPr lang="en-US" sz="2400" dirty="0" err="1"/>
              <a:t>vos</a:t>
            </a:r>
            <a:r>
              <a:rPr lang="en-US" sz="2400" dirty="0"/>
              <a:t> </a:t>
            </a:r>
            <a:r>
              <a:rPr lang="en-US" sz="2400" dirty="0" err="1"/>
              <a:t>réponses</a:t>
            </a:r>
            <a:r>
              <a:rPr lang="en-US" sz="2400" dirty="0"/>
              <a:t> AVANT la </a:t>
            </a:r>
            <a:r>
              <a:rPr lang="en-US" sz="2400" dirty="0" err="1"/>
              <a:t>leçon</a:t>
            </a:r>
            <a:r>
              <a:rPr lang="en-US" sz="2400" dirty="0"/>
              <a:t> aux questions VRAI </a:t>
            </a:r>
            <a:r>
              <a:rPr lang="en-US" sz="2400" dirty="0" err="1"/>
              <a:t>ou</a:t>
            </a:r>
            <a:r>
              <a:rPr lang="en-US" sz="2400" dirty="0"/>
              <a:t> FAUX </a:t>
            </a:r>
            <a:r>
              <a:rPr lang="en-US" sz="2400" dirty="0" err="1"/>
              <a:t>suivantes</a:t>
            </a:r>
            <a:r>
              <a:rPr lang="en-US" sz="2400" dirty="0"/>
              <a:t>.</a:t>
            </a:r>
            <a:endParaRPr lang="en-US" dirty="0"/>
          </a:p>
          <a:p>
            <a:pPr marL="0" lvl="1" indent="0">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p:txBody>
      </p:sp>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a:xfrm>
            <a:off x="252515" y="210886"/>
            <a:ext cx="8638967" cy="1325563"/>
          </a:xfrm>
        </p:spPr>
        <p:txBody>
          <a:bodyPr>
            <a:normAutofit/>
          </a:bodyPr>
          <a:lstStyle/>
          <a:p>
            <a:r>
              <a:rPr lang="en-CA" sz="4000" dirty="0" err="1"/>
              <a:t>Activité</a:t>
            </a:r>
            <a:r>
              <a:rPr lang="en-CA" sz="4000" dirty="0"/>
              <a:t> « </a:t>
            </a:r>
            <a:r>
              <a:rPr lang="en-CA" sz="4000" dirty="0" err="1"/>
              <a:t>Pensez</a:t>
            </a:r>
            <a:r>
              <a:rPr lang="en-CA" sz="4000" dirty="0"/>
              <a:t>-y bien »</a:t>
            </a:r>
            <a:endParaRPr lang="en-US" dirty="0" err="1"/>
          </a:p>
        </p:txBody>
      </p:sp>
    </p:spTree>
    <p:extLst>
      <p:ext uri="{BB962C8B-B14F-4D97-AF65-F5344CB8AC3E}">
        <p14:creationId xmlns:p14="http://schemas.microsoft.com/office/powerpoint/2010/main" val="136842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1464330" y="2091192"/>
            <a:ext cx="6145880" cy="1895591"/>
          </a:xfrm>
        </p:spPr>
        <p:txBody>
          <a:bodyPr>
            <a:normAutofit/>
          </a:bodyPr>
          <a:lstStyle/>
          <a:p>
            <a:pPr marL="283845" lvl="1" indent="-283845" algn="ctr">
              <a:buNone/>
              <a:defRPr/>
            </a:pPr>
            <a:r>
              <a:rPr lang="en-US" sz="2000" b="1" dirty="0"/>
              <a:t>AVANT LA LEÇON</a:t>
            </a:r>
            <a:endParaRPr lang="en-US" dirty="0"/>
          </a:p>
          <a:p>
            <a:pPr marL="283845" lvl="1" indent="-283845" algn="ctr">
              <a:buNone/>
              <a:defRPr/>
            </a:pPr>
            <a:endParaRPr lang="en-US" sz="2000" dirty="0"/>
          </a:p>
          <a:p>
            <a:pPr marL="0" lvl="1" indent="0" algn="ctr" defTabSz="838200">
              <a:buNone/>
              <a:defRPr/>
            </a:pPr>
            <a:r>
              <a:rPr lang="fr-FR" sz="2400" dirty="0"/>
              <a:t>L'équation fiscale de base est la suivante : Revenu imposable x Taux d'imposition = Dette fiscale</a:t>
            </a:r>
            <a:endParaRPr lang="en-US"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p:txBody>
      </p:sp>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a:xfrm>
            <a:off x="536430" y="179081"/>
            <a:ext cx="8638967" cy="1325563"/>
          </a:xfrm>
        </p:spPr>
        <p:txBody>
          <a:bodyPr>
            <a:normAutofit/>
          </a:bodyPr>
          <a:lstStyle/>
          <a:p>
            <a:r>
              <a:rPr lang="en-CA" sz="4000" dirty="0" err="1"/>
              <a:t>Activité</a:t>
            </a:r>
            <a:r>
              <a:rPr lang="en-CA" sz="4000" dirty="0"/>
              <a:t> « </a:t>
            </a:r>
            <a:r>
              <a:rPr lang="en-CA" sz="4000" dirty="0" err="1"/>
              <a:t>Pensez</a:t>
            </a:r>
            <a:r>
              <a:rPr lang="en-CA" sz="4000" dirty="0"/>
              <a:t>-y bien »</a:t>
            </a:r>
          </a:p>
        </p:txBody>
      </p:sp>
      <p:sp>
        <p:nvSpPr>
          <p:cNvPr id="5" name="Rounded Rectangle 4"/>
          <p:cNvSpPr/>
          <p:nvPr/>
        </p:nvSpPr>
        <p:spPr>
          <a:xfrm>
            <a:off x="1464330" y="4078527"/>
            <a:ext cx="2432304" cy="1252728"/>
          </a:xfrm>
          <a:prstGeom prst="roundRect">
            <a:avLst/>
          </a:prstGeom>
          <a:solidFill>
            <a:schemeClr val="accent5"/>
          </a:solidFill>
          <a:ln w="22225"/>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VRAI</a:t>
            </a:r>
          </a:p>
        </p:txBody>
      </p:sp>
      <p:sp>
        <p:nvSpPr>
          <p:cNvPr id="6" name="Rounded Rectangle 5"/>
          <p:cNvSpPr/>
          <p:nvPr/>
        </p:nvSpPr>
        <p:spPr>
          <a:xfrm>
            <a:off x="5177906" y="4078527"/>
            <a:ext cx="2432304" cy="1252728"/>
          </a:xfrm>
          <a:prstGeom prst="roundRect">
            <a:avLst/>
          </a:prstGeom>
          <a:solidFill>
            <a:schemeClr val="accent6"/>
          </a:solidFill>
          <a:ln w="22225"/>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FAUX</a:t>
            </a:r>
          </a:p>
        </p:txBody>
      </p:sp>
    </p:spTree>
    <p:extLst>
      <p:ext uri="{BB962C8B-B14F-4D97-AF65-F5344CB8AC3E}">
        <p14:creationId xmlns:p14="http://schemas.microsoft.com/office/powerpoint/2010/main" val="78601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1464330" y="2091192"/>
            <a:ext cx="6145880" cy="1895591"/>
          </a:xfrm>
        </p:spPr>
        <p:txBody>
          <a:bodyPr>
            <a:normAutofit/>
          </a:bodyPr>
          <a:lstStyle/>
          <a:p>
            <a:pPr marL="283845" lvl="1" indent="-283845" algn="ctr">
              <a:buNone/>
              <a:defRPr/>
            </a:pPr>
            <a:r>
              <a:rPr lang="en-US" sz="2000" b="1" dirty="0"/>
              <a:t>AVANT LA LEÇON</a:t>
            </a:r>
            <a:endParaRPr lang="en-US" dirty="0"/>
          </a:p>
          <a:p>
            <a:pPr marL="283845" lvl="1" indent="-283845" algn="ctr">
              <a:buNone/>
              <a:defRPr/>
            </a:pPr>
            <a:endParaRPr lang="en-US" sz="2400" dirty="0"/>
          </a:p>
          <a:p>
            <a:pPr marL="283845" lvl="1" indent="-283845" algn="ctr">
              <a:buNone/>
              <a:defRPr/>
            </a:pPr>
            <a:r>
              <a:rPr lang="en-US" sz="2400" dirty="0"/>
              <a:t>Les </a:t>
            </a:r>
            <a:r>
              <a:rPr lang="en-US" sz="2400" dirty="0" err="1"/>
              <a:t>revenus</a:t>
            </a:r>
            <a:r>
              <a:rPr lang="en-US" sz="2400" dirty="0"/>
              <a:t> de </a:t>
            </a:r>
            <a:r>
              <a:rPr lang="en-US" sz="2400" dirty="0" err="1"/>
              <a:t>l'emploi</a:t>
            </a:r>
            <a:r>
              <a:rPr lang="en-US" sz="2400" dirty="0"/>
              <a:t> </a:t>
            </a:r>
            <a:r>
              <a:rPr lang="en-US" sz="2400" dirty="0" err="1"/>
              <a:t>comprennent</a:t>
            </a:r>
            <a:r>
              <a:rPr lang="en-US" sz="2400" dirty="0"/>
              <a:t> les </a:t>
            </a:r>
            <a:r>
              <a:rPr lang="en-US" sz="2400" dirty="0" err="1"/>
              <a:t>revenus</a:t>
            </a:r>
            <a:r>
              <a:rPr lang="en-US" sz="2400" dirty="0"/>
              <a:t> </a:t>
            </a:r>
            <a:r>
              <a:rPr lang="en-US" sz="2400" dirty="0" err="1"/>
              <a:t>tels</a:t>
            </a:r>
            <a:r>
              <a:rPr lang="en-US" sz="2400" dirty="0"/>
              <a:t> que les </a:t>
            </a:r>
            <a:r>
              <a:rPr lang="en-US" sz="2400" dirty="0" err="1"/>
              <a:t>salaires</a:t>
            </a:r>
            <a:r>
              <a:rPr lang="en-US" sz="2400" dirty="0"/>
              <a:t>, les </a:t>
            </a:r>
            <a:r>
              <a:rPr lang="en-US" sz="2400" dirty="0" err="1"/>
              <a:t>traitements</a:t>
            </a:r>
            <a:r>
              <a:rPr lang="en-US" sz="2400" dirty="0"/>
              <a:t>, les commissions, etc.</a:t>
            </a:r>
            <a:endParaRPr lang="en-US"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p:txBody>
      </p:sp>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a:xfrm>
            <a:off x="536430" y="179081"/>
            <a:ext cx="8638967" cy="1325563"/>
          </a:xfrm>
        </p:spPr>
        <p:txBody>
          <a:bodyPr>
            <a:normAutofit/>
          </a:bodyPr>
          <a:lstStyle/>
          <a:p>
            <a:r>
              <a:rPr lang="en-CA" sz="4000" dirty="0" err="1"/>
              <a:t>Activité</a:t>
            </a:r>
            <a:r>
              <a:rPr lang="en-CA" sz="4000" dirty="0"/>
              <a:t> « </a:t>
            </a:r>
            <a:r>
              <a:rPr lang="en-CA" sz="4000" dirty="0" err="1"/>
              <a:t>Pensez</a:t>
            </a:r>
            <a:r>
              <a:rPr lang="en-CA" sz="4000" dirty="0"/>
              <a:t>-y bien »</a:t>
            </a:r>
          </a:p>
        </p:txBody>
      </p:sp>
      <p:sp>
        <p:nvSpPr>
          <p:cNvPr id="5" name="Rounded Rectangle 4"/>
          <p:cNvSpPr/>
          <p:nvPr/>
        </p:nvSpPr>
        <p:spPr>
          <a:xfrm>
            <a:off x="1464330" y="4078527"/>
            <a:ext cx="2432304" cy="1252728"/>
          </a:xfrm>
          <a:prstGeom prst="roundRect">
            <a:avLst/>
          </a:prstGeom>
          <a:solidFill>
            <a:schemeClr val="accent5"/>
          </a:solidFill>
          <a:ln w="22225"/>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dirty="0">
                <a:solidFill>
                  <a:schemeClr val="tx1"/>
                </a:solidFill>
              </a:rPr>
              <a:t>VRAI</a:t>
            </a:r>
            <a:endParaRPr lang="en-US" dirty="0"/>
          </a:p>
        </p:txBody>
      </p:sp>
      <p:sp>
        <p:nvSpPr>
          <p:cNvPr id="6" name="Rounded Rectangle 5"/>
          <p:cNvSpPr/>
          <p:nvPr/>
        </p:nvSpPr>
        <p:spPr>
          <a:xfrm>
            <a:off x="5177906" y="4078527"/>
            <a:ext cx="2432304" cy="1252728"/>
          </a:xfrm>
          <a:prstGeom prst="roundRect">
            <a:avLst/>
          </a:prstGeom>
          <a:solidFill>
            <a:schemeClr val="accent6"/>
          </a:solidFill>
          <a:ln w="22225"/>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dirty="0">
                <a:solidFill>
                  <a:schemeClr val="tx1"/>
                </a:solidFill>
              </a:rPr>
              <a:t>FAUX</a:t>
            </a:r>
            <a:endParaRPr lang="en-US" dirty="0"/>
          </a:p>
        </p:txBody>
      </p:sp>
    </p:spTree>
    <p:extLst>
      <p:ext uri="{BB962C8B-B14F-4D97-AF65-F5344CB8AC3E}">
        <p14:creationId xmlns:p14="http://schemas.microsoft.com/office/powerpoint/2010/main" val="3965603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1464330" y="2091192"/>
            <a:ext cx="6145880" cy="1895591"/>
          </a:xfrm>
        </p:spPr>
        <p:txBody>
          <a:bodyPr>
            <a:normAutofit/>
          </a:bodyPr>
          <a:lstStyle/>
          <a:p>
            <a:pPr marL="283845" lvl="1" indent="-283845" algn="ctr">
              <a:buNone/>
              <a:defRPr/>
            </a:pPr>
            <a:r>
              <a:rPr lang="en-US" sz="2000" b="1" dirty="0"/>
              <a:t>AVANT LA LEÇON</a:t>
            </a:r>
            <a:endParaRPr lang="en-US" dirty="0"/>
          </a:p>
          <a:p>
            <a:pPr marL="283845" lvl="1" indent="-283845" algn="ctr">
              <a:buNone/>
              <a:defRPr/>
            </a:pPr>
            <a:endParaRPr lang="en-US" sz="2000" dirty="0"/>
          </a:p>
          <a:p>
            <a:pPr marL="283845" lvl="1" indent="-283845" algn="ctr">
              <a:buNone/>
              <a:defRPr/>
            </a:pPr>
            <a:r>
              <a:rPr lang="en-US" sz="2400" dirty="0"/>
              <a:t>Le Canada </a:t>
            </a:r>
            <a:r>
              <a:rPr lang="en-US" sz="2400" dirty="0" err="1"/>
              <a:t>utilise</a:t>
            </a:r>
            <a:r>
              <a:rPr lang="en-US" sz="2400" dirty="0"/>
              <a:t> un </a:t>
            </a:r>
            <a:r>
              <a:rPr lang="en-US" sz="2400" dirty="0" err="1"/>
              <a:t>système</a:t>
            </a:r>
            <a:r>
              <a:rPr lang="en-US" sz="2400" dirty="0"/>
              <a:t> fiscal </a:t>
            </a:r>
            <a:r>
              <a:rPr lang="en-US" sz="2400" dirty="0" err="1"/>
              <a:t>régressif</a:t>
            </a:r>
            <a:r>
              <a:rPr lang="en-US" sz="2400" dirty="0"/>
              <a:t>.</a:t>
            </a:r>
            <a:endParaRPr lang="en-US"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p:txBody>
      </p:sp>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a:xfrm>
            <a:off x="536430" y="179081"/>
            <a:ext cx="8638967" cy="1325563"/>
          </a:xfrm>
        </p:spPr>
        <p:txBody>
          <a:bodyPr>
            <a:normAutofit/>
          </a:bodyPr>
          <a:lstStyle/>
          <a:p>
            <a:r>
              <a:rPr lang="en-CA" sz="4000" dirty="0" err="1"/>
              <a:t>Activité</a:t>
            </a:r>
            <a:r>
              <a:rPr lang="en-CA" sz="4000" dirty="0"/>
              <a:t> « </a:t>
            </a:r>
            <a:r>
              <a:rPr lang="en-CA" sz="4000" dirty="0" err="1"/>
              <a:t>Pensez</a:t>
            </a:r>
            <a:r>
              <a:rPr lang="en-CA" sz="4000" dirty="0"/>
              <a:t>-y bien »</a:t>
            </a:r>
          </a:p>
        </p:txBody>
      </p:sp>
      <p:sp>
        <p:nvSpPr>
          <p:cNvPr id="5" name="Rounded Rectangle 4"/>
          <p:cNvSpPr/>
          <p:nvPr/>
        </p:nvSpPr>
        <p:spPr>
          <a:xfrm>
            <a:off x="1464330" y="4078527"/>
            <a:ext cx="2432304" cy="1252728"/>
          </a:xfrm>
          <a:prstGeom prst="roundRect">
            <a:avLst/>
          </a:prstGeom>
          <a:solidFill>
            <a:schemeClr val="accent5"/>
          </a:solidFill>
          <a:ln w="22225"/>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dirty="0">
                <a:solidFill>
                  <a:schemeClr val="tx1"/>
                </a:solidFill>
              </a:rPr>
              <a:t>VRAI</a:t>
            </a:r>
            <a:endParaRPr lang="en-US" dirty="0"/>
          </a:p>
        </p:txBody>
      </p:sp>
      <p:sp>
        <p:nvSpPr>
          <p:cNvPr id="6" name="Rounded Rectangle 5"/>
          <p:cNvSpPr/>
          <p:nvPr/>
        </p:nvSpPr>
        <p:spPr>
          <a:xfrm>
            <a:off x="5177906" y="4078527"/>
            <a:ext cx="2432304" cy="1252728"/>
          </a:xfrm>
          <a:prstGeom prst="roundRect">
            <a:avLst/>
          </a:prstGeom>
          <a:solidFill>
            <a:schemeClr val="accent6"/>
          </a:solidFill>
          <a:ln w="22225"/>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dirty="0">
                <a:solidFill>
                  <a:schemeClr val="tx1"/>
                </a:solidFill>
              </a:rPr>
              <a:t>FAUX</a:t>
            </a:r>
            <a:endParaRPr lang="en-US" dirty="0"/>
          </a:p>
        </p:txBody>
      </p:sp>
    </p:spTree>
    <p:extLst>
      <p:ext uri="{BB962C8B-B14F-4D97-AF65-F5344CB8AC3E}">
        <p14:creationId xmlns:p14="http://schemas.microsoft.com/office/powerpoint/2010/main" val="556306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1464330" y="2091192"/>
            <a:ext cx="6145880" cy="1895591"/>
          </a:xfrm>
        </p:spPr>
        <p:txBody>
          <a:bodyPr>
            <a:normAutofit/>
          </a:bodyPr>
          <a:lstStyle/>
          <a:p>
            <a:pPr marL="283845" lvl="1" indent="-283845" algn="ctr">
              <a:buNone/>
              <a:defRPr/>
            </a:pPr>
            <a:r>
              <a:rPr lang="en-US" sz="2000" b="1" dirty="0"/>
              <a:t>AVANT LA LEÇON</a:t>
            </a:r>
            <a:endParaRPr lang="en-US" dirty="0"/>
          </a:p>
          <a:p>
            <a:pPr marL="283845" lvl="1" indent="-283845" algn="ctr">
              <a:buNone/>
              <a:defRPr/>
            </a:pPr>
            <a:endParaRPr lang="en-US" sz="2000" dirty="0"/>
          </a:p>
          <a:p>
            <a:pPr marL="0" lvl="1" indent="0" algn="ctr" defTabSz="838200">
              <a:buNone/>
              <a:defRPr/>
            </a:pPr>
            <a:r>
              <a:rPr lang="en-US" sz="2400" dirty="0"/>
              <a:t>RÉER signifie « </a:t>
            </a:r>
            <a:r>
              <a:rPr lang="en-US" sz="2400" dirty="0" err="1"/>
              <a:t>Réseau</a:t>
            </a:r>
            <a:r>
              <a:rPr lang="en-US" sz="2400" dirty="0"/>
              <a:t> </a:t>
            </a:r>
            <a:r>
              <a:rPr lang="en-US" sz="2400" dirty="0" err="1"/>
              <a:t>étendu</a:t>
            </a:r>
            <a:r>
              <a:rPr lang="en-US" sz="2400" dirty="0"/>
              <a:t> </a:t>
            </a:r>
            <a:r>
              <a:rPr lang="en-US" sz="2400" dirty="0" err="1"/>
              <a:t>d'énergie</a:t>
            </a:r>
            <a:r>
              <a:rPr lang="en-US" sz="2400" dirty="0"/>
              <a:t> </a:t>
            </a:r>
            <a:r>
              <a:rPr lang="en-US" sz="2400" dirty="0" err="1"/>
              <a:t>résiduelle</a:t>
            </a:r>
            <a:r>
              <a:rPr lang="en-US" sz="2400" dirty="0"/>
              <a:t> ».</a:t>
            </a:r>
            <a:endParaRPr lang="en-US"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p:txBody>
      </p:sp>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a:xfrm>
            <a:off x="536430" y="179081"/>
            <a:ext cx="8638967" cy="1325563"/>
          </a:xfrm>
        </p:spPr>
        <p:txBody>
          <a:bodyPr>
            <a:normAutofit/>
          </a:bodyPr>
          <a:lstStyle/>
          <a:p>
            <a:r>
              <a:rPr lang="en-CA" sz="4000" dirty="0" err="1"/>
              <a:t>Activité</a:t>
            </a:r>
            <a:r>
              <a:rPr lang="en-CA" sz="4000" dirty="0"/>
              <a:t> « </a:t>
            </a:r>
            <a:r>
              <a:rPr lang="en-CA" sz="4000" dirty="0" err="1"/>
              <a:t>Pensez</a:t>
            </a:r>
            <a:r>
              <a:rPr lang="en-CA" sz="4000" dirty="0"/>
              <a:t>-y bien »</a:t>
            </a:r>
            <a:endParaRPr lang="en-CA" sz="4000" b="1" dirty="0"/>
          </a:p>
        </p:txBody>
      </p:sp>
      <p:sp>
        <p:nvSpPr>
          <p:cNvPr id="5" name="Rounded Rectangle 4"/>
          <p:cNvSpPr/>
          <p:nvPr/>
        </p:nvSpPr>
        <p:spPr>
          <a:xfrm>
            <a:off x="1464330" y="4078527"/>
            <a:ext cx="2432304" cy="1252728"/>
          </a:xfrm>
          <a:prstGeom prst="roundRect">
            <a:avLst/>
          </a:prstGeom>
          <a:solidFill>
            <a:schemeClr val="accent5"/>
          </a:solidFill>
          <a:ln w="22225"/>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dirty="0">
                <a:solidFill>
                  <a:schemeClr val="tx1"/>
                </a:solidFill>
              </a:rPr>
              <a:t>VRAI</a:t>
            </a:r>
            <a:endParaRPr lang="en-US" dirty="0"/>
          </a:p>
        </p:txBody>
      </p:sp>
      <p:sp>
        <p:nvSpPr>
          <p:cNvPr id="6" name="Rounded Rectangle 5"/>
          <p:cNvSpPr/>
          <p:nvPr/>
        </p:nvSpPr>
        <p:spPr>
          <a:xfrm>
            <a:off x="5177906" y="4078527"/>
            <a:ext cx="2432304" cy="1252728"/>
          </a:xfrm>
          <a:prstGeom prst="roundRect">
            <a:avLst/>
          </a:prstGeom>
          <a:solidFill>
            <a:schemeClr val="accent6"/>
          </a:solidFill>
          <a:ln w="22225"/>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a:solidFill>
                  <a:schemeClr val="tx1"/>
                </a:solidFill>
              </a:rPr>
              <a:t>FAUX</a:t>
            </a:r>
            <a:endParaRPr lang="en-US"/>
          </a:p>
        </p:txBody>
      </p:sp>
    </p:spTree>
    <p:extLst>
      <p:ext uri="{BB962C8B-B14F-4D97-AF65-F5344CB8AC3E}">
        <p14:creationId xmlns:p14="http://schemas.microsoft.com/office/powerpoint/2010/main" val="1886611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1124712" y="2276543"/>
            <a:ext cx="6729984" cy="1895591"/>
          </a:xfrm>
        </p:spPr>
        <p:txBody>
          <a:bodyPr>
            <a:normAutofit/>
          </a:bodyPr>
          <a:lstStyle/>
          <a:p>
            <a:pPr marL="57150" lvl="1" indent="0" algn="ctr">
              <a:buNone/>
              <a:defRPr/>
            </a:pPr>
            <a:r>
              <a:rPr lang="en-US" sz="2400" b="1" dirty="0" err="1"/>
              <a:t>Maintenant</a:t>
            </a:r>
            <a:r>
              <a:rPr lang="en-US" sz="2400" b="1" dirty="0"/>
              <a:t>,</a:t>
            </a:r>
            <a:endParaRPr lang="en-US" dirty="0"/>
          </a:p>
          <a:p>
            <a:pPr marL="57150" lvl="1" indent="0" algn="ctr">
              <a:spcBef>
                <a:spcPts val="300"/>
              </a:spcBef>
              <a:buNone/>
              <a:defRPr/>
            </a:pPr>
            <a:endParaRPr lang="en-US" sz="2400" b="1" dirty="0"/>
          </a:p>
          <a:p>
            <a:pPr marL="283845" lvl="1" indent="0" algn="ctr" defTabSz="838200">
              <a:spcBef>
                <a:spcPts val="300"/>
              </a:spcBef>
              <a:buNone/>
              <a:defRPr/>
            </a:pPr>
            <a:endParaRPr lang="en-US" sz="2000" dirty="0"/>
          </a:p>
          <a:p>
            <a:pPr marL="0" lvl="1" indent="0" algn="ctr" defTabSz="838200">
              <a:spcBef>
                <a:spcPts val="300"/>
              </a:spcBef>
              <a:buNone/>
              <a:defRPr/>
            </a:pPr>
            <a:r>
              <a:rPr lang="en-US" sz="2400" dirty="0" err="1"/>
              <a:t>Découvrons</a:t>
            </a:r>
            <a:r>
              <a:rPr lang="en-US" sz="2400" dirty="0"/>
              <a:t> comment </a:t>
            </a:r>
            <a:r>
              <a:rPr lang="en-US" sz="2400" dirty="0" err="1"/>
              <a:t>calculer</a:t>
            </a:r>
            <a:r>
              <a:rPr lang="en-US" sz="2400" dirty="0"/>
              <a:t> </a:t>
            </a:r>
            <a:r>
              <a:rPr lang="en-US" sz="2400" dirty="0" err="1"/>
              <a:t>nos</a:t>
            </a:r>
            <a:r>
              <a:rPr lang="en-US" sz="2400" dirty="0"/>
              <a:t> </a:t>
            </a:r>
            <a:r>
              <a:rPr lang="en-US" sz="2400" dirty="0" err="1"/>
              <a:t>impôts</a:t>
            </a:r>
            <a:r>
              <a:rPr lang="en-US" sz="2400" dirty="0"/>
              <a:t> sur le </a:t>
            </a:r>
            <a:r>
              <a:rPr lang="en-US" sz="2400" dirty="0" err="1"/>
              <a:t>revenu</a:t>
            </a:r>
            <a:r>
              <a:rPr lang="en-US" sz="2400" dirty="0"/>
              <a:t> et payer </a:t>
            </a:r>
            <a:r>
              <a:rPr lang="en-US" sz="2400" dirty="0" err="1"/>
              <a:t>moins</a:t>
            </a:r>
            <a:r>
              <a:rPr lang="en-US" sz="2400" dirty="0"/>
              <a:t> !</a:t>
            </a:r>
            <a:endParaRPr lang="en-US"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p:txBody>
      </p:sp>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a:xfrm>
            <a:off x="536430" y="179081"/>
            <a:ext cx="8638967" cy="1325563"/>
          </a:xfrm>
        </p:spPr>
        <p:txBody>
          <a:bodyPr>
            <a:normAutofit/>
          </a:bodyPr>
          <a:lstStyle/>
          <a:p>
            <a:r>
              <a:rPr lang="en-CA" sz="4000" dirty="0" err="1"/>
              <a:t>Activité</a:t>
            </a:r>
            <a:r>
              <a:rPr lang="en-CA" sz="4000" dirty="0"/>
              <a:t> « </a:t>
            </a:r>
            <a:r>
              <a:rPr lang="en-CA" sz="4000" dirty="0" err="1"/>
              <a:t>Pensez</a:t>
            </a:r>
            <a:r>
              <a:rPr lang="en-CA" sz="4000" dirty="0"/>
              <a:t>-y bien »</a:t>
            </a:r>
          </a:p>
        </p:txBody>
      </p:sp>
    </p:spTree>
    <p:extLst>
      <p:ext uri="{BB962C8B-B14F-4D97-AF65-F5344CB8AC3E}">
        <p14:creationId xmlns:p14="http://schemas.microsoft.com/office/powerpoint/2010/main" val="1260110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4394292" y="891996"/>
            <a:ext cx="4519368" cy="5074008"/>
          </a:xfrm>
        </p:spPr>
        <p:txBody>
          <a:bodyPr spcFirstLastPara="1" vert="horz" wrap="square" lIns="91425" tIns="45700" rIns="91425" bIns="45700" numCol="1" anchor="t" anchorCtr="0" compatLnSpc="1">
            <a:prstTxWarp prst="textNoShape">
              <a:avLst/>
            </a:prstTxWarp>
            <a:noAutofit/>
          </a:bodyPr>
          <a:lstStyle/>
          <a:p>
            <a:pPr marL="118745" lvl="1" indent="0">
              <a:lnSpc>
                <a:spcPct val="100000"/>
              </a:lnSpc>
              <a:spcBef>
                <a:spcPts val="0"/>
              </a:spcBef>
              <a:spcAft>
                <a:spcPts val="1000"/>
              </a:spcAft>
              <a:buNone/>
              <a:defRPr/>
            </a:pPr>
            <a:r>
              <a:rPr lang="en-US" sz="2000" dirty="0"/>
              <a:t>Un </a:t>
            </a:r>
            <a:r>
              <a:rPr lang="en-US" sz="2000" dirty="0" err="1"/>
              <a:t>mythe</a:t>
            </a:r>
            <a:r>
              <a:rPr lang="en-US" sz="2000" dirty="0"/>
              <a:t> </a:t>
            </a:r>
            <a:r>
              <a:rPr lang="en-US" sz="2000" dirty="0" err="1"/>
              <a:t>répandu</a:t>
            </a:r>
            <a:r>
              <a:rPr lang="en-US" sz="2000" dirty="0"/>
              <a:t> </a:t>
            </a:r>
            <a:r>
              <a:rPr lang="en-US" sz="2000" dirty="0" err="1"/>
              <a:t>est</a:t>
            </a:r>
            <a:r>
              <a:rPr lang="en-US" sz="2000" dirty="0"/>
              <a:t> que les </a:t>
            </a:r>
            <a:r>
              <a:rPr lang="en-US" sz="2000" dirty="0" err="1"/>
              <a:t>impôts</a:t>
            </a:r>
            <a:r>
              <a:rPr lang="en-US" sz="2000" dirty="0"/>
              <a:t> </a:t>
            </a:r>
            <a:r>
              <a:rPr lang="en-US" sz="2000" dirty="0" err="1"/>
              <a:t>sont</a:t>
            </a:r>
            <a:r>
              <a:rPr lang="en-US" sz="2000" dirty="0"/>
              <a:t> trop </a:t>
            </a:r>
            <a:r>
              <a:rPr lang="en-US" sz="2000" dirty="0" err="1"/>
              <a:t>compliqués</a:t>
            </a:r>
            <a:r>
              <a:rPr lang="en-US" sz="2000" dirty="0"/>
              <a:t> pour le </a:t>
            </a:r>
            <a:r>
              <a:rPr lang="en-US" sz="2000" dirty="0" err="1"/>
              <a:t>commun</a:t>
            </a:r>
            <a:r>
              <a:rPr lang="en-US" sz="2000" dirty="0"/>
              <a:t> des </a:t>
            </a:r>
            <a:r>
              <a:rPr lang="en-US" sz="2000" dirty="0" err="1"/>
              <a:t>mortels</a:t>
            </a:r>
            <a:r>
              <a:rPr lang="en-US" sz="2000" dirty="0"/>
              <a:t>.</a:t>
            </a:r>
            <a:endParaRPr lang="en-US" dirty="0"/>
          </a:p>
          <a:p>
            <a:pPr marL="118745" lvl="1" indent="0">
              <a:lnSpc>
                <a:spcPct val="100000"/>
              </a:lnSpc>
              <a:spcBef>
                <a:spcPts val="0"/>
              </a:spcBef>
              <a:spcAft>
                <a:spcPts val="1000"/>
              </a:spcAft>
              <a:buNone/>
              <a:defRPr/>
            </a:pPr>
            <a:r>
              <a:rPr lang="en-US" sz="2000" dirty="0"/>
              <a:t>La bonne nouvelle, </a:t>
            </a:r>
            <a:r>
              <a:rPr lang="en-US" sz="2000" dirty="0" err="1"/>
              <a:t>c'est</a:t>
            </a:r>
            <a:r>
              <a:rPr lang="en-US" sz="2000" dirty="0"/>
              <a:t> que </a:t>
            </a:r>
            <a:r>
              <a:rPr lang="en-US" sz="2000" dirty="0" err="1"/>
              <a:t>si</a:t>
            </a:r>
            <a:r>
              <a:rPr lang="en-US" sz="2000" dirty="0"/>
              <a:t> </a:t>
            </a:r>
            <a:r>
              <a:rPr lang="en-US" sz="2000" dirty="0" err="1"/>
              <a:t>vous</a:t>
            </a:r>
            <a:r>
              <a:rPr lang="en-US" sz="2000" dirty="0"/>
              <a:t> </a:t>
            </a:r>
            <a:r>
              <a:rPr lang="en-US" sz="2000" dirty="0" err="1"/>
              <a:t>avez</a:t>
            </a:r>
            <a:r>
              <a:rPr lang="en-US" sz="2000" dirty="0"/>
              <a:t> déjà </a:t>
            </a:r>
            <a:r>
              <a:rPr lang="en-US" sz="2000" dirty="0" err="1"/>
              <a:t>joué</a:t>
            </a:r>
            <a:r>
              <a:rPr lang="en-US" sz="2000" dirty="0"/>
              <a:t> à </a:t>
            </a:r>
            <a:r>
              <a:rPr lang="en-US" sz="2000" dirty="0" err="1"/>
              <a:t>ce</a:t>
            </a:r>
            <a:r>
              <a:rPr lang="en-US" sz="2000" dirty="0"/>
              <a:t> jeu,</a:t>
            </a:r>
            <a:endParaRPr lang="en-US" dirty="0"/>
          </a:p>
          <a:p>
            <a:pPr marL="118745" lvl="1" indent="0" algn="ctr">
              <a:lnSpc>
                <a:spcPct val="100000"/>
              </a:lnSpc>
              <a:spcBef>
                <a:spcPts val="0"/>
              </a:spcBef>
              <a:spcAft>
                <a:spcPts val="1000"/>
              </a:spcAft>
              <a:buNone/>
              <a:defRPr/>
            </a:pPr>
            <a:r>
              <a:rPr lang="en-US" sz="2000" dirty="0"/>
              <a:t>         VOUS POUVEZ FAIRE DES IMPÔTS !</a:t>
            </a:r>
          </a:p>
          <a:p>
            <a:pPr marL="118745" lvl="1" indent="0">
              <a:lnSpc>
                <a:spcPct val="100000"/>
              </a:lnSpc>
              <a:spcBef>
                <a:spcPts val="0"/>
              </a:spcBef>
              <a:spcAft>
                <a:spcPts val="1000"/>
              </a:spcAft>
              <a:buNone/>
              <a:defRPr/>
            </a:pPr>
            <a:r>
              <a:rPr lang="en-US" sz="1800" b="1" dirty="0"/>
              <a:t>Les </a:t>
            </a:r>
            <a:r>
              <a:rPr lang="en-US" sz="1800" b="1" dirty="0" err="1"/>
              <a:t>règles</a:t>
            </a:r>
            <a:r>
              <a:rPr lang="en-US" sz="1800" b="1" dirty="0"/>
              <a:t> du Sudoku </a:t>
            </a:r>
            <a:r>
              <a:rPr lang="en-US" sz="1800" b="1" dirty="0" err="1"/>
              <a:t>sont</a:t>
            </a:r>
            <a:r>
              <a:rPr lang="en-US" sz="1800" b="1" dirty="0"/>
              <a:t> les </a:t>
            </a:r>
            <a:r>
              <a:rPr lang="en-US" sz="1800" b="1" dirty="0" err="1"/>
              <a:t>suivantes</a:t>
            </a:r>
            <a:r>
              <a:rPr lang="en-US" sz="1800" b="1" dirty="0"/>
              <a:t> :</a:t>
            </a:r>
            <a:endParaRPr lang="en-US" dirty="0"/>
          </a:p>
          <a:p>
            <a:pPr marL="118745" lvl="1" indent="0">
              <a:lnSpc>
                <a:spcPct val="120000"/>
              </a:lnSpc>
              <a:spcBef>
                <a:spcPts val="0"/>
              </a:spcBef>
              <a:buFont typeface="Wingdings" panose="05000000000000000000" pitchFamily="2" charset="2"/>
              <a:buChar char="ü"/>
              <a:defRPr/>
            </a:pPr>
            <a:r>
              <a:rPr lang="en-US" sz="1400" dirty="0"/>
              <a:t>Vous ne </a:t>
            </a:r>
            <a:r>
              <a:rPr lang="en-US" sz="1400" dirty="0" err="1"/>
              <a:t>pouvez</a:t>
            </a:r>
            <a:r>
              <a:rPr lang="en-US" sz="1400" dirty="0"/>
              <a:t> </a:t>
            </a:r>
            <a:r>
              <a:rPr lang="en-US" sz="1400" dirty="0" err="1"/>
              <a:t>utiliser</a:t>
            </a:r>
            <a:r>
              <a:rPr lang="en-US" sz="1400" dirty="0"/>
              <a:t> que des chiffres de 1 à 9.</a:t>
            </a:r>
          </a:p>
          <a:p>
            <a:pPr marL="118745" lvl="1" indent="0">
              <a:lnSpc>
                <a:spcPct val="120000"/>
              </a:lnSpc>
              <a:spcBef>
                <a:spcPts val="0"/>
              </a:spcBef>
              <a:buFont typeface="Wingdings" panose="05000000000000000000" pitchFamily="2" charset="2"/>
              <a:buChar char="ü"/>
              <a:defRPr/>
            </a:pPr>
            <a:r>
              <a:rPr lang="en-US" sz="1400" dirty="0" err="1"/>
              <a:t>Chaque</a:t>
            </a:r>
            <a:r>
              <a:rPr lang="en-US" sz="1400" dirty="0"/>
              <a:t> bloc 3×3 ne </a:t>
            </a:r>
            <a:r>
              <a:rPr lang="en-US" sz="1400" dirty="0" err="1"/>
              <a:t>peut</a:t>
            </a:r>
            <a:r>
              <a:rPr lang="en-US" sz="1400" dirty="0"/>
              <a:t> </a:t>
            </a:r>
            <a:r>
              <a:rPr lang="en-US" sz="1400" dirty="0" err="1"/>
              <a:t>contenir</a:t>
            </a:r>
            <a:r>
              <a:rPr lang="en-US" sz="1400" dirty="0"/>
              <a:t> que des chiffres de 1 à 9.</a:t>
            </a:r>
          </a:p>
          <a:p>
            <a:pPr marL="118745" lvl="1" indent="0">
              <a:lnSpc>
                <a:spcPct val="120000"/>
              </a:lnSpc>
              <a:spcBef>
                <a:spcPts val="0"/>
              </a:spcBef>
              <a:buFont typeface="Wingdings" panose="05000000000000000000" pitchFamily="2" charset="2"/>
              <a:buChar char="ü"/>
              <a:defRPr/>
            </a:pPr>
            <a:r>
              <a:rPr lang="en-US" sz="1400" dirty="0" err="1"/>
              <a:t>Chaque</a:t>
            </a:r>
            <a:r>
              <a:rPr lang="en-US" sz="1400" dirty="0"/>
              <a:t> </a:t>
            </a:r>
            <a:r>
              <a:rPr lang="en-US" sz="1400" dirty="0" err="1"/>
              <a:t>colonne</a:t>
            </a:r>
            <a:r>
              <a:rPr lang="en-US" sz="1400" dirty="0"/>
              <a:t> </a:t>
            </a:r>
            <a:r>
              <a:rPr lang="en-US" sz="1400" dirty="0" err="1"/>
              <a:t>verticale</a:t>
            </a:r>
            <a:r>
              <a:rPr lang="en-US" sz="1400" dirty="0"/>
              <a:t> ne </a:t>
            </a:r>
            <a:r>
              <a:rPr lang="en-US" sz="1400" dirty="0" err="1"/>
              <a:t>peut</a:t>
            </a:r>
            <a:r>
              <a:rPr lang="en-US" sz="1400" dirty="0"/>
              <a:t> </a:t>
            </a:r>
            <a:r>
              <a:rPr lang="en-US" sz="1400" dirty="0" err="1"/>
              <a:t>contenir</a:t>
            </a:r>
            <a:r>
              <a:rPr lang="en-US" sz="1400" dirty="0"/>
              <a:t> que des chiffres de 1 à 9.</a:t>
            </a:r>
          </a:p>
          <a:p>
            <a:pPr marL="118745" lvl="1" indent="0">
              <a:lnSpc>
                <a:spcPct val="120000"/>
              </a:lnSpc>
              <a:spcBef>
                <a:spcPts val="0"/>
              </a:spcBef>
              <a:buFont typeface="Wingdings" panose="05000000000000000000" pitchFamily="2" charset="2"/>
              <a:buChar char="ü"/>
              <a:defRPr/>
            </a:pPr>
            <a:r>
              <a:rPr lang="en-US" sz="1400" dirty="0" err="1"/>
              <a:t>Chaque</a:t>
            </a:r>
            <a:r>
              <a:rPr lang="en-US" sz="1400" dirty="0"/>
              <a:t> </a:t>
            </a:r>
            <a:r>
              <a:rPr lang="en-US" sz="1400" dirty="0" err="1"/>
              <a:t>ligne</a:t>
            </a:r>
            <a:r>
              <a:rPr lang="en-US" sz="1400" dirty="0"/>
              <a:t> </a:t>
            </a:r>
            <a:r>
              <a:rPr lang="en-US" sz="1400" dirty="0" err="1"/>
              <a:t>horizontale</a:t>
            </a:r>
            <a:r>
              <a:rPr lang="en-US" sz="1400" dirty="0"/>
              <a:t> ne </a:t>
            </a:r>
            <a:r>
              <a:rPr lang="en-US" sz="1400" dirty="0" err="1"/>
              <a:t>peut</a:t>
            </a:r>
            <a:r>
              <a:rPr lang="en-US" sz="1400" dirty="0"/>
              <a:t> </a:t>
            </a:r>
            <a:r>
              <a:rPr lang="en-US" sz="1400" dirty="0" err="1"/>
              <a:t>contenir</a:t>
            </a:r>
            <a:r>
              <a:rPr lang="en-US" sz="1400" dirty="0"/>
              <a:t> que des chiffres de 1 à 9.</a:t>
            </a:r>
          </a:p>
          <a:p>
            <a:pPr marL="685165" lvl="1" indent="-285115">
              <a:defRPr/>
            </a:pPr>
            <a:endParaRPr lang="en-US" sz="2000" dirty="0"/>
          </a:p>
        </p:txBody>
      </p:sp>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a:xfrm>
            <a:off x="536430" y="179081"/>
            <a:ext cx="8638967" cy="1325563"/>
          </a:xfrm>
        </p:spPr>
        <p:txBody>
          <a:bodyPr>
            <a:normAutofit/>
          </a:bodyPr>
          <a:lstStyle/>
          <a:p>
            <a:r>
              <a:rPr lang="en-CA" sz="4000" dirty="0" err="1"/>
              <a:t>Défi</a:t>
            </a:r>
            <a:r>
              <a:rPr lang="en-CA" sz="4000" dirty="0"/>
              <a:t> Sudoku</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599" y="1615566"/>
            <a:ext cx="3827886" cy="3835451"/>
          </a:xfrm>
          <a:prstGeom prst="rect">
            <a:avLst/>
          </a:prstGeom>
        </p:spPr>
      </p:pic>
    </p:spTree>
    <p:extLst>
      <p:ext uri="{BB962C8B-B14F-4D97-AF65-F5344CB8AC3E}">
        <p14:creationId xmlns:p14="http://schemas.microsoft.com/office/powerpoint/2010/main" val="211248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4481757" y="1579386"/>
            <a:ext cx="4561659" cy="5074008"/>
          </a:xfrm>
        </p:spPr>
        <p:txBody>
          <a:bodyPr>
            <a:normAutofit/>
          </a:bodyPr>
          <a:lstStyle/>
          <a:p>
            <a:pPr marL="118745" lvl="1" indent="0">
              <a:lnSpc>
                <a:spcPct val="100000"/>
              </a:lnSpc>
              <a:spcBef>
                <a:spcPts val="0"/>
              </a:spcBef>
              <a:buNone/>
              <a:defRPr/>
            </a:pPr>
            <a:r>
              <a:rPr lang="en-US" sz="2000" dirty="0"/>
              <a:t>Tout </a:t>
            </a:r>
            <a:r>
              <a:rPr lang="en-US" sz="2000" dirty="0" err="1"/>
              <a:t>comme</a:t>
            </a:r>
            <a:r>
              <a:rPr lang="en-US" sz="2000" dirty="0"/>
              <a:t> le Sudoku, </a:t>
            </a:r>
            <a:r>
              <a:rPr lang="en-US" sz="2000" dirty="0" err="1"/>
              <a:t>si</a:t>
            </a:r>
            <a:r>
              <a:rPr lang="en-US" sz="2000" dirty="0"/>
              <a:t> </a:t>
            </a:r>
            <a:r>
              <a:rPr lang="en-US" sz="2000" dirty="0" err="1"/>
              <a:t>vous</a:t>
            </a:r>
            <a:r>
              <a:rPr lang="en-US" sz="2000" dirty="0"/>
              <a:t> </a:t>
            </a:r>
            <a:r>
              <a:rPr lang="en-US" sz="2000" dirty="0" err="1"/>
              <a:t>utilisez</a:t>
            </a:r>
            <a:r>
              <a:rPr lang="en-US" sz="2000" dirty="0"/>
              <a:t> </a:t>
            </a:r>
            <a:r>
              <a:rPr lang="en-US" sz="2000" dirty="0" err="1"/>
              <a:t>quelques</a:t>
            </a:r>
            <a:r>
              <a:rPr lang="en-US" sz="2000" dirty="0"/>
              <a:t> </a:t>
            </a:r>
            <a:r>
              <a:rPr lang="en-US" sz="2000" dirty="0" err="1"/>
              <a:t>règles</a:t>
            </a:r>
            <a:r>
              <a:rPr lang="en-US" sz="2000" dirty="0"/>
              <a:t> </a:t>
            </a:r>
            <a:r>
              <a:rPr lang="en-US" sz="2000" dirty="0" err="1"/>
              <a:t>comme</a:t>
            </a:r>
            <a:r>
              <a:rPr lang="en-US" sz="2000" dirty="0"/>
              <a:t> guides, </a:t>
            </a:r>
            <a:r>
              <a:rPr lang="en-US" sz="2000" dirty="0" err="1"/>
              <a:t>vous</a:t>
            </a:r>
            <a:r>
              <a:rPr lang="en-US" sz="2000" dirty="0"/>
              <a:t> </a:t>
            </a:r>
            <a:r>
              <a:rPr lang="en-US" sz="2000" dirty="0" err="1"/>
              <a:t>pouvez</a:t>
            </a:r>
            <a:r>
              <a:rPr lang="en-US" sz="2000" dirty="0"/>
              <a:t> </a:t>
            </a:r>
            <a:r>
              <a:rPr lang="en-US" sz="2000" dirty="0" err="1"/>
              <a:t>compléter</a:t>
            </a:r>
            <a:r>
              <a:rPr lang="en-US" sz="2000" dirty="0"/>
              <a:t> </a:t>
            </a:r>
            <a:r>
              <a:rPr lang="en-US" sz="2000" dirty="0" err="1"/>
              <a:t>vos</a:t>
            </a:r>
            <a:r>
              <a:rPr lang="en-US" sz="2000" dirty="0"/>
              <a:t> </a:t>
            </a:r>
            <a:r>
              <a:rPr lang="en-US" sz="2000" dirty="0" err="1"/>
              <a:t>impôts</a:t>
            </a:r>
            <a:r>
              <a:rPr lang="en-US" sz="2000" dirty="0"/>
              <a:t> sur le </a:t>
            </a:r>
            <a:r>
              <a:rPr lang="en-US" sz="2000" dirty="0" err="1"/>
              <a:t>revenu</a:t>
            </a:r>
            <a:r>
              <a:rPr lang="en-US" sz="2000" dirty="0"/>
              <a:t> des </a:t>
            </a:r>
            <a:r>
              <a:rPr lang="en-US" sz="2000" dirty="0" err="1"/>
              <a:t>personnes</a:t>
            </a:r>
            <a:r>
              <a:rPr lang="en-US" sz="2000" dirty="0"/>
              <a:t> physiques de la bonne manière !</a:t>
            </a:r>
            <a:endParaRPr lang="en-US" dirty="0"/>
          </a:p>
          <a:p>
            <a:pPr marL="118745" lvl="1" indent="0">
              <a:lnSpc>
                <a:spcPct val="100000"/>
              </a:lnSpc>
              <a:spcBef>
                <a:spcPts val="0"/>
              </a:spcBef>
              <a:buNone/>
              <a:defRPr/>
            </a:pPr>
            <a:endParaRPr lang="en-US" sz="2000" dirty="0"/>
          </a:p>
          <a:p>
            <a:pPr marL="118745" lvl="1" indent="0">
              <a:lnSpc>
                <a:spcPct val="100000"/>
              </a:lnSpc>
              <a:spcBef>
                <a:spcPts val="0"/>
              </a:spcBef>
              <a:buNone/>
              <a:defRPr/>
            </a:pPr>
            <a:r>
              <a:rPr lang="en-US" sz="2000" dirty="0">
                <a:solidFill>
                  <a:schemeClr val="tx1"/>
                </a:solidFill>
                <a:ea typeface="MS PGothic"/>
              </a:rPr>
              <a:t>Les </a:t>
            </a:r>
            <a:r>
              <a:rPr lang="en-US" sz="2000" dirty="0" err="1">
                <a:solidFill>
                  <a:schemeClr val="tx1"/>
                </a:solidFill>
                <a:ea typeface="MS PGothic"/>
              </a:rPr>
              <a:t>prochaines</a:t>
            </a:r>
            <a:r>
              <a:rPr lang="en-US" sz="2000" dirty="0">
                <a:solidFill>
                  <a:schemeClr val="tx1"/>
                </a:solidFill>
                <a:ea typeface="MS PGothic"/>
              </a:rPr>
              <a:t> diapositives </a:t>
            </a:r>
            <a:r>
              <a:rPr lang="en-US" sz="2000" dirty="0" err="1">
                <a:solidFill>
                  <a:schemeClr val="tx1"/>
                </a:solidFill>
                <a:ea typeface="MS PGothic"/>
              </a:rPr>
              <a:t>présentent</a:t>
            </a:r>
            <a:r>
              <a:rPr lang="en-US" sz="2000" dirty="0">
                <a:solidFill>
                  <a:schemeClr val="tx1"/>
                </a:solidFill>
                <a:ea typeface="MS PGothic"/>
              </a:rPr>
              <a:t> les </a:t>
            </a:r>
            <a:r>
              <a:rPr lang="en-US" sz="2000" dirty="0" err="1">
                <a:solidFill>
                  <a:schemeClr val="tx1"/>
                </a:solidFill>
                <a:ea typeface="MS PGothic"/>
              </a:rPr>
              <a:t>règles</a:t>
            </a:r>
            <a:r>
              <a:rPr lang="en-US" sz="2000" dirty="0">
                <a:solidFill>
                  <a:schemeClr val="tx1"/>
                </a:solidFill>
                <a:ea typeface="MS PGothic"/>
              </a:rPr>
              <a:t> de base de la </a:t>
            </a:r>
            <a:r>
              <a:rPr lang="en-US" sz="2000" dirty="0" err="1">
                <a:solidFill>
                  <a:schemeClr val="tx1"/>
                </a:solidFill>
                <a:ea typeface="MS PGothic"/>
              </a:rPr>
              <a:t>loi</a:t>
            </a:r>
            <a:r>
              <a:rPr lang="en-US" sz="2000" dirty="0">
                <a:solidFill>
                  <a:schemeClr val="tx1"/>
                </a:solidFill>
                <a:ea typeface="MS PGothic"/>
              </a:rPr>
              <a:t> sur </a:t>
            </a:r>
            <a:r>
              <a:rPr lang="en-US" sz="2000" dirty="0" err="1">
                <a:solidFill>
                  <a:schemeClr val="tx1"/>
                </a:solidFill>
                <a:ea typeface="MS PGothic"/>
              </a:rPr>
              <a:t>l'impôt</a:t>
            </a:r>
            <a:r>
              <a:rPr lang="en-US" sz="2000" dirty="0">
                <a:solidFill>
                  <a:schemeClr val="tx1"/>
                </a:solidFill>
                <a:ea typeface="MS PGothic"/>
              </a:rPr>
              <a:t> sur le </a:t>
            </a:r>
            <a:r>
              <a:rPr lang="en-US" sz="2000" dirty="0" err="1">
                <a:solidFill>
                  <a:schemeClr val="tx1"/>
                </a:solidFill>
                <a:ea typeface="MS PGothic"/>
              </a:rPr>
              <a:t>revenu</a:t>
            </a:r>
            <a:r>
              <a:rPr lang="en-US" sz="2000" dirty="0">
                <a:solidFill>
                  <a:schemeClr val="tx1"/>
                </a:solidFill>
                <a:ea typeface="MS PGothic"/>
              </a:rPr>
              <a:t>.</a:t>
            </a:r>
            <a:endParaRPr lang="en-US" dirty="0">
              <a:solidFill>
                <a:schemeClr val="tx1"/>
              </a:solidFill>
            </a:endParaRPr>
          </a:p>
          <a:p>
            <a:pPr marL="118745" lvl="1" indent="0">
              <a:lnSpc>
                <a:spcPct val="120000"/>
              </a:lnSpc>
              <a:spcBef>
                <a:spcPts val="0"/>
              </a:spcBef>
              <a:buNone/>
              <a:defRPr/>
            </a:pPr>
            <a:endParaRPr lang="en-US" sz="800" dirty="0"/>
          </a:p>
        </p:txBody>
      </p:sp>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a:xfrm>
            <a:off x="536430" y="179081"/>
            <a:ext cx="8638967" cy="1325563"/>
          </a:xfrm>
        </p:spPr>
        <p:txBody>
          <a:bodyPr>
            <a:normAutofit/>
          </a:bodyPr>
          <a:lstStyle/>
          <a:p>
            <a:r>
              <a:rPr lang="en-CA" sz="4000" dirty="0" err="1"/>
              <a:t>Défi</a:t>
            </a:r>
            <a:r>
              <a:rPr lang="en-CA" sz="4000" dirty="0"/>
              <a:t> Sudoku</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225" y="1618488"/>
            <a:ext cx="3838910" cy="3846481"/>
          </a:xfrm>
          <a:prstGeom prst="rect">
            <a:avLst/>
          </a:prstGeom>
        </p:spPr>
      </p:pic>
    </p:spTree>
    <p:extLst>
      <p:ext uri="{BB962C8B-B14F-4D97-AF65-F5344CB8AC3E}">
        <p14:creationId xmlns:p14="http://schemas.microsoft.com/office/powerpoint/2010/main" val="275167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US" sz="3600" dirty="0"/>
              <a:t>Le </a:t>
            </a:r>
            <a:r>
              <a:rPr lang="en-US" sz="3600" dirty="0" err="1"/>
              <a:t>calcul</a:t>
            </a:r>
            <a:r>
              <a:rPr lang="en-US" sz="3600" dirty="0"/>
              <a:t> de base de </a:t>
            </a:r>
            <a:r>
              <a:rPr lang="en-US" sz="3600" dirty="0" err="1"/>
              <a:t>l'impôt</a:t>
            </a:r>
            <a:endParaRPr lang="en-US" dirty="0" err="1"/>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119157" y="1350626"/>
            <a:ext cx="8638967" cy="4877085"/>
          </a:xfrm>
        </p:spPr>
        <p:txBody>
          <a:bodyPr>
            <a:normAutofit/>
          </a:bodyPr>
          <a:lstStyle/>
          <a:p>
            <a:pPr marL="38098" indent="0" algn="ctr">
              <a:buNone/>
              <a:defRPr/>
            </a:pPr>
            <a:r>
              <a:rPr lang="fr-FR" sz="2400" dirty="0">
                <a:ln>
                  <a:solidFill>
                    <a:schemeClr val="accent1"/>
                  </a:solidFill>
                </a:ln>
              </a:rPr>
              <a:t>Vous pouvez calculer le montant de l'impôt que vous devez payer à l'aide de cette formule </a:t>
            </a:r>
            <a:r>
              <a:rPr lang="en-US" sz="2400" dirty="0">
                <a:ln>
                  <a:solidFill>
                    <a:schemeClr val="accent1"/>
                  </a:solidFill>
                </a:ln>
              </a:rPr>
              <a:t>:</a:t>
            </a:r>
          </a:p>
          <a:p>
            <a:pPr marL="38098" indent="0" algn="ctr">
              <a:buNone/>
              <a:defRPr/>
            </a:pPr>
            <a:endParaRPr lang="en-US" sz="2400" dirty="0">
              <a:ln>
                <a:solidFill>
                  <a:schemeClr val="accent1"/>
                </a:solidFill>
              </a:ln>
            </a:endParaRPr>
          </a:p>
          <a:p>
            <a:pPr marL="38098" indent="0" algn="ctr">
              <a:buNone/>
              <a:defRPr/>
            </a:pPr>
            <a:r>
              <a:rPr lang="fr-FR" sz="2400" dirty="0">
                <a:ln>
                  <a:solidFill>
                    <a:schemeClr val="accent1"/>
                  </a:solidFill>
                </a:ln>
              </a:rPr>
              <a:t>Revenu imposable × taux d'imposition = </a:t>
            </a:r>
            <a:r>
              <a:rPr lang="fr-FR" sz="2400" b="1" dirty="0">
                <a:ln>
                  <a:solidFill>
                    <a:schemeClr val="accent1"/>
                  </a:solidFill>
                </a:ln>
              </a:rPr>
              <a:t>dette fiscale</a:t>
            </a:r>
            <a:endParaRPr lang="en-US" sz="2400" b="1" dirty="0">
              <a:ln>
                <a:solidFill>
                  <a:schemeClr val="accent1"/>
                </a:solidFill>
              </a:ln>
            </a:endParaRPr>
          </a:p>
          <a:p>
            <a:pPr marL="38098" indent="0" algn="ctr">
              <a:buNone/>
              <a:defRPr/>
            </a:pPr>
            <a:endParaRPr lang="en-US" sz="2400" b="1" dirty="0">
              <a:ln>
                <a:solidFill>
                  <a:schemeClr val="accent1"/>
                </a:solidFill>
              </a:ln>
            </a:endParaRPr>
          </a:p>
          <a:p>
            <a:pPr marL="38098" indent="0" algn="ctr">
              <a:buNone/>
              <a:defRPr/>
            </a:pPr>
            <a:endParaRPr lang="en-US" sz="2400" b="1" dirty="0">
              <a:ln>
                <a:solidFill>
                  <a:schemeClr val="accent1"/>
                </a:solidFill>
              </a:ln>
            </a:endParaRPr>
          </a:p>
          <a:p>
            <a:pPr marL="38098" indent="0" algn="ctr">
              <a:buNone/>
              <a:defRPr/>
            </a:pPr>
            <a:endParaRPr lang="en-US" sz="2400" b="1" dirty="0">
              <a:ln>
                <a:solidFill>
                  <a:schemeClr val="accent1"/>
                </a:solidFill>
              </a:ln>
            </a:endParaRPr>
          </a:p>
          <a:p>
            <a:pPr marL="38098" indent="0" algn="ctr">
              <a:buNone/>
              <a:defRPr/>
            </a:pPr>
            <a:endParaRPr lang="en-US" sz="2400" b="1" dirty="0">
              <a:ln>
                <a:solidFill>
                  <a:schemeClr val="accent1"/>
                </a:solidFill>
              </a:ln>
            </a:endParaRPr>
          </a:p>
          <a:p>
            <a:pPr marL="38098" indent="0" algn="ctr">
              <a:buNone/>
              <a:defRPr/>
            </a:pPr>
            <a:endParaRPr lang="en-US" sz="2400" b="1" dirty="0">
              <a:ln>
                <a:solidFill>
                  <a:schemeClr val="accent1"/>
                </a:solidFill>
              </a:ln>
            </a:endParaRPr>
          </a:p>
          <a:p>
            <a:pPr marL="38098" indent="0" algn="ctr">
              <a:buNone/>
              <a:defRPr/>
            </a:pPr>
            <a:endParaRPr lang="en-US" sz="2400" b="1" dirty="0">
              <a:ln>
                <a:solidFill>
                  <a:schemeClr val="accent1"/>
                </a:solidFill>
              </a:ln>
            </a:endParaRPr>
          </a:p>
          <a:p>
            <a:pPr marL="38098" indent="0" algn="ctr">
              <a:buNone/>
              <a:defRPr/>
            </a:pPr>
            <a:r>
              <a:rPr lang="fr-FR" sz="2400" b="1" dirty="0">
                <a:ln>
                  <a:solidFill>
                    <a:schemeClr val="accent1"/>
                  </a:solidFill>
                </a:ln>
              </a:rPr>
              <a:t>Examinons chacune de ces règles.</a:t>
            </a:r>
            <a:endParaRPr lang="en-US" sz="2000" dirty="0"/>
          </a:p>
          <a:p>
            <a:pPr marL="38098" indent="0">
              <a:buNone/>
              <a:defRPr/>
            </a:pPr>
            <a:endParaRPr lang="en-US" sz="2000" dirty="0"/>
          </a:p>
          <a:p>
            <a:pPr marL="0" indent="0">
              <a:lnSpc>
                <a:spcPts val="2500"/>
              </a:lnSpc>
              <a:buNone/>
            </a:pPr>
            <a:endParaRPr lang="en-US" sz="2000" dirty="0"/>
          </a:p>
        </p:txBody>
      </p:sp>
      <p:sp>
        <p:nvSpPr>
          <p:cNvPr id="5" name="TextBox 4"/>
          <p:cNvSpPr txBox="1"/>
          <p:nvPr/>
        </p:nvSpPr>
        <p:spPr>
          <a:xfrm>
            <a:off x="438912" y="3968496"/>
            <a:ext cx="2212848" cy="1631216"/>
          </a:xfrm>
          <a:prstGeom prst="rect">
            <a:avLst/>
          </a:prstGeom>
          <a:noFill/>
          <a:ln>
            <a:solidFill>
              <a:schemeClr val="accent1"/>
            </a:solidFill>
          </a:ln>
        </p:spPr>
        <p:txBody>
          <a:bodyPr wrap="square" lIns="91440" tIns="45720" rIns="91440" bIns="45720" rtlCol="0" anchor="t">
            <a:spAutoFit/>
          </a:bodyPr>
          <a:lstStyle/>
          <a:p>
            <a:r>
              <a:rPr lang="en-US" sz="2000" dirty="0">
                <a:latin typeface="Arial"/>
                <a:ea typeface="MS PGothic"/>
                <a:cs typeface="Arial"/>
              </a:rPr>
              <a:t>La </a:t>
            </a:r>
            <a:r>
              <a:rPr lang="en-US" sz="2000" dirty="0" err="1">
                <a:latin typeface="Arial"/>
                <a:ea typeface="MS PGothic"/>
                <a:cs typeface="Arial"/>
              </a:rPr>
              <a:t>partie</a:t>
            </a:r>
            <a:r>
              <a:rPr lang="en-US" sz="2000" dirty="0">
                <a:latin typeface="Arial"/>
                <a:ea typeface="MS PGothic"/>
                <a:cs typeface="Arial"/>
              </a:rPr>
              <a:t> de </a:t>
            </a:r>
            <a:r>
              <a:rPr lang="en-US" sz="2000" dirty="0" err="1">
                <a:latin typeface="Arial"/>
                <a:ea typeface="MS PGothic"/>
                <a:cs typeface="Arial"/>
              </a:rPr>
              <a:t>votre</a:t>
            </a:r>
            <a:r>
              <a:rPr lang="en-US" sz="2000" dirty="0">
                <a:latin typeface="Arial"/>
                <a:ea typeface="MS PGothic"/>
                <a:cs typeface="Arial"/>
              </a:rPr>
              <a:t> </a:t>
            </a:r>
            <a:r>
              <a:rPr lang="en-US" sz="2000" dirty="0" err="1">
                <a:latin typeface="Arial"/>
                <a:ea typeface="MS PGothic"/>
                <a:cs typeface="Arial"/>
              </a:rPr>
              <a:t>revenu</a:t>
            </a:r>
            <a:r>
              <a:rPr lang="en-US" sz="2000" dirty="0">
                <a:latin typeface="Arial"/>
                <a:ea typeface="MS PGothic"/>
                <a:cs typeface="Arial"/>
              </a:rPr>
              <a:t> </a:t>
            </a:r>
            <a:r>
              <a:rPr lang="en-US" sz="2000" dirty="0" err="1">
                <a:latin typeface="Arial"/>
                <a:ea typeface="MS PGothic"/>
                <a:cs typeface="Arial"/>
              </a:rPr>
              <a:t>utilisée</a:t>
            </a:r>
            <a:r>
              <a:rPr lang="en-US" sz="2000" dirty="0">
                <a:latin typeface="Arial"/>
                <a:ea typeface="MS PGothic"/>
                <a:cs typeface="Arial"/>
              </a:rPr>
              <a:t> pour </a:t>
            </a:r>
            <a:r>
              <a:rPr lang="en-US" sz="2000" dirty="0" err="1">
                <a:latin typeface="Arial"/>
                <a:ea typeface="MS PGothic"/>
                <a:cs typeface="Arial"/>
              </a:rPr>
              <a:t>calculer</a:t>
            </a:r>
            <a:r>
              <a:rPr lang="en-US" sz="2000" dirty="0">
                <a:latin typeface="Arial"/>
                <a:ea typeface="MS PGothic"/>
                <a:cs typeface="Arial"/>
              </a:rPr>
              <a:t> </a:t>
            </a:r>
            <a:r>
              <a:rPr lang="en-US" sz="2000" dirty="0" err="1">
                <a:latin typeface="Arial"/>
                <a:ea typeface="MS PGothic"/>
                <a:cs typeface="Arial"/>
              </a:rPr>
              <a:t>l’impôt</a:t>
            </a:r>
            <a:r>
              <a:rPr lang="en-US" sz="2000" dirty="0">
                <a:latin typeface="Arial"/>
                <a:ea typeface="MS PGothic"/>
                <a:cs typeface="Arial"/>
              </a:rPr>
              <a:t> sur le </a:t>
            </a:r>
            <a:r>
              <a:rPr lang="en-US" sz="2000" dirty="0" err="1">
                <a:latin typeface="Arial"/>
                <a:ea typeface="MS PGothic"/>
                <a:cs typeface="Arial"/>
              </a:rPr>
              <a:t>revenu</a:t>
            </a:r>
            <a:r>
              <a:rPr lang="en-US" sz="2000" dirty="0">
                <a:latin typeface="Arial"/>
                <a:ea typeface="MS PGothic"/>
                <a:cs typeface="Arial"/>
              </a:rPr>
              <a:t>.</a:t>
            </a:r>
            <a:endParaRPr lang="en-US" dirty="0">
              <a:latin typeface="Arial"/>
              <a:ea typeface="MS PGothic"/>
              <a:cs typeface="Arial"/>
            </a:endParaRPr>
          </a:p>
        </p:txBody>
      </p:sp>
      <p:sp>
        <p:nvSpPr>
          <p:cNvPr id="6" name="TextBox 5"/>
          <p:cNvSpPr txBox="1"/>
          <p:nvPr/>
        </p:nvSpPr>
        <p:spPr>
          <a:xfrm>
            <a:off x="3464465" y="4194069"/>
            <a:ext cx="2377440" cy="1323439"/>
          </a:xfrm>
          <a:prstGeom prst="rect">
            <a:avLst/>
          </a:prstGeom>
          <a:noFill/>
          <a:ln>
            <a:solidFill>
              <a:schemeClr val="accent1"/>
            </a:solidFill>
          </a:ln>
        </p:spPr>
        <p:txBody>
          <a:bodyPr wrap="square" rtlCol="0">
            <a:spAutoFit/>
          </a:bodyPr>
          <a:lstStyle/>
          <a:p>
            <a:r>
              <a:rPr lang="fr-FR" sz="2000" dirty="0"/>
              <a:t>Le pourcentage de votre revenu sur lequel l'impôt est payé.</a:t>
            </a:r>
            <a:endParaRPr lang="en-US" sz="2000" dirty="0"/>
          </a:p>
        </p:txBody>
      </p:sp>
      <p:sp>
        <p:nvSpPr>
          <p:cNvPr id="7" name="TextBox 6"/>
          <p:cNvSpPr txBox="1"/>
          <p:nvPr/>
        </p:nvSpPr>
        <p:spPr>
          <a:xfrm>
            <a:off x="6654610" y="3968496"/>
            <a:ext cx="2020824" cy="1323439"/>
          </a:xfrm>
          <a:prstGeom prst="rect">
            <a:avLst/>
          </a:prstGeom>
          <a:noFill/>
          <a:ln>
            <a:solidFill>
              <a:schemeClr val="accent1"/>
            </a:solidFill>
          </a:ln>
        </p:spPr>
        <p:txBody>
          <a:bodyPr wrap="square" rtlCol="0">
            <a:spAutoFit/>
          </a:bodyPr>
          <a:lstStyle/>
          <a:p>
            <a:r>
              <a:rPr lang="fr-FR" sz="2000" dirty="0"/>
              <a:t>Le montant des impôts que vous devez payer.</a:t>
            </a:r>
            <a:endParaRPr lang="en-US" sz="2000" dirty="0"/>
          </a:p>
        </p:txBody>
      </p:sp>
      <p:cxnSp>
        <p:nvCxnSpPr>
          <p:cNvPr id="9" name="Straight Arrow Connector 8"/>
          <p:cNvCxnSpPr>
            <a:stCxn id="5" idx="0"/>
          </p:cNvCxnSpPr>
          <p:nvPr/>
        </p:nvCxnSpPr>
        <p:spPr>
          <a:xfrm flipV="1">
            <a:off x="1545336" y="3016255"/>
            <a:ext cx="493014" cy="9522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0"/>
          </p:cNvCxnSpPr>
          <p:nvPr/>
        </p:nvCxnSpPr>
        <p:spPr>
          <a:xfrm flipH="1" flipV="1">
            <a:off x="4648200" y="3016255"/>
            <a:ext cx="4985" cy="11778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0"/>
          </p:cNvCxnSpPr>
          <p:nvPr/>
        </p:nvCxnSpPr>
        <p:spPr>
          <a:xfrm flipH="1" flipV="1">
            <a:off x="7172325" y="3016255"/>
            <a:ext cx="492697" cy="9522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613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dirty="0"/>
              <a:t>Sources de </a:t>
            </a:r>
            <a:r>
              <a:rPr lang="en-CA" sz="3600" dirty="0" err="1"/>
              <a:t>revenus</a:t>
            </a:r>
            <a:r>
              <a:rPr lang="en-CA" sz="3600" dirty="0"/>
              <a:t> </a:t>
            </a:r>
            <a:r>
              <a:rPr lang="en-CA" sz="3600" dirty="0" err="1"/>
              <a:t>imposables</a:t>
            </a:r>
            <a:endParaRPr lang="en-US" dirty="0" err="1"/>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837944"/>
            <a:ext cx="8638967" cy="4515147"/>
          </a:xfrm>
        </p:spPr>
        <p:txBody>
          <a:bodyPr>
            <a:normAutofit/>
          </a:bodyPr>
          <a:lstStyle/>
          <a:p>
            <a:pPr marL="380365" indent="-342900">
              <a:lnSpc>
                <a:spcPct val="100000"/>
              </a:lnSpc>
              <a:defRPr/>
            </a:pPr>
            <a:r>
              <a:rPr lang="en-US" sz="2000" dirty="0"/>
              <a:t>Tout </a:t>
            </a:r>
            <a:r>
              <a:rPr lang="en-US" sz="2000" dirty="0" err="1"/>
              <a:t>ce</a:t>
            </a:r>
            <a:r>
              <a:rPr lang="en-US" sz="2000" dirty="0"/>
              <a:t> que </a:t>
            </a:r>
            <a:r>
              <a:rPr lang="en-US" sz="2000" dirty="0" err="1"/>
              <a:t>vous</a:t>
            </a:r>
            <a:r>
              <a:rPr lang="en-US" sz="2000" dirty="0"/>
              <a:t> </a:t>
            </a:r>
            <a:r>
              <a:rPr lang="en-US" sz="2000" dirty="0" err="1"/>
              <a:t>gagnez</a:t>
            </a:r>
            <a:r>
              <a:rPr lang="en-US" sz="2000" dirty="0"/>
              <a:t> </a:t>
            </a:r>
            <a:r>
              <a:rPr lang="en-US" sz="2000" dirty="0" err="1"/>
              <a:t>n'est</a:t>
            </a:r>
            <a:r>
              <a:rPr lang="en-US" sz="2000" dirty="0"/>
              <a:t> pas </a:t>
            </a:r>
            <a:r>
              <a:rPr lang="en-US" sz="2000" dirty="0" err="1"/>
              <a:t>imposé</a:t>
            </a:r>
            <a:r>
              <a:rPr lang="en-US" sz="2000" dirty="0"/>
              <a:t>.</a:t>
            </a:r>
          </a:p>
          <a:p>
            <a:pPr marL="380365" indent="-342900">
              <a:lnSpc>
                <a:spcPct val="100000"/>
              </a:lnSpc>
              <a:defRPr/>
            </a:pPr>
            <a:r>
              <a:rPr lang="en-US" sz="2000" b="1" dirty="0"/>
              <a:t>Les </a:t>
            </a:r>
            <a:r>
              <a:rPr lang="en-US" sz="2000" b="1" dirty="0" err="1"/>
              <a:t>revenus</a:t>
            </a:r>
            <a:r>
              <a:rPr lang="en-US" sz="2000" b="1" dirty="0"/>
              <a:t> non </a:t>
            </a:r>
            <a:r>
              <a:rPr lang="en-US" sz="2000" b="1" dirty="0" err="1"/>
              <a:t>imposables</a:t>
            </a:r>
            <a:r>
              <a:rPr lang="en-US" sz="2000" dirty="0"/>
              <a:t> </a:t>
            </a:r>
            <a:r>
              <a:rPr lang="en-US" sz="2000" dirty="0" err="1"/>
              <a:t>comprennent</a:t>
            </a:r>
            <a:r>
              <a:rPr lang="en-US" sz="2000" dirty="0"/>
              <a:t> les gains de </a:t>
            </a:r>
            <a:r>
              <a:rPr lang="en-US" sz="2000" dirty="0" err="1"/>
              <a:t>loterie</a:t>
            </a:r>
            <a:r>
              <a:rPr lang="en-US" sz="2000" dirty="0"/>
              <a:t>, les </a:t>
            </a:r>
            <a:r>
              <a:rPr lang="en-US" sz="2000" dirty="0" err="1"/>
              <a:t>cadeaux</a:t>
            </a:r>
            <a:r>
              <a:rPr lang="en-US" sz="2000" dirty="0"/>
              <a:t> et les </a:t>
            </a:r>
            <a:r>
              <a:rPr lang="en-US" sz="2000" dirty="0" err="1"/>
              <a:t>héritages</a:t>
            </a:r>
            <a:r>
              <a:rPr lang="en-US" sz="2000" dirty="0"/>
              <a:t>, les </a:t>
            </a:r>
            <a:r>
              <a:rPr lang="en-US" sz="2000" dirty="0" err="1"/>
              <a:t>indemnités</a:t>
            </a:r>
            <a:r>
              <a:rPr lang="en-US" sz="2000" dirty="0"/>
              <a:t> de </a:t>
            </a:r>
            <a:r>
              <a:rPr lang="en-US" sz="2000" dirty="0" err="1"/>
              <a:t>grève</a:t>
            </a:r>
            <a:r>
              <a:rPr lang="en-US" sz="2000" dirty="0"/>
              <a:t> et </a:t>
            </a:r>
            <a:r>
              <a:rPr lang="en-US" sz="2000" dirty="0" err="1"/>
              <a:t>quelques</a:t>
            </a:r>
            <a:r>
              <a:rPr lang="en-US" sz="2000" dirty="0"/>
              <a:t> </a:t>
            </a:r>
            <a:r>
              <a:rPr lang="en-US" sz="2000" dirty="0" err="1"/>
              <a:t>autres</a:t>
            </a:r>
            <a:r>
              <a:rPr lang="en-US" sz="2000" dirty="0"/>
              <a:t>.</a:t>
            </a:r>
          </a:p>
          <a:p>
            <a:pPr marL="380365" indent="-342900">
              <a:lnSpc>
                <a:spcPct val="100000"/>
              </a:lnSpc>
              <a:defRPr/>
            </a:pPr>
            <a:r>
              <a:rPr lang="en-US" sz="2000" b="1" dirty="0"/>
              <a:t>Le </a:t>
            </a:r>
            <a:r>
              <a:rPr lang="en-US" sz="2000" b="1" dirty="0" err="1"/>
              <a:t>revenu</a:t>
            </a:r>
            <a:r>
              <a:rPr lang="en-US" sz="2000" b="1" dirty="0"/>
              <a:t> imposable</a:t>
            </a:r>
            <a:r>
              <a:rPr lang="en-US" sz="2000" dirty="0"/>
              <a:t> </a:t>
            </a:r>
            <a:r>
              <a:rPr lang="en-US" sz="2000" dirty="0" err="1"/>
              <a:t>est</a:t>
            </a:r>
            <a:r>
              <a:rPr lang="en-US" sz="2000" dirty="0"/>
              <a:t> la </a:t>
            </a:r>
            <a:r>
              <a:rPr lang="en-US" sz="2000" dirty="0" err="1"/>
              <a:t>partie</a:t>
            </a:r>
            <a:r>
              <a:rPr lang="en-US" sz="2000" dirty="0"/>
              <a:t> de </a:t>
            </a:r>
            <a:r>
              <a:rPr lang="en-US" sz="2000" dirty="0" err="1"/>
              <a:t>votre</a:t>
            </a:r>
            <a:r>
              <a:rPr lang="en-US" sz="2000" dirty="0"/>
              <a:t> </a:t>
            </a:r>
            <a:r>
              <a:rPr lang="en-US" sz="2000" dirty="0" err="1"/>
              <a:t>revenu</a:t>
            </a:r>
            <a:r>
              <a:rPr lang="en-US" sz="2000" dirty="0"/>
              <a:t> </a:t>
            </a:r>
            <a:r>
              <a:rPr lang="en-US" sz="2000" dirty="0" err="1"/>
              <a:t>utilisée</a:t>
            </a:r>
            <a:r>
              <a:rPr lang="en-US" sz="2000" dirty="0"/>
              <a:t> pour </a:t>
            </a:r>
            <a:r>
              <a:rPr lang="en-US" sz="2000" dirty="0" err="1"/>
              <a:t>calculer</a:t>
            </a:r>
            <a:r>
              <a:rPr lang="en-US" sz="2000" dirty="0"/>
              <a:t> </a:t>
            </a:r>
            <a:r>
              <a:rPr lang="en-US" sz="2000" dirty="0" err="1"/>
              <a:t>l'impôt</a:t>
            </a:r>
            <a:r>
              <a:rPr lang="en-US" sz="2000" dirty="0"/>
              <a:t> sur le </a:t>
            </a:r>
            <a:r>
              <a:rPr lang="en-US" sz="2000" dirty="0" err="1"/>
              <a:t>revenu</a:t>
            </a:r>
            <a:r>
              <a:rPr lang="en-US" sz="2000" dirty="0"/>
              <a:t>.</a:t>
            </a:r>
          </a:p>
          <a:p>
            <a:pPr marL="380365" indent="-342900">
              <a:lnSpc>
                <a:spcPct val="100000"/>
              </a:lnSpc>
              <a:defRPr/>
            </a:pPr>
            <a:r>
              <a:rPr lang="en-US" sz="2000" dirty="0"/>
              <a:t>Pour </a:t>
            </a:r>
            <a:r>
              <a:rPr lang="en-US" sz="2000" dirty="0" err="1"/>
              <a:t>déterminer</a:t>
            </a:r>
            <a:r>
              <a:rPr lang="en-US" sz="2000" dirty="0"/>
              <a:t> le </a:t>
            </a:r>
            <a:r>
              <a:rPr lang="en-US" sz="2000" dirty="0" err="1"/>
              <a:t>revenu</a:t>
            </a:r>
            <a:r>
              <a:rPr lang="en-US" sz="2000" dirty="0"/>
              <a:t> imposable, il faut </a:t>
            </a:r>
            <a:r>
              <a:rPr lang="en-US" sz="2000" dirty="0" err="1"/>
              <a:t>d'abord</a:t>
            </a:r>
            <a:r>
              <a:rPr lang="en-US" sz="2000" dirty="0"/>
              <a:t> identifier </a:t>
            </a:r>
            <a:r>
              <a:rPr lang="en-US" sz="2000" dirty="0" err="1"/>
              <a:t>toutes</a:t>
            </a:r>
            <a:r>
              <a:rPr lang="en-US" sz="2000" dirty="0"/>
              <a:t> les sources de </a:t>
            </a:r>
            <a:r>
              <a:rPr lang="en-US" sz="2000" dirty="0" err="1"/>
              <a:t>revenus</a:t>
            </a:r>
            <a:r>
              <a:rPr lang="en-US" sz="2000" dirty="0"/>
              <a:t>.</a:t>
            </a:r>
          </a:p>
          <a:p>
            <a:pPr marL="37465" indent="0">
              <a:lnSpc>
                <a:spcPct val="100000"/>
              </a:lnSpc>
              <a:buNone/>
              <a:defRPr/>
            </a:pPr>
            <a:endParaRPr lang="en-US" sz="2000" dirty="0"/>
          </a:p>
          <a:p>
            <a:pPr marL="37465" indent="0">
              <a:lnSpc>
                <a:spcPct val="100000"/>
              </a:lnSpc>
              <a:buNone/>
              <a:defRPr/>
            </a:pPr>
            <a:endParaRPr lang="en-US" sz="2000" dirty="0"/>
          </a:p>
          <a:p>
            <a:pPr marL="37465" indent="0">
              <a:lnSpc>
                <a:spcPct val="100000"/>
              </a:lnSpc>
              <a:buNone/>
              <a:defRPr/>
            </a:pPr>
            <a:endParaRPr lang="en-US" sz="2000" dirty="0"/>
          </a:p>
          <a:p>
            <a:pPr marL="37465" indent="0">
              <a:lnSpc>
                <a:spcPct val="100000"/>
              </a:lnSpc>
              <a:buNone/>
              <a:defRPr/>
            </a:pPr>
            <a:endParaRPr lang="en-US" sz="2000" dirty="0"/>
          </a:p>
          <a:p>
            <a:pPr marL="37465" indent="0">
              <a:lnSpc>
                <a:spcPct val="100000"/>
              </a:lnSpc>
              <a:buNone/>
              <a:defRPr/>
            </a:pPr>
            <a:endParaRPr lang="en-US" dirty="0"/>
          </a:p>
          <a:p>
            <a:pPr marL="37465" indent="0">
              <a:lnSpc>
                <a:spcPct val="100000"/>
              </a:lnSpc>
              <a:buNone/>
              <a:defRPr/>
            </a:pPr>
            <a:endParaRPr lang="en-US" sz="2000" dirty="0"/>
          </a:p>
          <a:p>
            <a:pPr marL="0" indent="0">
              <a:lnSpc>
                <a:spcPts val="2500"/>
              </a:lnSpc>
              <a:buNone/>
            </a:pPr>
            <a:endParaRPr lang="en-US" sz="2000" dirty="0"/>
          </a:p>
        </p:txBody>
      </p:sp>
    </p:spTree>
    <p:extLst>
      <p:ext uri="{BB962C8B-B14F-4D97-AF65-F5344CB8AC3E}">
        <p14:creationId xmlns:p14="http://schemas.microsoft.com/office/powerpoint/2010/main" val="163031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Google Shape;65;p1">
            <a:extLst>
              <a:ext uri="{FF2B5EF4-FFF2-40B4-BE49-F238E27FC236}">
                <a16:creationId xmlns:a16="http://schemas.microsoft.com/office/drawing/2014/main" id="{B21584E2-E8D4-FD64-0A12-93743EAFCD59}"/>
              </a:ext>
            </a:extLst>
          </p:cNvPr>
          <p:cNvSpPr txBox="1">
            <a:spLocks noGrp="1" noChangeArrowheads="1"/>
          </p:cNvSpPr>
          <p:nvPr>
            <p:ph type="title"/>
          </p:nvPr>
        </p:nvSpPr>
        <p:spPr>
          <a:xfrm>
            <a:off x="250825" y="1131888"/>
            <a:ext cx="8639175" cy="993775"/>
          </a:xfrm>
        </p:spPr>
        <p:txBody>
          <a:bodyPr lIns="68569" tIns="34275" rIns="68569" bIns="34275"/>
          <a:lstStyle/>
          <a:p>
            <a:pPr>
              <a:spcBef>
                <a:spcPct val="0"/>
              </a:spcBef>
              <a:spcAft>
                <a:spcPct val="0"/>
              </a:spcAft>
            </a:pPr>
            <a:r>
              <a:rPr lang="en-US" sz="3600" dirty="0"/>
              <a:t>Les </a:t>
            </a:r>
            <a:r>
              <a:rPr lang="en-US" sz="3600" dirty="0" err="1"/>
              <a:t>élèves</a:t>
            </a:r>
            <a:r>
              <a:rPr lang="en-US" sz="3600" dirty="0"/>
              <a:t> </a:t>
            </a:r>
            <a:r>
              <a:rPr lang="en-US" sz="3600" dirty="0" err="1"/>
              <a:t>vont</a:t>
            </a:r>
            <a:r>
              <a:rPr lang="en-US" sz="3600" dirty="0"/>
              <a:t>... </a:t>
            </a:r>
          </a:p>
        </p:txBody>
      </p:sp>
      <p:sp>
        <p:nvSpPr>
          <p:cNvPr id="6146" name="Google Shape;66;p1">
            <a:extLst>
              <a:ext uri="{FF2B5EF4-FFF2-40B4-BE49-F238E27FC236}">
                <a16:creationId xmlns:a16="http://schemas.microsoft.com/office/drawing/2014/main" id="{BB316B30-4DA0-2BF0-87FE-4728E5639AAF}"/>
              </a:ext>
            </a:extLst>
          </p:cNvPr>
          <p:cNvSpPr txBox="1">
            <a:spLocks noGrp="1" noChangeArrowheads="1"/>
          </p:cNvSpPr>
          <p:nvPr>
            <p:ph type="body" idx="1"/>
          </p:nvPr>
        </p:nvSpPr>
        <p:spPr>
          <a:xfrm>
            <a:off x="250825" y="2227263"/>
            <a:ext cx="8639175" cy="3262312"/>
          </a:xfrm>
        </p:spPr>
        <p:txBody>
          <a:bodyPr lIns="68569" tIns="34275" rIns="68569" bIns="34275">
            <a:normAutofit/>
          </a:bodyPr>
          <a:lstStyle/>
          <a:p>
            <a:pPr marL="342265" indent="-304165">
              <a:lnSpc>
                <a:spcPts val="2400"/>
              </a:lnSpc>
            </a:pPr>
            <a:r>
              <a:rPr lang="en-US" sz="2400" dirty="0" err="1">
                <a:ea typeface="MS PGothic"/>
              </a:rPr>
              <a:t>Apprendre</a:t>
            </a:r>
            <a:r>
              <a:rPr lang="en-US" sz="2400" dirty="0">
                <a:ea typeface="MS PGothic"/>
              </a:rPr>
              <a:t> les bases de </a:t>
            </a:r>
            <a:r>
              <a:rPr lang="en-US" sz="2400" dirty="0" err="1">
                <a:ea typeface="MS PGothic"/>
              </a:rPr>
              <a:t>l'impôt</a:t>
            </a:r>
            <a:r>
              <a:rPr lang="en-US" sz="2400" dirty="0">
                <a:ea typeface="MS PGothic"/>
              </a:rPr>
              <a:t> sur le </a:t>
            </a:r>
            <a:r>
              <a:rPr lang="en-US" sz="2400" dirty="0" err="1">
                <a:ea typeface="MS PGothic"/>
              </a:rPr>
              <a:t>revenu</a:t>
            </a:r>
            <a:r>
              <a:rPr lang="en-US" sz="2400" dirty="0">
                <a:ea typeface="MS PGothic"/>
              </a:rPr>
              <a:t> au Canada</a:t>
            </a:r>
            <a:endParaRPr lang="en-US" dirty="0"/>
          </a:p>
          <a:p>
            <a:pPr marL="342265" indent="-304165">
              <a:lnSpc>
                <a:spcPts val="2400"/>
              </a:lnSpc>
            </a:pPr>
            <a:endParaRPr lang="en-US" sz="2400">
              <a:ea typeface="MS PGothic"/>
            </a:endParaRPr>
          </a:p>
          <a:p>
            <a:pPr marL="342265" indent="-304165">
              <a:lnSpc>
                <a:spcPts val="2400"/>
              </a:lnSpc>
            </a:pPr>
            <a:r>
              <a:rPr lang="en-US" sz="2400" dirty="0" err="1">
                <a:ea typeface="MS PGothic"/>
              </a:rPr>
              <a:t>Rassembler</a:t>
            </a:r>
            <a:r>
              <a:rPr lang="en-US" sz="2400" dirty="0">
                <a:ea typeface="MS PGothic"/>
              </a:rPr>
              <a:t>, </a:t>
            </a:r>
            <a:r>
              <a:rPr lang="en-US" sz="2400" dirty="0" err="1">
                <a:ea typeface="MS PGothic"/>
              </a:rPr>
              <a:t>interpréter</a:t>
            </a:r>
            <a:r>
              <a:rPr lang="en-US" sz="2400" dirty="0">
                <a:ea typeface="MS PGothic"/>
              </a:rPr>
              <a:t> et </a:t>
            </a:r>
            <a:r>
              <a:rPr lang="en-US" sz="2400" dirty="0" err="1">
                <a:ea typeface="MS PGothic"/>
              </a:rPr>
              <a:t>décrire</a:t>
            </a:r>
            <a:r>
              <a:rPr lang="en-US" sz="2400" dirty="0">
                <a:ea typeface="MS PGothic"/>
              </a:rPr>
              <a:t> les </a:t>
            </a:r>
            <a:r>
              <a:rPr lang="en-US" sz="2400" dirty="0" err="1">
                <a:ea typeface="MS PGothic"/>
              </a:rPr>
              <a:t>informations</a:t>
            </a:r>
            <a:r>
              <a:rPr lang="en-US" sz="2400" dirty="0">
                <a:ea typeface="MS PGothic"/>
              </a:rPr>
              <a:t> et les documents </a:t>
            </a:r>
            <a:r>
              <a:rPr lang="en-US" sz="2400" dirty="0" err="1">
                <a:ea typeface="MS PGothic"/>
              </a:rPr>
              <a:t>nécessaires</a:t>
            </a:r>
            <a:r>
              <a:rPr lang="en-US" sz="2400" dirty="0">
                <a:ea typeface="MS PGothic"/>
              </a:rPr>
              <a:t> pour </a:t>
            </a:r>
            <a:r>
              <a:rPr lang="en-US" sz="2400" dirty="0" err="1">
                <a:ea typeface="MS PGothic"/>
              </a:rPr>
              <a:t>remplir</a:t>
            </a:r>
            <a:r>
              <a:rPr lang="en-US" sz="2400" dirty="0">
                <a:ea typeface="MS PGothic"/>
              </a:rPr>
              <a:t> </a:t>
            </a:r>
            <a:r>
              <a:rPr lang="en-US" sz="2400" dirty="0" err="1">
                <a:ea typeface="MS PGothic"/>
              </a:rPr>
              <a:t>une</a:t>
            </a:r>
            <a:r>
              <a:rPr lang="en-US" sz="2400" dirty="0">
                <a:ea typeface="MS PGothic"/>
              </a:rPr>
              <a:t> declaration </a:t>
            </a:r>
            <a:r>
              <a:rPr lang="en-US" sz="2400" dirty="0" err="1">
                <a:ea typeface="MS PGothic"/>
              </a:rPr>
              <a:t>d'impôt</a:t>
            </a:r>
            <a:r>
              <a:rPr lang="en-US" sz="2400" dirty="0">
                <a:ea typeface="MS PGothic"/>
              </a:rPr>
              <a:t> sur le </a:t>
            </a:r>
            <a:r>
              <a:rPr lang="en-US" sz="2400" dirty="0" err="1">
                <a:ea typeface="MS PGothic"/>
              </a:rPr>
              <a:t>revenu</a:t>
            </a:r>
            <a:r>
              <a:rPr lang="en-US" sz="2400" dirty="0">
                <a:ea typeface="MS PGothic"/>
              </a:rPr>
              <a:t> des </a:t>
            </a:r>
            <a:r>
              <a:rPr lang="en-US" sz="2400" dirty="0" err="1">
                <a:ea typeface="MS PGothic"/>
              </a:rPr>
              <a:t>particuliers</a:t>
            </a:r>
            <a:r>
              <a:rPr lang="en-US" sz="2400" dirty="0">
                <a:ea typeface="MS PGothic"/>
              </a:rPr>
              <a:t>.</a:t>
            </a:r>
          </a:p>
          <a:p>
            <a:pPr marL="342265" indent="-304165">
              <a:lnSpc>
                <a:spcPts val="2400"/>
              </a:lnSpc>
            </a:pPr>
            <a:endParaRPr lang="en-US" sz="2400">
              <a:ea typeface="MS PGothic"/>
            </a:endParaRPr>
          </a:p>
          <a:p>
            <a:pPr marL="342265" indent="-304165">
              <a:lnSpc>
                <a:spcPts val="2400"/>
              </a:lnSpc>
            </a:pPr>
            <a:r>
              <a:rPr lang="en-US" sz="2400" dirty="0" err="1">
                <a:ea typeface="MS PGothic"/>
              </a:rPr>
              <a:t>Préparer</a:t>
            </a:r>
            <a:r>
              <a:rPr lang="en-US" sz="2400" dirty="0">
                <a:ea typeface="MS PGothic"/>
              </a:rPr>
              <a:t> </a:t>
            </a:r>
            <a:r>
              <a:rPr lang="en-US" sz="2400" dirty="0" err="1">
                <a:ea typeface="MS PGothic"/>
              </a:rPr>
              <a:t>une</a:t>
            </a:r>
            <a:r>
              <a:rPr lang="en-US" sz="2400" dirty="0">
                <a:ea typeface="MS PGothic"/>
              </a:rPr>
              <a:t> simple declaration </a:t>
            </a:r>
            <a:r>
              <a:rPr lang="en-US" sz="2400" dirty="0" err="1">
                <a:ea typeface="MS PGothic"/>
              </a:rPr>
              <a:t>d'impôt</a:t>
            </a:r>
            <a:r>
              <a:rPr lang="en-US" sz="2400" dirty="0">
                <a:ea typeface="MS PGothic"/>
              </a:rPr>
              <a:t> sur le </a:t>
            </a:r>
            <a:r>
              <a:rPr lang="en-US" sz="2400" dirty="0" err="1">
                <a:ea typeface="MS PGothic"/>
              </a:rPr>
              <a:t>revenu</a:t>
            </a:r>
            <a:r>
              <a:rPr lang="en-US" sz="2400" dirty="0">
                <a:ea typeface="MS PGothic"/>
              </a:rPr>
              <a:t> des </a:t>
            </a:r>
            <a:r>
              <a:rPr lang="en-US" sz="2400" dirty="0" err="1">
                <a:ea typeface="MS PGothic"/>
              </a:rPr>
              <a:t>particuliers</a:t>
            </a:r>
            <a:r>
              <a:rPr lang="en-US" sz="2400" dirty="0">
                <a:ea typeface="MS PGothic"/>
              </a:rPr>
              <a:t> (papier et </a:t>
            </a:r>
            <a:r>
              <a:rPr lang="en-US" sz="2400" dirty="0" err="1">
                <a:ea typeface="MS PGothic"/>
              </a:rPr>
              <a:t>électronique</a:t>
            </a:r>
            <a:r>
              <a:rPr lang="en-US" sz="2400" dirty="0">
                <a:ea typeface="MS PGothic"/>
              </a:rPr>
              <a:t>)</a:t>
            </a:r>
          </a:p>
          <a:p>
            <a:pPr marL="0" indent="0">
              <a:lnSpc>
                <a:spcPts val="2400"/>
              </a:lnSpc>
              <a:spcAft>
                <a:spcPct val="0"/>
              </a:spcAft>
              <a:buClr>
                <a:srgbClr val="000000"/>
              </a:buClr>
              <a:buNone/>
            </a:pPr>
            <a:endParaRPr lang="en-US" altLang="en-US" sz="2000">
              <a:latin typeface="Arial" panose="020B0604020202020204" pitchFamily="34" charset="0"/>
              <a:cs typeface="Arial" panose="020B0604020202020204" pitchFamily="34" charset="0"/>
              <a:sym typeface="Arial" panose="020B0604020202020204" pitchFamily="34" charset="0"/>
            </a:endParaRPr>
          </a:p>
          <a:p>
            <a:pPr marL="0" indent="0" eaLnBrk="1" hangingPunct="1">
              <a:spcAft>
                <a:spcPct val="0"/>
              </a:spcAft>
              <a:buClr>
                <a:srgbClr val="000000"/>
              </a:buClr>
              <a:buFont typeface="Arial" panose="020B0604020202020204" pitchFamily="34" charset="0"/>
              <a:buNone/>
            </a:pPr>
            <a:endParaRPr lang="en-US" altLang="en-US" sz="28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86425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Effect transition="in" filter="fade">
                                      <p:cBhvr>
                                        <p:cTn id="7" dur="500"/>
                                        <p:tgtEl>
                                          <p:spTgt spid="61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xEl>
                                              <p:pRg st="2" end="2"/>
                                            </p:txEl>
                                          </p:spTgt>
                                        </p:tgtEl>
                                        <p:attrNameLst>
                                          <p:attrName>style.visibility</p:attrName>
                                        </p:attrNameLst>
                                      </p:cBhvr>
                                      <p:to>
                                        <p:strVal val="visible"/>
                                      </p:to>
                                    </p:set>
                                    <p:animEffect transition="in" filter="fade">
                                      <p:cBhvr>
                                        <p:cTn id="12" dur="500"/>
                                        <p:tgtEl>
                                          <p:spTgt spid="614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6">
                                            <p:txEl>
                                              <p:pRg st="4" end="4"/>
                                            </p:txEl>
                                          </p:spTgt>
                                        </p:tgtEl>
                                        <p:attrNameLst>
                                          <p:attrName>style.visibility</p:attrName>
                                        </p:attrNameLst>
                                      </p:cBhvr>
                                      <p:to>
                                        <p:strVal val="visible"/>
                                      </p:to>
                                    </p:set>
                                    <p:animEffect transition="in" filter="fade">
                                      <p:cBhvr>
                                        <p:cTn id="17" dur="500"/>
                                        <p:tgtEl>
                                          <p:spTgt spid="61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a:xfrm>
            <a:off x="251406" y="24888"/>
            <a:ext cx="8638967" cy="1325563"/>
          </a:xfrm>
        </p:spPr>
        <p:txBody>
          <a:bodyPr>
            <a:normAutofit/>
          </a:bodyPr>
          <a:lstStyle/>
          <a:p>
            <a:r>
              <a:rPr lang="en-CA" sz="3600" dirty="0"/>
              <a:t>Sources de </a:t>
            </a:r>
            <a:r>
              <a:rPr lang="en-CA" sz="3600" dirty="0" err="1"/>
              <a:t>revenus</a:t>
            </a:r>
            <a:r>
              <a:rPr lang="en-CA" sz="3600" dirty="0"/>
              <a:t> </a:t>
            </a:r>
            <a:r>
              <a:rPr lang="en-CA" sz="3600" dirty="0" err="1"/>
              <a:t>imposables</a:t>
            </a:r>
            <a:endParaRPr lang="en-US" dirty="0" err="1"/>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116419"/>
            <a:ext cx="8728002" cy="5741581"/>
          </a:xfrm>
        </p:spPr>
        <p:txBody>
          <a:bodyPr>
            <a:normAutofit/>
          </a:bodyPr>
          <a:lstStyle/>
          <a:p>
            <a:pPr marL="37465" indent="0">
              <a:lnSpc>
                <a:spcPct val="100000"/>
              </a:lnSpc>
              <a:buNone/>
              <a:defRPr/>
            </a:pPr>
            <a:r>
              <a:rPr lang="en-US" sz="1800" b="1" dirty="0"/>
              <a:t>Revenu total :</a:t>
            </a:r>
            <a:r>
              <a:rPr lang="en-US" sz="1800" dirty="0"/>
              <a:t> </a:t>
            </a:r>
            <a:r>
              <a:rPr lang="en-US" sz="1800" dirty="0" err="1"/>
              <a:t>Toutes</a:t>
            </a:r>
            <a:r>
              <a:rPr lang="en-US" sz="1800" dirty="0"/>
              <a:t> </a:t>
            </a:r>
            <a:r>
              <a:rPr lang="en-US" sz="1800" dirty="0" err="1"/>
              <a:t>vos</a:t>
            </a:r>
            <a:r>
              <a:rPr lang="en-US" sz="1800" dirty="0"/>
              <a:t> sources de </a:t>
            </a:r>
            <a:r>
              <a:rPr lang="en-US" sz="1800" dirty="0" err="1"/>
              <a:t>revenus</a:t>
            </a:r>
            <a:r>
              <a:rPr lang="en-US" sz="1800" dirty="0"/>
              <a:t> à </a:t>
            </a:r>
            <a:r>
              <a:rPr lang="en-US" sz="1800" dirty="0" err="1"/>
              <a:t>déclarer</a:t>
            </a:r>
            <a:r>
              <a:rPr lang="en-US" sz="1800" dirty="0"/>
              <a:t>.</a:t>
            </a:r>
          </a:p>
          <a:p>
            <a:pPr marL="37465" indent="0">
              <a:lnSpc>
                <a:spcPct val="100000"/>
              </a:lnSpc>
              <a:buNone/>
              <a:defRPr/>
            </a:pPr>
            <a:endParaRPr lang="en-US" sz="1800" dirty="0"/>
          </a:p>
          <a:p>
            <a:pPr marL="37465" indent="0">
              <a:lnSpc>
                <a:spcPct val="100000"/>
              </a:lnSpc>
              <a:buNone/>
              <a:defRPr/>
            </a:pPr>
            <a:r>
              <a:rPr lang="en-US" sz="1800" dirty="0"/>
              <a:t>Les sources de </a:t>
            </a:r>
            <a:r>
              <a:rPr lang="en-US" sz="1800" dirty="0" err="1"/>
              <a:t>revenus</a:t>
            </a:r>
            <a:r>
              <a:rPr lang="en-US" sz="1800" dirty="0"/>
              <a:t> </a:t>
            </a:r>
            <a:r>
              <a:rPr lang="en-US" sz="1800" dirty="0" err="1"/>
              <a:t>suivantes</a:t>
            </a:r>
            <a:r>
              <a:rPr lang="en-US" sz="1800" dirty="0"/>
              <a:t> </a:t>
            </a:r>
            <a:r>
              <a:rPr lang="en-US" sz="1800" dirty="0" err="1"/>
              <a:t>sont</a:t>
            </a:r>
            <a:r>
              <a:rPr lang="en-US" sz="1800" b="1" dirty="0"/>
              <a:t> </a:t>
            </a:r>
            <a:r>
              <a:rPr lang="en-US" sz="1800" b="1" dirty="0" err="1"/>
              <a:t>incluses</a:t>
            </a:r>
            <a:r>
              <a:rPr lang="en-US" sz="1800" dirty="0"/>
              <a:t> dans le </a:t>
            </a:r>
            <a:r>
              <a:rPr lang="en-US" sz="1800" dirty="0" err="1"/>
              <a:t>revenu</a:t>
            </a:r>
            <a:r>
              <a:rPr lang="en-US" sz="1800" dirty="0"/>
              <a:t> total : (</a:t>
            </a:r>
            <a:r>
              <a:rPr lang="en-US" sz="1800" dirty="0" err="1"/>
              <a:t>lesquelles</a:t>
            </a:r>
            <a:r>
              <a:rPr lang="en-US" sz="1800" dirty="0"/>
              <a:t> </a:t>
            </a:r>
            <a:r>
              <a:rPr lang="en-US" sz="1800" dirty="0" err="1"/>
              <a:t>avez-vous</a:t>
            </a:r>
            <a:r>
              <a:rPr lang="en-US" sz="1800" dirty="0"/>
              <a:t> ?)</a:t>
            </a:r>
          </a:p>
          <a:p>
            <a:pPr marL="380365" indent="-342900">
              <a:lnSpc>
                <a:spcPct val="100000"/>
              </a:lnSpc>
              <a:buFont typeface="Wingdings" panose="05000000000000000000" pitchFamily="2" charset="2"/>
              <a:buChar char="q"/>
              <a:defRPr/>
            </a:pPr>
            <a:r>
              <a:rPr lang="en-US" sz="1800" b="1" dirty="0" err="1"/>
              <a:t>Emploi</a:t>
            </a:r>
            <a:r>
              <a:rPr lang="en-US" sz="1800" dirty="0"/>
              <a:t> : </a:t>
            </a:r>
            <a:r>
              <a:rPr lang="en-US" sz="1800" dirty="0" err="1"/>
              <a:t>revenus</a:t>
            </a:r>
            <a:r>
              <a:rPr lang="en-US" sz="1800" dirty="0"/>
              <a:t> </a:t>
            </a:r>
            <a:r>
              <a:rPr lang="en-US" sz="1800" dirty="0" err="1"/>
              <a:t>provenant</a:t>
            </a:r>
            <a:r>
              <a:rPr lang="en-US" sz="1800" dirty="0"/>
              <a:t> de </a:t>
            </a:r>
            <a:r>
              <a:rPr lang="en-US" sz="1800" dirty="0" err="1"/>
              <a:t>salaires</a:t>
            </a:r>
            <a:r>
              <a:rPr lang="en-US" sz="1800" dirty="0"/>
              <a:t>, de </a:t>
            </a:r>
            <a:r>
              <a:rPr lang="en-US" sz="1800" dirty="0" err="1"/>
              <a:t>traitements</a:t>
            </a:r>
            <a:r>
              <a:rPr lang="en-US" sz="1800" dirty="0"/>
              <a:t>, de commissions, etc. </a:t>
            </a:r>
          </a:p>
          <a:p>
            <a:pPr marL="722630" lvl="1" indent="-342900">
              <a:lnSpc>
                <a:spcPct val="100000"/>
              </a:lnSpc>
              <a:buFont typeface="Wingdings" panose="05000000000000000000" pitchFamily="2" charset="2"/>
              <a:buChar char="q"/>
              <a:defRPr/>
            </a:pPr>
            <a:r>
              <a:rPr lang="en-US" sz="1800" dirty="0"/>
              <a:t>Les </a:t>
            </a:r>
            <a:r>
              <a:rPr lang="en-US" sz="1800" dirty="0" err="1"/>
              <a:t>peuples</a:t>
            </a:r>
            <a:r>
              <a:rPr lang="en-US" sz="1800" dirty="0"/>
              <a:t> </a:t>
            </a:r>
            <a:r>
              <a:rPr lang="en-US" sz="1800" dirty="0" err="1"/>
              <a:t>autochtones</a:t>
            </a:r>
            <a:r>
              <a:rPr lang="en-US" sz="1800" dirty="0"/>
              <a:t> </a:t>
            </a:r>
            <a:r>
              <a:rPr lang="en-US" sz="1800" dirty="0" err="1"/>
              <a:t>peuvent</a:t>
            </a:r>
            <a:r>
              <a:rPr lang="en-US" sz="1800" dirty="0"/>
              <a:t> </a:t>
            </a:r>
            <a:r>
              <a:rPr lang="en-US" sz="1800" dirty="0" err="1"/>
              <a:t>être</a:t>
            </a:r>
            <a:r>
              <a:rPr lang="en-US" sz="1800" dirty="0"/>
              <a:t> </a:t>
            </a:r>
            <a:r>
              <a:rPr lang="en-US" sz="1800" dirty="0" err="1"/>
              <a:t>exonérés</a:t>
            </a:r>
            <a:r>
              <a:rPr lang="en-US" sz="1800" dirty="0"/>
              <a:t> de </a:t>
            </a:r>
            <a:r>
              <a:rPr lang="en-US" sz="1800" dirty="0" err="1"/>
              <a:t>certains</a:t>
            </a:r>
            <a:r>
              <a:rPr lang="en-US" sz="1800" dirty="0"/>
              <a:t> types de </a:t>
            </a:r>
            <a:r>
              <a:rPr lang="en-US" sz="1800" dirty="0" err="1"/>
              <a:t>revenus</a:t>
            </a:r>
            <a:r>
              <a:rPr lang="en-US" sz="1800" dirty="0"/>
              <a:t> du travail. </a:t>
            </a:r>
            <a:r>
              <a:rPr lang="fr-FR" sz="1800" dirty="0">
                <a:hlinkClick r:id="rId2"/>
              </a:rPr>
              <a:t>Exonération du revenu selon la Loi sur les Indiens</a:t>
            </a:r>
            <a:endParaRPr lang="en-US" sz="1800" dirty="0">
              <a:hlinkClick r:id="rId2"/>
            </a:endParaRPr>
          </a:p>
          <a:p>
            <a:pPr marL="380365" indent="-342900">
              <a:lnSpc>
                <a:spcPct val="100000"/>
              </a:lnSpc>
              <a:buFont typeface="Wingdings" panose="05000000000000000000" pitchFamily="2" charset="2"/>
              <a:buChar char="q"/>
              <a:defRPr/>
            </a:pPr>
            <a:r>
              <a:rPr lang="en-US" sz="1800" b="1" dirty="0" err="1"/>
              <a:t>Propriété</a:t>
            </a:r>
            <a:r>
              <a:rPr lang="en-US" sz="1800" dirty="0"/>
              <a:t> </a:t>
            </a:r>
            <a:r>
              <a:rPr lang="en-US" sz="1800" b="1" dirty="0"/>
              <a:t>:</a:t>
            </a:r>
            <a:r>
              <a:rPr lang="en-US" sz="1800" dirty="0"/>
              <a:t> </a:t>
            </a:r>
            <a:r>
              <a:rPr lang="en-US" sz="1800" dirty="0" err="1"/>
              <a:t>revenus</a:t>
            </a:r>
            <a:r>
              <a:rPr lang="en-US" sz="1800" dirty="0"/>
              <a:t> </a:t>
            </a:r>
            <a:r>
              <a:rPr lang="en-US" sz="1800" dirty="0" err="1"/>
              <a:t>provenant</a:t>
            </a:r>
            <a:r>
              <a:rPr lang="en-US" sz="1800" dirty="0"/>
              <a:t> de la </a:t>
            </a:r>
            <a:r>
              <a:rPr lang="en-US" sz="1800" dirty="0" err="1"/>
              <a:t>propriété</a:t>
            </a:r>
            <a:r>
              <a:rPr lang="en-US" sz="1800" dirty="0"/>
              <a:t> d'un </a:t>
            </a:r>
            <a:r>
              <a:rPr lang="en-US" sz="1800" dirty="0" err="1"/>
              <a:t>investissement</a:t>
            </a:r>
            <a:r>
              <a:rPr lang="en-US" sz="1800" dirty="0"/>
              <a:t> (</a:t>
            </a:r>
            <a:r>
              <a:rPr lang="en-US" sz="1800" dirty="0" err="1"/>
              <a:t>intérêts</a:t>
            </a:r>
            <a:r>
              <a:rPr lang="en-US" sz="1800" dirty="0"/>
              <a:t>, </a:t>
            </a:r>
            <a:r>
              <a:rPr lang="en-US" sz="1800" dirty="0" err="1"/>
              <a:t>dividendes</a:t>
            </a:r>
            <a:r>
              <a:rPr lang="en-US" sz="1800" dirty="0"/>
              <a:t>, etc.) </a:t>
            </a:r>
          </a:p>
          <a:p>
            <a:pPr marL="380365" indent="-342900">
              <a:lnSpc>
                <a:spcPct val="100000"/>
              </a:lnSpc>
              <a:buFont typeface="Wingdings" panose="05000000000000000000" pitchFamily="2" charset="2"/>
              <a:buChar char="q"/>
              <a:defRPr/>
            </a:pPr>
            <a:r>
              <a:rPr lang="en-US" sz="1800" b="1" dirty="0" err="1"/>
              <a:t>Entreprise</a:t>
            </a:r>
            <a:r>
              <a:rPr lang="en-US" sz="1800" b="1" dirty="0"/>
              <a:t> : </a:t>
            </a:r>
            <a:r>
              <a:rPr lang="en-US" sz="1800" dirty="0"/>
              <a:t>travail </a:t>
            </a:r>
            <a:r>
              <a:rPr lang="en-US" sz="1800" dirty="0" err="1"/>
              <a:t>indépendant</a:t>
            </a:r>
            <a:r>
              <a:rPr lang="en-US" sz="1800" dirty="0"/>
              <a:t> (</a:t>
            </a:r>
            <a:r>
              <a:rPr lang="en-US" sz="1800" dirty="0" err="1"/>
              <a:t>revenu</a:t>
            </a:r>
            <a:r>
              <a:rPr lang="en-US" sz="1800" dirty="0"/>
              <a:t> </a:t>
            </a:r>
            <a:r>
              <a:rPr lang="en-US" sz="1800" dirty="0" err="1"/>
              <a:t>d'entreprise</a:t>
            </a:r>
            <a:r>
              <a:rPr lang="en-US" sz="1800" dirty="0"/>
              <a:t>, </a:t>
            </a:r>
            <a:r>
              <a:rPr lang="en-US" sz="1800" dirty="0" err="1"/>
              <a:t>entreprise</a:t>
            </a:r>
            <a:r>
              <a:rPr lang="en-US" sz="1800" dirty="0"/>
              <a:t> </a:t>
            </a:r>
            <a:r>
              <a:rPr lang="en-US" sz="1800" dirty="0" err="1"/>
              <a:t>individuelle</a:t>
            </a:r>
            <a:r>
              <a:rPr lang="en-US" sz="1800" dirty="0"/>
              <a:t>)</a:t>
            </a:r>
          </a:p>
          <a:p>
            <a:pPr marL="380365" indent="-342900">
              <a:lnSpc>
                <a:spcPct val="100000"/>
              </a:lnSpc>
              <a:buFont typeface="Wingdings" panose="05000000000000000000" pitchFamily="2" charset="2"/>
              <a:buChar char="q"/>
              <a:defRPr/>
            </a:pPr>
            <a:r>
              <a:rPr lang="en-US" sz="1800" b="1" dirty="0"/>
              <a:t>Plus-values</a:t>
            </a:r>
            <a:r>
              <a:rPr lang="en-US" sz="1800" dirty="0"/>
              <a:t> </a:t>
            </a:r>
            <a:r>
              <a:rPr lang="en-US" sz="1800" b="1" dirty="0"/>
              <a:t>:</a:t>
            </a:r>
            <a:r>
              <a:rPr lang="en-US" sz="1800" dirty="0"/>
              <a:t> </a:t>
            </a:r>
            <a:r>
              <a:rPr lang="en-US" sz="1800" dirty="0" err="1"/>
              <a:t>revenus</a:t>
            </a:r>
            <a:r>
              <a:rPr lang="en-US" sz="1800" dirty="0"/>
              <a:t> </a:t>
            </a:r>
            <a:r>
              <a:rPr lang="en-US" sz="1800" dirty="0" err="1"/>
              <a:t>provenant</a:t>
            </a:r>
            <a:r>
              <a:rPr lang="en-US" sz="1800" dirty="0"/>
              <a:t> de la vente d'investissements </a:t>
            </a:r>
            <a:r>
              <a:rPr lang="en-US" sz="1800" dirty="0" err="1"/>
              <a:t>ou</a:t>
            </a:r>
            <a:r>
              <a:rPr lang="en-US" sz="1800" dirty="0"/>
              <a:t> de </a:t>
            </a:r>
            <a:r>
              <a:rPr lang="en-US" sz="1800" dirty="0" err="1"/>
              <a:t>biens</a:t>
            </a:r>
            <a:r>
              <a:rPr lang="en-US" sz="1800" dirty="0"/>
              <a:t> </a:t>
            </a:r>
            <a:r>
              <a:rPr lang="en-US" sz="1800" dirty="0" err="1"/>
              <a:t>immobiliers</a:t>
            </a:r>
            <a:r>
              <a:rPr lang="en-US" sz="1800" dirty="0"/>
              <a:t> </a:t>
            </a:r>
            <a:r>
              <a:rPr lang="en-US" sz="1800" dirty="0" err="1"/>
              <a:t>en</a:t>
            </a:r>
            <a:r>
              <a:rPr lang="en-US" sz="1800" dirty="0"/>
              <a:t> </a:t>
            </a:r>
            <a:r>
              <a:rPr lang="en-US" sz="1800" dirty="0" err="1"/>
              <a:t>vue</a:t>
            </a:r>
            <a:r>
              <a:rPr lang="en-US" sz="1800" dirty="0"/>
              <a:t> de </a:t>
            </a:r>
            <a:r>
              <a:rPr lang="en-US" sz="1800" dirty="0" err="1"/>
              <a:t>réaliser</a:t>
            </a:r>
            <a:r>
              <a:rPr lang="en-US" sz="1800" dirty="0"/>
              <a:t> </a:t>
            </a:r>
            <a:r>
              <a:rPr lang="en-US" sz="1800" dirty="0" err="1"/>
              <a:t>une</a:t>
            </a:r>
            <a:r>
              <a:rPr lang="en-US" sz="1800" dirty="0"/>
              <a:t> plus-value (</a:t>
            </a:r>
            <a:r>
              <a:rPr lang="en-US" sz="1800" dirty="0" err="1"/>
              <a:t>seuls</a:t>
            </a:r>
            <a:r>
              <a:rPr lang="en-US" sz="1800" dirty="0"/>
              <a:t> 50 % des plus-values </a:t>
            </a:r>
            <a:r>
              <a:rPr lang="en-US" sz="1800" dirty="0" err="1"/>
              <a:t>sont</a:t>
            </a:r>
            <a:r>
              <a:rPr lang="en-US" sz="1800" dirty="0"/>
              <a:t> </a:t>
            </a:r>
            <a:r>
              <a:rPr lang="en-US" sz="1800" dirty="0" err="1"/>
              <a:t>inclus</a:t>
            </a:r>
            <a:r>
              <a:rPr lang="en-US" sz="1800" dirty="0"/>
              <a:t> dans le </a:t>
            </a:r>
            <a:r>
              <a:rPr lang="en-US" sz="1800" dirty="0" err="1"/>
              <a:t>revenu</a:t>
            </a:r>
            <a:r>
              <a:rPr lang="en-US" sz="1800" dirty="0"/>
              <a:t> !)</a:t>
            </a:r>
          </a:p>
          <a:p>
            <a:pPr marL="37465" indent="0">
              <a:lnSpc>
                <a:spcPct val="100000"/>
              </a:lnSpc>
              <a:buNone/>
              <a:defRPr/>
            </a:pPr>
            <a:r>
              <a:rPr lang="en-US" sz="1800" b="1" i="1" dirty="0">
                <a:solidFill>
                  <a:schemeClr val="accent2"/>
                </a:solidFill>
              </a:rPr>
              <a:t>* Le </a:t>
            </a:r>
            <a:r>
              <a:rPr lang="en-US" sz="1800" b="1" i="1" dirty="0" err="1">
                <a:solidFill>
                  <a:schemeClr val="accent2"/>
                </a:solidFill>
              </a:rPr>
              <a:t>revenu</a:t>
            </a:r>
            <a:r>
              <a:rPr lang="en-US" sz="1800" b="1" i="1" dirty="0">
                <a:solidFill>
                  <a:schemeClr val="accent2"/>
                </a:solidFill>
              </a:rPr>
              <a:t> total </a:t>
            </a:r>
            <a:r>
              <a:rPr lang="en-US" sz="1800" b="1" i="1" dirty="0" err="1">
                <a:solidFill>
                  <a:schemeClr val="accent2"/>
                </a:solidFill>
              </a:rPr>
              <a:t>augmente</a:t>
            </a:r>
            <a:r>
              <a:rPr lang="en-US" sz="1800" b="1" i="1" dirty="0">
                <a:solidFill>
                  <a:schemeClr val="accent2"/>
                </a:solidFill>
              </a:rPr>
              <a:t> </a:t>
            </a:r>
            <a:r>
              <a:rPr lang="en-US" sz="1800" b="1" i="1" dirty="0" err="1">
                <a:solidFill>
                  <a:schemeClr val="accent2"/>
                </a:solidFill>
              </a:rPr>
              <a:t>rapidement</a:t>
            </a:r>
            <a:r>
              <a:rPr lang="en-US" sz="1800" b="1" i="1" dirty="0">
                <a:solidFill>
                  <a:schemeClr val="accent2"/>
                </a:solidFill>
              </a:rPr>
              <a:t>, </a:t>
            </a:r>
            <a:r>
              <a:rPr lang="en-US" sz="1800" b="1" i="1" dirty="0" err="1">
                <a:solidFill>
                  <a:schemeClr val="accent2"/>
                </a:solidFill>
              </a:rPr>
              <a:t>mais</a:t>
            </a:r>
            <a:r>
              <a:rPr lang="en-US" sz="1800" b="1" i="1" dirty="0">
                <a:solidFill>
                  <a:schemeClr val="accent2"/>
                </a:solidFill>
              </a:rPr>
              <a:t> nous </a:t>
            </a:r>
            <a:r>
              <a:rPr lang="en-US" sz="1800" b="1" i="1" dirty="0" err="1">
                <a:solidFill>
                  <a:schemeClr val="accent2"/>
                </a:solidFill>
              </a:rPr>
              <a:t>pouvons</a:t>
            </a:r>
            <a:r>
              <a:rPr lang="en-US" sz="1800" b="1" i="1" dirty="0">
                <a:solidFill>
                  <a:schemeClr val="accent2"/>
                </a:solidFill>
              </a:rPr>
              <a:t> le </a:t>
            </a:r>
            <a:r>
              <a:rPr lang="en-US" sz="1800" b="1" i="1" dirty="0" err="1">
                <a:solidFill>
                  <a:schemeClr val="accent2"/>
                </a:solidFill>
              </a:rPr>
              <a:t>réduire</a:t>
            </a:r>
            <a:r>
              <a:rPr lang="en-US" sz="1800" b="1" i="1" dirty="0">
                <a:solidFill>
                  <a:schemeClr val="accent2"/>
                </a:solidFill>
              </a:rPr>
              <a:t> pour payer </a:t>
            </a:r>
            <a:r>
              <a:rPr lang="en-US" sz="1800" b="1" i="1" dirty="0" err="1">
                <a:solidFill>
                  <a:schemeClr val="accent2"/>
                </a:solidFill>
              </a:rPr>
              <a:t>moins</a:t>
            </a:r>
            <a:r>
              <a:rPr lang="en-US" sz="1800" b="1" i="1" dirty="0">
                <a:solidFill>
                  <a:schemeClr val="accent2"/>
                </a:solidFill>
              </a:rPr>
              <a:t> </a:t>
            </a:r>
            <a:r>
              <a:rPr lang="en-US" sz="1800" b="1" i="1" dirty="0" err="1">
                <a:solidFill>
                  <a:schemeClr val="accent2"/>
                </a:solidFill>
              </a:rPr>
              <a:t>d'impôts</a:t>
            </a:r>
            <a:r>
              <a:rPr lang="en-US" sz="1800" b="1" i="1" dirty="0">
                <a:solidFill>
                  <a:schemeClr val="accent2"/>
                </a:solidFill>
              </a:rPr>
              <a:t> !</a:t>
            </a:r>
          </a:p>
          <a:p>
            <a:pPr marL="0" indent="0">
              <a:lnSpc>
                <a:spcPct val="100000"/>
              </a:lnSpc>
              <a:buNone/>
            </a:pPr>
            <a:endParaRPr lang="en-US" sz="1800" dirty="0"/>
          </a:p>
          <a:p>
            <a:pPr marL="0" indent="0">
              <a:lnSpc>
                <a:spcPts val="2500"/>
              </a:lnSpc>
              <a:buNone/>
            </a:pPr>
            <a:endParaRPr lang="en-US" sz="1800" dirty="0"/>
          </a:p>
        </p:txBody>
      </p:sp>
    </p:spTree>
    <p:extLst>
      <p:ext uri="{BB962C8B-B14F-4D97-AF65-F5344CB8AC3E}">
        <p14:creationId xmlns:p14="http://schemas.microsoft.com/office/powerpoint/2010/main" val="69489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a:xfrm>
            <a:off x="251406" y="0"/>
            <a:ext cx="8638967" cy="1325563"/>
          </a:xfrm>
        </p:spPr>
        <p:txBody>
          <a:bodyPr>
            <a:normAutofit/>
          </a:bodyPr>
          <a:lstStyle/>
          <a:p>
            <a:r>
              <a:rPr lang="en-CA" sz="3600" dirty="0" err="1"/>
              <a:t>Déductions</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216152"/>
            <a:ext cx="8718858" cy="5715000"/>
          </a:xfrm>
        </p:spPr>
        <p:txBody>
          <a:bodyPr>
            <a:normAutofit/>
          </a:bodyPr>
          <a:lstStyle/>
          <a:p>
            <a:pPr marL="37465" indent="0">
              <a:lnSpc>
                <a:spcPts val="1800"/>
              </a:lnSpc>
              <a:spcAft>
                <a:spcPts val="600"/>
              </a:spcAft>
              <a:buNone/>
              <a:defRPr/>
            </a:pPr>
            <a:r>
              <a:rPr lang="en-US" sz="1800" dirty="0"/>
              <a:t>Le </a:t>
            </a:r>
            <a:r>
              <a:rPr lang="en-US" sz="1800" dirty="0" err="1"/>
              <a:t>revenu</a:t>
            </a:r>
            <a:r>
              <a:rPr lang="en-US" sz="1800" dirty="0"/>
              <a:t> total </a:t>
            </a:r>
            <a:r>
              <a:rPr lang="en-US" sz="1800" dirty="0" err="1"/>
              <a:t>peut</a:t>
            </a:r>
            <a:r>
              <a:rPr lang="en-US" sz="1800" dirty="0"/>
              <a:t> </a:t>
            </a:r>
            <a:r>
              <a:rPr lang="en-US" sz="1800" dirty="0" err="1"/>
              <a:t>être</a:t>
            </a:r>
            <a:r>
              <a:rPr lang="en-US" sz="1800" dirty="0"/>
              <a:t> </a:t>
            </a:r>
            <a:r>
              <a:rPr lang="en-US" sz="1800" b="1" dirty="0" err="1"/>
              <a:t>réduit</a:t>
            </a:r>
            <a:r>
              <a:rPr lang="en-US" sz="1800" dirty="0"/>
              <a:t> par des </a:t>
            </a:r>
            <a:r>
              <a:rPr lang="en-US" sz="1800" dirty="0" err="1"/>
              <a:t>déductions</a:t>
            </a:r>
            <a:r>
              <a:rPr lang="en-US" sz="1800" dirty="0"/>
              <a:t>.</a:t>
            </a:r>
          </a:p>
          <a:p>
            <a:pPr marL="37465" indent="0">
              <a:lnSpc>
                <a:spcPts val="1800"/>
              </a:lnSpc>
              <a:spcAft>
                <a:spcPts val="600"/>
              </a:spcAft>
              <a:buNone/>
              <a:defRPr/>
            </a:pPr>
            <a:r>
              <a:rPr lang="en-US" sz="1800" b="1" dirty="0" err="1"/>
              <a:t>Déductions</a:t>
            </a:r>
            <a:r>
              <a:rPr lang="en-US" sz="1800" b="1" dirty="0"/>
              <a:t> :</a:t>
            </a:r>
            <a:r>
              <a:rPr lang="en-US" sz="1800" dirty="0"/>
              <a:t> Certains types de </a:t>
            </a:r>
            <a:r>
              <a:rPr lang="en-US" sz="1800" b="1" dirty="0" err="1"/>
              <a:t>dépenses</a:t>
            </a:r>
            <a:r>
              <a:rPr lang="en-US" sz="1800" dirty="0"/>
              <a:t> (choses pour </a:t>
            </a:r>
            <a:r>
              <a:rPr lang="en-US" sz="1800" dirty="0" err="1"/>
              <a:t>lesquelles</a:t>
            </a:r>
            <a:r>
              <a:rPr lang="en-US" sz="1800" dirty="0"/>
              <a:t> </a:t>
            </a:r>
            <a:r>
              <a:rPr lang="en-US" sz="1800" dirty="0" err="1"/>
              <a:t>vous</a:t>
            </a:r>
            <a:r>
              <a:rPr lang="en-US" sz="1800" dirty="0"/>
              <a:t> </a:t>
            </a:r>
            <a:r>
              <a:rPr lang="en-US" sz="1800" dirty="0" err="1"/>
              <a:t>avez</a:t>
            </a:r>
            <a:r>
              <a:rPr lang="en-US" sz="1800" dirty="0"/>
              <a:t> </a:t>
            </a:r>
            <a:r>
              <a:rPr lang="en-US" sz="1800" dirty="0" err="1"/>
              <a:t>dépensé</a:t>
            </a:r>
            <a:r>
              <a:rPr lang="en-US" sz="1800" dirty="0"/>
              <a:t> de </a:t>
            </a:r>
            <a:r>
              <a:rPr lang="en-US" sz="1800" dirty="0" err="1"/>
              <a:t>l'argent</a:t>
            </a:r>
            <a:r>
              <a:rPr lang="en-US" sz="1800" dirty="0"/>
              <a:t>) </a:t>
            </a:r>
            <a:r>
              <a:rPr lang="en-US" sz="1800" dirty="0" err="1"/>
              <a:t>peuvent</a:t>
            </a:r>
            <a:r>
              <a:rPr lang="en-US" sz="1800" dirty="0"/>
              <a:t> </a:t>
            </a:r>
            <a:r>
              <a:rPr lang="en-US" sz="1800" dirty="0" err="1"/>
              <a:t>être</a:t>
            </a:r>
            <a:r>
              <a:rPr lang="en-US" sz="1800" dirty="0"/>
              <a:t> </a:t>
            </a:r>
            <a:r>
              <a:rPr lang="en-US" sz="1800" dirty="0" err="1"/>
              <a:t>utilisés</a:t>
            </a:r>
            <a:r>
              <a:rPr lang="en-US" sz="1800" dirty="0"/>
              <a:t> pour </a:t>
            </a:r>
            <a:r>
              <a:rPr lang="en-US" sz="1800" dirty="0" err="1"/>
              <a:t>déduire</a:t>
            </a:r>
            <a:r>
              <a:rPr lang="en-US" sz="1800" dirty="0"/>
              <a:t> (</a:t>
            </a:r>
            <a:r>
              <a:rPr lang="en-US" sz="1800" dirty="0" err="1"/>
              <a:t>réduire</a:t>
            </a:r>
            <a:r>
              <a:rPr lang="en-US" sz="1800" dirty="0"/>
              <a:t>) </a:t>
            </a:r>
            <a:r>
              <a:rPr lang="en-US" sz="1800" dirty="0" err="1"/>
              <a:t>votre</a:t>
            </a:r>
            <a:r>
              <a:rPr lang="en-US" sz="1800" dirty="0"/>
              <a:t> </a:t>
            </a:r>
            <a:r>
              <a:rPr lang="en-US" sz="1800" dirty="0" err="1"/>
              <a:t>revenu</a:t>
            </a:r>
            <a:r>
              <a:rPr lang="en-US" sz="1800" dirty="0"/>
              <a:t> imposable.</a:t>
            </a:r>
          </a:p>
          <a:p>
            <a:pPr marL="342265" indent="-304165">
              <a:lnSpc>
                <a:spcPts val="1800"/>
              </a:lnSpc>
              <a:spcBef>
                <a:spcPts val="700"/>
              </a:spcBef>
              <a:spcAft>
                <a:spcPts val="600"/>
              </a:spcAft>
              <a:buNone/>
              <a:defRPr/>
            </a:pPr>
            <a:r>
              <a:rPr lang="en-US" sz="1800" b="1" i="1" dirty="0">
                <a:solidFill>
                  <a:schemeClr val="accent4"/>
                </a:solidFill>
              </a:rPr>
              <a:t>Plus </a:t>
            </a:r>
            <a:r>
              <a:rPr lang="en-US" sz="1800" b="1" i="1" dirty="0" err="1">
                <a:solidFill>
                  <a:schemeClr val="accent4"/>
                </a:solidFill>
              </a:rPr>
              <a:t>vous</a:t>
            </a:r>
            <a:r>
              <a:rPr lang="en-US" sz="1800" b="1" i="1" dirty="0">
                <a:solidFill>
                  <a:schemeClr val="accent4"/>
                </a:solidFill>
              </a:rPr>
              <a:t> </a:t>
            </a:r>
            <a:r>
              <a:rPr lang="en-US" sz="1800" b="1" i="1" dirty="0" err="1">
                <a:solidFill>
                  <a:schemeClr val="accent4"/>
                </a:solidFill>
              </a:rPr>
              <a:t>avez</a:t>
            </a:r>
            <a:r>
              <a:rPr lang="en-US" sz="1800" b="1" i="1" dirty="0">
                <a:solidFill>
                  <a:schemeClr val="accent4"/>
                </a:solidFill>
              </a:rPr>
              <a:t> de </a:t>
            </a:r>
            <a:r>
              <a:rPr lang="en-US" sz="1800" b="1" i="1" dirty="0" err="1">
                <a:solidFill>
                  <a:schemeClr val="accent4"/>
                </a:solidFill>
              </a:rPr>
              <a:t>déductions</a:t>
            </a:r>
            <a:r>
              <a:rPr lang="en-US" sz="1800" b="1" i="1" dirty="0">
                <a:solidFill>
                  <a:schemeClr val="accent4"/>
                </a:solidFill>
              </a:rPr>
              <a:t>, </a:t>
            </a:r>
            <a:r>
              <a:rPr lang="en-US" sz="1800" b="1" i="1" dirty="0" err="1">
                <a:solidFill>
                  <a:schemeClr val="accent4"/>
                </a:solidFill>
              </a:rPr>
              <a:t>moins</a:t>
            </a:r>
            <a:r>
              <a:rPr lang="en-US" sz="1800" b="1" i="1" dirty="0">
                <a:solidFill>
                  <a:schemeClr val="accent4"/>
                </a:solidFill>
              </a:rPr>
              <a:t> </a:t>
            </a:r>
            <a:r>
              <a:rPr lang="en-US" sz="1800" b="1" i="1" dirty="0" err="1">
                <a:solidFill>
                  <a:schemeClr val="accent4"/>
                </a:solidFill>
              </a:rPr>
              <a:t>vous</a:t>
            </a:r>
            <a:r>
              <a:rPr lang="en-US" sz="1800" b="1" i="1" dirty="0">
                <a:solidFill>
                  <a:schemeClr val="accent4"/>
                </a:solidFill>
              </a:rPr>
              <a:t> </a:t>
            </a:r>
            <a:r>
              <a:rPr lang="en-US" sz="1800" b="1" i="1" dirty="0" err="1">
                <a:solidFill>
                  <a:schemeClr val="accent4"/>
                </a:solidFill>
              </a:rPr>
              <a:t>payez</a:t>
            </a:r>
            <a:r>
              <a:rPr lang="en-US" sz="1800" b="1" i="1" dirty="0">
                <a:solidFill>
                  <a:schemeClr val="accent4"/>
                </a:solidFill>
              </a:rPr>
              <a:t> </a:t>
            </a:r>
            <a:r>
              <a:rPr lang="en-US" sz="1800" b="1" i="1" dirty="0" err="1">
                <a:solidFill>
                  <a:schemeClr val="accent4"/>
                </a:solidFill>
              </a:rPr>
              <a:t>d'impôts</a:t>
            </a:r>
            <a:r>
              <a:rPr lang="en-US" sz="1800" b="1" i="1" dirty="0">
                <a:solidFill>
                  <a:schemeClr val="accent4"/>
                </a:solidFill>
              </a:rPr>
              <a:t>!</a:t>
            </a:r>
            <a:endParaRPr lang="en-US" sz="1800" dirty="0">
              <a:solidFill>
                <a:schemeClr val="accent4"/>
              </a:solidFill>
            </a:endParaRPr>
          </a:p>
          <a:p>
            <a:pPr marL="37465" indent="0">
              <a:lnSpc>
                <a:spcPts val="1800"/>
              </a:lnSpc>
              <a:buNone/>
              <a:defRPr/>
            </a:pPr>
            <a:r>
              <a:rPr lang="en-US" sz="1800" i="1" dirty="0" err="1"/>
              <a:t>Quelques</a:t>
            </a:r>
            <a:r>
              <a:rPr lang="en-US" sz="1800" i="1" dirty="0"/>
              <a:t> </a:t>
            </a:r>
            <a:r>
              <a:rPr lang="en-US" sz="1800" i="1" dirty="0" err="1"/>
              <a:t>exemples</a:t>
            </a:r>
            <a:r>
              <a:rPr lang="en-US" sz="1800" i="1" dirty="0"/>
              <a:t> :</a:t>
            </a:r>
            <a:endParaRPr lang="en-US" sz="1800" dirty="0"/>
          </a:p>
          <a:p>
            <a:pPr marL="380365" indent="-342900">
              <a:lnSpc>
                <a:spcPts val="1800"/>
              </a:lnSpc>
              <a:buFont typeface="Wingdings" panose="05000000000000000000" pitchFamily="2" charset="2"/>
              <a:buChar char="q"/>
              <a:defRPr/>
            </a:pPr>
            <a:r>
              <a:rPr lang="en-US" sz="1800" b="1" dirty="0"/>
              <a:t>REER</a:t>
            </a:r>
            <a:r>
              <a:rPr lang="en-US" sz="1800" dirty="0"/>
              <a:t> </a:t>
            </a:r>
            <a:r>
              <a:rPr lang="en-US" sz="1800" b="1" dirty="0"/>
              <a:t>(régime </a:t>
            </a:r>
            <a:r>
              <a:rPr lang="en-US" sz="1800" b="1" dirty="0" err="1"/>
              <a:t>enregistré</a:t>
            </a:r>
            <a:r>
              <a:rPr lang="en-US" sz="1800" b="1" dirty="0"/>
              <a:t> </a:t>
            </a:r>
            <a:r>
              <a:rPr lang="en-US" sz="1800" b="1" dirty="0" err="1"/>
              <a:t>d'épargne-retraite</a:t>
            </a:r>
            <a:r>
              <a:rPr lang="en-US" sz="1800" b="1" dirty="0"/>
              <a:t>)</a:t>
            </a:r>
            <a:r>
              <a:rPr lang="en-US" sz="1800" dirty="0"/>
              <a:t> </a:t>
            </a:r>
            <a:r>
              <a:rPr lang="en-US" sz="1800" b="1" dirty="0"/>
              <a:t>:</a:t>
            </a:r>
            <a:r>
              <a:rPr lang="en-US" sz="1800" dirty="0"/>
              <a:t> un régime </a:t>
            </a:r>
            <a:r>
              <a:rPr lang="en-US" sz="1800" dirty="0" err="1"/>
              <a:t>conçu</a:t>
            </a:r>
            <a:r>
              <a:rPr lang="en-US" sz="1800" dirty="0"/>
              <a:t> pour </a:t>
            </a:r>
            <a:r>
              <a:rPr lang="en-US" sz="1800" dirty="0" err="1"/>
              <a:t>vous</a:t>
            </a:r>
            <a:r>
              <a:rPr lang="en-US" sz="1800" dirty="0"/>
              <a:t> aider à </a:t>
            </a:r>
            <a:r>
              <a:rPr lang="en-US" sz="1800" dirty="0" err="1"/>
              <a:t>épargner</a:t>
            </a:r>
            <a:r>
              <a:rPr lang="en-US" sz="1800" dirty="0"/>
              <a:t> </a:t>
            </a:r>
            <a:r>
              <a:rPr lang="en-US" sz="1800" dirty="0" err="1"/>
              <a:t>en</a:t>
            </a:r>
            <a:r>
              <a:rPr lang="en-US" sz="1800" dirty="0"/>
              <a:t> </a:t>
            </a:r>
            <a:r>
              <a:rPr lang="en-US" sz="1800" dirty="0" err="1"/>
              <a:t>vue</a:t>
            </a:r>
            <a:r>
              <a:rPr lang="en-US" sz="1800" dirty="0"/>
              <a:t> de </a:t>
            </a:r>
            <a:r>
              <a:rPr lang="en-US" sz="1800" dirty="0" err="1"/>
              <a:t>votre</a:t>
            </a:r>
            <a:r>
              <a:rPr lang="en-US" sz="1800" dirty="0"/>
              <a:t> </a:t>
            </a:r>
            <a:r>
              <a:rPr lang="en-US" sz="1800" dirty="0" err="1"/>
              <a:t>retraite</a:t>
            </a:r>
            <a:r>
              <a:rPr lang="en-US" sz="1800" dirty="0"/>
              <a:t>. Les </a:t>
            </a:r>
            <a:r>
              <a:rPr lang="en-US" sz="1800" dirty="0" err="1"/>
              <a:t>versements</a:t>
            </a:r>
            <a:r>
              <a:rPr lang="en-US" sz="1800" dirty="0"/>
              <a:t> </a:t>
            </a:r>
            <a:r>
              <a:rPr lang="en-US" sz="1800" dirty="0" err="1"/>
              <a:t>effectués</a:t>
            </a:r>
            <a:r>
              <a:rPr lang="en-US" sz="1800" dirty="0"/>
              <a:t> dans le cadre de </a:t>
            </a:r>
            <a:r>
              <a:rPr lang="en-US" sz="1800" dirty="0" err="1"/>
              <a:t>ce</a:t>
            </a:r>
            <a:r>
              <a:rPr lang="en-US" sz="1800" dirty="0"/>
              <a:t> régime </a:t>
            </a:r>
            <a:r>
              <a:rPr lang="en-US" sz="1800" dirty="0" err="1"/>
              <a:t>permettent</a:t>
            </a:r>
            <a:r>
              <a:rPr lang="en-US" sz="1800" dirty="0"/>
              <a:t> de </a:t>
            </a:r>
            <a:r>
              <a:rPr lang="en-US" sz="1800" dirty="0" err="1"/>
              <a:t>réduire</a:t>
            </a:r>
            <a:r>
              <a:rPr lang="en-US" sz="1800" dirty="0"/>
              <a:t> les </a:t>
            </a:r>
            <a:r>
              <a:rPr lang="en-US" sz="1800" dirty="0" err="1"/>
              <a:t>impôts</a:t>
            </a:r>
            <a:r>
              <a:rPr lang="en-US" sz="1800" dirty="0"/>
              <a:t>.</a:t>
            </a:r>
          </a:p>
          <a:p>
            <a:pPr marL="380365" indent="-342900">
              <a:lnSpc>
                <a:spcPts val="1800"/>
              </a:lnSpc>
              <a:buFont typeface="Wingdings" panose="05000000000000000000" pitchFamily="2" charset="2"/>
              <a:buChar char="q"/>
              <a:defRPr/>
            </a:pPr>
            <a:r>
              <a:rPr lang="en-US" sz="1800" b="1" dirty="0" err="1"/>
              <a:t>Cotisations</a:t>
            </a:r>
            <a:r>
              <a:rPr lang="en-US" sz="1800" b="1" dirty="0"/>
              <a:t> </a:t>
            </a:r>
            <a:r>
              <a:rPr lang="en-US" sz="1800" b="1" dirty="0" err="1"/>
              <a:t>syndicales</a:t>
            </a:r>
            <a:r>
              <a:rPr lang="en-US" sz="1800" b="1" dirty="0"/>
              <a:t> :</a:t>
            </a:r>
            <a:r>
              <a:rPr lang="en-US" sz="1800" dirty="0"/>
              <a:t> </a:t>
            </a:r>
            <a:r>
              <a:rPr lang="en-US" sz="1800" dirty="0" err="1"/>
              <a:t>paiements</a:t>
            </a:r>
            <a:r>
              <a:rPr lang="en-US" sz="1800" dirty="0"/>
              <a:t> </a:t>
            </a:r>
            <a:r>
              <a:rPr lang="en-US" sz="1800" dirty="0" err="1"/>
              <a:t>effectués</a:t>
            </a:r>
            <a:r>
              <a:rPr lang="en-US" sz="1800" dirty="0"/>
              <a:t> à un </a:t>
            </a:r>
            <a:r>
              <a:rPr lang="en-US" sz="1800" dirty="0" err="1"/>
              <a:t>syndicat</a:t>
            </a:r>
            <a:r>
              <a:rPr lang="en-US" sz="1800" dirty="0"/>
              <a:t> </a:t>
            </a:r>
            <a:r>
              <a:rPr lang="en-US" sz="1800" dirty="0" err="1"/>
              <a:t>lié</a:t>
            </a:r>
            <a:r>
              <a:rPr lang="en-US" sz="1800" dirty="0"/>
              <a:t> à </a:t>
            </a:r>
            <a:r>
              <a:rPr lang="en-US" sz="1800" dirty="0" err="1"/>
              <a:t>votre</a:t>
            </a:r>
            <a:r>
              <a:rPr lang="en-US" sz="1800" dirty="0"/>
              <a:t> </a:t>
            </a:r>
            <a:r>
              <a:rPr lang="en-US" sz="1800" dirty="0" err="1"/>
              <a:t>emploi</a:t>
            </a:r>
            <a:r>
              <a:rPr lang="en-US" sz="1800" dirty="0"/>
              <a:t>.</a:t>
            </a:r>
          </a:p>
          <a:p>
            <a:pPr marL="380365" indent="-342900">
              <a:lnSpc>
                <a:spcPts val="1800"/>
              </a:lnSpc>
              <a:buFont typeface="Wingdings" panose="05000000000000000000" pitchFamily="2" charset="2"/>
              <a:buChar char="q"/>
              <a:defRPr/>
            </a:pPr>
            <a:r>
              <a:rPr lang="en-US" sz="1800" b="1" dirty="0" err="1"/>
              <a:t>Résidents</a:t>
            </a:r>
            <a:r>
              <a:rPr lang="en-US" sz="1800" b="1" dirty="0"/>
              <a:t> </a:t>
            </a:r>
            <a:r>
              <a:rPr lang="en-US" sz="1800" b="1" dirty="0" err="1"/>
              <a:t>nordiques</a:t>
            </a:r>
            <a:r>
              <a:rPr lang="en-US" sz="1800" b="1" dirty="0"/>
              <a:t> : </a:t>
            </a:r>
            <a:r>
              <a:rPr lang="en-US" sz="1800" dirty="0" err="1"/>
              <a:t>coûts</a:t>
            </a:r>
            <a:r>
              <a:rPr lang="en-US" sz="1800" dirty="0"/>
              <a:t> de la vie dans </a:t>
            </a:r>
            <a:r>
              <a:rPr lang="en-US" sz="1800" dirty="0" err="1"/>
              <a:t>une</a:t>
            </a:r>
            <a:r>
              <a:rPr lang="en-US" sz="1800" dirty="0"/>
              <a:t> zone </a:t>
            </a:r>
            <a:r>
              <a:rPr lang="en-US" sz="1800" dirty="0" err="1"/>
              <a:t>nordique</a:t>
            </a:r>
            <a:r>
              <a:rPr lang="en-US" sz="1800" dirty="0"/>
              <a:t> </a:t>
            </a:r>
            <a:r>
              <a:rPr lang="en-US" sz="1800" dirty="0" err="1"/>
              <a:t>prescrite</a:t>
            </a:r>
            <a:r>
              <a:rPr lang="en-US" sz="1800" dirty="0"/>
              <a:t>.  </a:t>
            </a:r>
          </a:p>
          <a:p>
            <a:pPr marL="380365" indent="-342900">
              <a:lnSpc>
                <a:spcPts val="1800"/>
              </a:lnSpc>
              <a:buFont typeface="Wingdings" panose="05000000000000000000" pitchFamily="2" charset="2"/>
              <a:buChar char="q"/>
              <a:defRPr/>
            </a:pPr>
            <a:r>
              <a:rPr lang="en-US" sz="1800" b="1" dirty="0"/>
              <a:t>Frais de </a:t>
            </a:r>
            <a:r>
              <a:rPr lang="en-US" sz="1800" b="1" dirty="0" err="1"/>
              <a:t>déménagement</a:t>
            </a:r>
            <a:r>
              <a:rPr lang="en-US" sz="1800" b="1" dirty="0"/>
              <a:t> : </a:t>
            </a:r>
            <a:r>
              <a:rPr lang="en-US" sz="1800" dirty="0" err="1"/>
              <a:t>paiements</a:t>
            </a:r>
            <a:r>
              <a:rPr lang="en-US" sz="1800" dirty="0"/>
              <a:t> pour un </a:t>
            </a:r>
            <a:r>
              <a:rPr lang="en-US" sz="1800" dirty="0" err="1"/>
              <a:t>déménagement</a:t>
            </a:r>
            <a:r>
              <a:rPr lang="en-US" sz="1800" dirty="0"/>
              <a:t> de plus de 40 km pour </a:t>
            </a:r>
            <a:r>
              <a:rPr lang="en-US" sz="1800" dirty="0" err="1"/>
              <a:t>occuper</a:t>
            </a:r>
            <a:r>
              <a:rPr lang="en-US" sz="1800" dirty="0"/>
              <a:t> un </a:t>
            </a:r>
            <a:r>
              <a:rPr lang="en-US" sz="1800" dirty="0" err="1"/>
              <a:t>emploi</a:t>
            </a:r>
            <a:r>
              <a:rPr lang="en-US" sz="1800" dirty="0"/>
              <a:t>.</a:t>
            </a:r>
          </a:p>
          <a:p>
            <a:pPr marL="380365" indent="-342900">
              <a:lnSpc>
                <a:spcPts val="1800"/>
              </a:lnSpc>
              <a:spcBef>
                <a:spcPts val="700"/>
              </a:spcBef>
              <a:spcAft>
                <a:spcPts val="1200"/>
              </a:spcAft>
              <a:buFont typeface="Wingdings" panose="05000000000000000000" pitchFamily="2" charset="2"/>
              <a:buChar char="q"/>
              <a:defRPr/>
            </a:pPr>
            <a:r>
              <a:rPr lang="en-US" sz="1800" b="1" dirty="0"/>
              <a:t>Frais de </a:t>
            </a:r>
            <a:r>
              <a:rPr lang="en-US" sz="1800" b="1" dirty="0" err="1"/>
              <a:t>garde</a:t>
            </a:r>
            <a:r>
              <a:rPr lang="en-US" sz="1800" b="1" dirty="0"/>
              <a:t> </a:t>
            </a:r>
            <a:r>
              <a:rPr lang="en-US" sz="1800" b="1" dirty="0" err="1"/>
              <a:t>d'enfants</a:t>
            </a:r>
            <a:r>
              <a:rPr lang="en-US" sz="1800" b="1" dirty="0"/>
              <a:t> :</a:t>
            </a:r>
            <a:r>
              <a:rPr lang="en-US" sz="1800" dirty="0"/>
              <a:t> </a:t>
            </a:r>
            <a:r>
              <a:rPr lang="en-US" sz="1800" dirty="0" err="1"/>
              <a:t>paiements</a:t>
            </a:r>
            <a:r>
              <a:rPr lang="en-US" sz="1800" dirty="0"/>
              <a:t> </a:t>
            </a:r>
            <a:r>
              <a:rPr lang="en-US" sz="1800" dirty="0" err="1"/>
              <a:t>effectués</a:t>
            </a:r>
            <a:r>
              <a:rPr lang="en-US" sz="1800" dirty="0"/>
              <a:t> pour la </a:t>
            </a:r>
            <a:r>
              <a:rPr lang="en-US" sz="1800" dirty="0" err="1"/>
              <a:t>garde</a:t>
            </a:r>
            <a:r>
              <a:rPr lang="en-US" sz="1800" dirty="0"/>
              <a:t> </a:t>
            </a:r>
            <a:r>
              <a:rPr lang="en-US" sz="1800" dirty="0" err="1"/>
              <a:t>d'enfants</a:t>
            </a:r>
            <a:r>
              <a:rPr lang="en-US" sz="1800" dirty="0"/>
              <a:t> de </a:t>
            </a:r>
            <a:r>
              <a:rPr lang="en-US" sz="1800" dirty="0" err="1"/>
              <a:t>moins</a:t>
            </a:r>
            <a:r>
              <a:rPr lang="en-US" sz="1800" dirty="0"/>
              <a:t> de 16 ans.</a:t>
            </a:r>
          </a:p>
          <a:p>
            <a:pPr marL="37465" indent="0">
              <a:lnSpc>
                <a:spcPts val="1800"/>
              </a:lnSpc>
              <a:buNone/>
              <a:defRPr/>
            </a:pPr>
            <a:r>
              <a:rPr lang="fr-FR" sz="1800" b="1" i="1" dirty="0">
                <a:solidFill>
                  <a:schemeClr val="accent4"/>
                </a:solidFill>
              </a:rPr>
              <a:t>Conseil : </a:t>
            </a:r>
            <a:r>
              <a:rPr lang="fr-FR" sz="1800" b="1" i="1" dirty="0">
                <a:solidFill>
                  <a:schemeClr val="tx1"/>
                </a:solidFill>
              </a:rPr>
              <a:t>conservez les justificatifs de ces dépenses !</a:t>
            </a:r>
            <a:endParaRPr lang="en-US" sz="1800" dirty="0">
              <a:solidFill>
                <a:schemeClr val="tx1"/>
              </a:solidFill>
            </a:endParaRPr>
          </a:p>
        </p:txBody>
      </p:sp>
    </p:spTree>
    <p:extLst>
      <p:ext uri="{BB962C8B-B14F-4D97-AF65-F5344CB8AC3E}">
        <p14:creationId xmlns:p14="http://schemas.microsoft.com/office/powerpoint/2010/main" val="383938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US" sz="3600" dirty="0"/>
              <a:t>Le </a:t>
            </a:r>
            <a:r>
              <a:rPr lang="en-US" sz="3600" dirty="0" err="1"/>
              <a:t>calcul</a:t>
            </a:r>
            <a:r>
              <a:rPr lang="en-US" sz="3600" dirty="0"/>
              <a:t> de base de </a:t>
            </a:r>
            <a:r>
              <a:rPr lang="en-US" sz="3600" dirty="0" err="1"/>
              <a:t>l'impôt</a:t>
            </a:r>
            <a:endParaRPr lang="en-US" dirty="0" err="1"/>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690692"/>
            <a:ext cx="8638967" cy="4566985"/>
          </a:xfrm>
        </p:spPr>
        <p:txBody>
          <a:bodyPr>
            <a:normAutofit/>
          </a:bodyPr>
          <a:lstStyle/>
          <a:p>
            <a:pPr marL="38098" indent="0" algn="ctr">
              <a:buNone/>
              <a:defRPr/>
            </a:pPr>
            <a:r>
              <a:rPr lang="en-US" sz="2400" dirty="0">
                <a:ln>
                  <a:solidFill>
                    <a:schemeClr val="accent1"/>
                  </a:solidFill>
                </a:ln>
              </a:rPr>
              <a:t>Pour </a:t>
            </a:r>
            <a:r>
              <a:rPr lang="en-US" sz="2400" dirty="0" err="1">
                <a:ln>
                  <a:solidFill>
                    <a:schemeClr val="accent1"/>
                  </a:solidFill>
                </a:ln>
              </a:rPr>
              <a:t>résumer</a:t>
            </a:r>
            <a:r>
              <a:rPr lang="en-US" sz="2400" dirty="0">
                <a:ln>
                  <a:solidFill>
                    <a:schemeClr val="accent1"/>
                  </a:solidFill>
                </a:ln>
              </a:rPr>
              <a:t>,</a:t>
            </a:r>
          </a:p>
          <a:p>
            <a:pPr marL="38098" indent="0" algn="ctr">
              <a:buNone/>
              <a:defRPr/>
            </a:pPr>
            <a:endParaRPr lang="en-US" sz="2400" dirty="0">
              <a:ln>
                <a:solidFill>
                  <a:schemeClr val="accent1"/>
                </a:solidFill>
              </a:ln>
            </a:endParaRPr>
          </a:p>
          <a:p>
            <a:pPr marL="38098" indent="0" algn="ctr">
              <a:buNone/>
              <a:defRPr/>
            </a:pPr>
            <a:endParaRPr lang="en-US" sz="2400" dirty="0">
              <a:ln>
                <a:solidFill>
                  <a:schemeClr val="accent1"/>
                </a:solidFill>
              </a:ln>
            </a:endParaRPr>
          </a:p>
          <a:p>
            <a:pPr marL="38098" indent="0" algn="ctr">
              <a:buNone/>
              <a:defRPr/>
            </a:pPr>
            <a:r>
              <a:rPr lang="fr-FR" sz="2400" dirty="0">
                <a:ln>
                  <a:solidFill>
                    <a:schemeClr val="accent1"/>
                  </a:solidFill>
                </a:ln>
              </a:rPr>
              <a:t>Revenu total - Déductions = </a:t>
            </a:r>
            <a:r>
              <a:rPr lang="fr-FR" sz="2400" b="1" dirty="0">
                <a:ln>
                  <a:solidFill>
                    <a:schemeClr val="accent1"/>
                  </a:solidFill>
                </a:ln>
              </a:rPr>
              <a:t>Revenu imposable</a:t>
            </a:r>
            <a:endParaRPr lang="en-US" sz="2400" b="1" dirty="0">
              <a:ln>
                <a:solidFill>
                  <a:schemeClr val="accent1"/>
                </a:solidFill>
              </a:ln>
            </a:endParaRPr>
          </a:p>
          <a:p>
            <a:pPr marL="38098" indent="0" algn="ctr">
              <a:buNone/>
              <a:defRPr/>
            </a:pPr>
            <a:endParaRPr lang="en-US" sz="2400" b="1" dirty="0">
              <a:ln>
                <a:solidFill>
                  <a:schemeClr val="accent1"/>
                </a:solidFill>
              </a:ln>
            </a:endParaRPr>
          </a:p>
          <a:p>
            <a:pPr marL="38098" indent="0" algn="ctr">
              <a:buNone/>
              <a:defRPr/>
            </a:pPr>
            <a:r>
              <a:rPr lang="fr-FR" sz="2400" dirty="0">
                <a:ln>
                  <a:solidFill>
                    <a:schemeClr val="accent1"/>
                  </a:solidFill>
                </a:ln>
              </a:rPr>
              <a:t>Maintenant que nous avons déterminé le revenu imposable, examinons les taux d'imposition.</a:t>
            </a:r>
            <a:endParaRPr lang="en-US" sz="2000" dirty="0"/>
          </a:p>
          <a:p>
            <a:pPr>
              <a:defRPr/>
            </a:pPr>
            <a:endParaRPr lang="en-US" sz="2000" dirty="0"/>
          </a:p>
          <a:p>
            <a:pPr marL="2459038" indent="-2422525">
              <a:buNone/>
              <a:defRPr/>
            </a:pPr>
            <a:r>
              <a:rPr lang="en-US" sz="2000" dirty="0"/>
              <a:t>	</a:t>
            </a:r>
          </a:p>
          <a:p>
            <a:pPr marL="38098" indent="0">
              <a:buNone/>
              <a:defRPr/>
            </a:pPr>
            <a:endParaRPr lang="en-US" sz="2000" dirty="0"/>
          </a:p>
          <a:p>
            <a:pPr marL="38098" indent="0">
              <a:buNone/>
              <a:defRPr/>
            </a:pPr>
            <a:endParaRPr lang="en-US" sz="2000" dirty="0"/>
          </a:p>
          <a:p>
            <a:pPr marL="0" indent="0">
              <a:lnSpc>
                <a:spcPts val="2500"/>
              </a:lnSpc>
              <a:buNone/>
            </a:pPr>
            <a:endParaRPr lang="en-US" sz="2000" dirty="0"/>
          </a:p>
        </p:txBody>
      </p:sp>
    </p:spTree>
    <p:extLst>
      <p:ext uri="{BB962C8B-B14F-4D97-AF65-F5344CB8AC3E}">
        <p14:creationId xmlns:p14="http://schemas.microsoft.com/office/powerpoint/2010/main" val="197637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ext Placeholder 2">
                <a:extLst>
                  <a:ext uri="{FF2B5EF4-FFF2-40B4-BE49-F238E27FC236}">
                    <a16:creationId xmlns:a16="http://schemas.microsoft.com/office/drawing/2014/main" id="{BE83F1E5-D659-9C07-C0BE-6685053CE2E8}"/>
                  </a:ext>
                </a:extLst>
              </p:cNvPr>
              <p:cNvSpPr txBox="1">
                <a:spLocks/>
              </p:cNvSpPr>
              <p:nvPr/>
            </p:nvSpPr>
            <p:spPr bwMode="auto">
              <a:xfrm>
                <a:off x="146304" y="1063840"/>
                <a:ext cx="8743509" cy="43905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rmAutofit/>
              </a:bodyPr>
              <a:lstStyle>
                <a:defPPr marR="0" lvl="0" algn="l" rtl="0">
                  <a:lnSpc>
                    <a:spcPct val="100000"/>
                  </a:lnSpc>
                  <a:spcBef>
                    <a:spcPts val="0"/>
                  </a:spcBef>
                  <a:spcAft>
                    <a:spcPts val="0"/>
                  </a:spcAft>
                </a:defPPr>
                <a:lvl1pPr marL="342884" lvl="0" indent="-304786" algn="l" rtl="0" eaLnBrk="1" fontAlgn="base" hangingPunct="1">
                  <a:lnSpc>
                    <a:spcPct val="90000"/>
                  </a:lnSpc>
                  <a:spcBef>
                    <a:spcPts val="750"/>
                  </a:spcBef>
                  <a:spcAft>
                    <a:spcPts val="0"/>
                  </a:spcAft>
                  <a:buClr>
                    <a:schemeClr val="dk1"/>
                  </a:buClr>
                  <a:buSzPts val="2800"/>
                  <a:buFont typeface="Arial" panose="020B0604020202020204" pitchFamily="34" charset="0"/>
                  <a:buChar char="•"/>
                  <a:defRPr sz="1000" b="0" i="0">
                    <a:solidFill>
                      <a:srgbClr val="000000"/>
                    </a:solidFill>
                    <a:latin typeface="Arial"/>
                    <a:ea typeface="Arial"/>
                    <a:cs typeface="Arial"/>
                    <a:sym typeface="Arial"/>
                  </a:defRPr>
                </a:lvl1pPr>
                <a:lvl2pPr marL="685766" lvl="1" indent="-285736" algn="l" rtl="0" eaLnBrk="1" fontAlgn="base" hangingPunct="1">
                  <a:lnSpc>
                    <a:spcPct val="90000"/>
                  </a:lnSpc>
                  <a:spcBef>
                    <a:spcPts val="375"/>
                  </a:spcBef>
                  <a:spcAft>
                    <a:spcPts val="0"/>
                  </a:spcAft>
                  <a:buClr>
                    <a:schemeClr val="dk1"/>
                  </a:buClr>
                  <a:buSzPts val="2400"/>
                  <a:buFont typeface="Arial" panose="020B0604020202020204" pitchFamily="34" charset="0"/>
                  <a:buChar char="•"/>
                  <a:defRPr sz="1000" b="0" i="0">
                    <a:solidFill>
                      <a:srgbClr val="000000"/>
                    </a:solidFill>
                    <a:latin typeface="Arial"/>
                    <a:ea typeface="Arial"/>
                    <a:cs typeface="Arial"/>
                    <a:sym typeface="Arial"/>
                  </a:defRPr>
                </a:lvl2pPr>
                <a:lvl3pPr marL="1028649" lvl="2" indent="-266687" algn="l" rtl="0" eaLnBrk="1" fontAlgn="base" hangingPunct="1">
                  <a:lnSpc>
                    <a:spcPct val="90000"/>
                  </a:lnSpc>
                  <a:spcBef>
                    <a:spcPts val="375"/>
                  </a:spcBef>
                  <a:spcAft>
                    <a:spcPts val="0"/>
                  </a:spcAft>
                  <a:buClr>
                    <a:schemeClr val="dk1"/>
                  </a:buClr>
                  <a:buSzPts val="2000"/>
                  <a:buFont typeface="Arial" panose="020B0604020202020204" pitchFamily="34" charset="0"/>
                  <a:buChar char="•"/>
                  <a:defRPr sz="1000" b="0" i="0">
                    <a:solidFill>
                      <a:srgbClr val="000000"/>
                    </a:solidFill>
                    <a:latin typeface="Arial"/>
                    <a:ea typeface="Arial"/>
                    <a:cs typeface="Arial"/>
                    <a:sym typeface="Arial"/>
                  </a:defRPr>
                </a:lvl3pPr>
                <a:lvl4pPr marL="1371532" lvl="3" indent="-257162" algn="l" rtl="0" eaLnBrk="1" fontAlgn="base" hangingPunct="1">
                  <a:lnSpc>
                    <a:spcPct val="90000"/>
                  </a:lnSpc>
                  <a:spcBef>
                    <a:spcPts val="375"/>
                  </a:spcBef>
                  <a:spcAft>
                    <a:spcPts val="0"/>
                  </a:spcAft>
                  <a:buClr>
                    <a:schemeClr val="dk1"/>
                  </a:buClr>
                  <a:buSzPts val="1800"/>
                  <a:buFont typeface="Arial" panose="020B0604020202020204" pitchFamily="34" charset="0"/>
                  <a:buChar char="•"/>
                  <a:defRPr sz="1000" b="0" i="0">
                    <a:solidFill>
                      <a:srgbClr val="000000"/>
                    </a:solidFill>
                    <a:latin typeface="Arial"/>
                    <a:ea typeface="Arial"/>
                    <a:cs typeface="Arial"/>
                    <a:sym typeface="Arial"/>
                  </a:defRPr>
                </a:lvl4pPr>
                <a:lvl5pPr marL="1714415" lvl="4" indent="-257162" algn="l" rtl="0" eaLnBrk="1" fontAlgn="base" hangingPunct="1">
                  <a:lnSpc>
                    <a:spcPct val="90000"/>
                  </a:lnSpc>
                  <a:spcBef>
                    <a:spcPts val="375"/>
                  </a:spcBef>
                  <a:spcAft>
                    <a:spcPts val="0"/>
                  </a:spcAft>
                  <a:buClr>
                    <a:schemeClr val="dk1"/>
                  </a:buClr>
                  <a:buSzPts val="1800"/>
                  <a:buFont typeface="Arial" panose="020B0604020202020204" pitchFamily="34" charset="0"/>
                  <a:buChar char="•"/>
                  <a:defRPr sz="1000" b="0" i="0">
                    <a:solidFill>
                      <a:srgbClr val="000000"/>
                    </a:solidFill>
                    <a:latin typeface="Arial"/>
                    <a:ea typeface="Arial"/>
                    <a:cs typeface="Arial"/>
                    <a:sym typeface="Arial"/>
                  </a:defRPr>
                </a:lvl5pPr>
                <a:lvl6pPr marL="2057297" marR="0" lvl="5"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6pPr>
                <a:lvl7pPr marL="2400180" marR="0" lvl="6"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7pPr>
                <a:lvl8pPr marL="2743064" marR="0" lvl="7"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8pPr>
                <a:lvl9pPr marL="3085946" marR="0" lvl="8"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9pPr>
              </a:lstStyle>
              <a:p>
                <a:pPr marL="0" lvl="1" indent="0">
                  <a:buNone/>
                  <a:defRPr/>
                </a:pPr>
                <a:endParaRPr lang="en-US" sz="2000" kern="0" dirty="0"/>
              </a:p>
              <a:p>
                <a:pPr marL="283845" lvl="1" indent="-283845">
                  <a:lnSpc>
                    <a:spcPts val="2200"/>
                  </a:lnSpc>
                  <a:defRPr/>
                </a:pPr>
                <a:r>
                  <a:rPr lang="en-US" sz="2000" kern="0" dirty="0"/>
                  <a:t>Le </a:t>
                </a:r>
                <a:r>
                  <a:rPr lang="en-US" sz="2000" kern="0" dirty="0" err="1"/>
                  <a:t>revenu</a:t>
                </a:r>
                <a:r>
                  <a:rPr lang="en-US" sz="2000" kern="0" dirty="0"/>
                  <a:t> imposable </a:t>
                </a:r>
                <a:r>
                  <a:rPr lang="en-US" sz="2000" kern="0" dirty="0" err="1"/>
                  <a:t>est</a:t>
                </a:r>
                <a:r>
                  <a:rPr lang="en-US" sz="2000" kern="0" dirty="0"/>
                  <a:t> </a:t>
                </a:r>
                <a:r>
                  <a:rPr lang="en-US" sz="2000" kern="0" dirty="0" err="1"/>
                  <a:t>également</a:t>
                </a:r>
                <a:r>
                  <a:rPr lang="en-US" sz="2000" kern="0" dirty="0"/>
                  <a:t> </a:t>
                </a:r>
                <a:r>
                  <a:rPr lang="en-US" sz="2000" kern="0" dirty="0" err="1"/>
                  <a:t>utilisé</a:t>
                </a:r>
                <a:r>
                  <a:rPr lang="en-US" sz="2000" kern="0" dirty="0"/>
                  <a:t> pour </a:t>
                </a:r>
                <a:r>
                  <a:rPr lang="en-US" sz="2000" kern="0" dirty="0" err="1"/>
                  <a:t>déterminer</a:t>
                </a:r>
                <a:r>
                  <a:rPr lang="en-US" sz="2000" b="1" kern="0" dirty="0"/>
                  <a:t> </a:t>
                </a:r>
                <a:r>
                  <a:rPr lang="en-US" sz="2000" b="1" kern="0" dirty="0" err="1"/>
                  <a:t>l'impôt</a:t>
                </a:r>
                <a:r>
                  <a:rPr lang="en-US" sz="2000" b="1" kern="0" dirty="0"/>
                  <a:t> </a:t>
                </a:r>
                <a:r>
                  <a:rPr lang="en-US" sz="2000" b="1" kern="0" dirty="0" err="1"/>
                  <a:t>féderal</a:t>
                </a:r>
                <a:r>
                  <a:rPr lang="en-US" sz="2000" b="1" kern="0" dirty="0"/>
                  <a:t> </a:t>
                </a:r>
                <a:r>
                  <a:rPr lang="en-US" sz="2000" kern="0" dirty="0"/>
                  <a:t>à </a:t>
                </a:r>
                <a:r>
                  <a:rPr lang="en-US" sz="2000" kern="0" dirty="0" err="1"/>
                  <a:t>l'aide</a:t>
                </a:r>
                <a:r>
                  <a:rPr lang="en-US" sz="2000" kern="0" dirty="0"/>
                  <a:t> des </a:t>
                </a:r>
                <a:r>
                  <a:rPr lang="en-US" sz="2000" b="1" kern="0" dirty="0" err="1"/>
                  <a:t>taux</a:t>
                </a:r>
                <a:r>
                  <a:rPr lang="en-US" sz="2000" b="1" kern="0" dirty="0"/>
                  <a:t> </a:t>
                </a:r>
                <a:r>
                  <a:rPr lang="en-US" sz="2000" b="1" kern="0" dirty="0" err="1"/>
                  <a:t>d'imposition</a:t>
                </a:r>
                <a:r>
                  <a:rPr lang="en-US" sz="2000" kern="0" dirty="0"/>
                  <a:t>.</a:t>
                </a:r>
                <a:endParaRPr lang="en-US" kern="0" dirty="0"/>
              </a:p>
              <a:p>
                <a:pPr marL="283845" lvl="1" indent="-283845">
                  <a:lnSpc>
                    <a:spcPts val="2200"/>
                  </a:lnSpc>
                  <a:defRPr/>
                </a:pPr>
                <a:r>
                  <a:rPr lang="en-US" sz="2000" kern="0" dirty="0"/>
                  <a:t>Le Canada </a:t>
                </a:r>
                <a:r>
                  <a:rPr lang="en-US" sz="2000" kern="0" dirty="0" err="1"/>
                  <a:t>utilise</a:t>
                </a:r>
                <a:r>
                  <a:rPr lang="en-US" sz="2000" kern="0" dirty="0"/>
                  <a:t> un </a:t>
                </a:r>
                <a:r>
                  <a:rPr lang="en-US" sz="2000" kern="0" dirty="0" err="1"/>
                  <a:t>système</a:t>
                </a:r>
                <a:r>
                  <a:rPr lang="en-US" sz="2000" kern="0" dirty="0"/>
                  <a:t> </a:t>
                </a:r>
                <a:r>
                  <a:rPr lang="en-US" sz="2000" b="1" kern="0" dirty="0" err="1"/>
                  <a:t>progressif</a:t>
                </a:r>
                <a:r>
                  <a:rPr lang="en-US" sz="2000" b="1" kern="0" dirty="0"/>
                  <a:t>.</a:t>
                </a:r>
              </a:p>
              <a:p>
                <a:pPr marL="283845" lvl="1" indent="-283845">
                  <a:lnSpc>
                    <a:spcPts val="2200"/>
                  </a:lnSpc>
                  <a:defRPr/>
                </a:pPr>
                <a:r>
                  <a:rPr lang="en-US" sz="2000" kern="0" dirty="0"/>
                  <a:t>Les </a:t>
                </a:r>
                <a:r>
                  <a:rPr lang="en-US" sz="2000" kern="0" dirty="0" err="1"/>
                  <a:t>revenus</a:t>
                </a:r>
                <a:r>
                  <a:rPr lang="en-US" sz="2000" kern="0" dirty="0"/>
                  <a:t> </a:t>
                </a:r>
                <a:r>
                  <a:rPr lang="en-US" sz="2000" kern="0" dirty="0" err="1"/>
                  <a:t>supplémentaires</a:t>
                </a:r>
                <a:r>
                  <a:rPr lang="en-US" sz="2000" kern="0" dirty="0"/>
                  <a:t> </a:t>
                </a:r>
                <a:r>
                  <a:rPr lang="en-US" sz="2000" kern="0" dirty="0" err="1"/>
                  <a:t>sont</a:t>
                </a:r>
                <a:r>
                  <a:rPr lang="en-US" sz="2000" kern="0" dirty="0"/>
                  <a:t> </a:t>
                </a:r>
                <a:r>
                  <a:rPr lang="en-US" sz="2000" kern="0" dirty="0" err="1"/>
                  <a:t>imposés</a:t>
                </a:r>
                <a:r>
                  <a:rPr lang="en-US" sz="2000" kern="0" dirty="0"/>
                  <a:t> à des </a:t>
                </a:r>
                <a:r>
                  <a:rPr lang="en-US" sz="2000" b="1" kern="0" dirty="0" err="1"/>
                  <a:t>taux</a:t>
                </a:r>
                <a:r>
                  <a:rPr lang="en-US" sz="2000" kern="0" dirty="0"/>
                  <a:t> plus </a:t>
                </a:r>
                <a:r>
                  <a:rPr lang="en-US" sz="2000" kern="0" dirty="0" err="1"/>
                  <a:t>éleves</a:t>
                </a:r>
                <a:r>
                  <a:rPr lang="en-US" sz="2000" kern="0" dirty="0"/>
                  <a:t>.</a:t>
                </a:r>
              </a:p>
              <a:p>
                <a:pPr marL="283845" lvl="1" indent="-283845">
                  <a:lnSpc>
                    <a:spcPts val="2200"/>
                  </a:lnSpc>
                  <a:defRPr/>
                </a:pPr>
                <a:r>
                  <a:rPr lang="en-US" sz="2000" kern="0" dirty="0"/>
                  <a:t>Ce qui signifie que : Plus </a:t>
                </a:r>
                <a:r>
                  <a:rPr lang="en-US" sz="2000" kern="0" dirty="0" err="1"/>
                  <a:t>vous</a:t>
                </a:r>
                <a:r>
                  <a:rPr lang="en-US" sz="2000" kern="0" dirty="0"/>
                  <a:t> </a:t>
                </a:r>
                <a:r>
                  <a:rPr lang="en-US" sz="2000" kern="0" dirty="0" err="1"/>
                  <a:t>gagnez</a:t>
                </a:r>
                <a:r>
                  <a:rPr lang="en-US" sz="2000" kern="0" dirty="0"/>
                  <a:t> </a:t>
                </a:r>
                <a:r>
                  <a:rPr lang="en-US" sz="2000" kern="0" dirty="0" err="1"/>
                  <a:t>d'argent</a:t>
                </a:r>
                <a:r>
                  <a:rPr lang="en-US" sz="2000" kern="0" dirty="0"/>
                  <a:t>, plus </a:t>
                </a:r>
                <a:r>
                  <a:rPr lang="en-US" sz="2000" kern="0" dirty="0" err="1"/>
                  <a:t>vous</a:t>
                </a:r>
                <a:r>
                  <a:rPr lang="en-US" sz="2000" kern="0" dirty="0"/>
                  <a:t> </a:t>
                </a:r>
                <a:r>
                  <a:rPr lang="en-US" sz="2000" kern="0" dirty="0" err="1"/>
                  <a:t>êtes</a:t>
                </a:r>
                <a:r>
                  <a:rPr lang="en-US" sz="2000" kern="0" dirty="0"/>
                  <a:t> </a:t>
                </a:r>
                <a:r>
                  <a:rPr lang="en-US" sz="2000" kern="0" dirty="0" err="1"/>
                  <a:t>taxé</a:t>
                </a:r>
                <a:r>
                  <a:rPr lang="en-US" sz="2000" kern="0" dirty="0"/>
                  <a:t>.</a:t>
                </a:r>
              </a:p>
              <a:p>
                <a:pPr marL="283845" lvl="1" indent="-283845">
                  <a:lnSpc>
                    <a:spcPts val="2200"/>
                  </a:lnSpc>
                  <a:defRPr/>
                </a:pPr>
                <a:r>
                  <a:rPr lang="en-US" sz="2000" kern="0" dirty="0" err="1"/>
                  <a:t>Voir</a:t>
                </a:r>
                <a:r>
                  <a:rPr lang="en-US" sz="2000" kern="0" dirty="0"/>
                  <a:t> </a:t>
                </a:r>
                <a:r>
                  <a:rPr lang="en-US" sz="2000" b="1" kern="0" dirty="0">
                    <a:hlinkClick r:id="rId2"/>
                  </a:rPr>
                  <a:t>Taux d'imposition actuels</a:t>
                </a:r>
                <a:r>
                  <a:rPr lang="en-US" sz="2000" kern="0" dirty="0"/>
                  <a:t> pour </a:t>
                </a:r>
                <a:r>
                  <a:rPr lang="en-US" sz="2000" kern="0" dirty="0" err="1"/>
                  <a:t>une</a:t>
                </a:r>
                <a:r>
                  <a:rPr lang="en-US" sz="2000" kern="0" dirty="0"/>
                  <a:t> </a:t>
                </a:r>
                <a:r>
                  <a:rPr lang="en-US" sz="2000" kern="0" dirty="0" err="1"/>
                  <a:t>liste</a:t>
                </a:r>
                <a:r>
                  <a:rPr lang="en-US" sz="2000" kern="0" dirty="0"/>
                  <a:t> des </a:t>
                </a:r>
                <a:r>
                  <a:rPr lang="en-US" sz="2000" kern="0" dirty="0" err="1"/>
                  <a:t>taux</a:t>
                </a:r>
                <a:r>
                  <a:rPr lang="en-US" sz="2000" kern="0" dirty="0"/>
                  <a:t> les plus </a:t>
                </a:r>
                <a:r>
                  <a:rPr lang="en-US" sz="2000" kern="0" dirty="0" err="1"/>
                  <a:t>récents</a:t>
                </a:r>
                <a:r>
                  <a:rPr lang="en-US" sz="2000" kern="0" dirty="0"/>
                  <a:t>.</a:t>
                </a:r>
                <a:endParaRPr lang="en-US" dirty="0"/>
              </a:p>
              <a:p>
                <a:pPr marL="283845" lvl="1" indent="-283845">
                  <a:lnSpc>
                    <a:spcPts val="2200"/>
                  </a:lnSpc>
                  <a:defRPr/>
                </a:pPr>
                <a:r>
                  <a:rPr lang="en-US" sz="2000" kern="0" dirty="0"/>
                  <a:t>En </a:t>
                </a:r>
                <a:r>
                  <a:rPr lang="en-US" sz="2000" kern="0" dirty="0" err="1"/>
                  <a:t>utilsant</a:t>
                </a:r>
                <a:r>
                  <a:rPr lang="en-US" sz="2000" kern="0" dirty="0"/>
                  <a:t> les </a:t>
                </a:r>
                <a:r>
                  <a:rPr lang="en-US" sz="2000" kern="0" dirty="0" err="1"/>
                  <a:t>exemples</a:t>
                </a:r>
                <a:r>
                  <a:rPr lang="en-US" sz="2000" kern="0" dirty="0"/>
                  <a:t> de </a:t>
                </a:r>
                <a:r>
                  <a:rPr lang="en-US" sz="2000" kern="0" dirty="0" err="1"/>
                  <a:t>taux</a:t>
                </a:r>
                <a:r>
                  <a:rPr lang="en-US" sz="2000" kern="0" dirty="0"/>
                  <a:t> </a:t>
                </a:r>
                <a:r>
                  <a:rPr lang="en-US" sz="2000" kern="0" dirty="0" err="1"/>
                  <a:t>d'imposition</a:t>
                </a:r>
                <a:r>
                  <a:rPr lang="en-US" sz="2000" kern="0" dirty="0"/>
                  <a:t> ci-dessous, </a:t>
                </a:r>
                <a:r>
                  <a:rPr lang="en-US" sz="2000" kern="0" dirty="0" err="1"/>
                  <a:t>l'impôt</a:t>
                </a:r>
                <a:r>
                  <a:rPr lang="en-US" sz="2000" kern="0" dirty="0"/>
                  <a:t> </a:t>
                </a:r>
                <a:r>
                  <a:rPr lang="en-US" sz="2000" kern="0" dirty="0" err="1"/>
                  <a:t>fédéral</a:t>
                </a:r>
                <a:r>
                  <a:rPr lang="en-US" sz="2000" kern="0" dirty="0"/>
                  <a:t> sure un </a:t>
                </a:r>
                <a:r>
                  <a:rPr lang="en-US" sz="2000" kern="0" dirty="0" err="1"/>
                  <a:t>revenu</a:t>
                </a:r>
                <a:r>
                  <a:rPr lang="en-US" sz="2000" kern="0" dirty="0"/>
                  <a:t> imposable de </a:t>
                </a:r>
                <a:r>
                  <a:rPr lang="en-US" sz="2000" b="1" kern="0" dirty="0"/>
                  <a:t>51 000 $ </a:t>
                </a:r>
                <a:r>
                  <a:rPr lang="en-US" sz="2000" kern="0" dirty="0" err="1"/>
                  <a:t>est</a:t>
                </a:r>
                <a:r>
                  <a:rPr lang="en-US" sz="2000" kern="0" dirty="0"/>
                  <a:t> de:</a:t>
                </a:r>
                <a:endParaRPr lang="en-US" sz="2000" b="1" kern="0" dirty="0"/>
              </a:p>
              <a:p>
                <a:pPr marL="0" lvl="1" indent="0" algn="ctr">
                  <a:lnSpc>
                    <a:spcPts val="2200"/>
                  </a:lnSpc>
                  <a:buNone/>
                  <a:defRPr/>
                </a:pPr>
                <a:r>
                  <a:rPr lang="en-US" sz="2000" kern="0" dirty="0"/>
                  <a:t>(50 197 $ </a:t>
                </a:r>
                <a14:m>
                  <m:oMath xmlns:m="http://schemas.openxmlformats.org/officeDocument/2006/math">
                    <m:r>
                      <a:rPr lang="en-US" sz="2000" i="1" dirty="0">
                        <a:latin typeface="Cambria Math" panose="02040503050406030204" pitchFamily="18" charset="0"/>
                        <a:ea typeface="Cambria Math" panose="02040503050406030204" pitchFamily="18" charset="0"/>
                      </a:rPr>
                      <m:t>×</m:t>
                    </m:r>
                  </m:oMath>
                </a14:m>
                <a:r>
                  <a:rPr lang="en-US" sz="2000" kern="0" dirty="0"/>
                  <a:t> 15 %) + (803 $ </a:t>
                </a:r>
                <a14:m>
                  <m:oMath xmlns:m="http://schemas.openxmlformats.org/officeDocument/2006/math">
                    <m:r>
                      <a:rPr lang="en-US" sz="2000" i="1" dirty="0">
                        <a:latin typeface="Cambria Math" panose="02040503050406030204" pitchFamily="18" charset="0"/>
                        <a:ea typeface="Cambria Math" panose="02040503050406030204" pitchFamily="18" charset="0"/>
                      </a:rPr>
                      <m:t>×</m:t>
                    </m:r>
                  </m:oMath>
                </a14:m>
                <a:r>
                  <a:rPr lang="en-US" sz="2000" kern="0" dirty="0"/>
                  <a:t> 20,5%)=  </a:t>
                </a:r>
                <a:r>
                  <a:rPr lang="en-US" sz="2000" b="1" kern="0" dirty="0"/>
                  <a:t>7 694,17 $</a:t>
                </a:r>
              </a:p>
              <a:p>
                <a:pPr marL="685165" lvl="1" indent="-285115">
                  <a:buFont typeface="Arial" panose="020B0604020202020204" pitchFamily="34" charset="0"/>
                  <a:buChar char="•"/>
                </a:pPr>
                <a:endParaRPr lang="en-US" sz="2000" b="1" kern="0" dirty="0"/>
              </a:p>
              <a:p>
                <a:pPr marL="685165" lvl="1" indent="-285115"/>
                <a:endParaRPr lang="en-US" sz="2000" b="1" kern="0" dirty="0"/>
              </a:p>
              <a:p>
                <a:pPr marL="0" indent="0">
                  <a:lnSpc>
                    <a:spcPts val="2500"/>
                  </a:lnSpc>
                  <a:buNone/>
                </a:pPr>
                <a:endParaRPr lang="en-US" sz="2000" kern="0" dirty="0"/>
              </a:p>
            </p:txBody>
          </p:sp>
        </mc:Choice>
        <mc:Fallback xmlns="">
          <p:sp>
            <p:nvSpPr>
              <p:cNvPr id="9" name="Text Placeholder 2">
                <a:extLst>
                  <a:ext uri="{FF2B5EF4-FFF2-40B4-BE49-F238E27FC236}">
                    <a16:creationId xmlns:a16="http://schemas.microsoft.com/office/drawing/2014/main" id="{BE83F1E5-D659-9C07-C0BE-6685053CE2E8}"/>
                  </a:ext>
                </a:extLst>
              </p:cNvPr>
              <p:cNvSpPr txBox="1">
                <a:spLocks noRot="1" noChangeAspect="1" noMove="1" noResize="1" noEditPoints="1" noAdjustHandles="1" noChangeArrowheads="1" noChangeShapeType="1" noTextEdit="1"/>
              </p:cNvSpPr>
              <p:nvPr/>
            </p:nvSpPr>
            <p:spPr bwMode="auto">
              <a:xfrm>
                <a:off x="146304" y="1063840"/>
                <a:ext cx="8743509" cy="4390543"/>
              </a:xfrm>
              <a:prstGeom prst="rect">
                <a:avLst/>
              </a:prstGeom>
              <a:blipFill>
                <a:blip r:embed="rId3"/>
                <a:stretch>
                  <a:fillRect l="-97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noFill/>
                  </a:rPr>
                  <a:t> </a:t>
                </a:r>
              </a:p>
            </p:txBody>
          </p:sp>
        </mc:Fallback>
      </mc:AlternateContent>
      <p:pic>
        <p:nvPicPr>
          <p:cNvPr id="5" name="Picture 7" descr="Table&#10;&#10;Description automatically generated">
            <a:extLst>
              <a:ext uri="{FF2B5EF4-FFF2-40B4-BE49-F238E27FC236}">
                <a16:creationId xmlns:a16="http://schemas.microsoft.com/office/drawing/2014/main" id="{FFA15D8D-DDCC-4503-A32F-621BC23B8A18}"/>
              </a:ext>
            </a:extLst>
          </p:cNvPr>
          <p:cNvPicPr>
            <a:picLocks noChangeAspect="1"/>
          </p:cNvPicPr>
          <p:nvPr/>
        </p:nvPicPr>
        <p:blipFill>
          <a:blip r:embed="rId4"/>
          <a:stretch>
            <a:fillRect/>
          </a:stretch>
        </p:blipFill>
        <p:spPr>
          <a:xfrm>
            <a:off x="1538512" y="4424449"/>
            <a:ext cx="6190343" cy="2370644"/>
          </a:xfrm>
          <a:prstGeom prst="rect">
            <a:avLst/>
          </a:prstGeom>
        </p:spPr>
      </p:pic>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US" sz="3600" dirty="0" err="1"/>
              <a:t>Taux</a:t>
            </a:r>
            <a:r>
              <a:rPr lang="en-US" sz="3600" dirty="0"/>
              <a:t> </a:t>
            </a:r>
            <a:r>
              <a:rPr lang="en-US" sz="3600" dirty="0" err="1"/>
              <a:t>d'imposition</a:t>
            </a:r>
            <a:endParaRPr lang="en-US" dirty="0" err="1"/>
          </a:p>
        </p:txBody>
      </p:sp>
      <p:cxnSp>
        <p:nvCxnSpPr>
          <p:cNvPr id="6" name="Straight Arrow Connector 5"/>
          <p:cNvCxnSpPr/>
          <p:nvPr/>
        </p:nvCxnSpPr>
        <p:spPr>
          <a:xfrm>
            <a:off x="3509991" y="4323426"/>
            <a:ext cx="121627" cy="1470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4489124" y="4287140"/>
            <a:ext cx="733116" cy="14925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457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US" sz="3600" dirty="0" err="1"/>
              <a:t>Taux</a:t>
            </a:r>
            <a:r>
              <a:rPr lang="en-US" sz="3600" dirty="0"/>
              <a:t> </a:t>
            </a:r>
            <a:r>
              <a:rPr lang="en-US" sz="3600" dirty="0" err="1"/>
              <a:t>d'imposition</a:t>
            </a:r>
            <a:endParaRPr lang="en-CA" sz="3600" dirty="0" err="1"/>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7" y="2240280"/>
            <a:ext cx="8391662" cy="4527645"/>
          </a:xfrm>
        </p:spPr>
        <p:txBody>
          <a:bodyPr>
            <a:normAutofit/>
          </a:bodyPr>
          <a:lstStyle/>
          <a:p>
            <a:pPr marL="283845" lvl="1" indent="-283845">
              <a:defRPr/>
            </a:pPr>
            <a:r>
              <a:rPr lang="en-US" sz="2000" dirty="0"/>
              <a:t>Le </a:t>
            </a:r>
            <a:r>
              <a:rPr lang="en-US" sz="2000" dirty="0" err="1"/>
              <a:t>revenu</a:t>
            </a:r>
            <a:r>
              <a:rPr lang="en-US" sz="2000" dirty="0"/>
              <a:t> imposable </a:t>
            </a:r>
            <a:r>
              <a:rPr lang="en-US" sz="2000" dirty="0" err="1"/>
              <a:t>est</a:t>
            </a:r>
            <a:r>
              <a:rPr lang="en-US" sz="2000" dirty="0"/>
              <a:t> </a:t>
            </a:r>
            <a:r>
              <a:rPr lang="en-US" sz="2000" dirty="0" err="1"/>
              <a:t>également</a:t>
            </a:r>
            <a:r>
              <a:rPr lang="en-US" sz="2000" dirty="0"/>
              <a:t> </a:t>
            </a:r>
            <a:r>
              <a:rPr lang="en-US" sz="2000" dirty="0" err="1"/>
              <a:t>utilisé</a:t>
            </a:r>
            <a:r>
              <a:rPr lang="en-US" sz="2000" dirty="0"/>
              <a:t> pour </a:t>
            </a:r>
            <a:r>
              <a:rPr lang="en-US" sz="2000" dirty="0" err="1"/>
              <a:t>déterminer</a:t>
            </a:r>
            <a:r>
              <a:rPr lang="en-US" sz="2000" b="1" dirty="0"/>
              <a:t> </a:t>
            </a:r>
            <a:r>
              <a:rPr lang="en-US" sz="2000" b="1" dirty="0" err="1"/>
              <a:t>l'impôt</a:t>
            </a:r>
            <a:r>
              <a:rPr lang="en-US" sz="2000" b="1" dirty="0"/>
              <a:t> provincial et territorial.</a:t>
            </a:r>
            <a:endParaRPr lang="en-US" dirty="0"/>
          </a:p>
          <a:p>
            <a:pPr marL="283845" lvl="1" indent="-283845">
              <a:defRPr/>
            </a:pPr>
            <a:r>
              <a:rPr lang="en-US" sz="2000" dirty="0" err="1"/>
              <a:t>L'impôt</a:t>
            </a:r>
            <a:r>
              <a:rPr lang="en-US" sz="2000" dirty="0"/>
              <a:t> pour </a:t>
            </a:r>
            <a:r>
              <a:rPr lang="en-US" sz="2000" dirty="0" err="1"/>
              <a:t>toutes</a:t>
            </a:r>
            <a:r>
              <a:rPr lang="en-US" sz="2000" dirty="0"/>
              <a:t> les provinces et </a:t>
            </a:r>
            <a:r>
              <a:rPr lang="en-US" sz="2000" dirty="0" err="1"/>
              <a:t>territoires</a:t>
            </a:r>
            <a:r>
              <a:rPr lang="en-US" sz="2000" dirty="0"/>
              <a:t> (à </a:t>
            </a:r>
            <a:r>
              <a:rPr lang="en-US" sz="2000" dirty="0" err="1"/>
              <a:t>l'exception</a:t>
            </a:r>
            <a:r>
              <a:rPr lang="en-US" sz="2000" dirty="0"/>
              <a:t> du Québec) </a:t>
            </a:r>
            <a:r>
              <a:rPr lang="en-US" sz="2000" dirty="0" err="1"/>
              <a:t>est</a:t>
            </a:r>
            <a:r>
              <a:rPr lang="en-US" sz="2000" dirty="0"/>
              <a:t> </a:t>
            </a:r>
            <a:r>
              <a:rPr lang="en-US" sz="2000" dirty="0" err="1"/>
              <a:t>calculé</a:t>
            </a:r>
            <a:r>
              <a:rPr lang="en-US" sz="2000" dirty="0"/>
              <a:t> de la </a:t>
            </a:r>
            <a:r>
              <a:rPr lang="en-US" sz="2000" dirty="0" err="1"/>
              <a:t>même</a:t>
            </a:r>
            <a:r>
              <a:rPr lang="en-US" sz="2000" dirty="0"/>
              <a:t> manière que </a:t>
            </a:r>
            <a:r>
              <a:rPr lang="en-US" sz="2000" dirty="0" err="1"/>
              <a:t>l'impôt</a:t>
            </a:r>
            <a:r>
              <a:rPr lang="en-US" sz="2000" dirty="0"/>
              <a:t> </a:t>
            </a:r>
            <a:r>
              <a:rPr lang="en-US" sz="2000" dirty="0" err="1"/>
              <a:t>fédéral</a:t>
            </a:r>
            <a:r>
              <a:rPr lang="en-US" sz="2000" dirty="0"/>
              <a:t>, à </a:t>
            </a:r>
            <a:r>
              <a:rPr lang="en-US" sz="2000" dirty="0" err="1"/>
              <a:t>l'exception</a:t>
            </a:r>
            <a:r>
              <a:rPr lang="en-US" sz="2000" dirty="0"/>
              <a:t> des </a:t>
            </a:r>
            <a:r>
              <a:rPr lang="en-US" sz="2000" dirty="0" err="1"/>
              <a:t>taux</a:t>
            </a:r>
            <a:r>
              <a:rPr lang="en-US" sz="2000" dirty="0"/>
              <a:t> </a:t>
            </a:r>
            <a:r>
              <a:rPr lang="en-US" sz="2000" dirty="0" err="1"/>
              <a:t>d'imposition</a:t>
            </a:r>
            <a:r>
              <a:rPr lang="en-US" sz="2000" dirty="0"/>
              <a:t> qui </a:t>
            </a:r>
            <a:r>
              <a:rPr lang="en-US" sz="2000" dirty="0" err="1"/>
              <a:t>sont</a:t>
            </a:r>
            <a:r>
              <a:rPr lang="en-US" sz="2000" dirty="0"/>
              <a:t> </a:t>
            </a:r>
            <a:r>
              <a:rPr lang="en-US" sz="2000" dirty="0" err="1"/>
              <a:t>différents</a:t>
            </a:r>
            <a:r>
              <a:rPr lang="en-US" sz="2000" dirty="0"/>
              <a:t>.</a:t>
            </a:r>
          </a:p>
          <a:p>
            <a:pPr marL="283845" lvl="1" indent="-283845">
              <a:defRPr/>
            </a:pPr>
            <a:r>
              <a:rPr lang="en-US" sz="2000" dirty="0" err="1"/>
              <a:t>Voir</a:t>
            </a:r>
            <a:r>
              <a:rPr lang="en-US" sz="2000" dirty="0"/>
              <a:t> </a:t>
            </a:r>
            <a:r>
              <a:rPr lang="en-US" sz="2000" b="1" dirty="0" err="1">
                <a:hlinkClick r:id="rId2"/>
              </a:rPr>
              <a:t>Taux</a:t>
            </a:r>
            <a:r>
              <a:rPr lang="en-US" sz="2000" b="1" dirty="0">
                <a:hlinkClick r:id="rId2"/>
              </a:rPr>
              <a:t> </a:t>
            </a:r>
            <a:r>
              <a:rPr lang="en-US" sz="2000" b="1" dirty="0" err="1">
                <a:hlinkClick r:id="rId2"/>
              </a:rPr>
              <a:t>d'imposition</a:t>
            </a:r>
            <a:r>
              <a:rPr lang="en-US" sz="2000" b="1" dirty="0">
                <a:hlinkClick r:id="rId2"/>
              </a:rPr>
              <a:t> </a:t>
            </a:r>
            <a:r>
              <a:rPr lang="en-US" sz="2000" b="1" dirty="0" err="1">
                <a:hlinkClick r:id="rId2"/>
              </a:rPr>
              <a:t>actuels</a:t>
            </a:r>
            <a:r>
              <a:rPr lang="en-US" sz="2000" dirty="0"/>
              <a:t> pour </a:t>
            </a:r>
            <a:r>
              <a:rPr lang="en-US" sz="2000" dirty="0" err="1"/>
              <a:t>une</a:t>
            </a:r>
            <a:r>
              <a:rPr lang="en-US" sz="2000" dirty="0"/>
              <a:t> </a:t>
            </a:r>
            <a:r>
              <a:rPr lang="en-US" sz="2000" dirty="0" err="1"/>
              <a:t>liste</a:t>
            </a:r>
            <a:r>
              <a:rPr lang="en-US" sz="2000" dirty="0"/>
              <a:t> des </a:t>
            </a:r>
            <a:r>
              <a:rPr lang="en-US" sz="2000" dirty="0" err="1"/>
              <a:t>taux</a:t>
            </a:r>
            <a:r>
              <a:rPr lang="en-US" sz="2000" dirty="0"/>
              <a:t> </a:t>
            </a:r>
            <a:r>
              <a:rPr lang="en-US" sz="2000" dirty="0" err="1"/>
              <a:t>d'imposition</a:t>
            </a:r>
            <a:r>
              <a:rPr lang="en-US" sz="2000" dirty="0"/>
              <a:t> </a:t>
            </a:r>
            <a:r>
              <a:rPr lang="en-US" sz="2000" dirty="0" err="1"/>
              <a:t>utilisés</a:t>
            </a:r>
            <a:r>
              <a:rPr lang="en-US" sz="2000" dirty="0"/>
              <a:t> dans </a:t>
            </a:r>
            <a:r>
              <a:rPr lang="en-US" sz="2000" dirty="0" err="1"/>
              <a:t>chaque</a:t>
            </a:r>
            <a:r>
              <a:rPr lang="en-US" sz="2000" dirty="0"/>
              <a:t> province.</a:t>
            </a:r>
          </a:p>
          <a:p>
            <a:pPr marL="685165" lvl="1" indent="-285115">
              <a:defRPr/>
            </a:pPr>
            <a:endParaRPr lang="en-US" sz="2000" b="1" dirty="0"/>
          </a:p>
          <a:p>
            <a:pPr marL="685165" lvl="1" indent="-285115">
              <a:defRPr/>
            </a:pPr>
            <a:endParaRPr lang="en-US" sz="2000" b="1" dirty="0"/>
          </a:p>
          <a:p>
            <a:pPr marL="685165" lvl="1" indent="-285115">
              <a:defRPr/>
            </a:pPr>
            <a:endParaRPr lang="en-US" sz="2000" b="1" dirty="0"/>
          </a:p>
          <a:p>
            <a:pPr marL="0" indent="0">
              <a:lnSpc>
                <a:spcPts val="2500"/>
              </a:lnSpc>
              <a:buNone/>
            </a:pPr>
            <a:endParaRPr lang="en-US" sz="2000" dirty="0"/>
          </a:p>
        </p:txBody>
      </p:sp>
    </p:spTree>
    <p:extLst>
      <p:ext uri="{BB962C8B-B14F-4D97-AF65-F5344CB8AC3E}">
        <p14:creationId xmlns:p14="http://schemas.microsoft.com/office/powerpoint/2010/main" val="333760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US" sz="3600" dirty="0"/>
              <a:t>Le </a:t>
            </a:r>
            <a:r>
              <a:rPr lang="en-US" sz="3600" dirty="0" err="1"/>
              <a:t>calcul</a:t>
            </a:r>
            <a:r>
              <a:rPr lang="en-US" sz="3600" dirty="0"/>
              <a:t> de base de </a:t>
            </a:r>
            <a:r>
              <a:rPr lang="en-US" sz="3600" dirty="0" err="1"/>
              <a:t>l'impôt</a:t>
            </a:r>
            <a:endParaRPr lang="en-US" dirty="0" err="1"/>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690692"/>
            <a:ext cx="8638967" cy="4589338"/>
          </a:xfrm>
        </p:spPr>
        <p:txBody>
          <a:bodyPr>
            <a:normAutofit/>
          </a:bodyPr>
          <a:lstStyle/>
          <a:p>
            <a:pPr marL="38098" indent="0" algn="ctr">
              <a:buNone/>
              <a:defRPr/>
            </a:pPr>
            <a:r>
              <a:rPr lang="en-US" sz="2400" dirty="0">
                <a:ln>
                  <a:solidFill>
                    <a:schemeClr val="accent1"/>
                  </a:solidFill>
                </a:ln>
              </a:rPr>
              <a:t>Rappel :</a:t>
            </a:r>
          </a:p>
          <a:p>
            <a:pPr marL="38098" indent="0" algn="ctr">
              <a:buNone/>
              <a:defRPr/>
            </a:pPr>
            <a:endParaRPr lang="en-US" sz="2400" dirty="0">
              <a:ln>
                <a:solidFill>
                  <a:schemeClr val="accent1"/>
                </a:solidFill>
              </a:ln>
            </a:endParaRPr>
          </a:p>
          <a:p>
            <a:pPr marL="38098" indent="0" algn="ctr">
              <a:buNone/>
              <a:defRPr/>
            </a:pPr>
            <a:r>
              <a:rPr lang="fr-FR" sz="2400" dirty="0">
                <a:ln>
                  <a:solidFill>
                    <a:schemeClr val="accent1"/>
                  </a:solidFill>
                </a:ln>
              </a:rPr>
              <a:t>Revenu imposable × taux d'imposition = </a:t>
            </a:r>
            <a:r>
              <a:rPr lang="fr-FR" sz="2400" b="1" dirty="0">
                <a:ln>
                  <a:solidFill>
                    <a:schemeClr val="accent1"/>
                  </a:solidFill>
                </a:ln>
              </a:rPr>
              <a:t>dette fiscale</a:t>
            </a:r>
            <a:endParaRPr lang="en-US" sz="2400" b="1" dirty="0">
              <a:ln>
                <a:solidFill>
                  <a:schemeClr val="accent1"/>
                </a:solidFill>
              </a:ln>
            </a:endParaRPr>
          </a:p>
          <a:p>
            <a:pPr marL="38098" indent="0" algn="ctr">
              <a:buNone/>
              <a:defRPr/>
            </a:pPr>
            <a:endParaRPr lang="en-US" sz="2400" b="1" dirty="0">
              <a:ln>
                <a:solidFill>
                  <a:schemeClr val="accent1"/>
                </a:solidFill>
              </a:ln>
            </a:endParaRPr>
          </a:p>
          <a:p>
            <a:pPr marL="38098" indent="0" algn="ctr">
              <a:buNone/>
              <a:defRPr/>
            </a:pPr>
            <a:endParaRPr lang="en-US" sz="2400" b="1" dirty="0">
              <a:ln>
                <a:solidFill>
                  <a:schemeClr val="accent1"/>
                </a:solidFill>
              </a:ln>
            </a:endParaRPr>
          </a:p>
          <a:p>
            <a:pPr marL="38098" indent="0" algn="ctr">
              <a:buNone/>
              <a:defRPr/>
            </a:pPr>
            <a:endParaRPr lang="en-US" sz="2400" b="1" dirty="0">
              <a:ln>
                <a:solidFill>
                  <a:schemeClr val="accent1"/>
                </a:solidFill>
              </a:ln>
            </a:endParaRPr>
          </a:p>
          <a:p>
            <a:pPr marL="38098" indent="0" algn="ctr">
              <a:buNone/>
              <a:defRPr/>
            </a:pPr>
            <a:endParaRPr lang="en-US" sz="2400" b="1" dirty="0">
              <a:ln>
                <a:solidFill>
                  <a:schemeClr val="accent1"/>
                </a:solidFill>
              </a:ln>
            </a:endParaRPr>
          </a:p>
          <a:p>
            <a:pPr marL="38098" indent="0" algn="ctr">
              <a:buNone/>
              <a:defRPr/>
            </a:pPr>
            <a:endParaRPr lang="en-US" sz="2400" b="1" dirty="0">
              <a:ln>
                <a:solidFill>
                  <a:schemeClr val="accent1"/>
                </a:solidFill>
              </a:ln>
            </a:endParaRPr>
          </a:p>
          <a:p>
            <a:pPr marL="38098" indent="0" algn="ctr">
              <a:buNone/>
              <a:defRPr/>
            </a:pPr>
            <a:endParaRPr lang="en-US" sz="2400" dirty="0">
              <a:ln>
                <a:solidFill>
                  <a:schemeClr val="accent1"/>
                </a:solidFill>
              </a:ln>
            </a:endParaRPr>
          </a:p>
          <a:p>
            <a:pPr marL="38098" indent="0" algn="ctr">
              <a:buNone/>
              <a:defRPr/>
            </a:pPr>
            <a:r>
              <a:rPr lang="en-US" sz="2400" dirty="0" err="1">
                <a:ln>
                  <a:solidFill>
                    <a:schemeClr val="accent1"/>
                  </a:solidFill>
                </a:ln>
              </a:rPr>
              <a:t>Examinons</a:t>
            </a:r>
            <a:r>
              <a:rPr lang="en-US" sz="2400" dirty="0">
                <a:ln>
                  <a:solidFill>
                    <a:schemeClr val="accent1"/>
                  </a:solidFill>
                </a:ln>
              </a:rPr>
              <a:t> la </a:t>
            </a:r>
            <a:r>
              <a:rPr lang="en-US" sz="2400" b="1" dirty="0" err="1">
                <a:ln>
                  <a:solidFill>
                    <a:schemeClr val="accent1"/>
                  </a:solidFill>
                </a:ln>
              </a:rPr>
              <a:t>dette</a:t>
            </a:r>
            <a:r>
              <a:rPr lang="en-US" sz="2400" b="1" dirty="0">
                <a:ln>
                  <a:solidFill>
                    <a:schemeClr val="accent1"/>
                  </a:solidFill>
                </a:ln>
              </a:rPr>
              <a:t> </a:t>
            </a:r>
            <a:r>
              <a:rPr lang="en-US" sz="2400" b="1" dirty="0" err="1">
                <a:ln>
                  <a:solidFill>
                    <a:schemeClr val="accent1"/>
                  </a:solidFill>
                </a:ln>
              </a:rPr>
              <a:t>fiscale</a:t>
            </a:r>
            <a:r>
              <a:rPr lang="en-US" sz="2400" dirty="0">
                <a:ln>
                  <a:solidFill>
                    <a:schemeClr val="accent1"/>
                  </a:solidFill>
                </a:ln>
              </a:rPr>
              <a:t>.</a:t>
            </a:r>
            <a:endParaRPr lang="en-US" sz="2000" b="1" dirty="0"/>
          </a:p>
          <a:p>
            <a:pPr marL="38098" indent="0">
              <a:buNone/>
              <a:defRPr/>
            </a:pPr>
            <a:endParaRPr lang="en-US" sz="2000" dirty="0"/>
          </a:p>
          <a:p>
            <a:pPr marL="0" indent="0">
              <a:lnSpc>
                <a:spcPts val="2500"/>
              </a:lnSpc>
              <a:buNone/>
            </a:pPr>
            <a:endParaRPr lang="en-US" sz="2000" dirty="0"/>
          </a:p>
        </p:txBody>
      </p:sp>
      <p:sp>
        <p:nvSpPr>
          <p:cNvPr id="5" name="TextBox 4"/>
          <p:cNvSpPr txBox="1"/>
          <p:nvPr/>
        </p:nvSpPr>
        <p:spPr>
          <a:xfrm>
            <a:off x="438912" y="3968496"/>
            <a:ext cx="2212848" cy="1631216"/>
          </a:xfrm>
          <a:prstGeom prst="rect">
            <a:avLst/>
          </a:prstGeom>
          <a:noFill/>
          <a:ln>
            <a:solidFill>
              <a:schemeClr val="accent1"/>
            </a:solidFill>
          </a:ln>
        </p:spPr>
        <p:txBody>
          <a:bodyPr wrap="square" rtlCol="0">
            <a:spAutoFit/>
          </a:bodyPr>
          <a:lstStyle/>
          <a:p>
            <a:r>
              <a:rPr lang="fr-FR" sz="2000" dirty="0"/>
              <a:t>La partie de votre revenu utilisée pour calculer l'impôt sur le revenu.</a:t>
            </a:r>
            <a:endParaRPr lang="en-US" sz="2000" dirty="0"/>
          </a:p>
        </p:txBody>
      </p:sp>
      <p:sp>
        <p:nvSpPr>
          <p:cNvPr id="6" name="TextBox 5"/>
          <p:cNvSpPr txBox="1"/>
          <p:nvPr/>
        </p:nvSpPr>
        <p:spPr>
          <a:xfrm>
            <a:off x="3464465" y="3660720"/>
            <a:ext cx="2377440" cy="1323439"/>
          </a:xfrm>
          <a:prstGeom prst="rect">
            <a:avLst/>
          </a:prstGeom>
          <a:noFill/>
          <a:ln>
            <a:solidFill>
              <a:schemeClr val="accent1"/>
            </a:solidFill>
          </a:ln>
        </p:spPr>
        <p:txBody>
          <a:bodyPr wrap="square" rtlCol="0">
            <a:spAutoFit/>
          </a:bodyPr>
          <a:lstStyle/>
          <a:p>
            <a:r>
              <a:rPr lang="fr-FR" sz="2000" dirty="0"/>
              <a:t>Le pourcentage de votre revenu sur lequel l'impôt est payé.</a:t>
            </a:r>
            <a:endParaRPr lang="en-US" sz="2000" dirty="0"/>
          </a:p>
        </p:txBody>
      </p:sp>
      <p:sp>
        <p:nvSpPr>
          <p:cNvPr id="7" name="TextBox 6"/>
          <p:cNvSpPr txBox="1"/>
          <p:nvPr/>
        </p:nvSpPr>
        <p:spPr>
          <a:xfrm>
            <a:off x="6654610" y="3968496"/>
            <a:ext cx="2020824" cy="1323439"/>
          </a:xfrm>
          <a:prstGeom prst="rect">
            <a:avLst/>
          </a:prstGeom>
          <a:noFill/>
          <a:ln>
            <a:solidFill>
              <a:schemeClr val="accent1"/>
            </a:solidFill>
          </a:ln>
        </p:spPr>
        <p:txBody>
          <a:bodyPr wrap="square" rtlCol="0">
            <a:spAutoFit/>
          </a:bodyPr>
          <a:lstStyle/>
          <a:p>
            <a:r>
              <a:rPr lang="fr-FR" sz="2000" dirty="0"/>
              <a:t>Le montant des impôts que vous devez payer.</a:t>
            </a:r>
            <a:endParaRPr lang="en-US" sz="2000" dirty="0"/>
          </a:p>
        </p:txBody>
      </p:sp>
      <p:cxnSp>
        <p:nvCxnSpPr>
          <p:cNvPr id="9" name="Straight Arrow Connector 8"/>
          <p:cNvCxnSpPr>
            <a:stCxn id="5" idx="0"/>
          </p:cNvCxnSpPr>
          <p:nvPr/>
        </p:nvCxnSpPr>
        <p:spPr>
          <a:xfrm flipV="1">
            <a:off x="1545336" y="3016255"/>
            <a:ext cx="493014" cy="9522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0"/>
          </p:cNvCxnSpPr>
          <p:nvPr/>
        </p:nvCxnSpPr>
        <p:spPr>
          <a:xfrm flipH="1" flipV="1">
            <a:off x="4648200" y="2482906"/>
            <a:ext cx="4985" cy="11778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0"/>
          </p:cNvCxnSpPr>
          <p:nvPr/>
        </p:nvCxnSpPr>
        <p:spPr>
          <a:xfrm flipH="1" flipV="1">
            <a:off x="7172325" y="3016255"/>
            <a:ext cx="492697" cy="9522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67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US" sz="3600" dirty="0" err="1"/>
              <a:t>Responsabilité</a:t>
            </a:r>
            <a:r>
              <a:rPr lang="en-US" sz="3600" dirty="0"/>
              <a:t> </a:t>
            </a:r>
            <a:r>
              <a:rPr lang="en-US" sz="3600" dirty="0" err="1"/>
              <a:t>fiscale</a:t>
            </a:r>
            <a:endParaRPr lang="en-US" dirty="0" err="1"/>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2135870"/>
            <a:ext cx="8638967" cy="4217221"/>
          </a:xfrm>
        </p:spPr>
        <p:txBody>
          <a:bodyPr>
            <a:normAutofit/>
          </a:bodyPr>
          <a:lstStyle/>
          <a:p>
            <a:pPr marL="342265" indent="-304165">
              <a:lnSpc>
                <a:spcPts val="2400"/>
              </a:lnSpc>
              <a:defRPr/>
            </a:pPr>
            <a:r>
              <a:rPr lang="en-US" sz="2000" dirty="0"/>
              <a:t>Après </a:t>
            </a:r>
            <a:r>
              <a:rPr lang="en-US" sz="2000" dirty="0" err="1"/>
              <a:t>avoir</a:t>
            </a:r>
            <a:r>
              <a:rPr lang="en-US" sz="2000" dirty="0"/>
              <a:t> </a:t>
            </a:r>
            <a:r>
              <a:rPr lang="en-US" sz="2000" dirty="0" err="1"/>
              <a:t>calculé</a:t>
            </a:r>
            <a:r>
              <a:rPr lang="en-US" sz="2000" dirty="0"/>
              <a:t> </a:t>
            </a:r>
            <a:r>
              <a:rPr lang="en-US" sz="2000" dirty="0" err="1"/>
              <a:t>votre</a:t>
            </a:r>
            <a:r>
              <a:rPr lang="en-US" sz="2000" dirty="0"/>
              <a:t> </a:t>
            </a:r>
            <a:r>
              <a:rPr lang="en-US" sz="2000" dirty="0" err="1"/>
              <a:t>revenu</a:t>
            </a:r>
            <a:r>
              <a:rPr lang="en-US" sz="2000" dirty="0"/>
              <a:t> imposable et trouvé les </a:t>
            </a:r>
            <a:r>
              <a:rPr lang="en-US" sz="2000" dirty="0" err="1"/>
              <a:t>taux</a:t>
            </a:r>
            <a:r>
              <a:rPr lang="en-US" sz="2000" dirty="0"/>
              <a:t> </a:t>
            </a:r>
            <a:r>
              <a:rPr lang="en-US" sz="2000" dirty="0" err="1"/>
              <a:t>d'imposition</a:t>
            </a:r>
            <a:r>
              <a:rPr lang="en-US" sz="2000" dirty="0"/>
              <a:t> </a:t>
            </a:r>
            <a:r>
              <a:rPr lang="en-US" sz="2000" dirty="0" err="1"/>
              <a:t>correspondant</a:t>
            </a:r>
            <a:r>
              <a:rPr lang="en-US" sz="2000" dirty="0"/>
              <a:t> à </a:t>
            </a:r>
            <a:r>
              <a:rPr lang="en-US" sz="2000" dirty="0" err="1"/>
              <a:t>votre</a:t>
            </a:r>
            <a:r>
              <a:rPr lang="en-US" sz="2000" dirty="0"/>
              <a:t> </a:t>
            </a:r>
            <a:r>
              <a:rPr lang="en-US" sz="2000" dirty="0" err="1"/>
              <a:t>niveau</a:t>
            </a:r>
            <a:r>
              <a:rPr lang="en-US" sz="2000" dirty="0"/>
              <a:t> de </a:t>
            </a:r>
            <a:r>
              <a:rPr lang="en-US" sz="2000" dirty="0" err="1"/>
              <a:t>revenu</a:t>
            </a:r>
            <a:r>
              <a:rPr lang="en-US" sz="2000" dirty="0"/>
              <a:t>, </a:t>
            </a:r>
            <a:r>
              <a:rPr lang="en-US" sz="2000" dirty="0" err="1"/>
              <a:t>vous</a:t>
            </a:r>
            <a:r>
              <a:rPr lang="en-US" sz="2000" dirty="0"/>
              <a:t> </a:t>
            </a:r>
            <a:r>
              <a:rPr lang="en-US" sz="2000" dirty="0" err="1"/>
              <a:t>calculez</a:t>
            </a:r>
            <a:r>
              <a:rPr lang="en-US" sz="2000" dirty="0"/>
              <a:t> </a:t>
            </a:r>
            <a:r>
              <a:rPr lang="en-US" sz="2000" dirty="0" err="1"/>
              <a:t>l'impôt</a:t>
            </a:r>
            <a:r>
              <a:rPr lang="en-US" sz="2000" dirty="0"/>
              <a:t> </a:t>
            </a:r>
            <a:r>
              <a:rPr lang="en-US" sz="2000" dirty="0" err="1"/>
              <a:t>dû</a:t>
            </a:r>
            <a:r>
              <a:rPr lang="en-US" sz="2000" dirty="0"/>
              <a:t> aux </a:t>
            </a:r>
            <a:r>
              <a:rPr lang="en-US" sz="2000" dirty="0" err="1"/>
              <a:t>gouvernements</a:t>
            </a:r>
            <a:r>
              <a:rPr lang="en-US" sz="2000" dirty="0"/>
              <a:t> </a:t>
            </a:r>
            <a:r>
              <a:rPr lang="en-US" sz="2000" b="1" dirty="0" err="1"/>
              <a:t>fédéral</a:t>
            </a:r>
            <a:r>
              <a:rPr lang="en-US" sz="2000" dirty="0"/>
              <a:t> et </a:t>
            </a:r>
            <a:r>
              <a:rPr lang="en-US" sz="2000" b="1" dirty="0"/>
              <a:t>provincial</a:t>
            </a:r>
            <a:r>
              <a:rPr lang="en-US" sz="2000" dirty="0"/>
              <a:t>.</a:t>
            </a:r>
            <a:endParaRPr lang="en-US" dirty="0"/>
          </a:p>
          <a:p>
            <a:pPr marL="342265" indent="-304165">
              <a:lnSpc>
                <a:spcPts val="2400"/>
              </a:lnSpc>
              <a:defRPr/>
            </a:pPr>
            <a:r>
              <a:rPr lang="en-US" sz="2000" dirty="0"/>
              <a:t>Les deux </a:t>
            </a:r>
            <a:r>
              <a:rPr lang="en-US" sz="2000" dirty="0" err="1"/>
              <a:t>sont</a:t>
            </a:r>
            <a:r>
              <a:rPr lang="en-US" sz="2000" dirty="0"/>
              <a:t> </a:t>
            </a:r>
            <a:r>
              <a:rPr lang="en-US" sz="2000" dirty="0" err="1"/>
              <a:t>additionnés</a:t>
            </a:r>
            <a:r>
              <a:rPr lang="en-US" sz="2000" dirty="0"/>
              <a:t> et le </a:t>
            </a:r>
            <a:r>
              <a:rPr lang="en-US" sz="2000" dirty="0" err="1"/>
              <a:t>montant</a:t>
            </a:r>
            <a:r>
              <a:rPr lang="en-US" sz="2000" dirty="0"/>
              <a:t> total doit </a:t>
            </a:r>
            <a:r>
              <a:rPr lang="en-US" sz="2000" dirty="0" err="1"/>
              <a:t>être</a:t>
            </a:r>
            <a:r>
              <a:rPr lang="en-US" sz="2000" dirty="0"/>
              <a:t> </a:t>
            </a:r>
            <a:r>
              <a:rPr lang="en-US" sz="2000" dirty="0" err="1"/>
              <a:t>versé</a:t>
            </a:r>
            <a:r>
              <a:rPr lang="en-US" sz="2000" dirty="0"/>
              <a:t> au </a:t>
            </a:r>
            <a:r>
              <a:rPr lang="en-US" sz="2000" dirty="0" err="1"/>
              <a:t>gouvernement</a:t>
            </a:r>
            <a:r>
              <a:rPr lang="en-US" sz="2000" dirty="0"/>
              <a:t> </a:t>
            </a:r>
            <a:r>
              <a:rPr lang="en-US" sz="2000" dirty="0" err="1"/>
              <a:t>fédéral</a:t>
            </a:r>
            <a:r>
              <a:rPr lang="en-US" sz="2000" dirty="0"/>
              <a:t> (ARC).</a:t>
            </a:r>
          </a:p>
          <a:p>
            <a:pPr marL="342265" indent="-304165">
              <a:lnSpc>
                <a:spcPts val="2400"/>
              </a:lnSpc>
              <a:defRPr/>
            </a:pPr>
            <a:r>
              <a:rPr lang="en-US" sz="2000" dirty="0"/>
              <a:t>Il </a:t>
            </a:r>
            <a:r>
              <a:rPr lang="en-US" sz="2000" dirty="0" err="1"/>
              <a:t>s'agit</a:t>
            </a:r>
            <a:r>
              <a:rPr lang="en-US" sz="2000" dirty="0"/>
              <a:t> de </a:t>
            </a:r>
            <a:r>
              <a:rPr lang="en-US" sz="2000" dirty="0" err="1"/>
              <a:t>l'impôt</a:t>
            </a:r>
            <a:r>
              <a:rPr lang="en-US" sz="2000" dirty="0"/>
              <a:t> à payer. </a:t>
            </a:r>
            <a:r>
              <a:rPr lang="en-US" sz="2000" dirty="0" err="1"/>
              <a:t>C’est</a:t>
            </a:r>
            <a:r>
              <a:rPr lang="en-US" sz="2000" dirty="0"/>
              <a:t> </a:t>
            </a:r>
            <a:r>
              <a:rPr lang="en-US" sz="2000" dirty="0" err="1"/>
              <a:t>votre</a:t>
            </a:r>
            <a:r>
              <a:rPr lang="en-US" sz="2000" dirty="0"/>
              <a:t> </a:t>
            </a:r>
            <a:r>
              <a:rPr lang="en-US" sz="2000" b="1" dirty="0" err="1"/>
              <a:t>dette</a:t>
            </a:r>
            <a:r>
              <a:rPr lang="en-US" sz="2000" b="1" dirty="0"/>
              <a:t> </a:t>
            </a:r>
            <a:r>
              <a:rPr lang="en-US" sz="2000" b="1" dirty="0" err="1"/>
              <a:t>fiscale</a:t>
            </a:r>
            <a:r>
              <a:rPr lang="en-US" sz="2000" dirty="0"/>
              <a:t>.</a:t>
            </a:r>
            <a:endParaRPr lang="en-US" sz="2000" b="1" dirty="0"/>
          </a:p>
          <a:p>
            <a:pPr marL="342265" indent="-304165">
              <a:lnSpc>
                <a:spcPts val="2400"/>
              </a:lnSpc>
              <a:defRPr/>
            </a:pPr>
            <a:r>
              <a:rPr lang="fr-FR" sz="2000" dirty="0"/>
              <a:t>Il s'agit aussi des montants d'impôts non payés au cours des années précédentes.</a:t>
            </a:r>
            <a:endParaRPr lang="en-US" sz="2400" dirty="0"/>
          </a:p>
          <a:p>
            <a:pPr marL="342265" indent="-304165">
              <a:defRPr/>
            </a:pPr>
            <a:endParaRPr lang="en-US" sz="2000" dirty="0"/>
          </a:p>
          <a:p>
            <a:pPr marL="37465" indent="0">
              <a:buNone/>
              <a:defRPr/>
            </a:pPr>
            <a:endParaRPr lang="en-US" sz="2000" dirty="0"/>
          </a:p>
          <a:p>
            <a:pPr marL="0" indent="0">
              <a:lnSpc>
                <a:spcPts val="2500"/>
              </a:lnSpc>
              <a:buNone/>
            </a:pPr>
            <a:endParaRPr lang="en-US" sz="2000" dirty="0"/>
          </a:p>
        </p:txBody>
      </p:sp>
    </p:spTree>
    <p:extLst>
      <p:ext uri="{BB962C8B-B14F-4D97-AF65-F5344CB8AC3E}">
        <p14:creationId xmlns:p14="http://schemas.microsoft.com/office/powerpoint/2010/main" val="246195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66892" y="3433313"/>
            <a:ext cx="8638967" cy="2568072"/>
          </a:xfrm>
        </p:spPr>
        <p:txBody>
          <a:bodyPr>
            <a:normAutofit/>
          </a:bodyPr>
          <a:lstStyle/>
          <a:p>
            <a:pPr marL="0" lvl="1" indent="0" algn="ctr">
              <a:buNone/>
              <a:defRPr/>
            </a:pPr>
            <a:r>
              <a:rPr lang="en-US" sz="2400" dirty="0" err="1"/>
              <a:t>Prenez</a:t>
            </a:r>
            <a:r>
              <a:rPr lang="en-US" sz="2400" dirty="0"/>
              <a:t> </a:t>
            </a:r>
            <a:r>
              <a:rPr lang="en-US" sz="2400" dirty="0" err="1"/>
              <a:t>une</a:t>
            </a:r>
            <a:r>
              <a:rPr lang="en-US" sz="2400" dirty="0"/>
              <a:t> minute pour </a:t>
            </a:r>
            <a:r>
              <a:rPr lang="en-US" sz="2400" dirty="0" err="1"/>
              <a:t>enregistrer</a:t>
            </a:r>
            <a:r>
              <a:rPr lang="en-US" sz="2400" dirty="0"/>
              <a:t> </a:t>
            </a:r>
            <a:r>
              <a:rPr lang="en-US" sz="2400" dirty="0" err="1"/>
              <a:t>vos</a:t>
            </a:r>
            <a:r>
              <a:rPr lang="en-US" sz="2400" dirty="0"/>
              <a:t> </a:t>
            </a:r>
            <a:r>
              <a:rPr lang="en-US" sz="2400" dirty="0" err="1"/>
              <a:t>réponses</a:t>
            </a:r>
            <a:r>
              <a:rPr lang="en-US" sz="2400" dirty="0"/>
              <a:t> </a:t>
            </a:r>
            <a:r>
              <a:rPr lang="en-US" sz="2400" b="1" dirty="0"/>
              <a:t>APRÈS</a:t>
            </a:r>
            <a:r>
              <a:rPr lang="en-US" sz="2400" dirty="0"/>
              <a:t> la </a:t>
            </a:r>
            <a:r>
              <a:rPr lang="en-US" sz="2400" dirty="0" err="1"/>
              <a:t>leçon</a:t>
            </a:r>
            <a:r>
              <a:rPr lang="en-US" sz="2400" dirty="0"/>
              <a:t> aux questions VRAI </a:t>
            </a:r>
            <a:r>
              <a:rPr lang="en-US" sz="2400" dirty="0" err="1"/>
              <a:t>ou</a:t>
            </a:r>
            <a:r>
              <a:rPr lang="en-US" sz="2400" dirty="0"/>
              <a:t> FAUX </a:t>
            </a:r>
            <a:r>
              <a:rPr lang="en-US" sz="2400" dirty="0" err="1"/>
              <a:t>précédentes</a:t>
            </a:r>
            <a:r>
              <a:rPr lang="en-US" sz="2400" dirty="0"/>
              <a:t>.</a:t>
            </a:r>
            <a:endParaRPr lang="en-US" dirty="0"/>
          </a:p>
        </p:txBody>
      </p:sp>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a:xfrm>
            <a:off x="252515" y="242691"/>
            <a:ext cx="8638967" cy="1325563"/>
          </a:xfrm>
        </p:spPr>
        <p:txBody>
          <a:bodyPr>
            <a:normAutofit/>
          </a:bodyPr>
          <a:lstStyle/>
          <a:p>
            <a:r>
              <a:rPr lang="en-CA" sz="4000" dirty="0"/>
              <a:t>Comment </a:t>
            </a:r>
            <a:r>
              <a:rPr lang="en-CA" sz="4000" dirty="0" err="1"/>
              <a:t>allez-vous</a:t>
            </a:r>
            <a:r>
              <a:rPr lang="en-CA" sz="4000" dirty="0"/>
              <a:t> </a:t>
            </a:r>
            <a:r>
              <a:rPr lang="en-CA" sz="4000" dirty="0" err="1"/>
              <a:t>répondre</a:t>
            </a:r>
            <a:r>
              <a:rPr lang="en-CA" sz="4000" dirty="0"/>
              <a:t> ?</a:t>
            </a:r>
            <a:endParaRPr lang="en-US" dirty="0" err="1"/>
          </a:p>
        </p:txBody>
      </p:sp>
      <p:sp>
        <p:nvSpPr>
          <p:cNvPr id="4" name="TextBox 3"/>
          <p:cNvSpPr txBox="1"/>
          <p:nvPr/>
        </p:nvSpPr>
        <p:spPr>
          <a:xfrm>
            <a:off x="1109205" y="1601728"/>
            <a:ext cx="6925585" cy="1177758"/>
          </a:xfrm>
          <a:prstGeom prst="rect">
            <a:avLst/>
          </a:prstGeom>
          <a:noFill/>
        </p:spPr>
        <p:txBody>
          <a:bodyPr wrap="square" lIns="91440" tIns="45720" rIns="91440" bIns="45720" rtlCol="0" anchor="t">
            <a:spAutoFit/>
          </a:bodyPr>
          <a:lstStyle/>
          <a:p>
            <a:pPr marL="0" lvl="1" algn="ctr">
              <a:lnSpc>
                <a:spcPct val="90000"/>
              </a:lnSpc>
              <a:spcBef>
                <a:spcPts val="375"/>
              </a:spcBef>
              <a:spcAft>
                <a:spcPts val="0"/>
              </a:spcAft>
              <a:defRPr/>
            </a:pPr>
            <a:r>
              <a:rPr lang="en-US" b="1" i="1" dirty="0">
                <a:latin typeface="Arial"/>
                <a:ea typeface="MS PGothic"/>
                <a:cs typeface="Arial"/>
              </a:rPr>
              <a:t>Sur </a:t>
            </a:r>
            <a:r>
              <a:rPr lang="en-US" b="1" i="1" dirty="0" err="1">
                <a:latin typeface="Arial"/>
                <a:ea typeface="MS PGothic"/>
                <a:cs typeface="Arial"/>
              </a:rPr>
              <a:t>votre</a:t>
            </a:r>
            <a:r>
              <a:rPr lang="en-US" b="1" i="1" dirty="0">
                <a:latin typeface="Arial"/>
                <a:ea typeface="MS PGothic"/>
                <a:cs typeface="Arial"/>
              </a:rPr>
              <a:t> </a:t>
            </a:r>
            <a:r>
              <a:rPr lang="en-US" b="1" i="1" dirty="0" err="1">
                <a:latin typeface="Arial"/>
                <a:ea typeface="MS PGothic"/>
                <a:cs typeface="Arial"/>
              </a:rPr>
              <a:t>feuille</a:t>
            </a:r>
            <a:r>
              <a:rPr lang="en-US" b="1" i="1" dirty="0">
                <a:latin typeface="Arial"/>
                <a:ea typeface="MS PGothic"/>
                <a:cs typeface="Arial"/>
              </a:rPr>
              <a:t> de travail. </a:t>
            </a:r>
            <a:endParaRPr lang="en-US" dirty="0">
              <a:cs typeface="Arial" panose="020B0604020202020204" pitchFamily="34" charset="0"/>
            </a:endParaRPr>
          </a:p>
          <a:p>
            <a:pPr marL="0" lvl="1" algn="ctr">
              <a:lnSpc>
                <a:spcPct val="90000"/>
              </a:lnSpc>
              <a:spcBef>
                <a:spcPts val="375"/>
              </a:spcBef>
              <a:spcAft>
                <a:spcPts val="0"/>
              </a:spcAft>
              <a:defRPr/>
            </a:pPr>
            <a:endParaRPr lang="en-US" b="1" i="1" dirty="0">
              <a:latin typeface="Arial"/>
              <a:ea typeface="MS PGothic"/>
              <a:cs typeface="Arial"/>
            </a:endParaRPr>
          </a:p>
          <a:p>
            <a:pPr marL="0" lvl="1" indent="0" algn="ctr">
              <a:buNone/>
              <a:defRPr/>
            </a:pPr>
            <a:r>
              <a:rPr lang="en-US" b="1" i="1" dirty="0"/>
              <a:t>(</a:t>
            </a:r>
            <a:r>
              <a:rPr lang="en-US" b="1" i="1" dirty="0" err="1"/>
              <a:t>Activité</a:t>
            </a:r>
            <a:r>
              <a:rPr lang="en-US" b="1" i="1" dirty="0"/>
              <a:t> </a:t>
            </a:r>
            <a:r>
              <a:rPr lang="en-US" b="1" i="1" dirty="0" err="1"/>
              <a:t>d’impôt</a:t>
            </a:r>
            <a:r>
              <a:rPr lang="en-US" b="1" i="1" dirty="0"/>
              <a:t> sur le revenue - Section 2) </a:t>
            </a:r>
            <a:endParaRPr lang="en-US" i="1" dirty="0"/>
          </a:p>
        </p:txBody>
      </p:sp>
    </p:spTree>
    <p:extLst>
      <p:ext uri="{BB962C8B-B14F-4D97-AF65-F5344CB8AC3E}">
        <p14:creationId xmlns:p14="http://schemas.microsoft.com/office/powerpoint/2010/main" val="194448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1464330" y="2091192"/>
            <a:ext cx="6145880" cy="1895591"/>
          </a:xfrm>
        </p:spPr>
        <p:txBody>
          <a:bodyPr>
            <a:normAutofit/>
          </a:bodyPr>
          <a:lstStyle/>
          <a:p>
            <a:pPr marL="283845" lvl="1" indent="-283845" algn="ctr">
              <a:buNone/>
              <a:defRPr/>
            </a:pPr>
            <a:r>
              <a:rPr lang="en-US" sz="2000" b="1" dirty="0"/>
              <a:t>APRÈS LA LEÇON </a:t>
            </a:r>
            <a:endParaRPr lang="en-US" dirty="0"/>
          </a:p>
          <a:p>
            <a:pPr marL="283845" lvl="1" indent="-283845" algn="ctr">
              <a:buNone/>
              <a:defRPr/>
            </a:pPr>
            <a:endParaRPr lang="en-US" sz="2000" b="1" dirty="0"/>
          </a:p>
          <a:p>
            <a:pPr marL="0" lvl="1" indent="0" algn="ctr" defTabSz="838200">
              <a:buNone/>
              <a:defRPr/>
            </a:pPr>
            <a:r>
              <a:rPr lang="fr-FR" sz="2000" dirty="0"/>
              <a:t>L'équation fiscale de base est la suivante : Revenu imposable x Taux d'imposition = Dette fiscale</a:t>
            </a: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p:txBody>
      </p:sp>
      <p:sp>
        <p:nvSpPr>
          <p:cNvPr id="5" name="Rounded Rectangle 4"/>
          <p:cNvSpPr/>
          <p:nvPr/>
        </p:nvSpPr>
        <p:spPr>
          <a:xfrm>
            <a:off x="1464330" y="4078527"/>
            <a:ext cx="2432304" cy="1252728"/>
          </a:xfrm>
          <a:prstGeom prst="roundRect">
            <a:avLst/>
          </a:prstGeom>
          <a:solidFill>
            <a:schemeClr val="accent5"/>
          </a:solidFill>
          <a:ln w="22225"/>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dirty="0">
                <a:solidFill>
                  <a:schemeClr val="tx1"/>
                </a:solidFill>
              </a:rPr>
              <a:t>VRAI</a:t>
            </a:r>
            <a:endParaRPr lang="en-US" dirty="0"/>
          </a:p>
        </p:txBody>
      </p:sp>
      <p:sp>
        <p:nvSpPr>
          <p:cNvPr id="6" name="Rounded Rectangle 5"/>
          <p:cNvSpPr/>
          <p:nvPr/>
        </p:nvSpPr>
        <p:spPr>
          <a:xfrm>
            <a:off x="5177906" y="4078527"/>
            <a:ext cx="2432304" cy="1252728"/>
          </a:xfrm>
          <a:prstGeom prst="roundRect">
            <a:avLst/>
          </a:prstGeom>
          <a:solidFill>
            <a:schemeClr val="accent6"/>
          </a:solidFill>
          <a:ln w="22225"/>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dirty="0">
                <a:solidFill>
                  <a:schemeClr val="tx1"/>
                </a:solidFill>
              </a:rPr>
              <a:t>FAUX</a:t>
            </a:r>
            <a:endParaRPr lang="en-US" dirty="0"/>
          </a:p>
        </p:txBody>
      </p:sp>
      <p:sp>
        <p:nvSpPr>
          <p:cNvPr id="9" name="Title 1">
            <a:extLst>
              <a:ext uri="{FF2B5EF4-FFF2-40B4-BE49-F238E27FC236}">
                <a16:creationId xmlns:a16="http://schemas.microsoft.com/office/drawing/2014/main" id="{D09258B6-E017-8EE3-F99B-9133B4049551}"/>
              </a:ext>
            </a:extLst>
          </p:cNvPr>
          <p:cNvSpPr txBox="1">
            <a:spLocks/>
          </p:cNvSpPr>
          <p:nvPr/>
        </p:nvSpPr>
        <p:spPr bwMode="auto">
          <a:xfrm>
            <a:off x="252515" y="242691"/>
            <a:ext cx="863896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ctr" anchorCtr="0" compatLnSpc="1">
            <a:prstTxWarp prst="textNoShape">
              <a:avLst/>
            </a:prstTxWarp>
            <a:normAutofit/>
          </a:bodyPr>
          <a:lstStyle>
            <a:defPPr marR="0" lvl="0" algn="l" rtl="0">
              <a:lnSpc>
                <a:spcPct val="100000"/>
              </a:lnSpc>
              <a:spcBef>
                <a:spcPts val="0"/>
              </a:spcBef>
              <a:spcAft>
                <a:spcPts val="0"/>
              </a:spcAft>
            </a:defPPr>
            <a:lvl1pPr lvl="0" algn="l" rtl="0" eaLnBrk="1" fontAlgn="base" hangingPunct="1">
              <a:lnSpc>
                <a:spcPct val="90000"/>
              </a:lnSpc>
              <a:spcBef>
                <a:spcPts val="0"/>
              </a:spcBef>
              <a:spcAft>
                <a:spcPts val="0"/>
              </a:spcAft>
              <a:buClr>
                <a:schemeClr val="dk2"/>
              </a:buClr>
              <a:buSzPts val="4000"/>
              <a:buFont typeface="Arial"/>
              <a:buNone/>
              <a:defRPr sz="1000">
                <a:solidFill>
                  <a:schemeClr val="dk2"/>
                </a:solidFill>
                <a:latin typeface="Arial"/>
                <a:ea typeface="Arial"/>
                <a:cs typeface="Arial"/>
                <a:sym typeface="Arial" panose="020B0604020202020204" pitchFamily="34" charset="0"/>
              </a:defRPr>
            </a:lvl1pPr>
            <a:lvl2pPr lvl="1" algn="l" rtl="0" eaLnBrk="1" fontAlgn="base" hangingPunct="1">
              <a:spcBef>
                <a:spcPts val="0"/>
              </a:spcBef>
              <a:spcAft>
                <a:spcPts val="0"/>
              </a:spcAft>
              <a:buClr>
                <a:srgbClr val="000000"/>
              </a:buClr>
              <a:buSzPts val="1400"/>
              <a:buFont typeface="Arial" panose="020B0604020202020204" pitchFamily="34" charset="0"/>
              <a:buNone/>
              <a:defRPr sz="1000">
                <a:solidFill>
                  <a:srgbClr val="000000"/>
                </a:solidFill>
                <a:latin typeface="Arial"/>
                <a:ea typeface="Arial"/>
                <a:cs typeface="Arial"/>
                <a:sym typeface="Arial" panose="020B0604020202020204" pitchFamily="34" charset="0"/>
              </a:defRPr>
            </a:lvl2pPr>
            <a:lvl3pPr lvl="2" algn="l" rtl="0" eaLnBrk="1" fontAlgn="base" hangingPunct="1">
              <a:spcBef>
                <a:spcPts val="0"/>
              </a:spcBef>
              <a:spcAft>
                <a:spcPts val="0"/>
              </a:spcAft>
              <a:buClr>
                <a:srgbClr val="000000"/>
              </a:buClr>
              <a:buSzPts val="1400"/>
              <a:buFont typeface="Arial" panose="020B0604020202020204" pitchFamily="34" charset="0"/>
              <a:buNone/>
              <a:defRPr sz="1000">
                <a:solidFill>
                  <a:srgbClr val="000000"/>
                </a:solidFill>
                <a:latin typeface="Arial"/>
                <a:ea typeface="Arial"/>
                <a:cs typeface="Arial"/>
                <a:sym typeface="Arial" panose="020B0604020202020204" pitchFamily="34" charset="0"/>
              </a:defRPr>
            </a:lvl3pPr>
            <a:lvl4pPr lvl="3" algn="l" rtl="0" eaLnBrk="1" fontAlgn="base" hangingPunct="1">
              <a:spcBef>
                <a:spcPts val="0"/>
              </a:spcBef>
              <a:spcAft>
                <a:spcPts val="0"/>
              </a:spcAft>
              <a:buClr>
                <a:srgbClr val="000000"/>
              </a:buClr>
              <a:buSzPts val="1400"/>
              <a:buFont typeface="Arial" panose="020B0604020202020204" pitchFamily="34" charset="0"/>
              <a:buNone/>
              <a:defRPr sz="1000">
                <a:solidFill>
                  <a:srgbClr val="000000"/>
                </a:solidFill>
                <a:latin typeface="Arial"/>
                <a:ea typeface="Arial"/>
                <a:cs typeface="Arial"/>
                <a:sym typeface="Arial" panose="020B0604020202020204" pitchFamily="34" charset="0"/>
              </a:defRPr>
            </a:lvl4pPr>
            <a:lvl5pPr lvl="4" algn="l" rtl="0" eaLnBrk="1" fontAlgn="base" hangingPunct="1">
              <a:spcBef>
                <a:spcPts val="0"/>
              </a:spcBef>
              <a:spcAft>
                <a:spcPts val="0"/>
              </a:spcAft>
              <a:buClr>
                <a:srgbClr val="000000"/>
              </a:buClr>
              <a:buSzPts val="1400"/>
              <a:buFont typeface="Arial" panose="020B0604020202020204" pitchFamily="34" charset="0"/>
              <a:buNone/>
              <a:defRPr sz="10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9pPr>
          </a:lstStyle>
          <a:p>
            <a:r>
              <a:rPr lang="en-CA" sz="4000" kern="0"/>
              <a:t>Comment allez-vous répondre ?</a:t>
            </a:r>
            <a:endParaRPr lang="en-US" kern="0" dirty="0" err="1"/>
          </a:p>
        </p:txBody>
      </p:sp>
    </p:spTree>
    <p:extLst>
      <p:ext uri="{BB962C8B-B14F-4D97-AF65-F5344CB8AC3E}">
        <p14:creationId xmlns:p14="http://schemas.microsoft.com/office/powerpoint/2010/main" val="371964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7" presetClass="emph" presetSubtype="0" fill="remove" grpId="0" nodeType="clickEffect">
                                  <p:stCondLst>
                                    <p:cond delay="0"/>
                                  </p:stCondLst>
                                  <p:childTnLst>
                                    <p:animClr clrSpc="rgb" dir="cw">
                                      <p:cBhvr override="childStyle">
                                        <p:cTn id="10" dur="250" autoRev="1" fill="remove"/>
                                        <p:tgtEl>
                                          <p:spTgt spid="5"/>
                                        </p:tgtEl>
                                        <p:attrNameLst>
                                          <p:attrName>style.color</p:attrName>
                                        </p:attrNameLst>
                                      </p:cBhvr>
                                      <p:to>
                                        <a:schemeClr val="bg1"/>
                                      </p:to>
                                    </p:animClr>
                                    <p:animClr clrSpc="rgb" dir="cw">
                                      <p:cBhvr>
                                        <p:cTn id="11" dur="250" autoRev="1" fill="remove"/>
                                        <p:tgtEl>
                                          <p:spTgt spid="5"/>
                                        </p:tgtEl>
                                        <p:attrNameLst>
                                          <p:attrName>fillcolor</p:attrName>
                                        </p:attrNameLst>
                                      </p:cBhvr>
                                      <p:to>
                                        <a:schemeClr val="bg1"/>
                                      </p:to>
                                    </p:animClr>
                                    <p:set>
                                      <p:cBhvr>
                                        <p:cTn id="12" dur="250" autoRev="1" fill="remove"/>
                                        <p:tgtEl>
                                          <p:spTgt spid="5"/>
                                        </p:tgtEl>
                                        <p:attrNameLst>
                                          <p:attrName>fill.type</p:attrName>
                                        </p:attrNameLst>
                                      </p:cBhvr>
                                      <p:to>
                                        <p:strVal val="solid"/>
                                      </p:to>
                                    </p:set>
                                    <p:set>
                                      <p:cBhvr>
                                        <p:cTn id="13" dur="250" autoRev="1" fill="remove"/>
                                        <p:tgtEl>
                                          <p:spTgt spid="5"/>
                                        </p:tgtEl>
                                        <p:attrNameLst>
                                          <p:attrName>fill.on</p:attrName>
                                        </p:attrNameLst>
                                      </p:cBhvr>
                                      <p:to>
                                        <p:strVal val="true"/>
                                      </p:to>
                                    </p:set>
                                  </p:childTnLst>
                                </p:cTn>
                              </p:par>
                              <p:par>
                                <p:cTn id="14" presetID="2" presetClass="exit" presetSubtype="4" fill="hold" grpId="0" nodeType="withEffect">
                                  <p:stCondLst>
                                    <p:cond delay="0"/>
                                  </p:stCondLst>
                                  <p:childTnLst>
                                    <p:anim calcmode="lin" valueType="num">
                                      <p:cBhvr additive="base">
                                        <p:cTn id="15" dur="500"/>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6" dur="500"/>
                                        <p:tgtEl>
                                          <p:spTgt spid="6">
                                            <p:txEl>
                                              <p:pRg st="0" end="0"/>
                                            </p:txEl>
                                          </p:spTgt>
                                        </p:tgtEl>
                                        <p:attrNameLst>
                                          <p:attrName>ppt_y</p:attrName>
                                        </p:attrNameLst>
                                      </p:cBhvr>
                                      <p:tavLst>
                                        <p:tav tm="0">
                                          <p:val>
                                            <p:strVal val="ppt_y"/>
                                          </p:val>
                                        </p:tav>
                                        <p:tav tm="100000">
                                          <p:val>
                                            <p:strVal val="1+ppt_h/2"/>
                                          </p:val>
                                        </p:tav>
                                      </p:tavLst>
                                    </p:anim>
                                    <p:set>
                                      <p:cBhvr>
                                        <p:cTn id="17" dur="1" fill="hold">
                                          <p:stCondLst>
                                            <p:cond delay="499"/>
                                          </p:stCondLst>
                                        </p:cTn>
                                        <p:tgtEl>
                                          <p:spTgt spid="6">
                                            <p:txEl>
                                              <p:pRg st="0" end="0"/>
                                            </p:txEl>
                                          </p:spTgt>
                                        </p:tgtEl>
                                        <p:attrNameLst>
                                          <p:attrName>style.visibility</p:attrName>
                                        </p:attrNameLst>
                                      </p:cBhvr>
                                      <p:to>
                                        <p:strVal val="hidden"/>
                                      </p:to>
                                    </p:set>
                                  </p:childTnLst>
                                </p:cTn>
                              </p:par>
                              <p:par>
                                <p:cTn id="18" presetID="2" presetClass="exit" presetSubtype="4" fill="hold" grpId="0" nodeType="withEffect">
                                  <p:stCondLst>
                                    <p:cond delay="0"/>
                                  </p:stCondLst>
                                  <p:childTnLst>
                                    <p:anim calcmode="lin" valueType="num">
                                      <p:cBhvr additive="base">
                                        <p:cTn id="19" dur="500"/>
                                        <p:tgtEl>
                                          <p:spTgt spid="6">
                                            <p:bg/>
                                          </p:spTgt>
                                        </p:tgtEl>
                                        <p:attrNameLst>
                                          <p:attrName>ppt_x</p:attrName>
                                        </p:attrNameLst>
                                      </p:cBhvr>
                                      <p:tavLst>
                                        <p:tav tm="0">
                                          <p:val>
                                            <p:strVal val="ppt_x"/>
                                          </p:val>
                                        </p:tav>
                                        <p:tav tm="100000">
                                          <p:val>
                                            <p:strVal val="ppt_x"/>
                                          </p:val>
                                        </p:tav>
                                      </p:tavLst>
                                    </p:anim>
                                    <p:anim calcmode="lin" valueType="num">
                                      <p:cBhvr additive="base">
                                        <p:cTn id="20" dur="500"/>
                                        <p:tgtEl>
                                          <p:spTgt spid="6">
                                            <p:bg/>
                                          </p:spTgt>
                                        </p:tgtEl>
                                        <p:attrNameLst>
                                          <p:attrName>ppt_y</p:attrName>
                                        </p:attrNameLst>
                                      </p:cBhvr>
                                      <p:tavLst>
                                        <p:tav tm="0">
                                          <p:val>
                                            <p:strVal val="ppt_y"/>
                                          </p:val>
                                        </p:tav>
                                        <p:tav tm="100000">
                                          <p:val>
                                            <p:strVal val="1+ppt_h/2"/>
                                          </p:val>
                                        </p:tav>
                                      </p:tavLst>
                                    </p:anim>
                                    <p:set>
                                      <p:cBhvr>
                                        <p:cTn id="21" dur="1" fill="hold">
                                          <p:stCondLst>
                                            <p:cond delay="499"/>
                                          </p:stCondLst>
                                        </p:cTn>
                                        <p:tgtEl>
                                          <p:spTgt spid="6">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uiExpand="1"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1464330" y="2091192"/>
            <a:ext cx="6145880" cy="1895591"/>
          </a:xfrm>
        </p:spPr>
        <p:txBody>
          <a:bodyPr>
            <a:normAutofit/>
          </a:bodyPr>
          <a:lstStyle/>
          <a:p>
            <a:pPr marL="283845" lvl="1" indent="-283845" algn="ctr">
              <a:buNone/>
              <a:defRPr/>
            </a:pPr>
            <a:r>
              <a:rPr lang="en-US" sz="2000" b="1" dirty="0"/>
              <a:t>APRÈS LA LEÇON </a:t>
            </a:r>
          </a:p>
          <a:p>
            <a:pPr marL="283845" lvl="1" indent="-283845" algn="ctr">
              <a:buNone/>
              <a:defRPr/>
            </a:pPr>
            <a:endParaRPr lang="en-US" sz="2000" dirty="0"/>
          </a:p>
          <a:p>
            <a:pPr marL="283845" lvl="1" indent="-283845" algn="ctr">
              <a:buNone/>
              <a:defRPr/>
            </a:pPr>
            <a:r>
              <a:rPr lang="en-US" sz="2000" dirty="0"/>
              <a:t>Les </a:t>
            </a:r>
            <a:r>
              <a:rPr lang="en-US" sz="2000" dirty="0" err="1"/>
              <a:t>revenus</a:t>
            </a:r>
            <a:r>
              <a:rPr lang="en-US" sz="2000" dirty="0"/>
              <a:t> de </a:t>
            </a:r>
            <a:r>
              <a:rPr lang="en-US" sz="2000" dirty="0" err="1"/>
              <a:t>l'emploi</a:t>
            </a:r>
            <a:r>
              <a:rPr lang="en-US" sz="2000" dirty="0"/>
              <a:t> </a:t>
            </a:r>
            <a:r>
              <a:rPr lang="en-US" sz="2000" dirty="0" err="1"/>
              <a:t>comprennent</a:t>
            </a:r>
            <a:r>
              <a:rPr lang="en-US" sz="2000" dirty="0"/>
              <a:t> les </a:t>
            </a:r>
            <a:r>
              <a:rPr lang="en-US" sz="2000" dirty="0" err="1"/>
              <a:t>revenus</a:t>
            </a:r>
            <a:r>
              <a:rPr lang="en-US" sz="2000" dirty="0"/>
              <a:t> </a:t>
            </a:r>
            <a:r>
              <a:rPr lang="en-US" sz="2000" dirty="0" err="1"/>
              <a:t>tels</a:t>
            </a:r>
            <a:r>
              <a:rPr lang="en-US" sz="2000" dirty="0"/>
              <a:t> que les </a:t>
            </a:r>
            <a:r>
              <a:rPr lang="en-US" sz="2000" dirty="0" err="1"/>
              <a:t>salaires</a:t>
            </a:r>
            <a:r>
              <a:rPr lang="en-US" sz="2000" dirty="0"/>
              <a:t>, les </a:t>
            </a:r>
            <a:r>
              <a:rPr lang="en-US" sz="2000" dirty="0" err="1"/>
              <a:t>traitements</a:t>
            </a:r>
            <a:r>
              <a:rPr lang="en-US" sz="2000" dirty="0"/>
              <a:t>, les commissions, etc.</a:t>
            </a:r>
          </a:p>
          <a:p>
            <a:pPr marL="0" lvl="1" indent="0" algn="ctr" defTabSz="838200">
              <a:buNone/>
              <a:defRPr/>
            </a:pPr>
            <a:endParaRPr lang="en-US" sz="24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p:txBody>
      </p:sp>
      <p:sp>
        <p:nvSpPr>
          <p:cNvPr id="5" name="Rounded Rectangle 4"/>
          <p:cNvSpPr/>
          <p:nvPr/>
        </p:nvSpPr>
        <p:spPr>
          <a:xfrm>
            <a:off x="1464330" y="4078527"/>
            <a:ext cx="2432304" cy="1252728"/>
          </a:xfrm>
          <a:prstGeom prst="roundRect">
            <a:avLst/>
          </a:prstGeom>
          <a:solidFill>
            <a:schemeClr val="accent5"/>
          </a:solidFill>
          <a:ln w="22225"/>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dirty="0">
                <a:solidFill>
                  <a:schemeClr val="tx1"/>
                </a:solidFill>
              </a:rPr>
              <a:t>VRAI</a:t>
            </a:r>
            <a:endParaRPr lang="en-US" dirty="0"/>
          </a:p>
        </p:txBody>
      </p:sp>
      <p:sp>
        <p:nvSpPr>
          <p:cNvPr id="6" name="Rounded Rectangle 5"/>
          <p:cNvSpPr/>
          <p:nvPr/>
        </p:nvSpPr>
        <p:spPr>
          <a:xfrm>
            <a:off x="5177906" y="4078527"/>
            <a:ext cx="2432304" cy="1252728"/>
          </a:xfrm>
          <a:prstGeom prst="roundRect">
            <a:avLst/>
          </a:prstGeom>
          <a:solidFill>
            <a:schemeClr val="accent6"/>
          </a:solidFill>
          <a:ln w="22225"/>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dirty="0">
                <a:solidFill>
                  <a:schemeClr val="tx1"/>
                </a:solidFill>
              </a:rPr>
              <a:t>FAUX</a:t>
            </a:r>
            <a:endParaRPr lang="en-US" dirty="0"/>
          </a:p>
        </p:txBody>
      </p:sp>
      <p:sp>
        <p:nvSpPr>
          <p:cNvPr id="9" name="Title 1">
            <a:extLst>
              <a:ext uri="{FF2B5EF4-FFF2-40B4-BE49-F238E27FC236}">
                <a16:creationId xmlns:a16="http://schemas.microsoft.com/office/drawing/2014/main" id="{54C56C2E-1257-6E3A-0E77-7E07B2B7078E}"/>
              </a:ext>
            </a:extLst>
          </p:cNvPr>
          <p:cNvSpPr>
            <a:spLocks noGrp="1"/>
          </p:cNvSpPr>
          <p:nvPr>
            <p:ph type="title"/>
          </p:nvPr>
        </p:nvSpPr>
        <p:spPr>
          <a:xfrm>
            <a:off x="252515" y="242691"/>
            <a:ext cx="8638967" cy="1325563"/>
          </a:xfrm>
        </p:spPr>
        <p:txBody>
          <a:bodyPr>
            <a:normAutofit/>
          </a:bodyPr>
          <a:lstStyle/>
          <a:p>
            <a:r>
              <a:rPr lang="en-CA" sz="4000" dirty="0"/>
              <a:t>Comment </a:t>
            </a:r>
            <a:r>
              <a:rPr lang="en-CA" sz="4000" dirty="0" err="1"/>
              <a:t>allez-vous</a:t>
            </a:r>
            <a:r>
              <a:rPr lang="en-CA" sz="4000" dirty="0"/>
              <a:t> </a:t>
            </a:r>
            <a:r>
              <a:rPr lang="en-CA" sz="4000" dirty="0" err="1"/>
              <a:t>répondre</a:t>
            </a:r>
            <a:r>
              <a:rPr lang="en-CA" sz="4000" dirty="0"/>
              <a:t> ?</a:t>
            </a:r>
            <a:endParaRPr lang="en-US" dirty="0" err="1"/>
          </a:p>
        </p:txBody>
      </p:sp>
    </p:spTree>
    <p:extLst>
      <p:ext uri="{BB962C8B-B14F-4D97-AF65-F5344CB8AC3E}">
        <p14:creationId xmlns:p14="http://schemas.microsoft.com/office/powerpoint/2010/main" val="115295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7" presetClass="emph" presetSubtype="0" fill="remove" grpId="0" nodeType="clickEffect">
                                  <p:stCondLst>
                                    <p:cond delay="0"/>
                                  </p:stCondLst>
                                  <p:childTnLst>
                                    <p:animClr clrSpc="rgb" dir="cw">
                                      <p:cBhvr override="childStyle">
                                        <p:cTn id="10" dur="250" autoRev="1" fill="remove"/>
                                        <p:tgtEl>
                                          <p:spTgt spid="5"/>
                                        </p:tgtEl>
                                        <p:attrNameLst>
                                          <p:attrName>style.color</p:attrName>
                                        </p:attrNameLst>
                                      </p:cBhvr>
                                      <p:to>
                                        <a:schemeClr val="bg1"/>
                                      </p:to>
                                    </p:animClr>
                                    <p:animClr clrSpc="rgb" dir="cw">
                                      <p:cBhvr>
                                        <p:cTn id="11" dur="250" autoRev="1" fill="remove"/>
                                        <p:tgtEl>
                                          <p:spTgt spid="5"/>
                                        </p:tgtEl>
                                        <p:attrNameLst>
                                          <p:attrName>fillcolor</p:attrName>
                                        </p:attrNameLst>
                                      </p:cBhvr>
                                      <p:to>
                                        <a:schemeClr val="bg1"/>
                                      </p:to>
                                    </p:animClr>
                                    <p:set>
                                      <p:cBhvr>
                                        <p:cTn id="12" dur="250" autoRev="1" fill="remove"/>
                                        <p:tgtEl>
                                          <p:spTgt spid="5"/>
                                        </p:tgtEl>
                                        <p:attrNameLst>
                                          <p:attrName>fill.type</p:attrName>
                                        </p:attrNameLst>
                                      </p:cBhvr>
                                      <p:to>
                                        <p:strVal val="solid"/>
                                      </p:to>
                                    </p:set>
                                    <p:set>
                                      <p:cBhvr>
                                        <p:cTn id="13" dur="250" autoRev="1" fill="remove"/>
                                        <p:tgtEl>
                                          <p:spTgt spid="5"/>
                                        </p:tgtEl>
                                        <p:attrNameLst>
                                          <p:attrName>fill.on</p:attrName>
                                        </p:attrNameLst>
                                      </p:cBhvr>
                                      <p:to>
                                        <p:strVal val="true"/>
                                      </p:to>
                                    </p:set>
                                  </p:childTnLst>
                                </p:cTn>
                              </p:par>
                              <p:par>
                                <p:cTn id="14" presetID="2" presetClass="exit" presetSubtype="4" fill="hold" grpId="0" nodeType="withEffect">
                                  <p:stCondLst>
                                    <p:cond delay="0"/>
                                  </p:stCondLst>
                                  <p:childTnLst>
                                    <p:anim calcmode="lin" valueType="num">
                                      <p:cBhvr additive="base">
                                        <p:cTn id="15" dur="500"/>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6" dur="500"/>
                                        <p:tgtEl>
                                          <p:spTgt spid="6">
                                            <p:txEl>
                                              <p:pRg st="0" end="0"/>
                                            </p:txEl>
                                          </p:spTgt>
                                        </p:tgtEl>
                                        <p:attrNameLst>
                                          <p:attrName>ppt_y</p:attrName>
                                        </p:attrNameLst>
                                      </p:cBhvr>
                                      <p:tavLst>
                                        <p:tav tm="0">
                                          <p:val>
                                            <p:strVal val="ppt_y"/>
                                          </p:val>
                                        </p:tav>
                                        <p:tav tm="100000">
                                          <p:val>
                                            <p:strVal val="1+ppt_h/2"/>
                                          </p:val>
                                        </p:tav>
                                      </p:tavLst>
                                    </p:anim>
                                    <p:set>
                                      <p:cBhvr>
                                        <p:cTn id="17" dur="1" fill="hold">
                                          <p:stCondLst>
                                            <p:cond delay="499"/>
                                          </p:stCondLst>
                                        </p:cTn>
                                        <p:tgtEl>
                                          <p:spTgt spid="6">
                                            <p:txEl>
                                              <p:pRg st="0" end="0"/>
                                            </p:txEl>
                                          </p:spTgt>
                                        </p:tgtEl>
                                        <p:attrNameLst>
                                          <p:attrName>style.visibility</p:attrName>
                                        </p:attrNameLst>
                                      </p:cBhvr>
                                      <p:to>
                                        <p:strVal val="hidden"/>
                                      </p:to>
                                    </p:set>
                                  </p:childTnLst>
                                </p:cTn>
                              </p:par>
                              <p:par>
                                <p:cTn id="18" presetID="2" presetClass="exit" presetSubtype="4" fill="hold" grpId="0" nodeType="withEffect">
                                  <p:stCondLst>
                                    <p:cond delay="0"/>
                                  </p:stCondLst>
                                  <p:childTnLst>
                                    <p:anim calcmode="lin" valueType="num">
                                      <p:cBhvr additive="base">
                                        <p:cTn id="19" dur="500"/>
                                        <p:tgtEl>
                                          <p:spTgt spid="6">
                                            <p:bg/>
                                          </p:spTgt>
                                        </p:tgtEl>
                                        <p:attrNameLst>
                                          <p:attrName>ppt_x</p:attrName>
                                        </p:attrNameLst>
                                      </p:cBhvr>
                                      <p:tavLst>
                                        <p:tav tm="0">
                                          <p:val>
                                            <p:strVal val="ppt_x"/>
                                          </p:val>
                                        </p:tav>
                                        <p:tav tm="100000">
                                          <p:val>
                                            <p:strVal val="ppt_x"/>
                                          </p:val>
                                        </p:tav>
                                      </p:tavLst>
                                    </p:anim>
                                    <p:anim calcmode="lin" valueType="num">
                                      <p:cBhvr additive="base">
                                        <p:cTn id="20" dur="500"/>
                                        <p:tgtEl>
                                          <p:spTgt spid="6">
                                            <p:bg/>
                                          </p:spTgt>
                                        </p:tgtEl>
                                        <p:attrNameLst>
                                          <p:attrName>ppt_y</p:attrName>
                                        </p:attrNameLst>
                                      </p:cBhvr>
                                      <p:tavLst>
                                        <p:tav tm="0">
                                          <p:val>
                                            <p:strVal val="ppt_y"/>
                                          </p:val>
                                        </p:tav>
                                        <p:tav tm="100000">
                                          <p:val>
                                            <p:strVal val="1+ppt_h/2"/>
                                          </p:val>
                                        </p:tav>
                                      </p:tavLst>
                                    </p:anim>
                                    <p:set>
                                      <p:cBhvr>
                                        <p:cTn id="21" dur="1" fill="hold">
                                          <p:stCondLst>
                                            <p:cond delay="499"/>
                                          </p:stCondLst>
                                        </p:cTn>
                                        <p:tgtEl>
                                          <p:spTgt spid="6">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127A8BF-5B4A-4000-7B15-5C4C4BB89B85}"/>
              </a:ext>
            </a:extLst>
          </p:cNvPr>
          <p:cNvSpPr>
            <a:spLocks noGrp="1"/>
          </p:cNvSpPr>
          <p:nvPr>
            <p:ph type="title"/>
          </p:nvPr>
        </p:nvSpPr>
        <p:spPr>
          <a:xfrm>
            <a:off x="1516063" y="1981672"/>
            <a:ext cx="7923212" cy="685800"/>
          </a:xfrm>
        </p:spPr>
        <p:txBody>
          <a:bodyPr>
            <a:noAutofit/>
          </a:bodyPr>
          <a:lstStyle/>
          <a:p>
            <a:r>
              <a:rPr lang="en-US" sz="7200" dirty="0" err="1">
                <a:solidFill>
                  <a:schemeClr val="accent1"/>
                </a:solidFill>
                <a:latin typeface="Amasis MT Pro Medium" panose="02040604050005020304" pitchFamily="18" charset="0"/>
                <a:ea typeface="MS PGothic"/>
              </a:rPr>
              <a:t>Partie</a:t>
            </a:r>
            <a:endParaRPr lang="en-US" dirty="0" err="1">
              <a:solidFill>
                <a:schemeClr val="accent1"/>
              </a:solidFill>
              <a:latin typeface="Amasis MT Pro Medium" panose="02040604050005020304" pitchFamily="18" charset="0"/>
            </a:endParaRPr>
          </a:p>
        </p:txBody>
      </p:sp>
      <p:sp>
        <p:nvSpPr>
          <p:cNvPr id="9" name="Title 1">
            <a:extLst>
              <a:ext uri="{FF2B5EF4-FFF2-40B4-BE49-F238E27FC236}">
                <a16:creationId xmlns:a16="http://schemas.microsoft.com/office/drawing/2014/main" id="{052EF069-DB8F-BEB6-E84A-3B37FBEAB0BB}"/>
              </a:ext>
            </a:extLst>
          </p:cNvPr>
          <p:cNvSpPr txBox="1">
            <a:spLocks/>
          </p:cNvSpPr>
          <p:nvPr/>
        </p:nvSpPr>
        <p:spPr bwMode="auto">
          <a:xfrm>
            <a:off x="-60291" y="4533428"/>
            <a:ext cx="9330707"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80000"/>
              </a:lnSpc>
              <a:spcBef>
                <a:spcPct val="0"/>
              </a:spcBef>
              <a:spcAft>
                <a:spcPct val="0"/>
              </a:spcAft>
              <a:defRPr sz="4000">
                <a:solidFill>
                  <a:srgbClr val="477E27"/>
                </a:solidFill>
                <a:latin typeface="+mj-lt"/>
                <a:ea typeface="MS PGothic" panose="020B0600070205080204" pitchFamily="34" charset="-128"/>
                <a:cs typeface="+mj-cs"/>
              </a:defRPr>
            </a:lvl1pPr>
            <a:lvl2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2pPr>
            <a:lvl3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3pPr>
            <a:lvl4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4pPr>
            <a:lvl5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5pPr>
            <a:lvl6pPr marL="4572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6pPr>
            <a:lvl7pPr marL="9144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7pPr>
            <a:lvl8pPr marL="13716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8pPr>
            <a:lvl9pPr marL="18288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9pPr>
          </a:lstStyle>
          <a:p>
            <a:pPr algn="ctr"/>
            <a:r>
              <a:rPr lang="en-US" sz="4800" kern="0" dirty="0" err="1">
                <a:solidFill>
                  <a:schemeClr val="bg2"/>
                </a:solidFill>
                <a:latin typeface="Amasis MT Pro Medium"/>
                <a:ea typeface="+mj-lt"/>
                <a:cs typeface="+mj-lt"/>
              </a:rPr>
              <a:t>Apprendre</a:t>
            </a:r>
            <a:r>
              <a:rPr lang="en-US" sz="4800" kern="0" dirty="0">
                <a:solidFill>
                  <a:schemeClr val="bg2"/>
                </a:solidFill>
                <a:latin typeface="Amasis MT Pro Medium"/>
                <a:ea typeface="+mj-lt"/>
                <a:cs typeface="+mj-lt"/>
              </a:rPr>
              <a:t> les bases de </a:t>
            </a:r>
            <a:r>
              <a:rPr lang="en-US" sz="4800" kern="0" dirty="0" err="1">
                <a:solidFill>
                  <a:schemeClr val="bg2"/>
                </a:solidFill>
                <a:latin typeface="Amasis MT Pro Medium"/>
                <a:ea typeface="+mj-lt"/>
                <a:cs typeface="+mj-lt"/>
              </a:rPr>
              <a:t>l'impôt</a:t>
            </a:r>
            <a:r>
              <a:rPr lang="en-US" sz="4800" kern="0" dirty="0">
                <a:solidFill>
                  <a:schemeClr val="bg2"/>
                </a:solidFill>
                <a:latin typeface="Amasis MT Pro Medium"/>
                <a:ea typeface="+mj-lt"/>
                <a:cs typeface="+mj-lt"/>
              </a:rPr>
              <a:t> sur le revenue</a:t>
            </a:r>
            <a:r>
              <a:rPr lang="en-US" dirty="0">
                <a:solidFill>
                  <a:schemeClr val="bg2"/>
                </a:solidFill>
                <a:latin typeface="Amasis MT Pro Medium"/>
              </a:rPr>
              <a:t> </a:t>
            </a:r>
            <a:r>
              <a:rPr lang="en-US" sz="4800" kern="0" dirty="0">
                <a:solidFill>
                  <a:schemeClr val="bg2"/>
                </a:solidFill>
                <a:latin typeface="Amasis MT Pro Medium"/>
                <a:ea typeface="+mj-lt"/>
                <a:cs typeface="+mj-lt"/>
              </a:rPr>
              <a:t>au Canada</a:t>
            </a:r>
            <a:endParaRPr lang="en-US" dirty="0">
              <a:solidFill>
                <a:schemeClr val="bg2"/>
              </a:solidFill>
              <a:latin typeface="Amasis MT Pro Medium"/>
              <a:ea typeface="+mj-lt"/>
              <a:cs typeface="+mj-lt"/>
            </a:endParaRPr>
          </a:p>
        </p:txBody>
      </p:sp>
      <p:pic>
        <p:nvPicPr>
          <p:cNvPr id="3" name="Picture 2">
            <a:extLst>
              <a:ext uri="{FF2B5EF4-FFF2-40B4-BE49-F238E27FC236}">
                <a16:creationId xmlns:a16="http://schemas.microsoft.com/office/drawing/2014/main" id="{CE0B5A0F-6832-07E1-1E1C-A7D17A037882}"/>
              </a:ext>
            </a:extLst>
          </p:cNvPr>
          <p:cNvPicPr>
            <a:picLocks noChangeAspect="1"/>
          </p:cNvPicPr>
          <p:nvPr/>
        </p:nvPicPr>
        <p:blipFill>
          <a:blip r:embed="rId2"/>
          <a:stretch>
            <a:fillRect/>
          </a:stretch>
        </p:blipFill>
        <p:spPr>
          <a:xfrm>
            <a:off x="4443171" y="805272"/>
            <a:ext cx="2573131" cy="3019707"/>
          </a:xfrm>
          <a:prstGeom prst="rect">
            <a:avLst/>
          </a:prstGeom>
        </p:spPr>
      </p:pic>
    </p:spTree>
    <p:extLst>
      <p:ext uri="{BB962C8B-B14F-4D97-AF65-F5344CB8AC3E}">
        <p14:creationId xmlns:p14="http://schemas.microsoft.com/office/powerpoint/2010/main" val="31179375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1464330" y="2091192"/>
            <a:ext cx="6145880" cy="1895591"/>
          </a:xfrm>
        </p:spPr>
        <p:txBody>
          <a:bodyPr>
            <a:normAutofit/>
          </a:bodyPr>
          <a:lstStyle/>
          <a:p>
            <a:pPr marL="283845" lvl="1" indent="-283845" algn="ctr">
              <a:buNone/>
              <a:defRPr/>
            </a:pPr>
            <a:r>
              <a:rPr lang="en-US" sz="2000" b="1" dirty="0"/>
              <a:t>APRÈS LA LEÇON </a:t>
            </a:r>
            <a:endParaRPr lang="en-US" dirty="0"/>
          </a:p>
          <a:p>
            <a:pPr marL="283845" lvl="1" indent="-283845" algn="ctr">
              <a:buNone/>
              <a:defRPr/>
            </a:pPr>
            <a:endParaRPr lang="en-US" sz="2000" b="1" dirty="0"/>
          </a:p>
          <a:p>
            <a:pPr marL="283845" lvl="1" indent="-283845" algn="ctr">
              <a:buNone/>
              <a:defRPr/>
            </a:pPr>
            <a:r>
              <a:rPr lang="en-US" sz="2400" dirty="0"/>
              <a:t>Le Canada </a:t>
            </a:r>
            <a:r>
              <a:rPr lang="en-US" sz="2400" dirty="0" err="1"/>
              <a:t>utilise</a:t>
            </a:r>
            <a:r>
              <a:rPr lang="en-US" sz="2400" dirty="0"/>
              <a:t> un </a:t>
            </a:r>
            <a:r>
              <a:rPr lang="en-US" sz="2400" dirty="0" err="1"/>
              <a:t>système</a:t>
            </a:r>
            <a:r>
              <a:rPr lang="en-US" sz="2400" dirty="0"/>
              <a:t> fiscal </a:t>
            </a:r>
            <a:r>
              <a:rPr lang="en-US" sz="2400" dirty="0" err="1"/>
              <a:t>régressif</a:t>
            </a:r>
            <a:r>
              <a:rPr lang="en-US" sz="2400" dirty="0"/>
              <a:t>.</a:t>
            </a:r>
          </a:p>
          <a:p>
            <a:pPr marL="283845" lvl="1" indent="-283845" defTabSz="838200">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p:txBody>
      </p:sp>
      <p:sp>
        <p:nvSpPr>
          <p:cNvPr id="5" name="Rounded Rectangle 4"/>
          <p:cNvSpPr/>
          <p:nvPr/>
        </p:nvSpPr>
        <p:spPr>
          <a:xfrm>
            <a:off x="1464330" y="4078527"/>
            <a:ext cx="2432304" cy="1252728"/>
          </a:xfrm>
          <a:prstGeom prst="roundRect">
            <a:avLst/>
          </a:prstGeom>
          <a:solidFill>
            <a:schemeClr val="accent5"/>
          </a:solidFill>
          <a:ln w="22225"/>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dirty="0">
                <a:solidFill>
                  <a:schemeClr val="tx1"/>
                </a:solidFill>
              </a:rPr>
              <a:t>VRAI</a:t>
            </a:r>
            <a:endParaRPr lang="en-US" dirty="0"/>
          </a:p>
        </p:txBody>
      </p:sp>
      <p:sp>
        <p:nvSpPr>
          <p:cNvPr id="6" name="Rounded Rectangle 5"/>
          <p:cNvSpPr/>
          <p:nvPr/>
        </p:nvSpPr>
        <p:spPr>
          <a:xfrm>
            <a:off x="5177906" y="4078527"/>
            <a:ext cx="2432304" cy="1252728"/>
          </a:xfrm>
          <a:prstGeom prst="roundRect">
            <a:avLst/>
          </a:prstGeom>
          <a:solidFill>
            <a:schemeClr val="accent6"/>
          </a:solidFill>
          <a:ln w="22225"/>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dirty="0">
                <a:solidFill>
                  <a:schemeClr val="tx1"/>
                </a:solidFill>
              </a:rPr>
              <a:t>FAUX</a:t>
            </a:r>
            <a:endParaRPr lang="en-US" dirty="0"/>
          </a:p>
        </p:txBody>
      </p:sp>
      <p:sp>
        <p:nvSpPr>
          <p:cNvPr id="9" name="Title 1">
            <a:extLst>
              <a:ext uri="{FF2B5EF4-FFF2-40B4-BE49-F238E27FC236}">
                <a16:creationId xmlns:a16="http://schemas.microsoft.com/office/drawing/2014/main" id="{632B56F4-4032-90C3-DF78-5DAD474A2F81}"/>
              </a:ext>
            </a:extLst>
          </p:cNvPr>
          <p:cNvSpPr>
            <a:spLocks noGrp="1"/>
          </p:cNvSpPr>
          <p:nvPr>
            <p:ph type="title"/>
          </p:nvPr>
        </p:nvSpPr>
        <p:spPr>
          <a:xfrm>
            <a:off x="252515" y="242691"/>
            <a:ext cx="8638967" cy="1325563"/>
          </a:xfrm>
        </p:spPr>
        <p:txBody>
          <a:bodyPr>
            <a:normAutofit/>
          </a:bodyPr>
          <a:lstStyle/>
          <a:p>
            <a:r>
              <a:rPr lang="en-CA" sz="4000" dirty="0"/>
              <a:t>Comment </a:t>
            </a:r>
            <a:r>
              <a:rPr lang="en-CA" sz="4000" dirty="0" err="1"/>
              <a:t>allez-vous</a:t>
            </a:r>
            <a:r>
              <a:rPr lang="en-CA" sz="4000" dirty="0"/>
              <a:t> </a:t>
            </a:r>
            <a:r>
              <a:rPr lang="en-CA" sz="4000" dirty="0" err="1"/>
              <a:t>répondre</a:t>
            </a:r>
            <a:r>
              <a:rPr lang="en-CA" sz="4000" dirty="0"/>
              <a:t> ?</a:t>
            </a:r>
            <a:endParaRPr lang="en-US" dirty="0" err="1"/>
          </a:p>
        </p:txBody>
      </p:sp>
    </p:spTree>
    <p:extLst>
      <p:ext uri="{BB962C8B-B14F-4D97-AF65-F5344CB8AC3E}">
        <p14:creationId xmlns:p14="http://schemas.microsoft.com/office/powerpoint/2010/main" val="369735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iterate type="lt">
                                    <p:tmAbs val="0"/>
                                  </p:iterate>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7" presetClass="emph" presetSubtype="0" fill="remove" grpId="1" nodeType="clickEffect">
                                  <p:stCondLst>
                                    <p:cond delay="0"/>
                                  </p:stCondLst>
                                  <p:iterate type="lt">
                                    <p:tmPct val="0"/>
                                  </p:iterate>
                                  <p:childTnLst>
                                    <p:animClr clrSpc="rgb" dir="cw">
                                      <p:cBhvr override="childStyle">
                                        <p:cTn id="14" dur="250" autoRev="1" fill="remove"/>
                                        <p:tgtEl>
                                          <p:spTgt spid="6"/>
                                        </p:tgtEl>
                                        <p:attrNameLst>
                                          <p:attrName>style.color</p:attrName>
                                        </p:attrNameLst>
                                      </p:cBhvr>
                                      <p:to>
                                        <a:schemeClr val="bg1"/>
                                      </p:to>
                                    </p:animClr>
                                    <p:animClr clrSpc="rgb" dir="cw">
                                      <p:cBhvr>
                                        <p:cTn id="15" dur="250" autoRev="1" fill="remove"/>
                                        <p:tgtEl>
                                          <p:spTgt spid="6"/>
                                        </p:tgtEl>
                                        <p:attrNameLst>
                                          <p:attrName>fillcolor</p:attrName>
                                        </p:attrNameLst>
                                      </p:cBhvr>
                                      <p:to>
                                        <a:schemeClr val="bg1"/>
                                      </p:to>
                                    </p:animClr>
                                    <p:set>
                                      <p:cBhvr>
                                        <p:cTn id="16" dur="250" autoRev="1" fill="remove"/>
                                        <p:tgtEl>
                                          <p:spTgt spid="6"/>
                                        </p:tgtEl>
                                        <p:attrNameLst>
                                          <p:attrName>fill.type</p:attrName>
                                        </p:attrNameLst>
                                      </p:cBhvr>
                                      <p:to>
                                        <p:strVal val="solid"/>
                                      </p:to>
                                    </p:set>
                                    <p:set>
                                      <p:cBhvr>
                                        <p:cTn id="17" dur="250" autoRev="1" fill="remove"/>
                                        <p:tgtEl>
                                          <p:spTgt spid="6"/>
                                        </p:tgtEl>
                                        <p:attrNameLst>
                                          <p:attrName>fill.on</p:attrName>
                                        </p:attrNameLst>
                                      </p:cBhvr>
                                      <p:to>
                                        <p:strVal val="true"/>
                                      </p:to>
                                    </p:set>
                                  </p:childTnLst>
                                </p:cTn>
                              </p:par>
                              <p:par>
                                <p:cTn id="18" presetID="42" presetClass="exit" presetSubtype="0" fill="hold" grpId="1" nodeType="withEffect">
                                  <p:stCondLst>
                                    <p:cond delay="0"/>
                                  </p:stCondLst>
                                  <p:childTnLst>
                                    <p:animEffect transition="out" filter="fade">
                                      <p:cBhvr>
                                        <p:cTn id="19" dur="1000"/>
                                        <p:tgtEl>
                                          <p:spTgt spid="5"/>
                                        </p:tgtEl>
                                      </p:cBhvr>
                                    </p:animEffect>
                                    <p:anim calcmode="lin" valueType="num">
                                      <p:cBhvr>
                                        <p:cTn id="20" dur="1000"/>
                                        <p:tgtEl>
                                          <p:spTgt spid="5"/>
                                        </p:tgtEl>
                                        <p:attrNameLst>
                                          <p:attrName>ppt_x</p:attrName>
                                        </p:attrNameLst>
                                      </p:cBhvr>
                                      <p:tavLst>
                                        <p:tav tm="0">
                                          <p:val>
                                            <p:strVal val="ppt_x"/>
                                          </p:val>
                                        </p:tav>
                                        <p:tav tm="100000">
                                          <p:val>
                                            <p:strVal val="ppt_x"/>
                                          </p:val>
                                        </p:tav>
                                      </p:tavLst>
                                    </p:anim>
                                    <p:anim calcmode="lin" valueType="num">
                                      <p:cBhvr>
                                        <p:cTn id="21" dur="1000"/>
                                        <p:tgtEl>
                                          <p:spTgt spid="5"/>
                                        </p:tgtEl>
                                        <p:attrNameLst>
                                          <p:attrName>ppt_y</p:attrName>
                                        </p:attrNameLst>
                                      </p:cBhvr>
                                      <p:tavLst>
                                        <p:tav tm="0">
                                          <p:val>
                                            <p:strVal val="ppt_y"/>
                                          </p:val>
                                        </p:tav>
                                        <p:tav tm="100000">
                                          <p:val>
                                            <p:strVal val="ppt_y+.1"/>
                                          </p:val>
                                        </p:tav>
                                      </p:tavLst>
                                    </p:anim>
                                    <p:set>
                                      <p:cBhvr>
                                        <p:cTn id="22"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5" grpId="1" animBg="1"/>
      <p:bldP spid="6" grpId="0" animBg="1"/>
      <p:bldP spid="6"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1464330" y="2091192"/>
            <a:ext cx="6145880" cy="1895591"/>
          </a:xfrm>
        </p:spPr>
        <p:txBody>
          <a:bodyPr>
            <a:normAutofit/>
          </a:bodyPr>
          <a:lstStyle/>
          <a:p>
            <a:pPr marL="283845" lvl="1" indent="-283845" algn="ctr">
              <a:buNone/>
              <a:defRPr/>
            </a:pPr>
            <a:r>
              <a:rPr lang="en-US" sz="2000" b="1" dirty="0"/>
              <a:t>APRÈS LA LEÇON</a:t>
            </a:r>
            <a:endParaRPr lang="en-US" dirty="0"/>
          </a:p>
          <a:p>
            <a:pPr marL="283845" lvl="1" indent="-283845" algn="ctr">
              <a:buNone/>
              <a:defRPr/>
            </a:pPr>
            <a:endParaRPr lang="en-US" sz="2400" dirty="0"/>
          </a:p>
          <a:p>
            <a:pPr marL="0" lvl="1" indent="0" algn="ctr" defTabSz="838200">
              <a:buNone/>
              <a:defRPr/>
            </a:pPr>
            <a:r>
              <a:rPr lang="en-US" sz="2400" dirty="0"/>
              <a:t>RÉER signifie « </a:t>
            </a:r>
            <a:r>
              <a:rPr lang="en-US" sz="2400" dirty="0" err="1"/>
              <a:t>Réseau</a:t>
            </a:r>
            <a:r>
              <a:rPr lang="en-US" sz="2400" dirty="0"/>
              <a:t> </a:t>
            </a:r>
            <a:r>
              <a:rPr lang="en-US" sz="2400" dirty="0" err="1"/>
              <a:t>étendu</a:t>
            </a:r>
            <a:r>
              <a:rPr lang="en-US" sz="2400" dirty="0"/>
              <a:t> </a:t>
            </a:r>
            <a:r>
              <a:rPr lang="en-US" sz="2400" dirty="0" err="1"/>
              <a:t>d'énergie</a:t>
            </a:r>
            <a:r>
              <a:rPr lang="en-US" sz="2400" dirty="0"/>
              <a:t> </a:t>
            </a:r>
            <a:r>
              <a:rPr lang="en-US" sz="2400" dirty="0" err="1"/>
              <a:t>résiduelle</a:t>
            </a:r>
            <a:r>
              <a:rPr lang="en-US" sz="2400" dirty="0"/>
              <a:t> ».</a:t>
            </a:r>
          </a:p>
          <a:p>
            <a:pPr marL="0" lvl="1" indent="0" algn="ctr" defTabSz="838200">
              <a:buNone/>
              <a:defRPr/>
            </a:pPr>
            <a:endParaRPr lang="en-US" sz="24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p:txBody>
      </p:sp>
      <p:sp>
        <p:nvSpPr>
          <p:cNvPr id="5" name="Rounded Rectangle 4"/>
          <p:cNvSpPr/>
          <p:nvPr/>
        </p:nvSpPr>
        <p:spPr>
          <a:xfrm>
            <a:off x="1464330" y="4078527"/>
            <a:ext cx="2432304" cy="1252728"/>
          </a:xfrm>
          <a:prstGeom prst="roundRect">
            <a:avLst/>
          </a:prstGeom>
          <a:solidFill>
            <a:schemeClr val="accent5"/>
          </a:solidFill>
          <a:ln w="22225"/>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VRAI</a:t>
            </a:r>
          </a:p>
        </p:txBody>
      </p:sp>
      <p:sp>
        <p:nvSpPr>
          <p:cNvPr id="6" name="Rounded Rectangle 5"/>
          <p:cNvSpPr/>
          <p:nvPr/>
        </p:nvSpPr>
        <p:spPr>
          <a:xfrm>
            <a:off x="5177906" y="4078527"/>
            <a:ext cx="2432304" cy="1252728"/>
          </a:xfrm>
          <a:prstGeom prst="roundRect">
            <a:avLst/>
          </a:prstGeom>
          <a:solidFill>
            <a:schemeClr val="accent6"/>
          </a:solidFill>
          <a:ln w="22225"/>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FAUX</a:t>
            </a:r>
          </a:p>
        </p:txBody>
      </p:sp>
      <p:sp>
        <p:nvSpPr>
          <p:cNvPr id="9" name="Title 1">
            <a:extLst>
              <a:ext uri="{FF2B5EF4-FFF2-40B4-BE49-F238E27FC236}">
                <a16:creationId xmlns:a16="http://schemas.microsoft.com/office/drawing/2014/main" id="{0160A3FB-F10D-4C41-C114-82615BFBDA30}"/>
              </a:ext>
            </a:extLst>
          </p:cNvPr>
          <p:cNvSpPr>
            <a:spLocks noGrp="1"/>
          </p:cNvSpPr>
          <p:nvPr>
            <p:ph type="title"/>
          </p:nvPr>
        </p:nvSpPr>
        <p:spPr>
          <a:xfrm>
            <a:off x="250825" y="365125"/>
            <a:ext cx="8639175" cy="1325563"/>
          </a:xfrm>
        </p:spPr>
        <p:txBody>
          <a:bodyPr>
            <a:normAutofit/>
          </a:bodyPr>
          <a:lstStyle/>
          <a:p>
            <a:r>
              <a:rPr lang="en-CA" sz="4000" dirty="0"/>
              <a:t>Comment </a:t>
            </a:r>
            <a:r>
              <a:rPr lang="en-CA" sz="4000" dirty="0" err="1"/>
              <a:t>allez-vous</a:t>
            </a:r>
            <a:r>
              <a:rPr lang="en-CA" sz="4000" dirty="0"/>
              <a:t> </a:t>
            </a:r>
            <a:r>
              <a:rPr lang="en-CA" sz="4000" dirty="0" err="1"/>
              <a:t>répondre</a:t>
            </a:r>
            <a:r>
              <a:rPr lang="en-CA" sz="4000" dirty="0"/>
              <a:t> ?</a:t>
            </a:r>
            <a:endParaRPr lang="en-US" dirty="0" err="1"/>
          </a:p>
        </p:txBody>
      </p:sp>
    </p:spTree>
    <p:extLst>
      <p:ext uri="{BB962C8B-B14F-4D97-AF65-F5344CB8AC3E}">
        <p14:creationId xmlns:p14="http://schemas.microsoft.com/office/powerpoint/2010/main" val="204992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iterate type="lt">
                                    <p:tmAbs val="0"/>
                                  </p:iterate>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7" presetClass="emph" presetSubtype="0" fill="remove" grpId="1" nodeType="clickEffect">
                                  <p:stCondLst>
                                    <p:cond delay="0"/>
                                  </p:stCondLst>
                                  <p:iterate type="lt">
                                    <p:tmPct val="0"/>
                                  </p:iterate>
                                  <p:childTnLst>
                                    <p:animClr clrSpc="rgb" dir="cw">
                                      <p:cBhvr override="childStyle">
                                        <p:cTn id="14" dur="250" autoRev="1" fill="remove"/>
                                        <p:tgtEl>
                                          <p:spTgt spid="6"/>
                                        </p:tgtEl>
                                        <p:attrNameLst>
                                          <p:attrName>style.color</p:attrName>
                                        </p:attrNameLst>
                                      </p:cBhvr>
                                      <p:to>
                                        <a:schemeClr val="bg1"/>
                                      </p:to>
                                    </p:animClr>
                                    <p:animClr clrSpc="rgb" dir="cw">
                                      <p:cBhvr>
                                        <p:cTn id="15" dur="250" autoRev="1" fill="remove"/>
                                        <p:tgtEl>
                                          <p:spTgt spid="6"/>
                                        </p:tgtEl>
                                        <p:attrNameLst>
                                          <p:attrName>fillcolor</p:attrName>
                                        </p:attrNameLst>
                                      </p:cBhvr>
                                      <p:to>
                                        <a:schemeClr val="bg1"/>
                                      </p:to>
                                    </p:animClr>
                                    <p:set>
                                      <p:cBhvr>
                                        <p:cTn id="16" dur="250" autoRev="1" fill="remove"/>
                                        <p:tgtEl>
                                          <p:spTgt spid="6"/>
                                        </p:tgtEl>
                                        <p:attrNameLst>
                                          <p:attrName>fill.type</p:attrName>
                                        </p:attrNameLst>
                                      </p:cBhvr>
                                      <p:to>
                                        <p:strVal val="solid"/>
                                      </p:to>
                                    </p:set>
                                    <p:set>
                                      <p:cBhvr>
                                        <p:cTn id="17" dur="250" autoRev="1" fill="remove"/>
                                        <p:tgtEl>
                                          <p:spTgt spid="6"/>
                                        </p:tgtEl>
                                        <p:attrNameLst>
                                          <p:attrName>fill.on</p:attrName>
                                        </p:attrNameLst>
                                      </p:cBhvr>
                                      <p:to>
                                        <p:strVal val="true"/>
                                      </p:to>
                                    </p:set>
                                  </p:childTnLst>
                                </p:cTn>
                              </p:par>
                              <p:par>
                                <p:cTn id="18" presetID="42" presetClass="exit" presetSubtype="0" fill="hold" grpId="1" nodeType="withEffect">
                                  <p:stCondLst>
                                    <p:cond delay="0"/>
                                  </p:stCondLst>
                                  <p:childTnLst>
                                    <p:animEffect transition="out" filter="fade">
                                      <p:cBhvr>
                                        <p:cTn id="19" dur="1000"/>
                                        <p:tgtEl>
                                          <p:spTgt spid="5"/>
                                        </p:tgtEl>
                                      </p:cBhvr>
                                    </p:animEffect>
                                    <p:anim calcmode="lin" valueType="num">
                                      <p:cBhvr>
                                        <p:cTn id="20" dur="1000"/>
                                        <p:tgtEl>
                                          <p:spTgt spid="5"/>
                                        </p:tgtEl>
                                        <p:attrNameLst>
                                          <p:attrName>ppt_x</p:attrName>
                                        </p:attrNameLst>
                                      </p:cBhvr>
                                      <p:tavLst>
                                        <p:tav tm="0">
                                          <p:val>
                                            <p:strVal val="ppt_x"/>
                                          </p:val>
                                        </p:tav>
                                        <p:tav tm="100000">
                                          <p:val>
                                            <p:strVal val="ppt_x"/>
                                          </p:val>
                                        </p:tav>
                                      </p:tavLst>
                                    </p:anim>
                                    <p:anim calcmode="lin" valueType="num">
                                      <p:cBhvr>
                                        <p:cTn id="21" dur="1000"/>
                                        <p:tgtEl>
                                          <p:spTgt spid="5"/>
                                        </p:tgtEl>
                                        <p:attrNameLst>
                                          <p:attrName>ppt_y</p:attrName>
                                        </p:attrNameLst>
                                      </p:cBhvr>
                                      <p:tavLst>
                                        <p:tav tm="0">
                                          <p:val>
                                            <p:strVal val="ppt_y"/>
                                          </p:val>
                                        </p:tav>
                                        <p:tav tm="100000">
                                          <p:val>
                                            <p:strVal val="ppt_y+.1"/>
                                          </p:val>
                                        </p:tav>
                                      </p:tavLst>
                                    </p:anim>
                                    <p:set>
                                      <p:cBhvr>
                                        <p:cTn id="22"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5" grpId="1" animBg="1"/>
      <p:bldP spid="6" grpId="0" animBg="1"/>
      <p:bldP spid="6"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2515" y="2987614"/>
            <a:ext cx="8638967" cy="3315695"/>
          </a:xfrm>
        </p:spPr>
        <p:txBody>
          <a:bodyPr>
            <a:normAutofit/>
          </a:bodyPr>
          <a:lstStyle/>
          <a:p>
            <a:pPr marL="0" lvl="1" indent="0" algn="ctr">
              <a:buNone/>
              <a:defRPr/>
            </a:pPr>
            <a:r>
              <a:rPr lang="fr-FR" sz="2400" dirty="0"/>
              <a:t>Veuillez compléter les sections A et B de l'exemple de scénario fiscal.</a:t>
            </a:r>
            <a:endParaRPr lang="en-US" dirty="0"/>
          </a:p>
        </p:txBody>
      </p:sp>
      <p:sp>
        <p:nvSpPr>
          <p:cNvPr id="4" name="TextBox 3"/>
          <p:cNvSpPr txBox="1"/>
          <p:nvPr/>
        </p:nvSpPr>
        <p:spPr>
          <a:xfrm>
            <a:off x="1109207" y="1601728"/>
            <a:ext cx="6925585" cy="808426"/>
          </a:xfrm>
          <a:prstGeom prst="rect">
            <a:avLst/>
          </a:prstGeom>
          <a:noFill/>
        </p:spPr>
        <p:txBody>
          <a:bodyPr wrap="square" lIns="91440" tIns="45720" rIns="91440" bIns="45720" rtlCol="0" anchor="t">
            <a:spAutoFit/>
          </a:bodyPr>
          <a:lstStyle/>
          <a:p>
            <a:pPr marL="0" lvl="1" algn="ctr">
              <a:lnSpc>
                <a:spcPct val="90000"/>
              </a:lnSpc>
              <a:spcBef>
                <a:spcPts val="375"/>
              </a:spcBef>
              <a:spcAft>
                <a:spcPts val="0"/>
              </a:spcAft>
              <a:defRPr/>
            </a:pPr>
            <a:r>
              <a:rPr lang="en-US" b="1" i="1" dirty="0">
                <a:latin typeface="Arial"/>
                <a:ea typeface="MS PGothic"/>
                <a:cs typeface="Arial"/>
              </a:rPr>
              <a:t>Sur </a:t>
            </a:r>
            <a:r>
              <a:rPr lang="en-US" b="1" i="1" dirty="0" err="1">
                <a:latin typeface="Arial"/>
                <a:ea typeface="MS PGothic"/>
                <a:cs typeface="Arial"/>
              </a:rPr>
              <a:t>votre</a:t>
            </a:r>
            <a:r>
              <a:rPr lang="en-US" b="1" i="1" dirty="0">
                <a:latin typeface="Arial"/>
                <a:ea typeface="MS PGothic"/>
                <a:cs typeface="Arial"/>
              </a:rPr>
              <a:t> </a:t>
            </a:r>
            <a:r>
              <a:rPr lang="en-US" b="1" i="1" dirty="0" err="1">
                <a:latin typeface="Arial"/>
                <a:ea typeface="MS PGothic"/>
                <a:cs typeface="Arial"/>
              </a:rPr>
              <a:t>feuille</a:t>
            </a:r>
            <a:r>
              <a:rPr lang="en-US" b="1" i="1" dirty="0">
                <a:latin typeface="Arial"/>
                <a:ea typeface="MS PGothic"/>
                <a:cs typeface="Arial"/>
              </a:rPr>
              <a:t> de travail. </a:t>
            </a:r>
            <a:endParaRPr lang="en-US" dirty="0">
              <a:ea typeface="MS PGothic"/>
              <a:cs typeface="Arial"/>
            </a:endParaRPr>
          </a:p>
          <a:p>
            <a:pPr marL="0" lvl="1" algn="ctr">
              <a:lnSpc>
                <a:spcPct val="90000"/>
              </a:lnSpc>
              <a:spcBef>
                <a:spcPts val="375"/>
              </a:spcBef>
              <a:spcAft>
                <a:spcPts val="0"/>
              </a:spcAft>
              <a:defRPr/>
            </a:pPr>
            <a:r>
              <a:rPr lang="en-US" b="1" i="1" dirty="0"/>
              <a:t>(</a:t>
            </a:r>
            <a:r>
              <a:rPr lang="en-US" b="1" i="1" dirty="0" err="1"/>
              <a:t>Activité</a:t>
            </a:r>
            <a:r>
              <a:rPr lang="en-US" b="1" i="1" dirty="0"/>
              <a:t> </a:t>
            </a:r>
            <a:r>
              <a:rPr lang="en-US" b="1" i="1" dirty="0" err="1"/>
              <a:t>d’impôt</a:t>
            </a:r>
            <a:r>
              <a:rPr lang="en-US" b="1" i="1" dirty="0"/>
              <a:t> sur le revenue - Section 2) </a:t>
            </a:r>
            <a:r>
              <a:rPr lang="en-US" b="1" i="1" dirty="0">
                <a:latin typeface="Arial"/>
                <a:ea typeface="MS PGothic"/>
                <a:cs typeface="Arial"/>
              </a:rPr>
              <a:t> </a:t>
            </a:r>
            <a:endParaRPr lang="en-US" i="1" dirty="0">
              <a:ea typeface="MS PGothic"/>
              <a:cs typeface="Arial"/>
            </a:endParaRPr>
          </a:p>
        </p:txBody>
      </p:sp>
      <p:sp>
        <p:nvSpPr>
          <p:cNvPr id="6" name="Title 1">
            <a:extLst>
              <a:ext uri="{FF2B5EF4-FFF2-40B4-BE49-F238E27FC236}">
                <a16:creationId xmlns:a16="http://schemas.microsoft.com/office/drawing/2014/main" id="{E586D948-8EEC-DF93-339F-9DB20F87C50F}"/>
              </a:ext>
            </a:extLst>
          </p:cNvPr>
          <p:cNvSpPr>
            <a:spLocks noGrp="1"/>
          </p:cNvSpPr>
          <p:nvPr>
            <p:ph type="title"/>
          </p:nvPr>
        </p:nvSpPr>
        <p:spPr>
          <a:xfrm>
            <a:off x="250825" y="365125"/>
            <a:ext cx="8639175" cy="1325563"/>
          </a:xfrm>
        </p:spPr>
        <p:txBody>
          <a:bodyPr>
            <a:normAutofit/>
          </a:bodyPr>
          <a:lstStyle/>
          <a:p>
            <a:r>
              <a:rPr lang="en-CA" sz="4000" dirty="0"/>
              <a:t>Comment </a:t>
            </a:r>
            <a:r>
              <a:rPr lang="en-CA" sz="4000" dirty="0" err="1"/>
              <a:t>allez-vous</a:t>
            </a:r>
            <a:r>
              <a:rPr lang="en-CA" sz="4000" dirty="0"/>
              <a:t> </a:t>
            </a:r>
            <a:r>
              <a:rPr lang="en-CA" sz="4000" dirty="0" err="1"/>
              <a:t>répondre</a:t>
            </a:r>
            <a:r>
              <a:rPr lang="en-CA" sz="4000" dirty="0"/>
              <a:t> ?</a:t>
            </a:r>
            <a:endParaRPr lang="en-US" dirty="0" err="1"/>
          </a:p>
        </p:txBody>
      </p:sp>
    </p:spTree>
    <p:extLst>
      <p:ext uri="{BB962C8B-B14F-4D97-AF65-F5344CB8AC3E}">
        <p14:creationId xmlns:p14="http://schemas.microsoft.com/office/powerpoint/2010/main" val="379524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2516" y="1435608"/>
            <a:ext cx="8638967" cy="5285838"/>
          </a:xfrm>
        </p:spPr>
        <p:txBody>
          <a:bodyPr>
            <a:normAutofit/>
          </a:bodyPr>
          <a:lstStyle/>
          <a:p>
            <a:pPr marL="283845" lvl="1" indent="-283845" algn="ctr">
              <a:buNone/>
              <a:defRPr/>
            </a:pPr>
            <a:r>
              <a:rPr lang="en-US" sz="2400" dirty="0"/>
              <a:t>Comment </a:t>
            </a:r>
            <a:r>
              <a:rPr lang="en-US" sz="2400" dirty="0" err="1"/>
              <a:t>puis</a:t>
            </a:r>
            <a:r>
              <a:rPr lang="en-US" sz="2400" dirty="0"/>
              <a:t>-je </a:t>
            </a:r>
            <a:r>
              <a:rPr lang="en-US" sz="2400" dirty="0" err="1"/>
              <a:t>réduire</a:t>
            </a:r>
            <a:r>
              <a:rPr lang="en-US" sz="2400" dirty="0"/>
              <a:t> </a:t>
            </a:r>
            <a:r>
              <a:rPr lang="en-US" sz="2400" dirty="0" err="1"/>
              <a:t>mes</a:t>
            </a:r>
            <a:r>
              <a:rPr lang="en-US" sz="2400" dirty="0"/>
              <a:t> </a:t>
            </a:r>
            <a:r>
              <a:rPr lang="en-US" sz="2400" dirty="0" err="1"/>
              <a:t>impôts</a:t>
            </a:r>
            <a:r>
              <a:rPr lang="en-US" sz="2400" dirty="0"/>
              <a:t> ? </a:t>
            </a:r>
            <a:endParaRPr lang="en-US" dirty="0"/>
          </a:p>
          <a:p>
            <a:pPr marL="283845" lvl="1" indent="-283845" algn="ctr">
              <a:buNone/>
              <a:defRPr/>
            </a:pPr>
            <a:endParaRPr lang="en-US" sz="2400" dirty="0"/>
          </a:p>
          <a:p>
            <a:pPr marL="283845" lvl="1" indent="-283845" algn="ctr">
              <a:buNone/>
              <a:defRPr/>
            </a:pPr>
            <a:r>
              <a:rPr lang="en-US" sz="2400" dirty="0" err="1"/>
              <a:t>Puis</a:t>
            </a:r>
            <a:r>
              <a:rPr lang="en-US" sz="2400" dirty="0"/>
              <a:t>-je </a:t>
            </a:r>
            <a:r>
              <a:rPr lang="en-US" sz="2400" dirty="0" err="1"/>
              <a:t>vraiment</a:t>
            </a:r>
            <a:r>
              <a:rPr lang="en-US" sz="2400" dirty="0"/>
              <a:t> </a:t>
            </a:r>
            <a:r>
              <a:rPr lang="en-US" sz="2400" dirty="0" err="1"/>
              <a:t>obtenir</a:t>
            </a:r>
            <a:r>
              <a:rPr lang="en-US" sz="2400" dirty="0"/>
              <a:t> un </a:t>
            </a:r>
            <a:r>
              <a:rPr lang="en-US" sz="2400" dirty="0" err="1"/>
              <a:t>remboursement</a:t>
            </a:r>
            <a:r>
              <a:rPr lang="en-US" sz="2400" dirty="0"/>
              <a:t> </a:t>
            </a:r>
            <a:r>
              <a:rPr lang="en-US" sz="2400" dirty="0" err="1"/>
              <a:t>d'impôts</a:t>
            </a:r>
            <a:r>
              <a:rPr lang="en-US" sz="2400" dirty="0"/>
              <a:t> de la part du </a:t>
            </a:r>
            <a:r>
              <a:rPr lang="en-US" sz="2400" dirty="0" err="1"/>
              <a:t>gouvernement</a:t>
            </a:r>
            <a:r>
              <a:rPr lang="en-US" sz="2400" dirty="0"/>
              <a:t> ?</a:t>
            </a:r>
            <a:endParaRPr lang="en-US" dirty="0"/>
          </a:p>
          <a:p>
            <a:pPr marL="0" lvl="1" indent="0">
              <a:buNone/>
              <a:defRPr/>
            </a:pPr>
            <a:endParaRPr lang="en-US" sz="2400" dirty="0"/>
          </a:p>
          <a:p>
            <a:pPr marL="0" lvl="1" indent="0">
              <a:buNone/>
              <a:defRPr/>
            </a:pPr>
            <a:endParaRPr lang="en-US" sz="2400" dirty="0"/>
          </a:p>
          <a:p>
            <a:pPr marL="0" lvl="1" indent="0" algn="ctr">
              <a:buNone/>
              <a:defRPr/>
            </a:pPr>
            <a:r>
              <a:rPr lang="en-US" sz="2400" b="1" i="1" dirty="0"/>
              <a:t>Sur </a:t>
            </a:r>
            <a:r>
              <a:rPr lang="en-US" sz="2400" b="1" i="1" dirty="0" err="1"/>
              <a:t>votre</a:t>
            </a:r>
            <a:r>
              <a:rPr lang="en-US" sz="2400" b="1" i="1" dirty="0"/>
              <a:t> </a:t>
            </a:r>
            <a:r>
              <a:rPr lang="en-US" sz="2400" b="1" i="1" dirty="0" err="1"/>
              <a:t>feuille</a:t>
            </a:r>
            <a:r>
              <a:rPr lang="en-US" sz="2400" b="1" i="1" dirty="0"/>
              <a:t> de travail. </a:t>
            </a:r>
          </a:p>
          <a:p>
            <a:pPr marL="0" lvl="1" indent="0" algn="ctr">
              <a:buNone/>
              <a:defRPr/>
            </a:pPr>
            <a:r>
              <a:rPr lang="en-US" sz="2400" b="1" i="1" dirty="0"/>
              <a:t>(</a:t>
            </a:r>
            <a:r>
              <a:rPr lang="en-US" sz="2400" b="1" i="1" dirty="0" err="1"/>
              <a:t>Activité</a:t>
            </a:r>
            <a:r>
              <a:rPr lang="en-US" sz="2400" b="1" i="1" dirty="0"/>
              <a:t> </a:t>
            </a:r>
            <a:r>
              <a:rPr lang="en-US" sz="2400" b="1" i="1" dirty="0" err="1"/>
              <a:t>d’impôt</a:t>
            </a:r>
            <a:r>
              <a:rPr lang="en-US" sz="2400" b="1" i="1" dirty="0"/>
              <a:t> sur le revenue - Section 3) </a:t>
            </a:r>
            <a:endParaRPr lang="en-US" sz="2400" i="1" dirty="0"/>
          </a:p>
          <a:p>
            <a:pPr marL="0" lvl="1" indent="0" algn="ctr">
              <a:buNone/>
              <a:defRPr/>
            </a:pPr>
            <a:endParaRPr lang="en-US" sz="2400" dirty="0"/>
          </a:p>
          <a:p>
            <a:pPr marL="0" lvl="1" indent="0" algn="ctr">
              <a:buNone/>
              <a:defRPr/>
            </a:pPr>
            <a:r>
              <a:rPr lang="en-US" sz="2400" dirty="0" err="1"/>
              <a:t>Prenez</a:t>
            </a:r>
            <a:r>
              <a:rPr lang="en-US" sz="2400" dirty="0"/>
              <a:t> </a:t>
            </a:r>
            <a:r>
              <a:rPr lang="en-US" sz="2400" dirty="0" err="1"/>
              <a:t>une</a:t>
            </a:r>
            <a:r>
              <a:rPr lang="en-US" sz="2400" dirty="0"/>
              <a:t> minute pour noter </a:t>
            </a:r>
            <a:r>
              <a:rPr lang="en-US" sz="2400" dirty="0" err="1"/>
              <a:t>vos</a:t>
            </a:r>
            <a:r>
              <a:rPr lang="en-US" sz="2400" dirty="0"/>
              <a:t> </a:t>
            </a:r>
            <a:r>
              <a:rPr lang="en-US" sz="2400" dirty="0" err="1"/>
              <a:t>réponses</a:t>
            </a:r>
            <a:r>
              <a:rPr lang="en-US" sz="2400" dirty="0"/>
              <a:t> </a:t>
            </a:r>
            <a:r>
              <a:rPr lang="en-US" sz="2400" b="1" dirty="0"/>
              <a:t>AVANT</a:t>
            </a:r>
            <a:r>
              <a:rPr lang="en-US" sz="2400" dirty="0"/>
              <a:t> la </a:t>
            </a:r>
            <a:r>
              <a:rPr lang="en-US" sz="2400" dirty="0" err="1"/>
              <a:t>leçon</a:t>
            </a:r>
            <a:r>
              <a:rPr lang="en-US" sz="2400" dirty="0"/>
              <a:t> aux questions VRAI </a:t>
            </a:r>
            <a:r>
              <a:rPr lang="en-US" sz="2400" dirty="0" err="1"/>
              <a:t>ou</a:t>
            </a:r>
            <a:r>
              <a:rPr lang="en-US" sz="2400" dirty="0"/>
              <a:t> FAUX </a:t>
            </a:r>
            <a:r>
              <a:rPr lang="en-US" sz="2400" dirty="0" err="1"/>
              <a:t>suivantes</a:t>
            </a:r>
            <a:r>
              <a:rPr lang="en-US" sz="2400" dirty="0"/>
              <a:t> :</a:t>
            </a:r>
            <a:endParaRPr lang="en-US" dirty="0"/>
          </a:p>
          <a:p>
            <a:pPr marL="0" lvl="1" indent="0">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p:txBody>
      </p:sp>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a:xfrm>
            <a:off x="252515" y="210886"/>
            <a:ext cx="8638967" cy="1325563"/>
          </a:xfrm>
        </p:spPr>
        <p:txBody>
          <a:bodyPr>
            <a:normAutofit/>
          </a:bodyPr>
          <a:lstStyle/>
          <a:p>
            <a:r>
              <a:rPr lang="en-CA" sz="4000" dirty="0" err="1"/>
              <a:t>Activité</a:t>
            </a:r>
            <a:r>
              <a:rPr lang="en-CA" sz="4000" dirty="0"/>
              <a:t> « </a:t>
            </a:r>
            <a:r>
              <a:rPr lang="en-CA" sz="4000" dirty="0" err="1"/>
              <a:t>Pensez</a:t>
            </a:r>
            <a:r>
              <a:rPr lang="en-CA" sz="4000" dirty="0"/>
              <a:t>-y bien »</a:t>
            </a:r>
            <a:endParaRPr lang="en-US" dirty="0" err="1"/>
          </a:p>
        </p:txBody>
      </p:sp>
    </p:spTree>
    <p:extLst>
      <p:ext uri="{BB962C8B-B14F-4D97-AF65-F5344CB8AC3E}">
        <p14:creationId xmlns:p14="http://schemas.microsoft.com/office/powerpoint/2010/main" val="423195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1464330" y="2091192"/>
            <a:ext cx="6145880" cy="1895591"/>
          </a:xfrm>
        </p:spPr>
        <p:txBody>
          <a:bodyPr>
            <a:normAutofit/>
          </a:bodyPr>
          <a:lstStyle/>
          <a:p>
            <a:pPr marL="685165" lvl="1" indent="-285115" algn="ctr">
              <a:buNone/>
              <a:defRPr/>
            </a:pPr>
            <a:r>
              <a:rPr lang="en-US" sz="2000" b="1" dirty="0"/>
              <a:t>AVANT LA LEÇON</a:t>
            </a:r>
            <a:endParaRPr lang="en-US" b="1" dirty="0"/>
          </a:p>
          <a:p>
            <a:pPr marL="685165" lvl="1" indent="-285115" algn="ctr">
              <a:buNone/>
              <a:defRPr/>
            </a:pPr>
            <a:endParaRPr lang="en-US" dirty="0"/>
          </a:p>
          <a:p>
            <a:pPr marL="685165" lvl="1" indent="-285115" algn="ctr">
              <a:buNone/>
              <a:defRPr/>
            </a:pPr>
            <a:endParaRPr lang="en-US" dirty="0"/>
          </a:p>
          <a:p>
            <a:pPr marL="283845" lvl="1" indent="-283845" algn="ctr" defTabSz="838200">
              <a:buNone/>
              <a:defRPr/>
            </a:pPr>
            <a:r>
              <a:rPr lang="en-US" sz="2000" dirty="0" err="1"/>
              <a:t>Vous</a:t>
            </a:r>
            <a:r>
              <a:rPr lang="en-US" sz="2000" dirty="0"/>
              <a:t> </a:t>
            </a:r>
            <a:r>
              <a:rPr lang="en-US" sz="2000" dirty="0" err="1"/>
              <a:t>pouvez</a:t>
            </a:r>
            <a:r>
              <a:rPr lang="en-US" sz="2000" dirty="0"/>
              <a:t> </a:t>
            </a:r>
            <a:r>
              <a:rPr lang="en-US" sz="2000" dirty="0" err="1"/>
              <a:t>rembourser</a:t>
            </a:r>
            <a:r>
              <a:rPr lang="en-US" sz="2000" dirty="0"/>
              <a:t> </a:t>
            </a:r>
            <a:r>
              <a:rPr lang="en-US" sz="2000" dirty="0" err="1"/>
              <a:t>votre</a:t>
            </a:r>
            <a:r>
              <a:rPr lang="en-US" sz="2000" dirty="0"/>
              <a:t> </a:t>
            </a:r>
            <a:r>
              <a:rPr lang="en-US" sz="2000" dirty="0" err="1"/>
              <a:t>solde</a:t>
            </a:r>
            <a:r>
              <a:rPr lang="en-US" sz="2000" dirty="0"/>
              <a:t> de carte de </a:t>
            </a:r>
            <a:r>
              <a:rPr lang="en-US" sz="2000" dirty="0" err="1"/>
              <a:t>crédit</a:t>
            </a:r>
            <a:r>
              <a:rPr lang="en-US" sz="2000" dirty="0"/>
              <a:t> avec des </a:t>
            </a:r>
            <a:r>
              <a:rPr lang="en-US" sz="2000" dirty="0" err="1"/>
              <a:t>crédits</a:t>
            </a:r>
            <a:r>
              <a:rPr lang="en-US" sz="2000" dirty="0"/>
              <a:t> </a:t>
            </a:r>
            <a:r>
              <a:rPr lang="en-US" sz="2000" dirty="0" err="1"/>
              <a:t>d’impôt</a:t>
            </a:r>
            <a:r>
              <a:rPr lang="en-US" sz="2000" dirty="0"/>
              <a:t> </a:t>
            </a:r>
            <a:r>
              <a:rPr lang="en-US" sz="2000" dirty="0" err="1"/>
              <a:t>remboursables</a:t>
            </a:r>
            <a:r>
              <a:rPr lang="en-US" sz="2000" dirty="0"/>
              <a:t>.</a:t>
            </a:r>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p:txBody>
      </p:sp>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a:xfrm>
            <a:off x="536430" y="179081"/>
            <a:ext cx="8638967" cy="1325563"/>
          </a:xfrm>
        </p:spPr>
        <p:txBody>
          <a:bodyPr>
            <a:normAutofit/>
          </a:bodyPr>
          <a:lstStyle/>
          <a:p>
            <a:r>
              <a:rPr lang="en-CA" sz="4000" dirty="0" err="1"/>
              <a:t>Activité</a:t>
            </a:r>
            <a:r>
              <a:rPr lang="en-CA" sz="4000" dirty="0"/>
              <a:t> « </a:t>
            </a:r>
            <a:r>
              <a:rPr lang="en-CA" sz="4000" dirty="0" err="1"/>
              <a:t>Pensez</a:t>
            </a:r>
            <a:r>
              <a:rPr lang="en-CA" sz="4000" dirty="0"/>
              <a:t>-y bien »</a:t>
            </a:r>
            <a:endParaRPr lang="en-US" dirty="0" err="1"/>
          </a:p>
        </p:txBody>
      </p:sp>
      <p:sp>
        <p:nvSpPr>
          <p:cNvPr id="5" name="Rounded Rectangle 4"/>
          <p:cNvSpPr/>
          <p:nvPr/>
        </p:nvSpPr>
        <p:spPr>
          <a:xfrm>
            <a:off x="1464330" y="4078527"/>
            <a:ext cx="2432304" cy="1252728"/>
          </a:xfrm>
          <a:prstGeom prst="roundRect">
            <a:avLst/>
          </a:prstGeom>
          <a:solidFill>
            <a:schemeClr val="accent5"/>
          </a:solidFill>
          <a:ln w="22225"/>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dirty="0">
                <a:solidFill>
                  <a:schemeClr val="tx1"/>
                </a:solidFill>
                <a:cs typeface="Arial"/>
              </a:rPr>
              <a:t>VRAI</a:t>
            </a:r>
          </a:p>
        </p:txBody>
      </p:sp>
      <p:sp>
        <p:nvSpPr>
          <p:cNvPr id="6" name="Rounded Rectangle 5"/>
          <p:cNvSpPr/>
          <p:nvPr/>
        </p:nvSpPr>
        <p:spPr>
          <a:xfrm>
            <a:off x="5177906" y="4078527"/>
            <a:ext cx="2432304" cy="1252728"/>
          </a:xfrm>
          <a:prstGeom prst="roundRect">
            <a:avLst/>
          </a:prstGeom>
          <a:solidFill>
            <a:schemeClr val="accent6"/>
          </a:solidFill>
          <a:ln w="22225"/>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dirty="0">
                <a:solidFill>
                  <a:schemeClr val="tx1"/>
                </a:solidFill>
              </a:rPr>
              <a:t>FAUX</a:t>
            </a:r>
            <a:endParaRPr lang="en-US" dirty="0">
              <a:solidFill>
                <a:schemeClr val="tx1"/>
              </a:solidFill>
            </a:endParaRPr>
          </a:p>
        </p:txBody>
      </p:sp>
    </p:spTree>
    <p:extLst>
      <p:ext uri="{BB962C8B-B14F-4D97-AF65-F5344CB8AC3E}">
        <p14:creationId xmlns:p14="http://schemas.microsoft.com/office/powerpoint/2010/main" val="42308705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1464330" y="2091192"/>
            <a:ext cx="6145880" cy="1895591"/>
          </a:xfrm>
        </p:spPr>
        <p:txBody>
          <a:bodyPr>
            <a:normAutofit/>
          </a:bodyPr>
          <a:lstStyle/>
          <a:p>
            <a:pPr marL="685165" lvl="1" indent="-285115" algn="ctr">
              <a:buNone/>
              <a:defRPr/>
            </a:pPr>
            <a:r>
              <a:rPr lang="en-US" sz="2000" b="1" dirty="0"/>
              <a:t>AVANT LA LEÇON</a:t>
            </a:r>
            <a:endParaRPr lang="en-US" b="1" dirty="0"/>
          </a:p>
          <a:p>
            <a:pPr marL="685165" lvl="1" indent="-285115" algn="ctr">
              <a:buNone/>
              <a:defRPr/>
            </a:pPr>
            <a:endParaRPr lang="en-US" dirty="0"/>
          </a:p>
          <a:p>
            <a:pPr marL="685165" lvl="1" indent="-285115" algn="ctr">
              <a:buNone/>
              <a:defRPr/>
            </a:pPr>
            <a:endParaRPr lang="en-US" dirty="0"/>
          </a:p>
          <a:p>
            <a:pPr marL="283845" lvl="1" indent="-283845" algn="ctr" defTabSz="838200">
              <a:buNone/>
              <a:defRPr/>
            </a:pPr>
            <a:r>
              <a:rPr lang="en-US" sz="2000" dirty="0"/>
              <a:t>Tous les </a:t>
            </a:r>
            <a:r>
              <a:rPr lang="en-US" sz="2000" dirty="0" err="1"/>
              <a:t>contribuables</a:t>
            </a:r>
            <a:r>
              <a:rPr lang="en-US" sz="2000" dirty="0"/>
              <a:t> </a:t>
            </a:r>
            <a:r>
              <a:rPr lang="en-US" sz="2000" dirty="0" err="1"/>
              <a:t>reçoivent</a:t>
            </a:r>
            <a:r>
              <a:rPr lang="en-US" sz="2000" dirty="0"/>
              <a:t> un </a:t>
            </a:r>
            <a:r>
              <a:rPr lang="en-US" sz="2000" dirty="0" err="1"/>
              <a:t>crédit</a:t>
            </a:r>
            <a:r>
              <a:rPr lang="en-US" sz="2000" dirty="0"/>
              <a:t> </a:t>
            </a:r>
            <a:r>
              <a:rPr lang="en-US" sz="2000" dirty="0" err="1"/>
              <a:t>d’impôt</a:t>
            </a:r>
            <a:r>
              <a:rPr lang="en-US" sz="2000" dirty="0"/>
              <a:t> non </a:t>
            </a:r>
            <a:r>
              <a:rPr lang="en-US" sz="2000" dirty="0" err="1"/>
              <a:t>remboursable</a:t>
            </a:r>
            <a:r>
              <a:rPr lang="en-US" sz="2000" dirty="0"/>
              <a:t> de base.</a:t>
            </a:r>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p:txBody>
      </p:sp>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a:xfrm>
            <a:off x="536430" y="179081"/>
            <a:ext cx="8638967" cy="1325563"/>
          </a:xfrm>
        </p:spPr>
        <p:txBody>
          <a:bodyPr>
            <a:normAutofit/>
          </a:bodyPr>
          <a:lstStyle/>
          <a:p>
            <a:r>
              <a:rPr lang="en-CA" sz="4000" dirty="0" err="1"/>
              <a:t>Activité</a:t>
            </a:r>
            <a:r>
              <a:rPr lang="en-CA" sz="4000" dirty="0"/>
              <a:t> « </a:t>
            </a:r>
            <a:r>
              <a:rPr lang="en-CA" sz="4000" dirty="0" err="1"/>
              <a:t>Pensez</a:t>
            </a:r>
            <a:r>
              <a:rPr lang="en-CA" sz="4000" dirty="0"/>
              <a:t>-y bien »</a:t>
            </a:r>
            <a:endParaRPr lang="en-US" dirty="0" err="1"/>
          </a:p>
        </p:txBody>
      </p:sp>
      <p:sp>
        <p:nvSpPr>
          <p:cNvPr id="5" name="Rounded Rectangle 4"/>
          <p:cNvSpPr/>
          <p:nvPr/>
        </p:nvSpPr>
        <p:spPr>
          <a:xfrm>
            <a:off x="1464330" y="4078527"/>
            <a:ext cx="2432304" cy="1252728"/>
          </a:xfrm>
          <a:prstGeom prst="roundRect">
            <a:avLst/>
          </a:prstGeom>
          <a:solidFill>
            <a:schemeClr val="accent5"/>
          </a:solidFill>
          <a:ln w="22225"/>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dirty="0">
                <a:solidFill>
                  <a:schemeClr val="tx1"/>
                </a:solidFill>
                <a:cs typeface="Arial"/>
              </a:rPr>
              <a:t>VRAI</a:t>
            </a:r>
          </a:p>
        </p:txBody>
      </p:sp>
      <p:sp>
        <p:nvSpPr>
          <p:cNvPr id="6" name="Rounded Rectangle 5"/>
          <p:cNvSpPr/>
          <p:nvPr/>
        </p:nvSpPr>
        <p:spPr>
          <a:xfrm>
            <a:off x="5177906" y="4078527"/>
            <a:ext cx="2432304" cy="1252728"/>
          </a:xfrm>
          <a:prstGeom prst="roundRect">
            <a:avLst/>
          </a:prstGeom>
          <a:solidFill>
            <a:schemeClr val="accent6"/>
          </a:solidFill>
          <a:ln w="22225"/>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dirty="0">
                <a:solidFill>
                  <a:schemeClr val="tx1"/>
                </a:solidFill>
              </a:rPr>
              <a:t>FAUX</a:t>
            </a:r>
            <a:endParaRPr lang="en-US" dirty="0"/>
          </a:p>
        </p:txBody>
      </p:sp>
    </p:spTree>
    <p:extLst>
      <p:ext uri="{BB962C8B-B14F-4D97-AF65-F5344CB8AC3E}">
        <p14:creationId xmlns:p14="http://schemas.microsoft.com/office/powerpoint/2010/main" val="2263208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1464330" y="2091192"/>
            <a:ext cx="6145880" cy="1895591"/>
          </a:xfrm>
        </p:spPr>
        <p:txBody>
          <a:bodyPr>
            <a:normAutofit/>
          </a:bodyPr>
          <a:lstStyle/>
          <a:p>
            <a:pPr marL="283845" lvl="1" indent="-283845" algn="ctr">
              <a:buNone/>
              <a:defRPr/>
            </a:pPr>
            <a:r>
              <a:rPr lang="en-US" sz="2000" b="1" dirty="0"/>
              <a:t>AVANT LA LEÇON </a:t>
            </a:r>
            <a:endParaRPr lang="en-US" dirty="0"/>
          </a:p>
          <a:p>
            <a:pPr marL="283845" lvl="1" indent="-283845" algn="ctr">
              <a:buNone/>
              <a:defRPr/>
            </a:pPr>
            <a:endParaRPr lang="en-US" sz="2000" dirty="0"/>
          </a:p>
          <a:p>
            <a:pPr marL="283845" lvl="1" indent="-283845" algn="ctr">
              <a:buNone/>
              <a:defRPr/>
            </a:pPr>
            <a:r>
              <a:rPr lang="en-US" sz="2000" dirty="0"/>
              <a:t>Les </a:t>
            </a:r>
            <a:r>
              <a:rPr lang="en-US" sz="2000" dirty="0" err="1"/>
              <a:t>intérêts</a:t>
            </a:r>
            <a:r>
              <a:rPr lang="en-US" sz="2000" dirty="0"/>
              <a:t> sur un prêt </a:t>
            </a:r>
            <a:r>
              <a:rPr lang="en-US" sz="2000" dirty="0" err="1"/>
              <a:t>étudiant</a:t>
            </a:r>
            <a:r>
              <a:rPr lang="en-US" sz="2000" dirty="0"/>
              <a:t> </a:t>
            </a:r>
            <a:r>
              <a:rPr lang="en-US" sz="2000" dirty="0" err="1"/>
              <a:t>sont</a:t>
            </a:r>
            <a:r>
              <a:rPr lang="en-US" sz="2000" dirty="0"/>
              <a:t> un </a:t>
            </a:r>
            <a:r>
              <a:rPr lang="en-US" sz="2000" dirty="0" err="1"/>
              <a:t>crédit</a:t>
            </a:r>
            <a:r>
              <a:rPr lang="en-US" sz="2000" dirty="0"/>
              <a:t> </a:t>
            </a:r>
            <a:r>
              <a:rPr lang="en-US" sz="2000" dirty="0" err="1"/>
              <a:t>d'impôt</a:t>
            </a:r>
            <a:r>
              <a:rPr lang="en-US" sz="2000" dirty="0"/>
              <a:t> non </a:t>
            </a:r>
            <a:r>
              <a:rPr lang="en-US" sz="2000" dirty="0" err="1"/>
              <a:t>remboursable</a:t>
            </a:r>
            <a:r>
              <a:rPr lang="en-US" sz="2000" dirty="0"/>
              <a:t>.</a:t>
            </a:r>
            <a:endParaRPr lang="en-US"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p:txBody>
      </p:sp>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a:xfrm>
            <a:off x="536430" y="179081"/>
            <a:ext cx="8638967" cy="1325563"/>
          </a:xfrm>
        </p:spPr>
        <p:txBody>
          <a:bodyPr>
            <a:normAutofit/>
          </a:bodyPr>
          <a:lstStyle/>
          <a:p>
            <a:r>
              <a:rPr lang="en-CA" sz="4000" dirty="0" err="1"/>
              <a:t>Activité</a:t>
            </a:r>
            <a:r>
              <a:rPr lang="en-CA" sz="4000" dirty="0"/>
              <a:t> « </a:t>
            </a:r>
            <a:r>
              <a:rPr lang="en-CA" sz="4000" dirty="0" err="1"/>
              <a:t>Pensez</a:t>
            </a:r>
            <a:r>
              <a:rPr lang="en-CA" sz="4000" dirty="0"/>
              <a:t>-y bien »</a:t>
            </a:r>
            <a:endParaRPr lang="en-US" dirty="0" err="1"/>
          </a:p>
        </p:txBody>
      </p:sp>
      <p:sp>
        <p:nvSpPr>
          <p:cNvPr id="5" name="Rounded Rectangle 4"/>
          <p:cNvSpPr/>
          <p:nvPr/>
        </p:nvSpPr>
        <p:spPr>
          <a:xfrm>
            <a:off x="1464330" y="4078527"/>
            <a:ext cx="2432304" cy="1252728"/>
          </a:xfrm>
          <a:prstGeom prst="roundRect">
            <a:avLst/>
          </a:prstGeom>
          <a:solidFill>
            <a:schemeClr val="accent5"/>
          </a:solidFill>
          <a:ln w="22225"/>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dirty="0">
                <a:solidFill>
                  <a:schemeClr val="tx1"/>
                </a:solidFill>
              </a:rPr>
              <a:t>VRAI</a:t>
            </a:r>
            <a:endParaRPr lang="en-US" dirty="0"/>
          </a:p>
        </p:txBody>
      </p:sp>
      <p:sp>
        <p:nvSpPr>
          <p:cNvPr id="6" name="Rounded Rectangle 5"/>
          <p:cNvSpPr/>
          <p:nvPr/>
        </p:nvSpPr>
        <p:spPr>
          <a:xfrm>
            <a:off x="5177906" y="4078527"/>
            <a:ext cx="2432304" cy="1252728"/>
          </a:xfrm>
          <a:prstGeom prst="roundRect">
            <a:avLst/>
          </a:prstGeom>
          <a:solidFill>
            <a:schemeClr val="accent6"/>
          </a:solidFill>
          <a:ln w="22225"/>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dirty="0">
                <a:solidFill>
                  <a:schemeClr val="tx1"/>
                </a:solidFill>
              </a:rPr>
              <a:t>FAUX</a:t>
            </a:r>
            <a:endParaRPr lang="en-US" dirty="0"/>
          </a:p>
        </p:txBody>
      </p:sp>
    </p:spTree>
    <p:extLst>
      <p:ext uri="{BB962C8B-B14F-4D97-AF65-F5344CB8AC3E}">
        <p14:creationId xmlns:p14="http://schemas.microsoft.com/office/powerpoint/2010/main" val="1476197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1464330" y="2091192"/>
            <a:ext cx="6145880" cy="1895591"/>
          </a:xfrm>
        </p:spPr>
        <p:txBody>
          <a:bodyPr>
            <a:normAutofit/>
          </a:bodyPr>
          <a:lstStyle/>
          <a:p>
            <a:pPr marL="283845" lvl="1" indent="-283845" algn="ctr">
              <a:buNone/>
              <a:defRPr/>
            </a:pPr>
            <a:r>
              <a:rPr lang="en-US" sz="2000" b="1" dirty="0"/>
              <a:t>AVANT LA LEÇON </a:t>
            </a:r>
            <a:endParaRPr lang="en-US" dirty="0"/>
          </a:p>
          <a:p>
            <a:pPr marL="283845" lvl="1" indent="-283845" algn="ctr">
              <a:buNone/>
              <a:defRPr/>
            </a:pPr>
            <a:endParaRPr lang="en-US" sz="2000" b="1" dirty="0"/>
          </a:p>
          <a:p>
            <a:pPr marL="283845" lvl="1" indent="-283845" algn="ctr">
              <a:buNone/>
              <a:defRPr/>
            </a:pPr>
            <a:r>
              <a:rPr lang="en-US" sz="2000" dirty="0"/>
              <a:t>La </a:t>
            </a:r>
            <a:r>
              <a:rPr lang="en-US" sz="2000" dirty="0" err="1"/>
              <a:t>retenue</a:t>
            </a:r>
            <a:r>
              <a:rPr lang="en-US" sz="2000" dirty="0"/>
              <a:t> </a:t>
            </a:r>
            <a:r>
              <a:rPr lang="en-US" sz="2000" dirty="0" err="1"/>
              <a:t>d’impôt</a:t>
            </a:r>
            <a:r>
              <a:rPr lang="en-US" sz="2000" dirty="0"/>
              <a:t> sur le </a:t>
            </a:r>
            <a:r>
              <a:rPr lang="en-US" sz="2000" dirty="0" err="1"/>
              <a:t>salaire</a:t>
            </a:r>
            <a:r>
              <a:rPr lang="en-US" sz="2000" dirty="0"/>
              <a:t> </a:t>
            </a:r>
            <a:r>
              <a:rPr lang="en-US" sz="2000" dirty="0" err="1"/>
              <a:t>est</a:t>
            </a:r>
            <a:r>
              <a:rPr lang="en-US" sz="2000" dirty="0"/>
              <a:t> un </a:t>
            </a:r>
            <a:r>
              <a:rPr lang="en-US" sz="2000" dirty="0" err="1"/>
              <a:t>exemple</a:t>
            </a:r>
            <a:r>
              <a:rPr lang="en-US" sz="2000" dirty="0"/>
              <a:t> de </a:t>
            </a:r>
            <a:r>
              <a:rPr lang="en-US" sz="2000" dirty="0" err="1"/>
              <a:t>crédit</a:t>
            </a:r>
            <a:r>
              <a:rPr lang="en-US" sz="2000" dirty="0"/>
              <a:t> </a:t>
            </a:r>
            <a:r>
              <a:rPr lang="en-US" sz="2000" dirty="0" err="1"/>
              <a:t>d’impôt</a:t>
            </a:r>
            <a:r>
              <a:rPr lang="en-US" sz="2000" dirty="0"/>
              <a:t>.</a:t>
            </a:r>
            <a:endParaRPr lang="en-US"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p:txBody>
      </p:sp>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a:xfrm>
            <a:off x="536430" y="179081"/>
            <a:ext cx="8638967" cy="1325563"/>
          </a:xfrm>
        </p:spPr>
        <p:txBody>
          <a:bodyPr>
            <a:normAutofit/>
          </a:bodyPr>
          <a:lstStyle/>
          <a:p>
            <a:r>
              <a:rPr lang="en-CA" sz="4000" dirty="0" err="1"/>
              <a:t>Activité</a:t>
            </a:r>
            <a:r>
              <a:rPr lang="en-CA" sz="4000" dirty="0"/>
              <a:t> « </a:t>
            </a:r>
            <a:r>
              <a:rPr lang="en-CA" sz="4000" dirty="0" err="1"/>
              <a:t>Pensez</a:t>
            </a:r>
            <a:r>
              <a:rPr lang="en-CA" sz="4000" dirty="0"/>
              <a:t>-y bien »</a:t>
            </a:r>
            <a:endParaRPr lang="en-US" dirty="0" err="1"/>
          </a:p>
        </p:txBody>
      </p:sp>
      <p:sp>
        <p:nvSpPr>
          <p:cNvPr id="5" name="Rounded Rectangle 4"/>
          <p:cNvSpPr/>
          <p:nvPr/>
        </p:nvSpPr>
        <p:spPr>
          <a:xfrm>
            <a:off x="1464330" y="4078527"/>
            <a:ext cx="2432304" cy="1252728"/>
          </a:xfrm>
          <a:prstGeom prst="roundRect">
            <a:avLst/>
          </a:prstGeom>
          <a:solidFill>
            <a:schemeClr val="accent5"/>
          </a:solidFill>
          <a:ln w="22225"/>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dirty="0">
                <a:solidFill>
                  <a:schemeClr val="tx1"/>
                </a:solidFill>
              </a:rPr>
              <a:t>VRAI</a:t>
            </a:r>
            <a:endParaRPr lang="en-US" sz="3600" b="1" dirty="0">
              <a:solidFill>
                <a:schemeClr val="tx1"/>
              </a:solidFill>
              <a:cs typeface="Arial"/>
            </a:endParaRPr>
          </a:p>
        </p:txBody>
      </p:sp>
      <p:sp>
        <p:nvSpPr>
          <p:cNvPr id="6" name="Rounded Rectangle 5"/>
          <p:cNvSpPr/>
          <p:nvPr/>
        </p:nvSpPr>
        <p:spPr>
          <a:xfrm>
            <a:off x="5177906" y="4078527"/>
            <a:ext cx="2432304" cy="1252728"/>
          </a:xfrm>
          <a:prstGeom prst="roundRect">
            <a:avLst/>
          </a:prstGeom>
          <a:solidFill>
            <a:schemeClr val="accent6"/>
          </a:solidFill>
          <a:ln w="22225"/>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dirty="0">
                <a:solidFill>
                  <a:schemeClr val="tx1"/>
                </a:solidFill>
              </a:rPr>
              <a:t>FAUX</a:t>
            </a:r>
          </a:p>
        </p:txBody>
      </p:sp>
    </p:spTree>
    <p:extLst>
      <p:ext uri="{BB962C8B-B14F-4D97-AF65-F5344CB8AC3E}">
        <p14:creationId xmlns:p14="http://schemas.microsoft.com/office/powerpoint/2010/main" val="26140576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1464330" y="2091192"/>
            <a:ext cx="6145880" cy="1895591"/>
          </a:xfrm>
        </p:spPr>
        <p:txBody>
          <a:bodyPr>
            <a:normAutofit/>
          </a:bodyPr>
          <a:lstStyle/>
          <a:p>
            <a:pPr marL="685165" lvl="1" indent="-285115" algn="ctr">
              <a:buNone/>
              <a:defRPr/>
            </a:pPr>
            <a:r>
              <a:rPr lang="en-US" sz="2000" b="1" dirty="0"/>
              <a:t>AVANT LA LEÇON</a:t>
            </a:r>
            <a:endParaRPr lang="en-US" b="1" dirty="0"/>
          </a:p>
          <a:p>
            <a:pPr marL="685165" lvl="1" indent="-285115" algn="ctr">
              <a:buNone/>
              <a:defRPr/>
            </a:pPr>
            <a:endParaRPr lang="en-US" dirty="0"/>
          </a:p>
          <a:p>
            <a:pPr marL="685165" lvl="1" indent="-285115" algn="ctr">
              <a:buNone/>
              <a:defRPr/>
            </a:pPr>
            <a:endParaRPr lang="en-US" dirty="0"/>
          </a:p>
          <a:p>
            <a:pPr marL="283845" lvl="1" indent="-283845" algn="ctr" defTabSz="838200">
              <a:buNone/>
              <a:defRPr/>
            </a:pPr>
            <a:r>
              <a:rPr lang="en-US" sz="2000" dirty="0"/>
              <a:t>On </a:t>
            </a:r>
            <a:r>
              <a:rPr lang="en-US" sz="2000" dirty="0" err="1"/>
              <a:t>obtient</a:t>
            </a:r>
            <a:r>
              <a:rPr lang="en-US" sz="2000" dirty="0"/>
              <a:t> un </a:t>
            </a:r>
            <a:r>
              <a:rPr lang="en-US" sz="2000" dirty="0" err="1"/>
              <a:t>remboursement</a:t>
            </a:r>
            <a:r>
              <a:rPr lang="en-US" sz="2000" dirty="0"/>
              <a:t> </a:t>
            </a:r>
            <a:r>
              <a:rPr lang="en-US" sz="2000" dirty="0" err="1"/>
              <a:t>quand</a:t>
            </a:r>
            <a:r>
              <a:rPr lang="en-US" sz="2000" dirty="0"/>
              <a:t> la </a:t>
            </a:r>
            <a:r>
              <a:rPr lang="en-US" sz="2000" dirty="0" err="1"/>
              <a:t>somme</a:t>
            </a:r>
            <a:r>
              <a:rPr lang="en-US" sz="2000" dirty="0"/>
              <a:t> des </a:t>
            </a:r>
            <a:r>
              <a:rPr lang="en-US" sz="2000" dirty="0" err="1"/>
              <a:t>crédits</a:t>
            </a:r>
            <a:r>
              <a:rPr lang="en-US" sz="2000" dirty="0"/>
              <a:t> </a:t>
            </a:r>
            <a:r>
              <a:rPr lang="en-US" sz="2000" dirty="0" err="1"/>
              <a:t>d’impôt</a:t>
            </a:r>
            <a:r>
              <a:rPr lang="en-US" sz="2000" dirty="0"/>
              <a:t> </a:t>
            </a:r>
            <a:r>
              <a:rPr lang="en-US" sz="2000" dirty="0" err="1"/>
              <a:t>est</a:t>
            </a:r>
            <a:r>
              <a:rPr lang="en-US" sz="2000" dirty="0"/>
              <a:t> supérieure à la </a:t>
            </a:r>
            <a:r>
              <a:rPr lang="en-US" sz="2000" dirty="0" err="1"/>
              <a:t>dette</a:t>
            </a:r>
            <a:r>
              <a:rPr lang="en-US" sz="2000" dirty="0"/>
              <a:t> </a:t>
            </a:r>
            <a:r>
              <a:rPr lang="en-US" sz="2000" dirty="0" err="1"/>
              <a:t>fiscale</a:t>
            </a:r>
            <a:r>
              <a:rPr lang="en-US" sz="2000" dirty="0"/>
              <a:t>.</a:t>
            </a:r>
            <a:endParaRPr lang="en-US"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p:txBody>
      </p:sp>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a:xfrm>
            <a:off x="536430" y="179081"/>
            <a:ext cx="8638967" cy="1325563"/>
          </a:xfrm>
        </p:spPr>
        <p:txBody>
          <a:bodyPr>
            <a:normAutofit/>
          </a:bodyPr>
          <a:lstStyle/>
          <a:p>
            <a:r>
              <a:rPr lang="en-CA" sz="4000" dirty="0" err="1"/>
              <a:t>Activité</a:t>
            </a:r>
            <a:r>
              <a:rPr lang="en-CA" sz="4000" dirty="0"/>
              <a:t> « </a:t>
            </a:r>
            <a:r>
              <a:rPr lang="en-CA" sz="4000" dirty="0" err="1"/>
              <a:t>Pensez</a:t>
            </a:r>
            <a:r>
              <a:rPr lang="en-CA" sz="4000" dirty="0"/>
              <a:t>-y bien »</a:t>
            </a:r>
            <a:endParaRPr lang="en-US" dirty="0" err="1"/>
          </a:p>
        </p:txBody>
      </p:sp>
      <p:sp>
        <p:nvSpPr>
          <p:cNvPr id="5" name="Rounded Rectangle 4"/>
          <p:cNvSpPr/>
          <p:nvPr/>
        </p:nvSpPr>
        <p:spPr>
          <a:xfrm>
            <a:off x="1464330" y="4078527"/>
            <a:ext cx="2432304" cy="1252728"/>
          </a:xfrm>
          <a:prstGeom prst="roundRect">
            <a:avLst/>
          </a:prstGeom>
          <a:solidFill>
            <a:schemeClr val="accent5"/>
          </a:solidFill>
          <a:ln w="22225"/>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dirty="0">
                <a:solidFill>
                  <a:schemeClr val="tx1"/>
                </a:solidFill>
              </a:rPr>
              <a:t>VRAI</a:t>
            </a:r>
            <a:endParaRPr lang="en-US" dirty="0"/>
          </a:p>
        </p:txBody>
      </p:sp>
      <p:sp>
        <p:nvSpPr>
          <p:cNvPr id="6" name="Rounded Rectangle 5"/>
          <p:cNvSpPr/>
          <p:nvPr/>
        </p:nvSpPr>
        <p:spPr>
          <a:xfrm>
            <a:off x="5177906" y="4078527"/>
            <a:ext cx="2432304" cy="1252728"/>
          </a:xfrm>
          <a:prstGeom prst="roundRect">
            <a:avLst/>
          </a:prstGeom>
          <a:solidFill>
            <a:schemeClr val="accent6"/>
          </a:solidFill>
          <a:ln w="22225"/>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dirty="0">
                <a:solidFill>
                  <a:schemeClr val="tx1"/>
                </a:solidFill>
              </a:rPr>
              <a:t>FAUX</a:t>
            </a:r>
            <a:endParaRPr lang="en-US" sz="3600" b="1" dirty="0">
              <a:solidFill>
                <a:schemeClr val="tx1"/>
              </a:solidFill>
              <a:cs typeface="Arial"/>
            </a:endParaRPr>
          </a:p>
        </p:txBody>
      </p:sp>
    </p:spTree>
    <p:extLst>
      <p:ext uri="{BB962C8B-B14F-4D97-AF65-F5344CB8AC3E}">
        <p14:creationId xmlns:p14="http://schemas.microsoft.com/office/powerpoint/2010/main" val="3270302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err="1"/>
              <a:t>Allègements</a:t>
            </a:r>
            <a:r>
              <a:rPr lang="en-CA" sz="4000" dirty="0"/>
              <a:t> </a:t>
            </a:r>
            <a:r>
              <a:rPr lang="en-CA" sz="4000" dirty="0" err="1"/>
              <a:t>fiscaux</a:t>
            </a:r>
            <a:r>
              <a:rPr lang="en-CA" sz="4000" dirty="0"/>
              <a:t> de </a:t>
            </a:r>
            <a:r>
              <a:rPr lang="en-CA" sz="4000" dirty="0" err="1"/>
              <a:t>l'ARC</a:t>
            </a:r>
            <a:endParaRPr lang="en-US" sz="1050"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4"/>
                <a:ext cx="8638967" cy="5142537"/>
              </a:xfrm>
            </p:spPr>
            <p:txBody>
              <a:bodyPr>
                <a:normAutofit/>
              </a:bodyPr>
              <a:lstStyle/>
              <a:p>
                <a:pPr marL="37465" indent="0">
                  <a:spcAft>
                    <a:spcPts val="1200"/>
                  </a:spcAft>
                  <a:buNone/>
                  <a:tabLst>
                    <a:tab pos="4057650" algn="l"/>
                  </a:tabLst>
                  <a:defRPr/>
                </a:pPr>
                <a:r>
                  <a:rPr lang="en-US" sz="2000" b="1" i="1" dirty="0"/>
                  <a:t>Les </a:t>
                </a:r>
                <a:r>
                  <a:rPr lang="en-US" sz="2000" b="1" i="1" dirty="0" err="1"/>
                  <a:t>règles</a:t>
                </a:r>
                <a:r>
                  <a:rPr lang="en-US" sz="2000" b="1" i="1" dirty="0"/>
                  <a:t> </a:t>
                </a:r>
                <a:r>
                  <a:rPr lang="en-US" sz="2000" b="1" i="1" dirty="0" err="1"/>
                  <a:t>jusqu'à</a:t>
                </a:r>
                <a:r>
                  <a:rPr lang="en-US" sz="2000" b="1" i="1" dirty="0"/>
                  <a:t> </a:t>
                </a:r>
                <a:r>
                  <a:rPr lang="en-US" sz="2000" b="1" i="1" dirty="0" err="1"/>
                  <a:t>présent</a:t>
                </a:r>
                <a:r>
                  <a:rPr lang="en-US" sz="2000" b="1" i="1" dirty="0"/>
                  <a:t> :</a:t>
                </a:r>
                <a:endParaRPr lang="en-US" dirty="0"/>
              </a:p>
              <a:p>
                <a:pPr marL="37465" indent="0" algn="ctr">
                  <a:spcAft>
                    <a:spcPts val="1200"/>
                  </a:spcAft>
                  <a:buNone/>
                  <a:tabLst>
                    <a:tab pos="4057650" algn="l"/>
                  </a:tabLst>
                  <a:defRPr/>
                </a:pPr>
                <a:r>
                  <a:rPr lang="en-US" sz="2000" dirty="0" err="1"/>
                  <a:t>Revenus</a:t>
                </a:r>
                <a:r>
                  <a:rPr lang="en-US" sz="2000" dirty="0"/>
                  <a:t> </a:t>
                </a:r>
                <a:r>
                  <a:rPr lang="en-US" sz="2000" dirty="0" err="1"/>
                  <a:t>imposables</a:t>
                </a:r>
                <a:endParaRPr lang="en-US" sz="2000" dirty="0"/>
              </a:p>
              <a:p>
                <a:pPr marL="37465" indent="0" algn="ctr">
                  <a:spcAft>
                    <a:spcPts val="1200"/>
                  </a:spcAft>
                  <a:buNone/>
                  <a:tabLst>
                    <a:tab pos="4057650" algn="l"/>
                  </a:tabLst>
                  <a:defRPr/>
                </a:pPr>
                <a:r>
                  <a:rPr lang="en-US" sz="2000" u="sng" dirty="0"/>
                  <a:t> </a:t>
                </a:r>
                <a14:m>
                  <m:oMath xmlns:m="http://schemas.openxmlformats.org/officeDocument/2006/math">
                    <m:r>
                      <a:rPr lang="en-US" sz="2000" i="1" u="sng" dirty="0" smtClean="0">
                        <a:latin typeface="Cambria Math" panose="02040503050406030204" pitchFamily="18" charset="0"/>
                        <a:ea typeface="Cambria Math" panose="02040503050406030204" pitchFamily="18" charset="0"/>
                      </a:rPr>
                      <m:t>×</m:t>
                    </m:r>
                  </m:oMath>
                </a14:m>
                <a:r>
                  <a:rPr lang="en-US" sz="2000" u="sng" dirty="0"/>
                  <a:t>  </a:t>
                </a:r>
                <a:r>
                  <a:rPr lang="en-US" sz="2000" u="sng" dirty="0" err="1"/>
                  <a:t>Taux</a:t>
                </a:r>
                <a:r>
                  <a:rPr lang="en-US" sz="2000" u="sng" dirty="0"/>
                  <a:t> </a:t>
                </a:r>
                <a:r>
                  <a:rPr lang="en-US" sz="2000" u="sng" dirty="0" err="1"/>
                  <a:t>d’imposition</a:t>
                </a:r>
                <a:endParaRPr lang="en-US" sz="2000" u="sng" dirty="0"/>
              </a:p>
              <a:p>
                <a:pPr marL="37465" indent="0" algn="ctr">
                  <a:spcAft>
                    <a:spcPts val="1200"/>
                  </a:spcAft>
                  <a:buNone/>
                  <a:tabLst>
                    <a:tab pos="4057650" algn="l"/>
                  </a:tabLst>
                  <a:defRPr/>
                </a:pPr>
                <a14:m>
                  <m:oMath xmlns:m="http://schemas.openxmlformats.org/officeDocument/2006/math">
                    <m:r>
                      <a:rPr lang="en-US" sz="2000" i="1" dirty="0" smtClean="0">
                        <a:latin typeface="Cambria Math" panose="02040503050406030204" pitchFamily="18" charset="0"/>
                      </a:rPr>
                      <m:t> </m:t>
                    </m:r>
                    <m:r>
                      <a:rPr lang="en-US" sz="2000" b="1" i="1" dirty="0">
                        <a:latin typeface="Cambria Math" panose="02040503050406030204" pitchFamily="18" charset="0"/>
                      </a:rPr>
                      <m:t>= </m:t>
                    </m:r>
                  </m:oMath>
                </a14:m>
                <a:r>
                  <a:rPr lang="en-US" sz="2000" b="1" dirty="0"/>
                  <a:t>Dette fiscale</a:t>
                </a:r>
              </a:p>
              <a:p>
                <a:pPr marL="37465" indent="0">
                  <a:spcAft>
                    <a:spcPts val="1200"/>
                  </a:spcAft>
                  <a:buNone/>
                  <a:tabLst>
                    <a:tab pos="4229100" algn="ctr"/>
                  </a:tabLst>
                  <a:defRPr/>
                </a:pPr>
                <a:r>
                  <a:rPr lang="en-US" sz="2000" b="1" i="1" dirty="0" err="1">
                    <a:solidFill>
                      <a:schemeClr val="tx1"/>
                    </a:solidFill>
                  </a:rPr>
                  <a:t>soustraire</a:t>
                </a:r>
                <a:r>
                  <a:rPr lang="en-US" sz="2000" dirty="0">
                    <a:solidFill>
                      <a:schemeClr val="tx1"/>
                    </a:solidFill>
                  </a:rPr>
                  <a:t>	</a:t>
                </a:r>
                <a14:m>
                  <m:oMath xmlns:m="http://schemas.openxmlformats.org/officeDocument/2006/math">
                    <m:r>
                      <a:rPr lang="en-US" sz="2000" b="1" i="1" dirty="0" smtClean="0">
                        <a:solidFill>
                          <a:schemeClr val="tx1"/>
                        </a:solidFill>
                        <a:latin typeface="Cambria Math" panose="02040503050406030204" pitchFamily="18" charset="0"/>
                      </a:rPr>
                      <m:t>−</m:t>
                    </m:r>
                    <m:r>
                      <a:rPr lang="en-US" sz="2000" i="1" dirty="0">
                        <a:solidFill>
                          <a:schemeClr val="tx1"/>
                        </a:solidFill>
                        <a:latin typeface="Cambria Math" panose="02040503050406030204" pitchFamily="18" charset="0"/>
                      </a:rPr>
                      <m:t> </m:t>
                    </m:r>
                  </m:oMath>
                </a14:m>
                <a:r>
                  <a:rPr lang="en-US" sz="2000" dirty="0">
                    <a:solidFill>
                      <a:schemeClr val="tx1"/>
                    </a:solidFill>
                  </a:rPr>
                  <a:t>Crédits d'impôt non remboursables*</a:t>
                </a:r>
              </a:p>
              <a:p>
                <a:pPr marL="37465" indent="0" algn="ctr">
                  <a:buNone/>
                  <a:defRPr/>
                </a:pPr>
                <a14:m>
                  <m:oMath xmlns:m="http://schemas.openxmlformats.org/officeDocument/2006/math">
                    <m:r>
                      <a:rPr lang="en-US" sz="2000" b="1" i="1" dirty="0" smtClean="0">
                        <a:latin typeface="Cambria Math" panose="02040503050406030204" pitchFamily="18" charset="0"/>
                      </a:rPr>
                      <m:t>=</m:t>
                    </m:r>
                  </m:oMath>
                </a14:m>
                <a:r>
                  <a:rPr lang="en-US" sz="2000" b="1" dirty="0"/>
                  <a:t> Impôts à payer</a:t>
                </a:r>
              </a:p>
              <a:p>
                <a:pPr marL="0" indent="0">
                  <a:lnSpc>
                    <a:spcPts val="2500"/>
                  </a:lnSpc>
                  <a:buNone/>
                </a:pPr>
                <a:endParaRPr lang="en-US" sz="2000" dirty="0"/>
              </a:p>
              <a:p>
                <a:pPr marL="0" indent="0" algn="ctr">
                  <a:lnSpc>
                    <a:spcPts val="2500"/>
                  </a:lnSpc>
                  <a:buNone/>
                </a:pPr>
                <a:r>
                  <a:rPr lang="fr-FR" sz="2000" b="1" dirty="0">
                    <a:solidFill>
                      <a:schemeClr val="accent4"/>
                    </a:solidFill>
                  </a:rPr>
                  <a:t>*Les crédits d'impôt non remboursables réduisent encore plus votre dette fiscale !</a:t>
                </a:r>
                <a:br>
                  <a:rPr lang="fr-FR" sz="2000" b="1" dirty="0">
                    <a:solidFill>
                      <a:schemeClr val="accent4"/>
                    </a:solidFill>
                  </a:rPr>
                </a:br>
                <a:endParaRPr lang="en-US" sz="2000" dirty="0"/>
              </a:p>
              <a:p>
                <a:pPr marL="0" indent="0" algn="ctr">
                  <a:lnSpc>
                    <a:spcPts val="2500"/>
                  </a:lnSpc>
                  <a:buNone/>
                </a:pPr>
                <a:r>
                  <a:rPr lang="fr-FR" sz="2000" dirty="0"/>
                  <a:t>Examinons ces crédits d'impôt non remboursables.</a:t>
                </a:r>
                <a:endParaRPr lang="en-US" sz="2000" dirty="0"/>
              </a:p>
            </p:txBody>
          </p:sp>
        </mc:Choice>
        <mc:Fallback xmlns="">
          <p:sp>
            <p:nvSpPr>
              <p:cNvPr id="3" name="Text Placeholder 2">
                <a:extLst>
                  <a:ext uri="{FF2B5EF4-FFF2-40B4-BE49-F238E27FC236}">
                    <a16:creationId xmlns:a16="http://schemas.microsoft.com/office/drawing/2014/main" id="{CF2B2A60-245A-7617-B687-7444A5868114}"/>
                  </a:ext>
                </a:extLst>
              </p:cNvPr>
              <p:cNvSpPr>
                <a:spLocks noGrp="1" noRot="1" noChangeAspect="1" noMove="1" noResize="1" noEditPoints="1" noAdjustHandles="1" noChangeArrowheads="1" noChangeShapeType="1" noTextEdit="1"/>
              </p:cNvSpPr>
              <p:nvPr>
                <p:ph type="body" idx="1"/>
              </p:nvPr>
            </p:nvSpPr>
            <p:spPr>
              <a:xfrm>
                <a:off x="251406" y="1350334"/>
                <a:ext cx="8638967" cy="5142537"/>
              </a:xfrm>
              <a:blipFill>
                <a:blip r:embed="rId2"/>
                <a:stretch>
                  <a:fillRect l="-282" r="-282"/>
                </a:stretch>
              </a:blipFill>
            </p:spPr>
            <p:txBody>
              <a:bodyPr/>
              <a:lstStyle/>
              <a:p>
                <a:r>
                  <a:rPr lang="en-CA">
                    <a:noFill/>
                  </a:rPr>
                  <a:t> </a:t>
                </a:r>
              </a:p>
            </p:txBody>
          </p:sp>
        </mc:Fallback>
      </mc:AlternateContent>
    </p:spTree>
    <p:extLst>
      <p:ext uri="{BB962C8B-B14F-4D97-AF65-F5344CB8AC3E}">
        <p14:creationId xmlns:p14="http://schemas.microsoft.com/office/powerpoint/2010/main" val="40418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2516" y="1435608"/>
            <a:ext cx="8638967" cy="5285838"/>
          </a:xfrm>
        </p:spPr>
        <p:txBody>
          <a:bodyPr>
            <a:normAutofit/>
          </a:bodyPr>
          <a:lstStyle/>
          <a:p>
            <a:pPr marL="283845" lvl="1" indent="-283845" algn="ctr">
              <a:buNone/>
              <a:defRPr/>
            </a:pPr>
            <a:r>
              <a:rPr lang="en-US" sz="2400" dirty="0"/>
              <a:t>Vous </a:t>
            </a:r>
            <a:r>
              <a:rPr lang="en-US" sz="2400" dirty="0" err="1"/>
              <a:t>êtes-vous</a:t>
            </a:r>
            <a:r>
              <a:rPr lang="en-US" sz="2400" dirty="0"/>
              <a:t> déjà </a:t>
            </a:r>
            <a:r>
              <a:rPr lang="en-US" sz="2400" dirty="0" err="1"/>
              <a:t>demandé</a:t>
            </a:r>
            <a:r>
              <a:rPr lang="en-US" sz="2400" dirty="0"/>
              <a:t> </a:t>
            </a:r>
            <a:r>
              <a:rPr lang="en-US" sz="2400" dirty="0" err="1"/>
              <a:t>pourquoi</a:t>
            </a:r>
            <a:r>
              <a:rPr lang="en-US" sz="2400" dirty="0"/>
              <a:t> les </a:t>
            </a:r>
            <a:r>
              <a:rPr lang="en-US" sz="2400" dirty="0" err="1"/>
              <a:t>impôts</a:t>
            </a:r>
            <a:r>
              <a:rPr lang="en-US" sz="2400" dirty="0"/>
              <a:t> </a:t>
            </a:r>
            <a:r>
              <a:rPr lang="en-US" sz="2400" dirty="0" err="1"/>
              <a:t>doivent</a:t>
            </a:r>
            <a:r>
              <a:rPr lang="en-US" sz="2400" dirty="0"/>
              <a:t> </a:t>
            </a:r>
            <a:r>
              <a:rPr lang="en-US" sz="2400" dirty="0" err="1"/>
              <a:t>être</a:t>
            </a:r>
            <a:r>
              <a:rPr lang="en-US" sz="2400" dirty="0"/>
              <a:t> </a:t>
            </a:r>
            <a:r>
              <a:rPr lang="en-US" sz="2400" dirty="0" err="1"/>
              <a:t>complétés</a:t>
            </a:r>
            <a:r>
              <a:rPr lang="en-US" sz="2400" dirty="0"/>
              <a:t> ?</a:t>
            </a:r>
            <a:endParaRPr lang="en-US" dirty="0"/>
          </a:p>
          <a:p>
            <a:pPr marL="283845" lvl="1" indent="-283845" algn="ctr">
              <a:buNone/>
              <a:defRPr/>
            </a:pPr>
            <a:endParaRPr lang="en-US" sz="2400" dirty="0"/>
          </a:p>
          <a:p>
            <a:pPr marL="283845" lvl="1" indent="-283845" algn="ctr">
              <a:buNone/>
              <a:defRPr/>
            </a:pPr>
            <a:r>
              <a:rPr lang="en-US" sz="2400" dirty="0"/>
              <a:t>Vous </a:t>
            </a:r>
            <a:r>
              <a:rPr lang="en-US" sz="2400" dirty="0" err="1"/>
              <a:t>êtes-vous</a:t>
            </a:r>
            <a:r>
              <a:rPr lang="en-US" sz="2400" dirty="0"/>
              <a:t> déjà </a:t>
            </a:r>
            <a:r>
              <a:rPr lang="en-US" sz="2400" dirty="0" err="1"/>
              <a:t>demandé</a:t>
            </a:r>
            <a:r>
              <a:rPr lang="en-US" sz="2400" dirty="0"/>
              <a:t> comment </a:t>
            </a:r>
            <a:r>
              <a:rPr lang="en-US" sz="2400" dirty="0" err="1"/>
              <a:t>l'impôt</a:t>
            </a:r>
            <a:r>
              <a:rPr lang="en-US" sz="2400" dirty="0"/>
              <a:t> sur le </a:t>
            </a:r>
            <a:r>
              <a:rPr lang="en-US" sz="2400" dirty="0" err="1"/>
              <a:t>revenu</a:t>
            </a:r>
            <a:r>
              <a:rPr lang="en-US" sz="2400" dirty="0"/>
              <a:t> des </a:t>
            </a:r>
            <a:r>
              <a:rPr lang="en-US" sz="2400" dirty="0" err="1"/>
              <a:t>personnes</a:t>
            </a:r>
            <a:r>
              <a:rPr lang="en-US" sz="2400" dirty="0"/>
              <a:t> physiques a vu le jour ?</a:t>
            </a:r>
            <a:endParaRPr lang="en-US" dirty="0"/>
          </a:p>
          <a:p>
            <a:pPr marL="0" lvl="1" indent="0">
              <a:buNone/>
              <a:defRPr/>
            </a:pPr>
            <a:endParaRPr lang="en-US" sz="2400" dirty="0"/>
          </a:p>
          <a:p>
            <a:pPr marL="0" lvl="1" indent="0">
              <a:buNone/>
              <a:defRPr/>
            </a:pPr>
            <a:endParaRPr lang="en-US" sz="2400" dirty="0"/>
          </a:p>
          <a:p>
            <a:pPr marL="0" lvl="1" indent="0" algn="ctr">
              <a:buNone/>
              <a:defRPr/>
            </a:pPr>
            <a:r>
              <a:rPr lang="en-US" sz="2400" b="1" i="1" dirty="0"/>
              <a:t>Sur </a:t>
            </a:r>
            <a:r>
              <a:rPr lang="en-US" sz="2400" b="1" i="1" dirty="0" err="1"/>
              <a:t>votre</a:t>
            </a:r>
            <a:r>
              <a:rPr lang="en-US" sz="2400" b="1" i="1" dirty="0"/>
              <a:t> </a:t>
            </a:r>
            <a:r>
              <a:rPr lang="en-US" sz="2400" b="1" i="1" dirty="0" err="1"/>
              <a:t>feuille</a:t>
            </a:r>
            <a:r>
              <a:rPr lang="en-US" sz="2400" b="1" i="1" dirty="0"/>
              <a:t> de travail.</a:t>
            </a:r>
          </a:p>
          <a:p>
            <a:pPr marL="0" lvl="1" indent="0" algn="ctr">
              <a:buNone/>
              <a:defRPr/>
            </a:pPr>
            <a:r>
              <a:rPr lang="en-US" sz="2400" b="1" dirty="0"/>
              <a:t>(</a:t>
            </a:r>
            <a:r>
              <a:rPr lang="en-US" sz="2400" b="1" dirty="0" err="1"/>
              <a:t>Activité</a:t>
            </a:r>
            <a:r>
              <a:rPr lang="en-US" sz="2400" b="1" dirty="0"/>
              <a:t> </a:t>
            </a:r>
            <a:r>
              <a:rPr lang="en-US" sz="2400" b="1" dirty="0" err="1"/>
              <a:t>d’impôt</a:t>
            </a:r>
            <a:r>
              <a:rPr lang="en-US" sz="2400" b="1" dirty="0"/>
              <a:t> sur le revenue - Section 1)</a:t>
            </a:r>
            <a:r>
              <a:rPr lang="en-US" sz="2400" b="1" i="1" dirty="0"/>
              <a:t> </a:t>
            </a:r>
            <a:endParaRPr lang="en-US" dirty="0"/>
          </a:p>
          <a:p>
            <a:pPr marL="0" lvl="1" indent="0">
              <a:buNone/>
              <a:defRPr/>
            </a:pPr>
            <a:endParaRPr lang="en-US" sz="2400" dirty="0"/>
          </a:p>
          <a:p>
            <a:pPr marL="0" lvl="1" indent="0" algn="ctr">
              <a:buNone/>
              <a:defRPr/>
            </a:pPr>
            <a:r>
              <a:rPr lang="en-US" sz="2400" dirty="0" err="1"/>
              <a:t>Prenez</a:t>
            </a:r>
            <a:r>
              <a:rPr lang="en-US" sz="2400" dirty="0"/>
              <a:t> </a:t>
            </a:r>
            <a:r>
              <a:rPr lang="en-US" sz="2400" dirty="0" err="1"/>
              <a:t>une</a:t>
            </a:r>
            <a:r>
              <a:rPr lang="en-US" sz="2400" dirty="0"/>
              <a:t> minute pour noter </a:t>
            </a:r>
            <a:r>
              <a:rPr lang="en-US" sz="2400" dirty="0" err="1"/>
              <a:t>vos</a:t>
            </a:r>
            <a:r>
              <a:rPr lang="en-US" sz="2400" dirty="0"/>
              <a:t> </a:t>
            </a:r>
            <a:r>
              <a:rPr lang="en-US" sz="2400" dirty="0" err="1"/>
              <a:t>réponses</a:t>
            </a:r>
            <a:r>
              <a:rPr lang="en-US" sz="2400" dirty="0"/>
              <a:t> </a:t>
            </a:r>
            <a:r>
              <a:rPr lang="en-US" sz="2400" b="1" dirty="0"/>
              <a:t>AVANT</a:t>
            </a:r>
            <a:r>
              <a:rPr lang="en-US" sz="2400" dirty="0"/>
              <a:t> la </a:t>
            </a:r>
            <a:r>
              <a:rPr lang="en-US" sz="2400" dirty="0" err="1"/>
              <a:t>leçon</a:t>
            </a:r>
            <a:r>
              <a:rPr lang="en-US" sz="2400" dirty="0"/>
              <a:t> aux questions VRAI </a:t>
            </a:r>
            <a:r>
              <a:rPr lang="en-US" sz="2400" dirty="0" err="1"/>
              <a:t>ou</a:t>
            </a:r>
            <a:r>
              <a:rPr lang="en-US" sz="2400" dirty="0"/>
              <a:t> FAUX </a:t>
            </a:r>
            <a:r>
              <a:rPr lang="en-US" sz="2400" dirty="0" err="1"/>
              <a:t>suivantes</a:t>
            </a:r>
            <a:r>
              <a:rPr lang="en-US" sz="2400" dirty="0"/>
              <a:t>. </a:t>
            </a:r>
            <a:endParaRPr lang="en-US" dirty="0"/>
          </a:p>
          <a:p>
            <a:pPr marL="0" lvl="1" indent="0">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p:txBody>
      </p:sp>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a:xfrm>
            <a:off x="252515" y="210886"/>
            <a:ext cx="8638967" cy="1325563"/>
          </a:xfrm>
        </p:spPr>
        <p:txBody>
          <a:bodyPr>
            <a:normAutofit/>
          </a:bodyPr>
          <a:lstStyle/>
          <a:p>
            <a:r>
              <a:rPr lang="en-CA" sz="4000" dirty="0" err="1"/>
              <a:t>Activité</a:t>
            </a:r>
            <a:r>
              <a:rPr lang="en-CA" sz="4000" dirty="0"/>
              <a:t> “</a:t>
            </a:r>
            <a:r>
              <a:rPr lang="en-CA" sz="4000" dirty="0" err="1"/>
              <a:t>Pensez</a:t>
            </a:r>
            <a:r>
              <a:rPr lang="en-CA" sz="4000" dirty="0"/>
              <a:t>-y bien”</a:t>
            </a:r>
          </a:p>
        </p:txBody>
      </p:sp>
    </p:spTree>
    <p:extLst>
      <p:ext uri="{BB962C8B-B14F-4D97-AF65-F5344CB8AC3E}">
        <p14:creationId xmlns:p14="http://schemas.microsoft.com/office/powerpoint/2010/main" val="142670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Allocation et c</a:t>
            </a:r>
            <a:r>
              <a:rPr lang="en-US" sz="4000" dirty="0" err="1"/>
              <a:t>rédits</a:t>
            </a:r>
            <a:r>
              <a:rPr lang="en-CA" sz="4000" dirty="0"/>
              <a:t> de </a:t>
            </a:r>
            <a:r>
              <a:rPr lang="en-CA" sz="4000" dirty="0" err="1"/>
              <a:t>l'ARC</a:t>
            </a:r>
            <a:endParaRPr lang="en-US" sz="1050" dirty="0" err="1"/>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4"/>
            <a:ext cx="8638967" cy="5002757"/>
          </a:xfrm>
        </p:spPr>
        <p:txBody>
          <a:bodyPr>
            <a:normAutofit/>
          </a:bodyPr>
          <a:lstStyle/>
          <a:p>
            <a:pPr marL="37465" indent="0">
              <a:buNone/>
              <a:defRPr/>
            </a:pPr>
            <a:endParaRPr lang="en-US" sz="2000" b="1" dirty="0"/>
          </a:p>
          <a:p>
            <a:pPr marL="37465" indent="0">
              <a:lnSpc>
                <a:spcPts val="2400"/>
              </a:lnSpc>
              <a:buNone/>
              <a:defRPr/>
            </a:pPr>
            <a:r>
              <a:rPr lang="en-US" sz="2000" b="1" dirty="0" err="1"/>
              <a:t>Crédits</a:t>
            </a:r>
            <a:r>
              <a:rPr lang="en-US" sz="2000" b="1" dirty="0"/>
              <a:t> </a:t>
            </a:r>
            <a:r>
              <a:rPr lang="en-US" sz="2000" b="1" dirty="0" err="1"/>
              <a:t>d'impôt</a:t>
            </a:r>
            <a:r>
              <a:rPr lang="en-US" sz="2000" b="1" dirty="0"/>
              <a:t> non </a:t>
            </a:r>
            <a:r>
              <a:rPr lang="en-US" sz="2000" b="1" dirty="0" err="1"/>
              <a:t>remboursables</a:t>
            </a:r>
            <a:endParaRPr lang="en-US" dirty="0" err="1"/>
          </a:p>
          <a:p>
            <a:pPr marL="342265" indent="-304165">
              <a:lnSpc>
                <a:spcPts val="2400"/>
              </a:lnSpc>
              <a:defRPr/>
            </a:pPr>
            <a:r>
              <a:rPr lang="en-US" sz="2000" dirty="0"/>
              <a:t>Pour </a:t>
            </a:r>
            <a:r>
              <a:rPr lang="en-US" sz="2000" dirty="0" err="1"/>
              <a:t>certains</a:t>
            </a:r>
            <a:r>
              <a:rPr lang="en-US" sz="2000" dirty="0"/>
              <a:t> types de </a:t>
            </a:r>
            <a:r>
              <a:rPr lang="en-US" sz="2000" b="1" dirty="0" err="1"/>
              <a:t>dépenses</a:t>
            </a:r>
            <a:r>
              <a:rPr lang="en-US" sz="2000" dirty="0"/>
              <a:t>, </a:t>
            </a:r>
            <a:r>
              <a:rPr lang="en-US" sz="2000" dirty="0" err="1"/>
              <a:t>vous</a:t>
            </a:r>
            <a:r>
              <a:rPr lang="en-US" sz="2000" dirty="0"/>
              <a:t> </a:t>
            </a:r>
            <a:r>
              <a:rPr lang="en-US" sz="2000" dirty="0" err="1"/>
              <a:t>bénéficiez</a:t>
            </a:r>
            <a:r>
              <a:rPr lang="en-US" sz="2000" dirty="0"/>
              <a:t> de </a:t>
            </a:r>
            <a:r>
              <a:rPr lang="en-US" sz="2000" dirty="0" err="1"/>
              <a:t>crédits</a:t>
            </a:r>
            <a:r>
              <a:rPr lang="en-US" sz="2000" dirty="0"/>
              <a:t> </a:t>
            </a:r>
            <a:r>
              <a:rPr lang="en-US" sz="2000" dirty="0" err="1"/>
              <a:t>d'impôt</a:t>
            </a:r>
            <a:r>
              <a:rPr lang="en-US" sz="2000" dirty="0"/>
              <a:t> qui </a:t>
            </a:r>
            <a:r>
              <a:rPr lang="en-US" sz="2000" dirty="0" err="1"/>
              <a:t>réduisent</a:t>
            </a:r>
            <a:r>
              <a:rPr lang="en-US" sz="2000" dirty="0"/>
              <a:t> la </a:t>
            </a:r>
            <a:r>
              <a:rPr lang="en-US" sz="2000" dirty="0" err="1"/>
              <a:t>dette</a:t>
            </a:r>
            <a:r>
              <a:rPr lang="en-US" sz="2000" dirty="0"/>
              <a:t> </a:t>
            </a:r>
            <a:r>
              <a:rPr lang="en-US" sz="2000" dirty="0" err="1"/>
              <a:t>fiscale</a:t>
            </a:r>
            <a:r>
              <a:rPr lang="en-US" sz="2000" dirty="0"/>
              <a:t>.</a:t>
            </a:r>
          </a:p>
          <a:p>
            <a:pPr marL="342265" indent="-304165">
              <a:lnSpc>
                <a:spcPts val="2400"/>
              </a:lnSpc>
              <a:defRPr/>
            </a:pPr>
            <a:r>
              <a:rPr lang="en-US" sz="2000" dirty="0" err="1"/>
              <a:t>Additionnez</a:t>
            </a:r>
            <a:r>
              <a:rPr lang="en-US" sz="2000" dirty="0"/>
              <a:t> </a:t>
            </a:r>
            <a:r>
              <a:rPr lang="en-US" sz="2000" dirty="0" err="1"/>
              <a:t>ces</a:t>
            </a:r>
            <a:r>
              <a:rPr lang="en-US" sz="2000" dirty="0"/>
              <a:t> </a:t>
            </a:r>
            <a:r>
              <a:rPr lang="en-US" sz="2000" dirty="0" err="1"/>
              <a:t>dépenses</a:t>
            </a:r>
            <a:r>
              <a:rPr lang="en-US" sz="2000" dirty="0"/>
              <a:t> et </a:t>
            </a:r>
            <a:r>
              <a:rPr lang="en-US" sz="2000" dirty="0" err="1"/>
              <a:t>multipliez</a:t>
            </a:r>
            <a:r>
              <a:rPr lang="en-US" sz="2000" dirty="0"/>
              <a:t>-les par le </a:t>
            </a:r>
            <a:r>
              <a:rPr lang="en-US" sz="2000" dirty="0" err="1"/>
              <a:t>taux</a:t>
            </a:r>
            <a:r>
              <a:rPr lang="en-US" sz="2000" dirty="0"/>
              <a:t> </a:t>
            </a:r>
            <a:r>
              <a:rPr lang="en-US" sz="2000" dirty="0" err="1"/>
              <a:t>d'imposition</a:t>
            </a:r>
            <a:r>
              <a:rPr lang="en-US" sz="2000" dirty="0"/>
              <a:t> </a:t>
            </a:r>
            <a:r>
              <a:rPr lang="en-US" sz="2000" dirty="0" err="1"/>
              <a:t>autorisé</a:t>
            </a:r>
            <a:r>
              <a:rPr lang="en-US" sz="2000" dirty="0"/>
              <a:t>. (</a:t>
            </a:r>
            <a:r>
              <a:rPr lang="en-US" sz="2000" dirty="0" err="1"/>
              <a:t>En</a:t>
            </a:r>
            <a:r>
              <a:rPr lang="en-US" sz="2000" dirty="0"/>
              <a:t> 2022, il </a:t>
            </a:r>
            <a:r>
              <a:rPr lang="en-US" sz="2000" dirty="0" err="1"/>
              <a:t>est</a:t>
            </a:r>
            <a:r>
              <a:rPr lang="en-US" sz="2000" dirty="0"/>
              <a:t> de 15 % - </a:t>
            </a:r>
            <a:r>
              <a:rPr lang="en-US" sz="2000" dirty="0" err="1"/>
              <a:t>ajusté</a:t>
            </a:r>
            <a:r>
              <a:rPr lang="en-US" sz="2000" dirty="0"/>
              <a:t> par </a:t>
            </a:r>
            <a:r>
              <a:rPr lang="en-US" sz="2000" dirty="0" err="1"/>
              <a:t>l'ARC</a:t>
            </a:r>
            <a:r>
              <a:rPr lang="en-US" sz="2000" dirty="0"/>
              <a:t> </a:t>
            </a:r>
            <a:r>
              <a:rPr lang="en-US" sz="2000" dirty="0" err="1"/>
              <a:t>si</a:t>
            </a:r>
            <a:r>
              <a:rPr lang="en-US" sz="2000" dirty="0"/>
              <a:t> </a:t>
            </a:r>
            <a:r>
              <a:rPr lang="en-US" sz="2000" dirty="0" err="1"/>
              <a:t>nécessaire</a:t>
            </a:r>
            <a:r>
              <a:rPr lang="en-US" sz="2000" dirty="0"/>
              <a:t>).</a:t>
            </a:r>
          </a:p>
          <a:p>
            <a:pPr marL="342265" indent="-304165">
              <a:lnSpc>
                <a:spcPts val="2400"/>
              </a:lnSpc>
              <a:defRPr/>
            </a:pPr>
            <a:r>
              <a:rPr lang="fr-FR" sz="2000" dirty="0"/>
              <a:t>Si ces crédits d'impôt dépassent la dette fiscale (c'est-à-dire que vous obtenez un montant négatif), vous ne pouvez pas recevoir de remboursement sur vos dépenses, d'où le </a:t>
            </a:r>
            <a:r>
              <a:rPr lang="fr-FR" sz="2000" b="1" dirty="0"/>
              <a:t>crédit d'impôt non remboursable.</a:t>
            </a:r>
          </a:p>
          <a:p>
            <a:pPr marL="342265" indent="-304165">
              <a:lnSpc>
                <a:spcPts val="2400"/>
              </a:lnSpc>
              <a:defRPr/>
            </a:pPr>
            <a:r>
              <a:rPr lang="fr-FR" sz="2000" dirty="0"/>
              <a:t>Des crédits d'impôt non remboursables sont disponibles aux niveaux fédéral et provincial.</a:t>
            </a:r>
            <a:endParaRPr lang="en-US" sz="2000" dirty="0"/>
          </a:p>
        </p:txBody>
      </p:sp>
    </p:spTree>
    <p:extLst>
      <p:ext uri="{BB962C8B-B14F-4D97-AF65-F5344CB8AC3E}">
        <p14:creationId xmlns:p14="http://schemas.microsoft.com/office/powerpoint/2010/main" val="388308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271016"/>
            <a:ext cx="8638967" cy="5513832"/>
          </a:xfrm>
        </p:spPr>
        <p:txBody>
          <a:bodyPr>
            <a:normAutofit fontScale="77500" lnSpcReduction="20000"/>
          </a:bodyPr>
          <a:lstStyle/>
          <a:p>
            <a:pPr marL="37465" indent="0">
              <a:lnSpc>
                <a:spcPts val="2000"/>
              </a:lnSpc>
              <a:buNone/>
              <a:defRPr/>
            </a:pPr>
            <a:r>
              <a:rPr lang="en-US" sz="2000" i="1" dirty="0" err="1"/>
              <a:t>Quelques</a:t>
            </a:r>
            <a:r>
              <a:rPr lang="en-US" sz="2000" i="1" dirty="0"/>
              <a:t> </a:t>
            </a:r>
            <a:r>
              <a:rPr lang="en-US" sz="2000" i="1" dirty="0" err="1"/>
              <a:t>exemples</a:t>
            </a:r>
            <a:r>
              <a:rPr lang="en-US" sz="2000" i="1" dirty="0"/>
              <a:t> de </a:t>
            </a:r>
            <a:r>
              <a:rPr lang="en-US" sz="2000" i="1" dirty="0" err="1"/>
              <a:t>crédits</a:t>
            </a:r>
            <a:r>
              <a:rPr lang="en-US" sz="2000" i="1" dirty="0"/>
              <a:t> </a:t>
            </a:r>
            <a:r>
              <a:rPr lang="en-US" sz="2000" i="1" dirty="0" err="1"/>
              <a:t>d'impôt</a:t>
            </a:r>
            <a:r>
              <a:rPr lang="en-US" sz="2000" i="1" dirty="0"/>
              <a:t> </a:t>
            </a:r>
            <a:r>
              <a:rPr lang="en-US" sz="2000" b="1" i="1" dirty="0" err="1"/>
              <a:t>fédéraux</a:t>
            </a:r>
            <a:r>
              <a:rPr lang="en-US" sz="2000" i="1" dirty="0"/>
              <a:t> non </a:t>
            </a:r>
            <a:r>
              <a:rPr lang="en-US" sz="2000" i="1" dirty="0" err="1"/>
              <a:t>remboursables</a:t>
            </a:r>
            <a:r>
              <a:rPr lang="en-US" sz="2000" i="1" dirty="0"/>
              <a:t> :</a:t>
            </a:r>
            <a:endParaRPr lang="en-US" i="1" dirty="0"/>
          </a:p>
          <a:p>
            <a:pPr marL="37465" indent="0">
              <a:lnSpc>
                <a:spcPts val="2000"/>
              </a:lnSpc>
              <a:buNone/>
              <a:defRPr/>
            </a:pPr>
            <a:r>
              <a:rPr lang="en-US" sz="2000" b="1" dirty="0"/>
              <a:t>Personnel de base :</a:t>
            </a:r>
            <a:r>
              <a:rPr lang="en-US" sz="2000" dirty="0"/>
              <a:t> </a:t>
            </a:r>
            <a:r>
              <a:rPr lang="en-US" sz="2000" dirty="0" err="1"/>
              <a:t>chaque</a:t>
            </a:r>
            <a:r>
              <a:rPr lang="en-US" sz="2000" dirty="0"/>
              <a:t> </a:t>
            </a:r>
            <a:r>
              <a:rPr lang="en-US" sz="2000" dirty="0" err="1"/>
              <a:t>personne</a:t>
            </a:r>
            <a:r>
              <a:rPr lang="en-US" sz="2000" dirty="0"/>
              <a:t> </a:t>
            </a:r>
            <a:r>
              <a:rPr lang="en-US" sz="2000" dirty="0" err="1"/>
              <a:t>reçoit</a:t>
            </a:r>
            <a:r>
              <a:rPr lang="en-US" sz="2000" dirty="0"/>
              <a:t> un </a:t>
            </a:r>
            <a:r>
              <a:rPr lang="en-US" sz="2000" dirty="0" err="1"/>
              <a:t>montant</a:t>
            </a:r>
            <a:r>
              <a:rPr lang="en-US" sz="2000" dirty="0"/>
              <a:t> de </a:t>
            </a:r>
            <a:r>
              <a:rPr lang="en-US" sz="2000" dirty="0" err="1"/>
              <a:t>départ</a:t>
            </a:r>
            <a:r>
              <a:rPr lang="en-US" sz="2000" dirty="0"/>
              <a:t> !  (</a:t>
            </a:r>
            <a:r>
              <a:rPr lang="en-US" sz="2000" dirty="0" err="1"/>
              <a:t>en</a:t>
            </a:r>
            <a:r>
              <a:rPr lang="en-US" sz="2000" dirty="0"/>
              <a:t> 2022 - les </a:t>
            </a:r>
            <a:br>
              <a:rPr lang="en-US" sz="2000" dirty="0"/>
            </a:br>
            <a:r>
              <a:rPr lang="en-US" sz="2000" dirty="0"/>
              <a:t>14 398 premiers dollars de </a:t>
            </a:r>
            <a:r>
              <a:rPr lang="en-US" sz="2000" dirty="0" err="1"/>
              <a:t>votre</a:t>
            </a:r>
            <a:r>
              <a:rPr lang="en-US" sz="2000" dirty="0"/>
              <a:t> </a:t>
            </a:r>
            <a:r>
              <a:rPr lang="en-US" sz="2000" dirty="0" err="1"/>
              <a:t>revenu</a:t>
            </a:r>
            <a:r>
              <a:rPr lang="en-US" sz="2000" dirty="0"/>
              <a:t> </a:t>
            </a:r>
            <a:r>
              <a:rPr lang="en-US" sz="2000" dirty="0" err="1"/>
              <a:t>sont</a:t>
            </a:r>
            <a:r>
              <a:rPr lang="en-US" sz="2000" dirty="0"/>
              <a:t> </a:t>
            </a:r>
            <a:r>
              <a:rPr lang="en-US" sz="2000" dirty="0" err="1"/>
              <a:t>essentiellement</a:t>
            </a:r>
            <a:r>
              <a:rPr lang="en-US" sz="2000" dirty="0"/>
              <a:t> </a:t>
            </a:r>
            <a:r>
              <a:rPr lang="en-US" sz="2000" dirty="0" err="1"/>
              <a:t>exonérés</a:t>
            </a:r>
            <a:r>
              <a:rPr lang="en-US" sz="2000" dirty="0"/>
              <a:t> </a:t>
            </a:r>
            <a:r>
              <a:rPr lang="en-US" sz="2000" dirty="0" err="1"/>
              <a:t>d'impôt</a:t>
            </a:r>
            <a:r>
              <a:rPr lang="en-US" sz="2000" dirty="0"/>
              <a:t>).</a:t>
            </a:r>
            <a:endParaRPr lang="en-US" dirty="0"/>
          </a:p>
          <a:p>
            <a:pPr marL="37465" indent="0">
              <a:lnSpc>
                <a:spcPts val="2000"/>
              </a:lnSpc>
              <a:buNone/>
              <a:defRPr/>
            </a:pPr>
            <a:r>
              <a:rPr lang="en-US" sz="2000" b="1" dirty="0"/>
              <a:t>Paiements au </a:t>
            </a:r>
            <a:r>
              <a:rPr lang="en-US" sz="2000" b="1" dirty="0" err="1"/>
              <a:t>titre</a:t>
            </a:r>
            <a:r>
              <a:rPr lang="en-US" sz="2000" b="1" dirty="0"/>
              <a:t> du RPC </a:t>
            </a:r>
            <a:r>
              <a:rPr lang="en-US" sz="2000" b="1" dirty="0" err="1"/>
              <a:t>ou</a:t>
            </a:r>
            <a:r>
              <a:rPr lang="en-US" sz="2000" b="1" dirty="0"/>
              <a:t> de </a:t>
            </a:r>
            <a:r>
              <a:rPr lang="en-US" sz="2000" b="1" dirty="0" err="1"/>
              <a:t>l’AE</a:t>
            </a:r>
            <a:r>
              <a:rPr lang="en-US" sz="2000" b="1" dirty="0"/>
              <a:t> :</a:t>
            </a:r>
            <a:r>
              <a:rPr lang="en-US" sz="2000" dirty="0"/>
              <a:t> </a:t>
            </a:r>
            <a:r>
              <a:rPr lang="en-US" sz="2000" dirty="0" err="1"/>
              <a:t>montants</a:t>
            </a:r>
            <a:r>
              <a:rPr lang="en-US" sz="2000" dirty="0"/>
              <a:t> que votre </a:t>
            </a:r>
            <a:r>
              <a:rPr lang="en-US" sz="2000" dirty="0" err="1"/>
              <a:t>employeur</a:t>
            </a:r>
            <a:r>
              <a:rPr lang="en-US" sz="2000" dirty="0"/>
              <a:t> a </a:t>
            </a:r>
            <a:r>
              <a:rPr lang="en-US" sz="2000" dirty="0" err="1"/>
              <a:t>déduits</a:t>
            </a:r>
            <a:r>
              <a:rPr lang="en-US" sz="2000" dirty="0"/>
              <a:t> de votre </a:t>
            </a:r>
            <a:r>
              <a:rPr lang="en-US" sz="2000" dirty="0" err="1"/>
              <a:t>salaire</a:t>
            </a:r>
            <a:r>
              <a:rPr lang="en-US" sz="2000" dirty="0"/>
              <a:t> pour </a:t>
            </a:r>
            <a:r>
              <a:rPr lang="en-US" sz="2000" dirty="0" err="1"/>
              <a:t>cotiser</a:t>
            </a:r>
            <a:r>
              <a:rPr lang="en-US" sz="2000" dirty="0"/>
              <a:t> au Régime de pensions du Canada et à </a:t>
            </a:r>
            <a:r>
              <a:rPr lang="en-US" sz="2000" dirty="0" err="1"/>
              <a:t>l'assurance-emploi</a:t>
            </a:r>
            <a:r>
              <a:rPr lang="en-US" sz="2000" dirty="0"/>
              <a:t>.</a:t>
            </a:r>
            <a:endParaRPr lang="en-US" dirty="0"/>
          </a:p>
          <a:p>
            <a:pPr marL="37465" indent="0">
              <a:lnSpc>
                <a:spcPts val="2000"/>
              </a:lnSpc>
              <a:buNone/>
              <a:defRPr/>
            </a:pPr>
            <a:r>
              <a:rPr lang="en-US" sz="2000" b="1" dirty="0" err="1"/>
              <a:t>Intérêts</a:t>
            </a:r>
            <a:r>
              <a:rPr lang="en-US" sz="2000" b="1" dirty="0"/>
              <a:t> sur les </a:t>
            </a:r>
            <a:r>
              <a:rPr lang="en-US" sz="2000" b="1" dirty="0" err="1"/>
              <a:t>prêts</a:t>
            </a:r>
            <a:r>
              <a:rPr lang="en-US" sz="2000" b="1" dirty="0"/>
              <a:t> </a:t>
            </a:r>
            <a:r>
              <a:rPr lang="en-US" sz="2000" b="1" dirty="0" err="1"/>
              <a:t>étudiants</a:t>
            </a:r>
            <a:r>
              <a:rPr lang="en-US" sz="2000" b="1" dirty="0"/>
              <a:t>:</a:t>
            </a:r>
            <a:r>
              <a:rPr lang="en-US" sz="2000" dirty="0"/>
              <a:t> </a:t>
            </a:r>
            <a:r>
              <a:rPr lang="en-US" sz="2000" dirty="0" err="1"/>
              <a:t>intérêts</a:t>
            </a:r>
            <a:r>
              <a:rPr lang="en-US" sz="2000" dirty="0"/>
              <a:t> </a:t>
            </a:r>
            <a:r>
              <a:rPr lang="en-US" sz="2000" dirty="0" err="1"/>
              <a:t>payés</a:t>
            </a:r>
            <a:r>
              <a:rPr lang="en-US" sz="2000" dirty="0"/>
              <a:t> sur </a:t>
            </a:r>
            <a:r>
              <a:rPr lang="en-US" sz="2000" dirty="0" err="1"/>
              <a:t>vos</a:t>
            </a:r>
            <a:r>
              <a:rPr lang="en-US" sz="2000" dirty="0"/>
              <a:t> </a:t>
            </a:r>
            <a:r>
              <a:rPr lang="en-US" sz="2000" dirty="0" err="1"/>
              <a:t>prêts</a:t>
            </a:r>
            <a:r>
              <a:rPr lang="en-US" sz="2000" dirty="0"/>
              <a:t> </a:t>
            </a:r>
            <a:r>
              <a:rPr lang="en-US" sz="2000" dirty="0" err="1"/>
              <a:t>étudiants</a:t>
            </a:r>
            <a:r>
              <a:rPr lang="en-US" sz="2000" dirty="0"/>
              <a:t> </a:t>
            </a:r>
            <a:r>
              <a:rPr lang="en-US" sz="2000" dirty="0" err="1"/>
              <a:t>gouvernementaux</a:t>
            </a:r>
            <a:r>
              <a:rPr lang="en-US" sz="2000" dirty="0"/>
              <a:t>.</a:t>
            </a:r>
            <a:endParaRPr lang="en-US" dirty="0"/>
          </a:p>
          <a:p>
            <a:pPr marL="37465" indent="0">
              <a:lnSpc>
                <a:spcPts val="2000"/>
              </a:lnSpc>
              <a:buNone/>
              <a:defRPr/>
            </a:pPr>
            <a:r>
              <a:rPr lang="en-US" sz="2000" b="1" dirty="0"/>
              <a:t>Frais de </a:t>
            </a:r>
            <a:r>
              <a:rPr lang="en-US" sz="2000" b="1" dirty="0" err="1"/>
              <a:t>scolarité</a:t>
            </a:r>
            <a:r>
              <a:rPr lang="en-US" sz="2000" b="1" dirty="0"/>
              <a:t> </a:t>
            </a:r>
            <a:r>
              <a:rPr lang="en-US" sz="2000" b="1" dirty="0" err="1"/>
              <a:t>payés</a:t>
            </a:r>
            <a:r>
              <a:rPr lang="en-US" sz="2000" b="1" dirty="0"/>
              <a:t>, </a:t>
            </a:r>
            <a:r>
              <a:rPr lang="en-US" sz="2000" b="1" dirty="0" err="1"/>
              <a:t>manuels</a:t>
            </a:r>
            <a:r>
              <a:rPr lang="en-US" sz="2000" b="1" dirty="0"/>
              <a:t> : </a:t>
            </a:r>
            <a:r>
              <a:rPr lang="en-US" sz="2000" dirty="0" err="1"/>
              <a:t>montants</a:t>
            </a:r>
            <a:r>
              <a:rPr lang="en-US" sz="2000" dirty="0"/>
              <a:t> </a:t>
            </a:r>
            <a:r>
              <a:rPr lang="en-US" sz="2000" dirty="0" err="1"/>
              <a:t>payés</a:t>
            </a:r>
            <a:r>
              <a:rPr lang="en-US" sz="2000" dirty="0"/>
              <a:t> pour les frais de </a:t>
            </a:r>
            <a:r>
              <a:rPr lang="en-US" sz="2000" dirty="0" err="1"/>
              <a:t>scolarité</a:t>
            </a:r>
            <a:r>
              <a:rPr lang="en-US" sz="2000" dirty="0"/>
              <a:t> et les </a:t>
            </a:r>
            <a:r>
              <a:rPr lang="en-US" sz="2000" dirty="0" err="1"/>
              <a:t>manuels</a:t>
            </a:r>
            <a:r>
              <a:rPr lang="en-US" sz="2000" dirty="0"/>
              <a:t>.</a:t>
            </a:r>
            <a:endParaRPr lang="en-US" dirty="0"/>
          </a:p>
          <a:p>
            <a:pPr marL="37465" indent="0">
              <a:lnSpc>
                <a:spcPts val="2000"/>
              </a:lnSpc>
              <a:buNone/>
              <a:defRPr/>
            </a:pPr>
            <a:r>
              <a:rPr lang="en-US" sz="2000" b="1" dirty="0"/>
              <a:t>Dons et </a:t>
            </a:r>
            <a:r>
              <a:rPr lang="en-US" sz="2000" b="1" dirty="0" err="1"/>
              <a:t>cadeaux</a:t>
            </a:r>
            <a:r>
              <a:rPr lang="en-US" sz="2000" b="1" dirty="0"/>
              <a:t> (15 % sur les premiers 200 $, 29 % au-</a:t>
            </a:r>
            <a:r>
              <a:rPr lang="en-US" sz="2000" b="1" dirty="0" err="1"/>
              <a:t>delà</a:t>
            </a:r>
            <a:r>
              <a:rPr lang="en-US" sz="2000" b="1" dirty="0"/>
              <a:t> de 200 $) :</a:t>
            </a:r>
            <a:r>
              <a:rPr lang="en-US" sz="2000" dirty="0"/>
              <a:t> dons faits à des </a:t>
            </a:r>
            <a:r>
              <a:rPr lang="en-US" sz="2000" dirty="0" err="1"/>
              <a:t>organismes</a:t>
            </a:r>
            <a:r>
              <a:rPr lang="en-US" sz="2000" dirty="0"/>
              <a:t> de </a:t>
            </a:r>
            <a:r>
              <a:rPr lang="en-US" sz="2000" dirty="0" err="1"/>
              <a:t>bienfaisance</a:t>
            </a:r>
            <a:r>
              <a:rPr lang="en-US" sz="2000" dirty="0"/>
              <a:t> </a:t>
            </a:r>
            <a:r>
              <a:rPr lang="en-US" sz="2000" dirty="0" err="1"/>
              <a:t>enregistrés</a:t>
            </a:r>
            <a:r>
              <a:rPr lang="en-US" sz="2000" dirty="0"/>
              <a:t> </a:t>
            </a:r>
            <a:r>
              <a:rPr lang="en-US" sz="2000" dirty="0" err="1"/>
              <a:t>ou</a:t>
            </a:r>
            <a:r>
              <a:rPr lang="en-US" sz="2000" dirty="0"/>
              <a:t> à des </a:t>
            </a:r>
            <a:r>
              <a:rPr lang="en-US" sz="2000" dirty="0" err="1"/>
              <a:t>donataires</a:t>
            </a:r>
            <a:r>
              <a:rPr lang="en-US" sz="2000" dirty="0"/>
              <a:t> </a:t>
            </a:r>
            <a:r>
              <a:rPr lang="en-US" sz="2000" dirty="0" err="1"/>
              <a:t>qualifiés</a:t>
            </a:r>
            <a:r>
              <a:rPr lang="en-US" sz="2000" dirty="0"/>
              <a:t>.</a:t>
            </a:r>
            <a:endParaRPr lang="en-US" dirty="0"/>
          </a:p>
          <a:p>
            <a:pPr marL="37465" indent="0">
              <a:lnSpc>
                <a:spcPts val="2000"/>
              </a:lnSpc>
              <a:buNone/>
              <a:defRPr/>
            </a:pPr>
            <a:r>
              <a:rPr lang="en-US" sz="2000" b="1" dirty="0"/>
              <a:t>Frais </a:t>
            </a:r>
            <a:r>
              <a:rPr lang="en-US" sz="2000" b="1" dirty="0" err="1"/>
              <a:t>médicaux</a:t>
            </a:r>
            <a:r>
              <a:rPr lang="en-US" sz="2000" b="1" dirty="0"/>
              <a:t> (2 421 $ </a:t>
            </a:r>
            <a:r>
              <a:rPr lang="en-US" sz="2000" b="1" dirty="0" err="1"/>
              <a:t>ou</a:t>
            </a:r>
            <a:r>
              <a:rPr lang="en-US" sz="2000" b="1" dirty="0"/>
              <a:t> 3 % du </a:t>
            </a:r>
            <a:r>
              <a:rPr lang="en-US" sz="2000" b="1" dirty="0" err="1"/>
              <a:t>revenu</a:t>
            </a:r>
            <a:r>
              <a:rPr lang="en-US" sz="2000" b="1" dirty="0"/>
              <a:t> net, </a:t>
            </a:r>
            <a:r>
              <a:rPr lang="en-US" sz="2000" b="1" dirty="0" err="1"/>
              <a:t>selon</a:t>
            </a:r>
            <a:r>
              <a:rPr lang="en-US" sz="2000" b="1" dirty="0"/>
              <a:t> le </a:t>
            </a:r>
            <a:r>
              <a:rPr lang="en-US" sz="2000" b="1" dirty="0" err="1"/>
              <a:t>montant</a:t>
            </a:r>
            <a:r>
              <a:rPr lang="en-US" sz="2000" b="1" dirty="0"/>
              <a:t> le </a:t>
            </a:r>
            <a:r>
              <a:rPr lang="en-US" sz="2000" b="1" dirty="0" err="1"/>
              <a:t>moins</a:t>
            </a:r>
            <a:r>
              <a:rPr lang="en-US" sz="2000" b="1" dirty="0"/>
              <a:t> </a:t>
            </a:r>
            <a:r>
              <a:rPr lang="en-US" sz="2000" b="1" dirty="0" err="1"/>
              <a:t>élevé</a:t>
            </a:r>
            <a:r>
              <a:rPr lang="en-US" sz="2000" b="1" dirty="0"/>
              <a:t>) </a:t>
            </a:r>
            <a:r>
              <a:rPr lang="en-US" sz="2000" dirty="0"/>
              <a:t>: </a:t>
            </a:r>
            <a:r>
              <a:rPr lang="en-US" sz="2000" dirty="0" err="1"/>
              <a:t>tous</a:t>
            </a:r>
            <a:r>
              <a:rPr lang="en-US" sz="2000" dirty="0"/>
              <a:t> les frais </a:t>
            </a:r>
            <a:r>
              <a:rPr lang="en-US" sz="2000" dirty="0" err="1"/>
              <a:t>médicaux</a:t>
            </a:r>
            <a:r>
              <a:rPr lang="en-US" sz="2000" dirty="0"/>
              <a:t> non </a:t>
            </a:r>
            <a:r>
              <a:rPr lang="en-US" sz="2000" dirty="0" err="1"/>
              <a:t>remboursés</a:t>
            </a:r>
            <a:r>
              <a:rPr lang="en-US" sz="2000" dirty="0"/>
              <a:t> par un régime de </a:t>
            </a:r>
            <a:r>
              <a:rPr lang="en-US" sz="2000" dirty="0" err="1"/>
              <a:t>santé</a:t>
            </a:r>
            <a:r>
              <a:rPr lang="en-US" sz="2000" dirty="0"/>
              <a:t> </a:t>
            </a:r>
            <a:r>
              <a:rPr lang="en-US" sz="2000" dirty="0" err="1"/>
              <a:t>ou</a:t>
            </a:r>
            <a:r>
              <a:rPr lang="en-US" sz="2000" dirty="0"/>
              <a:t> </a:t>
            </a:r>
            <a:r>
              <a:rPr lang="en-US" sz="2000" dirty="0" err="1"/>
              <a:t>d'assurance</a:t>
            </a:r>
            <a:r>
              <a:rPr lang="en-US" sz="2000" dirty="0"/>
              <a:t>.</a:t>
            </a:r>
            <a:endParaRPr lang="en-US" dirty="0"/>
          </a:p>
          <a:p>
            <a:pPr marL="37465" indent="0">
              <a:lnSpc>
                <a:spcPts val="2000"/>
              </a:lnSpc>
              <a:buNone/>
              <a:defRPr/>
            </a:pPr>
            <a:r>
              <a:rPr lang="en-US" sz="2000" b="1" dirty="0"/>
              <a:t>Abonnements aux </a:t>
            </a:r>
            <a:r>
              <a:rPr lang="en-US" sz="2000" b="1" dirty="0" err="1"/>
              <a:t>nouvelles</a:t>
            </a:r>
            <a:r>
              <a:rPr lang="en-US" sz="2000" b="1" dirty="0"/>
              <a:t> </a:t>
            </a:r>
            <a:r>
              <a:rPr lang="en-US" sz="2000" b="1" dirty="0" err="1"/>
              <a:t>numériques</a:t>
            </a:r>
            <a:r>
              <a:rPr lang="en-US" sz="2000" b="1" dirty="0"/>
              <a:t> : </a:t>
            </a:r>
            <a:r>
              <a:rPr lang="en-US" sz="2000" dirty="0" err="1"/>
              <a:t>coût</a:t>
            </a:r>
            <a:r>
              <a:rPr lang="en-US" sz="2000" dirty="0"/>
              <a:t> de </a:t>
            </a:r>
            <a:r>
              <a:rPr lang="en-US" sz="2000" dirty="0" err="1"/>
              <a:t>l'abonnement</a:t>
            </a:r>
            <a:r>
              <a:rPr lang="en-US" sz="2000" dirty="0"/>
              <a:t> à </a:t>
            </a:r>
            <a:r>
              <a:rPr lang="en-US" sz="2000" dirty="0" err="1"/>
              <a:t>une</a:t>
            </a:r>
            <a:r>
              <a:rPr lang="en-US" sz="2000" dirty="0"/>
              <a:t> </a:t>
            </a:r>
            <a:r>
              <a:rPr lang="en-US" sz="2000" dirty="0" err="1"/>
              <a:t>organisation</a:t>
            </a:r>
            <a:r>
              <a:rPr lang="en-US" sz="2000" dirty="0"/>
              <a:t> </a:t>
            </a:r>
            <a:r>
              <a:rPr lang="en-US" sz="2000" dirty="0" err="1"/>
              <a:t>journalistique</a:t>
            </a:r>
            <a:r>
              <a:rPr lang="en-US" sz="2000" dirty="0"/>
              <a:t> </a:t>
            </a:r>
            <a:r>
              <a:rPr lang="en-US" sz="2000" dirty="0" err="1"/>
              <a:t>canadienne</a:t>
            </a:r>
            <a:r>
              <a:rPr lang="en-US" sz="2000" dirty="0"/>
              <a:t> </a:t>
            </a:r>
            <a:r>
              <a:rPr lang="en-US" sz="2000" dirty="0" err="1"/>
              <a:t>qualifiée</a:t>
            </a:r>
            <a:r>
              <a:rPr lang="en-US" sz="2000" dirty="0"/>
              <a:t>.</a:t>
            </a:r>
            <a:endParaRPr lang="en-US" dirty="0"/>
          </a:p>
          <a:p>
            <a:pPr marL="37465" indent="0">
              <a:lnSpc>
                <a:spcPts val="2000"/>
              </a:lnSpc>
              <a:buNone/>
              <a:defRPr/>
            </a:pPr>
            <a:r>
              <a:rPr lang="en-US" sz="2000" b="1" dirty="0"/>
              <a:t>Crédit </a:t>
            </a:r>
            <a:r>
              <a:rPr lang="en-US" sz="2000" b="1" dirty="0" err="1"/>
              <a:t>d'impôt</a:t>
            </a:r>
            <a:r>
              <a:rPr lang="en-US" sz="2000" b="1" dirty="0"/>
              <a:t> pour </a:t>
            </a:r>
            <a:r>
              <a:rPr lang="en-US" sz="2000" b="1" dirty="0" err="1"/>
              <a:t>personnes</a:t>
            </a:r>
            <a:r>
              <a:rPr lang="en-US" sz="2000" b="1" dirty="0"/>
              <a:t> </a:t>
            </a:r>
            <a:r>
              <a:rPr lang="en-US" sz="2000" b="1" dirty="0" err="1"/>
              <a:t>handicapées</a:t>
            </a:r>
            <a:r>
              <a:rPr lang="en-US" sz="2000" b="1" dirty="0"/>
              <a:t> </a:t>
            </a:r>
            <a:r>
              <a:rPr lang="en-US" sz="2000" dirty="0"/>
              <a:t>: les </a:t>
            </a:r>
            <a:r>
              <a:rPr lang="en-US" sz="2000" dirty="0" err="1"/>
              <a:t>personnes</a:t>
            </a:r>
            <a:r>
              <a:rPr lang="en-US" sz="2000" dirty="0"/>
              <a:t> </a:t>
            </a:r>
            <a:r>
              <a:rPr lang="en-US" sz="2000" dirty="0" err="1"/>
              <a:t>souffrant</a:t>
            </a:r>
            <a:r>
              <a:rPr lang="en-US" sz="2000" dirty="0"/>
              <a:t> d'un handicap, </a:t>
            </a:r>
            <a:r>
              <a:rPr lang="en-US" sz="2000" dirty="0" err="1"/>
              <a:t>ou</a:t>
            </a:r>
            <a:r>
              <a:rPr lang="en-US" sz="2000" dirty="0"/>
              <a:t> les </a:t>
            </a:r>
            <a:r>
              <a:rPr lang="en-US" sz="2000" dirty="0" err="1"/>
              <a:t>personnes</a:t>
            </a:r>
            <a:r>
              <a:rPr lang="en-US" sz="2000" dirty="0"/>
              <a:t> qui les </a:t>
            </a:r>
            <a:r>
              <a:rPr lang="en-US" sz="2000" dirty="0" err="1"/>
              <a:t>soutiennent</a:t>
            </a:r>
            <a:r>
              <a:rPr lang="en-US" sz="2000" dirty="0"/>
              <a:t>, </a:t>
            </a:r>
            <a:r>
              <a:rPr lang="en-US" sz="2000" dirty="0" err="1"/>
              <a:t>bénéficient</a:t>
            </a:r>
            <a:r>
              <a:rPr lang="en-US" sz="2000" dirty="0"/>
              <a:t> de </a:t>
            </a:r>
            <a:r>
              <a:rPr lang="en-US" sz="2000" dirty="0" err="1"/>
              <a:t>ce</a:t>
            </a:r>
            <a:r>
              <a:rPr lang="en-US" sz="2000" dirty="0"/>
              <a:t> </a:t>
            </a:r>
            <a:r>
              <a:rPr lang="en-US" sz="2000" dirty="0" err="1"/>
              <a:t>crédit</a:t>
            </a:r>
            <a:r>
              <a:rPr lang="en-US" sz="2000" dirty="0"/>
              <a:t> sur </a:t>
            </a:r>
            <a:r>
              <a:rPr lang="en-US" sz="2000" dirty="0" err="1"/>
              <a:t>présentation</a:t>
            </a:r>
            <a:r>
              <a:rPr lang="en-US" sz="2000" dirty="0"/>
              <a:t> d'un document </a:t>
            </a:r>
            <a:r>
              <a:rPr lang="en-US" sz="2000" dirty="0" err="1"/>
              <a:t>établi</a:t>
            </a:r>
            <a:r>
              <a:rPr lang="en-US" sz="2000" dirty="0"/>
              <a:t> par </a:t>
            </a:r>
            <a:r>
              <a:rPr lang="en-US" sz="2000" dirty="0" err="1"/>
              <a:t>leur</a:t>
            </a:r>
            <a:r>
              <a:rPr lang="en-US" sz="2000" dirty="0"/>
              <a:t> </a:t>
            </a:r>
            <a:r>
              <a:rPr lang="en-US" sz="2000" dirty="0" err="1"/>
              <a:t>médecin</a:t>
            </a:r>
            <a:r>
              <a:rPr lang="en-US" sz="2000" dirty="0"/>
              <a:t>.</a:t>
            </a:r>
          </a:p>
          <a:p>
            <a:pPr marL="37465" indent="0">
              <a:buNone/>
              <a:defRPr/>
            </a:pPr>
            <a:endParaRPr lang="en-US" sz="2000" dirty="0"/>
          </a:p>
        </p:txBody>
      </p:sp>
      <p:sp>
        <p:nvSpPr>
          <p:cNvPr id="5" name="Title 1">
            <a:extLst>
              <a:ext uri="{FF2B5EF4-FFF2-40B4-BE49-F238E27FC236}">
                <a16:creationId xmlns:a16="http://schemas.microsoft.com/office/drawing/2014/main" id="{17F0A26D-62B2-F020-050F-C4D2357D2C17}"/>
              </a:ext>
            </a:extLst>
          </p:cNvPr>
          <p:cNvSpPr>
            <a:spLocks noGrp="1"/>
          </p:cNvSpPr>
          <p:nvPr>
            <p:ph type="title"/>
          </p:nvPr>
        </p:nvSpPr>
        <p:spPr>
          <a:xfrm>
            <a:off x="250825" y="365125"/>
            <a:ext cx="8639175" cy="1325563"/>
          </a:xfrm>
        </p:spPr>
        <p:txBody>
          <a:bodyPr>
            <a:normAutofit/>
          </a:bodyPr>
          <a:lstStyle/>
          <a:p>
            <a:r>
              <a:rPr lang="en-CA" sz="4000" dirty="0"/>
              <a:t>Allocation et c</a:t>
            </a:r>
            <a:r>
              <a:rPr lang="en-US" sz="4000" dirty="0" err="1"/>
              <a:t>rédits</a:t>
            </a:r>
            <a:r>
              <a:rPr lang="en-CA" sz="4000" dirty="0"/>
              <a:t> de </a:t>
            </a:r>
            <a:r>
              <a:rPr lang="en-CA" sz="4000" dirty="0" err="1"/>
              <a:t>l'ARC</a:t>
            </a:r>
            <a:endParaRPr lang="en-US" sz="1050" dirty="0" err="1"/>
          </a:p>
        </p:txBody>
      </p:sp>
    </p:spTree>
    <p:extLst>
      <p:ext uri="{BB962C8B-B14F-4D97-AF65-F5344CB8AC3E}">
        <p14:creationId xmlns:p14="http://schemas.microsoft.com/office/powerpoint/2010/main" val="378725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4"/>
            <a:ext cx="8638967" cy="5002757"/>
          </a:xfrm>
        </p:spPr>
        <p:txBody>
          <a:bodyPr>
            <a:normAutofit/>
          </a:bodyPr>
          <a:lstStyle/>
          <a:p>
            <a:pPr marL="37465" indent="0">
              <a:buNone/>
              <a:defRPr/>
            </a:pPr>
            <a:r>
              <a:rPr lang="en-US" sz="2000" i="1" dirty="0" err="1"/>
              <a:t>Quelques</a:t>
            </a:r>
            <a:r>
              <a:rPr lang="en-US" sz="2000" i="1" dirty="0"/>
              <a:t> </a:t>
            </a:r>
            <a:r>
              <a:rPr lang="en-US" sz="2000" i="1" dirty="0" err="1"/>
              <a:t>exemples</a:t>
            </a:r>
            <a:r>
              <a:rPr lang="en-US" sz="2000" i="1" dirty="0"/>
              <a:t> de </a:t>
            </a:r>
            <a:r>
              <a:rPr lang="en-US" sz="2000" i="1" dirty="0" err="1"/>
              <a:t>crédits</a:t>
            </a:r>
            <a:r>
              <a:rPr lang="en-US" sz="2000" i="1" dirty="0"/>
              <a:t> </a:t>
            </a:r>
            <a:r>
              <a:rPr lang="en-US" sz="2000" i="1" dirty="0" err="1"/>
              <a:t>d'impôt</a:t>
            </a:r>
            <a:r>
              <a:rPr lang="en-US" sz="2000" i="1" dirty="0"/>
              <a:t> </a:t>
            </a:r>
            <a:r>
              <a:rPr lang="en-US" sz="2000" b="1" i="1" dirty="0" err="1"/>
              <a:t>provinciaux</a:t>
            </a:r>
            <a:r>
              <a:rPr lang="en-US" sz="2000" i="1" dirty="0"/>
              <a:t> non </a:t>
            </a:r>
            <a:r>
              <a:rPr lang="en-US" sz="2000" i="1" dirty="0" err="1"/>
              <a:t>remboursables</a:t>
            </a:r>
            <a:r>
              <a:rPr lang="en-US" sz="2000" i="1" dirty="0"/>
              <a:t> :</a:t>
            </a:r>
            <a:endParaRPr lang="en-US" i="1" dirty="0"/>
          </a:p>
          <a:p>
            <a:pPr marL="37465" indent="0">
              <a:buNone/>
              <a:defRPr/>
            </a:pPr>
            <a:r>
              <a:rPr lang="en-US" sz="2000" dirty="0" err="1"/>
              <a:t>Identique</a:t>
            </a:r>
            <a:r>
              <a:rPr lang="en-US" sz="2000" dirty="0"/>
              <a:t> au </a:t>
            </a:r>
            <a:r>
              <a:rPr lang="en-US" sz="2000" dirty="0" err="1"/>
              <a:t>fédéral</a:t>
            </a:r>
            <a:endParaRPr lang="en-US" dirty="0" err="1"/>
          </a:p>
          <a:p>
            <a:pPr marL="37465" indent="0">
              <a:buNone/>
              <a:defRPr/>
            </a:pPr>
            <a:r>
              <a:rPr lang="en-US" sz="2000" b="1" i="1" dirty="0"/>
              <a:t>Plus:</a:t>
            </a:r>
            <a:endParaRPr lang="en-US" b="1" i="1" dirty="0"/>
          </a:p>
          <a:p>
            <a:pPr marL="37465" indent="0">
              <a:lnSpc>
                <a:spcPts val="2400"/>
              </a:lnSpc>
              <a:buNone/>
              <a:defRPr/>
            </a:pPr>
            <a:r>
              <a:rPr lang="en-US" sz="2000" b="1" dirty="0"/>
              <a:t>Crédit </a:t>
            </a:r>
            <a:r>
              <a:rPr lang="en-US" sz="2000" b="1" dirty="0" err="1"/>
              <a:t>d'impôt</a:t>
            </a:r>
            <a:r>
              <a:rPr lang="en-US" sz="2000" b="1" dirty="0"/>
              <a:t> pour les </a:t>
            </a:r>
            <a:r>
              <a:rPr lang="en-US" sz="2000" b="1" dirty="0" err="1"/>
              <a:t>personnes</a:t>
            </a:r>
            <a:r>
              <a:rPr lang="en-US" sz="2000" b="1" dirty="0"/>
              <a:t> et les </a:t>
            </a:r>
            <a:r>
              <a:rPr lang="en-US" sz="2000" b="1" dirty="0" err="1"/>
              <a:t>familles</a:t>
            </a:r>
            <a:r>
              <a:rPr lang="en-US" sz="2000" b="1" dirty="0"/>
              <a:t> à </a:t>
            </a:r>
            <a:r>
              <a:rPr lang="en-US" sz="2000" b="1" dirty="0" err="1"/>
              <a:t>faible</a:t>
            </a:r>
            <a:r>
              <a:rPr lang="en-US" sz="2000" b="1" dirty="0"/>
              <a:t> </a:t>
            </a:r>
            <a:r>
              <a:rPr lang="en-US" sz="2000" b="1" dirty="0" err="1"/>
              <a:t>revenu</a:t>
            </a:r>
            <a:r>
              <a:rPr lang="en-US" sz="2000" b="1" dirty="0"/>
              <a:t> :</a:t>
            </a:r>
            <a:r>
              <a:rPr lang="en-US" sz="2000" dirty="0"/>
              <a:t> pour les </a:t>
            </a:r>
            <a:r>
              <a:rPr lang="en-US" sz="2000" dirty="0" err="1"/>
              <a:t>personnes</a:t>
            </a:r>
            <a:r>
              <a:rPr lang="en-US" sz="2000" dirty="0"/>
              <a:t> à </a:t>
            </a:r>
            <a:r>
              <a:rPr lang="en-US" sz="2000" dirty="0" err="1"/>
              <a:t>faible</a:t>
            </a:r>
            <a:r>
              <a:rPr lang="en-US" sz="2000" dirty="0"/>
              <a:t> </a:t>
            </a:r>
            <a:r>
              <a:rPr lang="en-US" sz="2000" dirty="0" err="1"/>
              <a:t>revenu</a:t>
            </a:r>
            <a:r>
              <a:rPr lang="en-US" sz="2000" dirty="0"/>
              <a:t>, </a:t>
            </a:r>
            <a:r>
              <a:rPr lang="en-US" sz="2000" dirty="0" err="1"/>
              <a:t>afin</a:t>
            </a:r>
            <a:r>
              <a:rPr lang="en-US" sz="2000" dirty="0"/>
              <a:t> de </a:t>
            </a:r>
            <a:r>
              <a:rPr lang="en-US" sz="2000" dirty="0" err="1"/>
              <a:t>réduire</a:t>
            </a:r>
            <a:r>
              <a:rPr lang="en-US" sz="2000" dirty="0"/>
              <a:t> </a:t>
            </a:r>
            <a:r>
              <a:rPr lang="en-US" sz="2000" dirty="0" err="1"/>
              <a:t>leur</a:t>
            </a:r>
            <a:r>
              <a:rPr lang="en-US" sz="2000" dirty="0"/>
              <a:t> </a:t>
            </a:r>
            <a:r>
              <a:rPr lang="en-US" sz="2000" dirty="0" err="1"/>
              <a:t>impôt</a:t>
            </a:r>
            <a:r>
              <a:rPr lang="en-US" sz="2000" dirty="0"/>
              <a:t> personnel de </a:t>
            </a:r>
            <a:r>
              <a:rPr lang="en-US" sz="2000" dirty="0" err="1"/>
              <a:t>l'Ontario</a:t>
            </a:r>
            <a:r>
              <a:rPr lang="en-US" sz="2000" dirty="0"/>
              <a:t>.</a:t>
            </a:r>
            <a:endParaRPr lang="en-US" dirty="0"/>
          </a:p>
          <a:p>
            <a:pPr marL="37465" indent="0">
              <a:buNone/>
              <a:defRPr/>
            </a:pPr>
            <a:endParaRPr lang="en-US" sz="2000" dirty="0"/>
          </a:p>
          <a:p>
            <a:pPr marL="37465" indent="0">
              <a:buNone/>
              <a:defRPr/>
            </a:pPr>
            <a:endParaRPr lang="en-US" sz="2000" dirty="0"/>
          </a:p>
          <a:p>
            <a:pPr marL="37465" indent="0">
              <a:buNone/>
              <a:defRPr/>
            </a:pPr>
            <a:endParaRPr lang="en-US" sz="2000" dirty="0"/>
          </a:p>
        </p:txBody>
      </p:sp>
      <p:sp>
        <p:nvSpPr>
          <p:cNvPr id="5" name="Title 1">
            <a:extLst>
              <a:ext uri="{FF2B5EF4-FFF2-40B4-BE49-F238E27FC236}">
                <a16:creationId xmlns:a16="http://schemas.microsoft.com/office/drawing/2014/main" id="{255EC774-833D-5C0C-1571-0B642345A9E2}"/>
              </a:ext>
            </a:extLst>
          </p:cNvPr>
          <p:cNvSpPr>
            <a:spLocks noGrp="1"/>
          </p:cNvSpPr>
          <p:nvPr>
            <p:ph type="title"/>
          </p:nvPr>
        </p:nvSpPr>
        <p:spPr>
          <a:xfrm>
            <a:off x="251406" y="365129"/>
            <a:ext cx="8638967" cy="1325563"/>
          </a:xfrm>
        </p:spPr>
        <p:txBody>
          <a:bodyPr>
            <a:normAutofit/>
          </a:bodyPr>
          <a:lstStyle/>
          <a:p>
            <a:r>
              <a:rPr lang="en-CA" sz="4000" dirty="0"/>
              <a:t>Allocation et c</a:t>
            </a:r>
            <a:r>
              <a:rPr lang="en-US" sz="4000" dirty="0" err="1"/>
              <a:t>rédits</a:t>
            </a:r>
            <a:r>
              <a:rPr lang="en-CA" sz="4000" dirty="0"/>
              <a:t> de </a:t>
            </a:r>
            <a:r>
              <a:rPr lang="en-CA" sz="4000" dirty="0" err="1"/>
              <a:t>l'ARC</a:t>
            </a:r>
            <a:endParaRPr lang="en-US" sz="1050" dirty="0" err="1"/>
          </a:p>
        </p:txBody>
      </p:sp>
    </p:spTree>
    <p:extLst>
      <p:ext uri="{BB962C8B-B14F-4D97-AF65-F5344CB8AC3E}">
        <p14:creationId xmlns:p14="http://schemas.microsoft.com/office/powerpoint/2010/main" val="34585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4"/>
            <a:ext cx="8638967" cy="5002757"/>
          </a:xfrm>
        </p:spPr>
        <p:txBody>
          <a:bodyPr>
            <a:normAutofit/>
          </a:bodyPr>
          <a:lstStyle/>
          <a:p>
            <a:pPr marL="37465" indent="0">
              <a:buNone/>
              <a:defRPr/>
            </a:pPr>
            <a:r>
              <a:rPr lang="en-US" sz="2000" b="1" dirty="0"/>
              <a:t>De </a:t>
            </a:r>
            <a:r>
              <a:rPr lang="en-US" sz="2000" b="1" dirty="0" err="1"/>
              <a:t>meilleures</a:t>
            </a:r>
            <a:r>
              <a:rPr lang="en-US" sz="2000" b="1" dirty="0"/>
              <a:t> </a:t>
            </a:r>
            <a:r>
              <a:rPr lang="en-US" sz="2000" b="1" dirty="0" err="1"/>
              <a:t>nouvelles</a:t>
            </a:r>
            <a:r>
              <a:rPr lang="en-US" sz="2000" b="1" dirty="0"/>
              <a:t>!</a:t>
            </a:r>
            <a:endParaRPr lang="en-US" b="1" dirty="0"/>
          </a:p>
          <a:p>
            <a:pPr marL="37465" indent="0">
              <a:buNone/>
              <a:defRPr/>
            </a:pPr>
            <a:r>
              <a:rPr lang="en-US" sz="2000" dirty="0"/>
              <a:t>En Ontario, les </a:t>
            </a:r>
            <a:r>
              <a:rPr lang="en-US" sz="2000" dirty="0" err="1"/>
              <a:t>résidents</a:t>
            </a:r>
            <a:r>
              <a:rPr lang="en-US" sz="2000" dirty="0"/>
              <a:t> </a:t>
            </a:r>
            <a:r>
              <a:rPr lang="en-US" sz="2000" dirty="0" err="1"/>
              <a:t>bénéficient</a:t>
            </a:r>
            <a:r>
              <a:rPr lang="en-US" sz="2000" dirty="0"/>
              <a:t> de </a:t>
            </a:r>
            <a:r>
              <a:rPr lang="en-US" sz="2000" b="1" dirty="0" err="1"/>
              <a:t>crédits</a:t>
            </a:r>
            <a:r>
              <a:rPr lang="en-US" sz="2000" b="1" dirty="0"/>
              <a:t> </a:t>
            </a:r>
            <a:r>
              <a:rPr lang="en-US" sz="2000" b="1" dirty="0" err="1"/>
              <a:t>d'impôt</a:t>
            </a:r>
            <a:r>
              <a:rPr lang="en-US" sz="2000" dirty="0"/>
              <a:t> et de </a:t>
            </a:r>
            <a:r>
              <a:rPr lang="en-US" sz="2000" b="1" dirty="0" err="1"/>
              <a:t>prestations</a:t>
            </a:r>
            <a:r>
              <a:rPr lang="en-US" sz="2000" b="1" dirty="0"/>
              <a:t> </a:t>
            </a:r>
            <a:r>
              <a:rPr lang="en-US" sz="2000" b="1" dirty="0" err="1"/>
              <a:t>remboursables</a:t>
            </a:r>
            <a:endParaRPr lang="en-US" b="1" dirty="0"/>
          </a:p>
          <a:p>
            <a:pPr marL="37465" indent="0">
              <a:buNone/>
              <a:defRPr/>
            </a:pPr>
            <a:endParaRPr lang="en-US" sz="2000" b="1" dirty="0"/>
          </a:p>
          <a:p>
            <a:pPr marL="37465" indent="0">
              <a:lnSpc>
                <a:spcPts val="2400"/>
              </a:lnSpc>
              <a:buNone/>
              <a:defRPr/>
            </a:pPr>
            <a:r>
              <a:rPr lang="en-US" sz="2000" b="1" dirty="0" err="1"/>
              <a:t>Crédits</a:t>
            </a:r>
            <a:r>
              <a:rPr lang="en-US" sz="2000" b="1" dirty="0"/>
              <a:t> </a:t>
            </a:r>
            <a:r>
              <a:rPr lang="en-US" sz="2000" b="1" dirty="0" err="1"/>
              <a:t>d'impôt</a:t>
            </a:r>
            <a:r>
              <a:rPr lang="en-US" sz="2000" b="1" dirty="0"/>
              <a:t> </a:t>
            </a:r>
            <a:r>
              <a:rPr lang="en-US" sz="2000" b="1" dirty="0" err="1"/>
              <a:t>remboursables</a:t>
            </a:r>
            <a:r>
              <a:rPr lang="en-US" sz="2000" b="1" dirty="0"/>
              <a:t> :</a:t>
            </a:r>
            <a:r>
              <a:rPr lang="en-US" sz="2000" dirty="0"/>
              <a:t> Vous </a:t>
            </a:r>
            <a:r>
              <a:rPr lang="en-US" sz="2000" dirty="0" err="1"/>
              <a:t>avez</a:t>
            </a:r>
            <a:r>
              <a:rPr lang="en-US" sz="2000" dirty="0"/>
              <a:t> le droit de </a:t>
            </a:r>
            <a:r>
              <a:rPr lang="en-US" sz="2000" dirty="0" err="1"/>
              <a:t>recevoir</a:t>
            </a:r>
            <a:r>
              <a:rPr lang="en-US" sz="2000" dirty="0"/>
              <a:t> de </a:t>
            </a:r>
            <a:r>
              <a:rPr lang="en-US" sz="2000" dirty="0" err="1"/>
              <a:t>l'argent</a:t>
            </a:r>
            <a:r>
              <a:rPr lang="en-US" sz="2000" dirty="0"/>
              <a:t> pour </a:t>
            </a:r>
            <a:r>
              <a:rPr lang="en-US" sz="2000" dirty="0" err="1"/>
              <a:t>ces</a:t>
            </a:r>
            <a:r>
              <a:rPr lang="en-US" sz="2000" dirty="0"/>
              <a:t> </a:t>
            </a:r>
            <a:r>
              <a:rPr lang="en-US" sz="2000" dirty="0" err="1"/>
              <a:t>crédits</a:t>
            </a:r>
            <a:r>
              <a:rPr lang="en-US" sz="2000" dirty="0"/>
              <a:t> </a:t>
            </a:r>
            <a:r>
              <a:rPr lang="en-US" sz="2000" dirty="0" err="1"/>
              <a:t>même</a:t>
            </a:r>
            <a:r>
              <a:rPr lang="en-US" sz="2000" dirty="0"/>
              <a:t> </a:t>
            </a:r>
            <a:r>
              <a:rPr lang="en-US" sz="2000" dirty="0" err="1"/>
              <a:t>si</a:t>
            </a:r>
            <a:r>
              <a:rPr lang="en-US" sz="2000" dirty="0"/>
              <a:t> </a:t>
            </a:r>
            <a:r>
              <a:rPr lang="en-US" sz="2000" dirty="0" err="1"/>
              <a:t>vous</a:t>
            </a:r>
            <a:r>
              <a:rPr lang="en-US" sz="2000" dirty="0"/>
              <a:t> </a:t>
            </a:r>
            <a:r>
              <a:rPr lang="en-US" sz="2000" dirty="0" err="1"/>
              <a:t>n'avez</a:t>
            </a:r>
            <a:r>
              <a:rPr lang="en-US" sz="2000" dirty="0"/>
              <a:t> pas </a:t>
            </a:r>
            <a:r>
              <a:rPr lang="en-US" sz="2000" dirty="0" err="1"/>
              <a:t>d'impôts</a:t>
            </a:r>
            <a:r>
              <a:rPr lang="en-US" sz="2000" dirty="0"/>
              <a:t> à payer !</a:t>
            </a:r>
            <a:endParaRPr lang="en-US" dirty="0"/>
          </a:p>
          <a:p>
            <a:pPr marL="723265" lvl="1" indent="-342900">
              <a:lnSpc>
                <a:spcPts val="2400"/>
              </a:lnSpc>
              <a:buFont typeface="Wingdings" panose="05000000000000000000" pitchFamily="2" charset="2"/>
              <a:buChar char="q"/>
              <a:defRPr/>
            </a:pPr>
            <a:r>
              <a:rPr lang="en-US" sz="2000" b="1" dirty="0" err="1"/>
              <a:t>Vacances</a:t>
            </a:r>
            <a:r>
              <a:rPr lang="en-US" sz="2000" b="1" dirty="0"/>
              <a:t> </a:t>
            </a:r>
            <a:r>
              <a:rPr lang="en-US" sz="2000" b="1" dirty="0" err="1"/>
              <a:t>en</a:t>
            </a:r>
            <a:r>
              <a:rPr lang="en-US" sz="2000" b="1" dirty="0"/>
              <a:t> Ontario:</a:t>
            </a:r>
            <a:r>
              <a:rPr lang="en-US" sz="2000" dirty="0"/>
              <a:t> </a:t>
            </a:r>
            <a:r>
              <a:rPr lang="en-US" sz="2000" dirty="0" err="1"/>
              <a:t>jusqu'à</a:t>
            </a:r>
            <a:r>
              <a:rPr lang="en-US" sz="2000" dirty="0"/>
              <a:t> 200 dollars </a:t>
            </a:r>
            <a:r>
              <a:rPr lang="en-US" sz="2000" dirty="0" err="1"/>
              <a:t>peuvent</a:t>
            </a:r>
            <a:r>
              <a:rPr lang="en-US" sz="2000" dirty="0"/>
              <a:t> </a:t>
            </a:r>
            <a:r>
              <a:rPr lang="en-US" sz="2000" dirty="0" err="1"/>
              <a:t>être</a:t>
            </a:r>
            <a:r>
              <a:rPr lang="en-US" sz="2000" dirty="0"/>
              <a:t> </a:t>
            </a:r>
            <a:r>
              <a:rPr lang="en-US" sz="2000" dirty="0" err="1"/>
              <a:t>récupérés</a:t>
            </a:r>
            <a:r>
              <a:rPr lang="en-US" sz="2000" dirty="0"/>
              <a:t> pour les </a:t>
            </a:r>
            <a:r>
              <a:rPr lang="en-US" sz="2000" dirty="0" err="1"/>
              <a:t>dépenses</a:t>
            </a:r>
            <a:r>
              <a:rPr lang="en-US" sz="2000" dirty="0"/>
              <a:t> </a:t>
            </a:r>
            <a:r>
              <a:rPr lang="en-US" sz="2000" dirty="0" err="1"/>
              <a:t>liées</a:t>
            </a:r>
            <a:r>
              <a:rPr lang="en-US" sz="2000" dirty="0"/>
              <a:t> à des </a:t>
            </a:r>
            <a:r>
              <a:rPr lang="en-US" sz="2000" dirty="0" err="1"/>
              <a:t>séjours</a:t>
            </a:r>
            <a:r>
              <a:rPr lang="en-US" sz="2000" dirty="0"/>
              <a:t> de </a:t>
            </a:r>
            <a:r>
              <a:rPr lang="en-US" sz="2000" dirty="0" err="1"/>
              <a:t>loisirs</a:t>
            </a:r>
            <a:r>
              <a:rPr lang="en-US" sz="2000" dirty="0"/>
              <a:t> dans un </a:t>
            </a:r>
            <a:r>
              <a:rPr lang="en-US" sz="2000" dirty="0" err="1"/>
              <a:t>établissement</a:t>
            </a:r>
            <a:r>
              <a:rPr lang="en-US" sz="2000" dirty="0"/>
              <a:t> </a:t>
            </a:r>
            <a:r>
              <a:rPr lang="en-US" sz="2000" dirty="0" err="1"/>
              <a:t>d'hébergement</a:t>
            </a:r>
            <a:r>
              <a:rPr lang="en-US" sz="2000" dirty="0"/>
              <a:t> de </a:t>
            </a:r>
            <a:r>
              <a:rPr lang="en-US" sz="2000" dirty="0" err="1"/>
              <a:t>l'Ontario</a:t>
            </a:r>
            <a:r>
              <a:rPr lang="en-US" sz="2000" dirty="0"/>
              <a:t>.</a:t>
            </a:r>
          </a:p>
          <a:p>
            <a:pPr marL="723265" lvl="1" indent="-342900">
              <a:lnSpc>
                <a:spcPts val="2400"/>
              </a:lnSpc>
              <a:buFont typeface="Wingdings" panose="05000000000000000000" pitchFamily="2" charset="2"/>
              <a:buChar char="q"/>
              <a:defRPr/>
            </a:pPr>
            <a:r>
              <a:rPr lang="en-US" sz="2000" b="1" dirty="0"/>
              <a:t>Formation :</a:t>
            </a:r>
            <a:r>
              <a:rPr lang="en-US" sz="2000" dirty="0"/>
              <a:t> frais de </a:t>
            </a:r>
            <a:r>
              <a:rPr lang="en-US" sz="2000" dirty="0" err="1"/>
              <a:t>scolarité</a:t>
            </a:r>
            <a:r>
              <a:rPr lang="en-US" sz="2000" dirty="0"/>
              <a:t> </a:t>
            </a:r>
            <a:r>
              <a:rPr lang="en-US" sz="2000" dirty="0" err="1"/>
              <a:t>admissibles</a:t>
            </a:r>
            <a:r>
              <a:rPr lang="en-US" sz="2000" dirty="0"/>
              <a:t> </a:t>
            </a:r>
            <a:r>
              <a:rPr lang="en-US" sz="2000" dirty="0" err="1"/>
              <a:t>payés</a:t>
            </a:r>
            <a:r>
              <a:rPr lang="en-US" sz="2000" dirty="0"/>
              <a:t> à des </a:t>
            </a:r>
            <a:r>
              <a:rPr lang="en-US" sz="2000" dirty="0" err="1"/>
              <a:t>établissements</a:t>
            </a:r>
            <a:r>
              <a:rPr lang="en-US" sz="2000" dirty="0"/>
              <a:t> </a:t>
            </a:r>
            <a:r>
              <a:rPr lang="en-US" sz="2000" dirty="0" err="1"/>
              <a:t>d'enseignement</a:t>
            </a:r>
            <a:r>
              <a:rPr lang="en-US" sz="2000" dirty="0"/>
              <a:t> </a:t>
            </a:r>
            <a:r>
              <a:rPr lang="en-US" sz="2000" dirty="0" err="1"/>
              <a:t>canadiens</a:t>
            </a:r>
            <a:r>
              <a:rPr lang="en-US" sz="2000" dirty="0"/>
              <a:t> (maximum 2 000 $).</a:t>
            </a:r>
          </a:p>
          <a:p>
            <a:pPr marL="37465" indent="0">
              <a:buNone/>
              <a:defRPr/>
            </a:pPr>
            <a:endParaRPr lang="en-US" sz="2000" dirty="0"/>
          </a:p>
          <a:p>
            <a:pPr marL="37465" indent="0">
              <a:buNone/>
              <a:defRPr/>
            </a:pPr>
            <a:endParaRPr lang="en-US" sz="2000" dirty="0"/>
          </a:p>
        </p:txBody>
      </p:sp>
      <p:sp>
        <p:nvSpPr>
          <p:cNvPr id="5" name="Title 1">
            <a:extLst>
              <a:ext uri="{FF2B5EF4-FFF2-40B4-BE49-F238E27FC236}">
                <a16:creationId xmlns:a16="http://schemas.microsoft.com/office/drawing/2014/main" id="{42F7076A-C2ED-2845-2D20-BE570A47197B}"/>
              </a:ext>
            </a:extLst>
          </p:cNvPr>
          <p:cNvSpPr>
            <a:spLocks noGrp="1"/>
          </p:cNvSpPr>
          <p:nvPr>
            <p:ph type="title"/>
          </p:nvPr>
        </p:nvSpPr>
        <p:spPr>
          <a:xfrm>
            <a:off x="250825" y="365125"/>
            <a:ext cx="8639175" cy="1325563"/>
          </a:xfrm>
        </p:spPr>
        <p:txBody>
          <a:bodyPr>
            <a:normAutofit/>
          </a:bodyPr>
          <a:lstStyle/>
          <a:p>
            <a:r>
              <a:rPr lang="en-CA" sz="4000" dirty="0"/>
              <a:t>Allocation et c</a:t>
            </a:r>
            <a:r>
              <a:rPr lang="en-US" sz="4000" dirty="0" err="1"/>
              <a:t>rédits</a:t>
            </a:r>
            <a:r>
              <a:rPr lang="en-CA" sz="4000" dirty="0"/>
              <a:t> de </a:t>
            </a:r>
            <a:r>
              <a:rPr lang="en-CA" sz="4000" dirty="0" err="1"/>
              <a:t>l'ARC</a:t>
            </a:r>
            <a:endParaRPr lang="en-US" sz="1050" dirty="0" err="1"/>
          </a:p>
        </p:txBody>
      </p:sp>
    </p:spTree>
    <p:extLst>
      <p:ext uri="{BB962C8B-B14F-4D97-AF65-F5344CB8AC3E}">
        <p14:creationId xmlns:p14="http://schemas.microsoft.com/office/powerpoint/2010/main" val="23568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4"/>
            <a:ext cx="8638967" cy="5002757"/>
          </a:xfrm>
        </p:spPr>
        <p:txBody>
          <a:bodyPr>
            <a:normAutofit/>
          </a:bodyPr>
          <a:lstStyle/>
          <a:p>
            <a:pPr marL="37465" indent="0">
              <a:buNone/>
              <a:defRPr/>
            </a:pPr>
            <a:r>
              <a:rPr lang="en-US" sz="2000" b="1" dirty="0"/>
              <a:t>De </a:t>
            </a:r>
            <a:r>
              <a:rPr lang="en-US" sz="2000" b="1" dirty="0" err="1"/>
              <a:t>meilleures</a:t>
            </a:r>
            <a:r>
              <a:rPr lang="en-US" sz="2000" b="1" dirty="0"/>
              <a:t> </a:t>
            </a:r>
            <a:r>
              <a:rPr lang="en-US" sz="2000" b="1" dirty="0" err="1"/>
              <a:t>nouvelles</a:t>
            </a:r>
            <a:r>
              <a:rPr lang="en-US" sz="2000" b="1" dirty="0"/>
              <a:t> ! </a:t>
            </a:r>
            <a:endParaRPr lang="en-US" dirty="0"/>
          </a:p>
          <a:p>
            <a:pPr marL="37465" indent="0">
              <a:buNone/>
              <a:defRPr/>
            </a:pPr>
            <a:r>
              <a:rPr lang="en-US" sz="2000" dirty="0"/>
              <a:t>En Ontario, les </a:t>
            </a:r>
            <a:r>
              <a:rPr lang="en-US" sz="2000" dirty="0" err="1"/>
              <a:t>contribuables</a:t>
            </a:r>
            <a:r>
              <a:rPr lang="en-US" sz="2000" dirty="0"/>
              <a:t> </a:t>
            </a:r>
            <a:r>
              <a:rPr lang="en-US" sz="2000" dirty="0" err="1"/>
              <a:t>reçoivent</a:t>
            </a:r>
            <a:r>
              <a:rPr lang="en-US" sz="2000" dirty="0"/>
              <a:t> des </a:t>
            </a:r>
            <a:r>
              <a:rPr lang="en-US" sz="2000" dirty="0" err="1"/>
              <a:t>crédits</a:t>
            </a:r>
            <a:r>
              <a:rPr lang="en-US" sz="2000" dirty="0"/>
              <a:t> </a:t>
            </a:r>
            <a:r>
              <a:rPr lang="en-US" sz="2000" dirty="0" err="1"/>
              <a:t>d'impôt</a:t>
            </a:r>
            <a:r>
              <a:rPr lang="en-US" sz="2000" dirty="0"/>
              <a:t> </a:t>
            </a:r>
            <a:r>
              <a:rPr lang="en-US" sz="2000" dirty="0" err="1"/>
              <a:t>remboursables</a:t>
            </a:r>
            <a:r>
              <a:rPr lang="en-US" sz="2000" dirty="0"/>
              <a:t> et des </a:t>
            </a:r>
            <a:r>
              <a:rPr lang="en-US" sz="2000" dirty="0" err="1"/>
              <a:t>prestations</a:t>
            </a:r>
            <a:r>
              <a:rPr lang="en-US" sz="2000" dirty="0"/>
              <a:t>.</a:t>
            </a:r>
            <a:endParaRPr lang="en-US" dirty="0"/>
          </a:p>
          <a:p>
            <a:pPr marL="37465" indent="0">
              <a:buNone/>
              <a:defRPr/>
            </a:pPr>
            <a:endParaRPr lang="en-US" sz="2000" b="1" dirty="0"/>
          </a:p>
          <a:p>
            <a:pPr marL="37465" indent="0">
              <a:buNone/>
              <a:defRPr/>
            </a:pPr>
            <a:r>
              <a:rPr lang="en-US" sz="2000" b="1" dirty="0"/>
              <a:t>Subventions et </a:t>
            </a:r>
            <a:r>
              <a:rPr lang="en-US" sz="2000" b="1" dirty="0" err="1"/>
              <a:t>avantages</a:t>
            </a:r>
            <a:r>
              <a:rPr lang="en-US" sz="2000" b="1" dirty="0"/>
              <a:t>:</a:t>
            </a:r>
            <a:endParaRPr lang="en-US" dirty="0"/>
          </a:p>
          <a:p>
            <a:pPr marL="722630" lvl="1" indent="-342900">
              <a:buFont typeface="Wingdings" panose="05000000000000000000" pitchFamily="2" charset="2"/>
              <a:buChar char="q"/>
              <a:defRPr/>
            </a:pPr>
            <a:r>
              <a:rPr lang="en-US" sz="2000" b="1" dirty="0"/>
              <a:t>Crédit de tax de vente de </a:t>
            </a:r>
            <a:r>
              <a:rPr lang="en-US" sz="2000" b="1" dirty="0" err="1"/>
              <a:t>l'Ontario</a:t>
            </a:r>
            <a:r>
              <a:rPr lang="en-US" sz="2000" b="1" dirty="0"/>
              <a:t> (CTVO)</a:t>
            </a:r>
          </a:p>
          <a:p>
            <a:pPr marL="722630" lvl="1" indent="-342900">
              <a:buFont typeface="Wingdings" panose="05000000000000000000" pitchFamily="2" charset="2"/>
              <a:buChar char="q"/>
              <a:defRPr/>
            </a:pPr>
            <a:r>
              <a:rPr lang="en-US" sz="2000" b="1" dirty="0"/>
              <a:t>Crédit </a:t>
            </a:r>
            <a:r>
              <a:rPr lang="en-US" sz="2000" b="1" dirty="0" err="1"/>
              <a:t>d'impôt</a:t>
            </a:r>
            <a:r>
              <a:rPr lang="en-US" sz="2000" b="1" dirty="0"/>
              <a:t> de </a:t>
            </a:r>
            <a:r>
              <a:rPr lang="en-US" sz="2000" b="1" dirty="0" err="1"/>
              <a:t>l'Ontario</a:t>
            </a:r>
            <a:r>
              <a:rPr lang="en-US" sz="2000" b="1" dirty="0"/>
              <a:t> pour les </a:t>
            </a:r>
            <a:r>
              <a:rPr lang="en-US" sz="2000" b="1" dirty="0" err="1"/>
              <a:t>coûts</a:t>
            </a:r>
            <a:r>
              <a:rPr lang="en-US" sz="2000" b="1" dirty="0"/>
              <a:t> </a:t>
            </a:r>
            <a:r>
              <a:rPr lang="en-US" sz="2000" b="1" dirty="0" err="1"/>
              <a:t>d’énergie</a:t>
            </a:r>
            <a:r>
              <a:rPr lang="en-US" sz="2000" b="1" dirty="0"/>
              <a:t> et les </a:t>
            </a:r>
            <a:r>
              <a:rPr lang="en-US" sz="2000" b="1" dirty="0" err="1"/>
              <a:t>impôts</a:t>
            </a:r>
            <a:r>
              <a:rPr lang="en-US" sz="2000" b="1" dirty="0"/>
              <a:t> </a:t>
            </a:r>
            <a:r>
              <a:rPr lang="en-US" sz="2000" b="1" dirty="0" err="1"/>
              <a:t>fonciers</a:t>
            </a:r>
            <a:r>
              <a:rPr lang="en-US" sz="2000" b="1" dirty="0"/>
              <a:t> (CIOCEIF)</a:t>
            </a:r>
          </a:p>
          <a:p>
            <a:pPr marL="722630" lvl="1" indent="-342900">
              <a:buFont typeface="Wingdings" panose="05000000000000000000" pitchFamily="2" charset="2"/>
              <a:buChar char="q"/>
              <a:defRPr/>
            </a:pPr>
            <a:r>
              <a:rPr lang="en-US" sz="2000" b="1" dirty="0"/>
              <a:t>Crédit pour les </a:t>
            </a:r>
            <a:r>
              <a:rPr lang="en-US" sz="2000" b="1" dirty="0" err="1"/>
              <a:t>coûts</a:t>
            </a:r>
            <a:r>
              <a:rPr lang="en-US" sz="2000" b="1" dirty="0"/>
              <a:t> </a:t>
            </a:r>
            <a:r>
              <a:rPr lang="en-US" sz="2000" b="1" dirty="0" err="1"/>
              <a:t>d’énergie</a:t>
            </a:r>
            <a:r>
              <a:rPr lang="en-US" sz="2000" b="1" dirty="0"/>
              <a:t> dans le Nord de </a:t>
            </a:r>
            <a:r>
              <a:rPr lang="en-US" sz="2000" b="1" dirty="0" err="1"/>
              <a:t>l’Ontario</a:t>
            </a:r>
            <a:r>
              <a:rPr lang="en-US" sz="2000" b="1" dirty="0"/>
              <a:t> (CCENO)</a:t>
            </a:r>
          </a:p>
          <a:p>
            <a:pPr marL="722630" lvl="1" indent="-342900">
              <a:buFont typeface="Wingdings" panose="05000000000000000000" pitchFamily="2" charset="2"/>
              <a:buChar char="q"/>
              <a:defRPr/>
            </a:pPr>
            <a:r>
              <a:rPr lang="en-US" sz="2000" b="1" dirty="0"/>
              <a:t>Subvention aux </a:t>
            </a:r>
            <a:r>
              <a:rPr lang="en-US" sz="2000" b="1" dirty="0" err="1"/>
              <a:t>personnes</a:t>
            </a:r>
            <a:r>
              <a:rPr lang="en-US" sz="2000" b="1" dirty="0"/>
              <a:t> </a:t>
            </a:r>
            <a:r>
              <a:rPr lang="en-US" sz="2000" b="1" dirty="0" err="1"/>
              <a:t>âgées</a:t>
            </a:r>
            <a:r>
              <a:rPr lang="en-US" sz="2000" b="1" dirty="0"/>
              <a:t> propriétaires pour </a:t>
            </a:r>
            <a:r>
              <a:rPr lang="en-US" sz="2000" b="1" dirty="0" err="1"/>
              <a:t>l’impôt</a:t>
            </a:r>
            <a:r>
              <a:rPr lang="en-US" sz="2000" b="1" dirty="0"/>
              <a:t> </a:t>
            </a:r>
            <a:r>
              <a:rPr lang="en-US" sz="2000" b="1" dirty="0" err="1"/>
              <a:t>foncier</a:t>
            </a:r>
            <a:r>
              <a:rPr lang="en-US" sz="2000" b="1" dirty="0"/>
              <a:t> de </a:t>
            </a:r>
            <a:r>
              <a:rPr lang="en-US" sz="2000" b="1" dirty="0" err="1"/>
              <a:t>l’Ontario</a:t>
            </a:r>
            <a:r>
              <a:rPr lang="en-US" sz="2000" b="1" dirty="0"/>
              <a:t> (SPAPIFO)</a:t>
            </a:r>
          </a:p>
          <a:p>
            <a:pPr marL="37465" indent="0">
              <a:buNone/>
              <a:defRPr/>
            </a:pPr>
            <a:endParaRPr lang="en-US" sz="2000" dirty="0"/>
          </a:p>
          <a:p>
            <a:pPr marL="37465" indent="0">
              <a:buNone/>
              <a:defRPr/>
            </a:pPr>
            <a:endParaRPr lang="en-US" sz="2000" dirty="0"/>
          </a:p>
        </p:txBody>
      </p:sp>
      <p:sp>
        <p:nvSpPr>
          <p:cNvPr id="5" name="Title 1">
            <a:extLst>
              <a:ext uri="{FF2B5EF4-FFF2-40B4-BE49-F238E27FC236}">
                <a16:creationId xmlns:a16="http://schemas.microsoft.com/office/drawing/2014/main" id="{695D201E-CC1D-F2B0-A6DF-F5DBD7420497}"/>
              </a:ext>
            </a:extLst>
          </p:cNvPr>
          <p:cNvSpPr>
            <a:spLocks noGrp="1"/>
          </p:cNvSpPr>
          <p:nvPr>
            <p:ph type="title"/>
          </p:nvPr>
        </p:nvSpPr>
        <p:spPr>
          <a:xfrm>
            <a:off x="251406" y="365129"/>
            <a:ext cx="8638967" cy="1325563"/>
          </a:xfrm>
        </p:spPr>
        <p:txBody>
          <a:bodyPr>
            <a:normAutofit/>
          </a:bodyPr>
          <a:lstStyle/>
          <a:p>
            <a:r>
              <a:rPr lang="en-CA" sz="4000" dirty="0"/>
              <a:t>Allocation et c</a:t>
            </a:r>
            <a:r>
              <a:rPr lang="en-US" sz="4000" dirty="0" err="1"/>
              <a:t>rédits</a:t>
            </a:r>
            <a:r>
              <a:rPr lang="en-CA" sz="4000" dirty="0"/>
              <a:t> de </a:t>
            </a:r>
            <a:r>
              <a:rPr lang="en-CA" sz="4000" dirty="0" err="1"/>
              <a:t>l'ARC</a:t>
            </a:r>
            <a:endParaRPr lang="en-US" sz="1050" dirty="0" err="1"/>
          </a:p>
        </p:txBody>
      </p:sp>
    </p:spTree>
    <p:extLst>
      <p:ext uri="{BB962C8B-B14F-4D97-AF65-F5344CB8AC3E}">
        <p14:creationId xmlns:p14="http://schemas.microsoft.com/office/powerpoint/2010/main" val="236826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dirty="0"/>
              <a:t>Résumé des </a:t>
            </a:r>
            <a:r>
              <a:rPr lang="en-CA" sz="3600" dirty="0" err="1"/>
              <a:t>règles</a:t>
            </a:r>
            <a:r>
              <a:rPr lang="en-CA" sz="3600" dirty="0"/>
              <a:t> relatives à </a:t>
            </a:r>
            <a:r>
              <a:rPr lang="en-CA" sz="3600" dirty="0" err="1"/>
              <a:t>l'impôt</a:t>
            </a:r>
            <a:r>
              <a:rPr lang="en-CA" sz="3600" dirty="0"/>
              <a:t> sur le </a:t>
            </a:r>
            <a:r>
              <a:rPr lang="en-CA" sz="3600" dirty="0" err="1"/>
              <a:t>revenu</a:t>
            </a:r>
            <a:r>
              <a:rPr lang="en-CA" sz="3600" dirty="0"/>
              <a:t> </a:t>
            </a:r>
            <a:endParaRPr lang="en-US"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597688"/>
                <a:ext cx="8638967" cy="5041237"/>
              </a:xfrm>
            </p:spPr>
            <p:txBody>
              <a:bodyPr>
                <a:normAutofit/>
              </a:bodyPr>
              <a:lstStyle/>
              <a:p>
                <a:pPr marL="37465" indent="0">
                  <a:spcAft>
                    <a:spcPts val="1200"/>
                  </a:spcAft>
                  <a:buNone/>
                  <a:tabLst>
                    <a:tab pos="4057650" algn="l"/>
                  </a:tabLst>
                  <a:defRPr/>
                </a:pPr>
                <a:r>
                  <a:rPr lang="en-US" sz="2000" b="1" i="1" dirty="0"/>
                  <a:t>Les </a:t>
                </a:r>
                <a:r>
                  <a:rPr lang="en-US" sz="2000" b="1" i="1" dirty="0" err="1"/>
                  <a:t>règles</a:t>
                </a:r>
                <a:r>
                  <a:rPr lang="en-US" sz="2000" b="1" i="1" dirty="0"/>
                  <a:t> </a:t>
                </a:r>
                <a:r>
                  <a:rPr lang="en-US" sz="2000" b="1" i="1" dirty="0" err="1"/>
                  <a:t>jusqu'à</a:t>
                </a:r>
                <a:r>
                  <a:rPr lang="en-US" sz="2000" b="1" i="1" dirty="0"/>
                  <a:t> </a:t>
                </a:r>
                <a:r>
                  <a:rPr lang="en-US" sz="2000" b="1" i="1" dirty="0" err="1"/>
                  <a:t>présent</a:t>
                </a:r>
                <a:r>
                  <a:rPr lang="en-US" sz="2000" b="1" i="1" dirty="0"/>
                  <a:t> :</a:t>
                </a:r>
                <a:endParaRPr lang="en-US" dirty="0"/>
              </a:p>
              <a:p>
                <a:pPr marL="37465" indent="0" algn="ctr">
                  <a:spcAft>
                    <a:spcPts val="1200"/>
                  </a:spcAft>
                  <a:buNone/>
                  <a:tabLst>
                    <a:tab pos="4057650" algn="l"/>
                  </a:tabLst>
                  <a:defRPr/>
                </a:pPr>
                <a:r>
                  <a:rPr lang="en-US" sz="2000" dirty="0" err="1"/>
                  <a:t>Revenus</a:t>
                </a:r>
                <a:r>
                  <a:rPr lang="en-US" sz="2000" dirty="0"/>
                  <a:t> </a:t>
                </a:r>
                <a:r>
                  <a:rPr lang="en-US" sz="2000" dirty="0" err="1"/>
                  <a:t>imposables</a:t>
                </a:r>
                <a:endParaRPr lang="en-US" sz="2000" dirty="0"/>
              </a:p>
              <a:p>
                <a:pPr marL="37465" indent="0" algn="ctr">
                  <a:spcAft>
                    <a:spcPts val="1200"/>
                  </a:spcAft>
                  <a:buNone/>
                  <a:tabLst>
                    <a:tab pos="4057650" algn="l"/>
                  </a:tabLst>
                  <a:defRPr/>
                </a:pPr>
                <a:r>
                  <a:rPr lang="en-US" sz="2000" u="sng" dirty="0"/>
                  <a:t> </a:t>
                </a:r>
                <a14:m>
                  <m:oMath xmlns:m="http://schemas.openxmlformats.org/officeDocument/2006/math">
                    <m:r>
                      <a:rPr lang="en-US" sz="2000" i="1" u="sng" dirty="0" smtClean="0">
                        <a:latin typeface="Cambria Math" panose="02040503050406030204" pitchFamily="18" charset="0"/>
                        <a:ea typeface="Cambria Math" panose="02040503050406030204" pitchFamily="18" charset="0"/>
                      </a:rPr>
                      <m:t>×</m:t>
                    </m:r>
                  </m:oMath>
                </a14:m>
                <a:r>
                  <a:rPr lang="en-US" sz="2000" u="sng" dirty="0"/>
                  <a:t>  </a:t>
                </a:r>
                <a:r>
                  <a:rPr lang="en-US" sz="2000" u="sng" dirty="0" err="1"/>
                  <a:t>Taux</a:t>
                </a:r>
                <a:r>
                  <a:rPr lang="en-US" sz="2000" u="sng" dirty="0"/>
                  <a:t> </a:t>
                </a:r>
                <a:r>
                  <a:rPr lang="en-US" sz="2000" u="sng" dirty="0" err="1"/>
                  <a:t>d’imposition</a:t>
                </a:r>
                <a:endParaRPr lang="en-US" sz="2000" u="sng" dirty="0"/>
              </a:p>
              <a:p>
                <a:pPr marL="37465" indent="0" algn="ctr">
                  <a:spcAft>
                    <a:spcPts val="1200"/>
                  </a:spcAft>
                  <a:buNone/>
                  <a:tabLst>
                    <a:tab pos="4057650" algn="l"/>
                  </a:tabLst>
                  <a:defRPr/>
                </a:pPr>
                <a:r>
                  <a:rPr lang="en-US" sz="2000" dirty="0"/>
                  <a:t> </a:t>
                </a:r>
                <a14:m>
                  <m:oMath xmlns:m="http://schemas.openxmlformats.org/officeDocument/2006/math">
                    <m:r>
                      <a:rPr lang="en-US" sz="2000" b="1" i="1" dirty="0" smtClean="0">
                        <a:latin typeface="Cambria Math" panose="02040503050406030204" pitchFamily="18" charset="0"/>
                      </a:rPr>
                      <m:t>=</m:t>
                    </m:r>
                  </m:oMath>
                </a14:m>
                <a:r>
                  <a:rPr lang="en-US" sz="2000" b="1" dirty="0"/>
                  <a:t> Dette fiscale</a:t>
                </a:r>
              </a:p>
              <a:p>
                <a:pPr marL="37465" indent="0" algn="ctr">
                  <a:spcAft>
                    <a:spcPts val="1200"/>
                  </a:spcAft>
                  <a:buNone/>
                  <a:tabLst>
                    <a:tab pos="4057650" algn="l"/>
                  </a:tabLst>
                  <a:defRPr/>
                </a:pPr>
                <a14:m>
                  <m:oMath xmlns:m="http://schemas.openxmlformats.org/officeDocument/2006/math">
                    <m:r>
                      <a:rPr lang="en-US" sz="2000" i="1" dirty="0" smtClean="0">
                        <a:solidFill>
                          <a:schemeClr val="tx1"/>
                        </a:solidFill>
                        <a:latin typeface="Cambria Math" panose="02040503050406030204" pitchFamily="18" charset="0"/>
                      </a:rPr>
                      <m:t>−</m:t>
                    </m:r>
                  </m:oMath>
                </a14:m>
                <a:r>
                  <a:rPr lang="en-US" sz="2000" dirty="0">
                    <a:solidFill>
                      <a:schemeClr val="tx1"/>
                    </a:solidFill>
                  </a:rPr>
                  <a:t>  Non-Refundable Tax Credits</a:t>
                </a:r>
              </a:p>
              <a:p>
                <a:pPr marL="37465" indent="0" algn="ctr">
                  <a:spcAft>
                    <a:spcPts val="1200"/>
                  </a:spcAft>
                  <a:buNone/>
                  <a:defRPr/>
                </a:pPr>
                <a14:m>
                  <m:oMath xmlns:m="http://schemas.openxmlformats.org/officeDocument/2006/math">
                    <m:r>
                      <a:rPr lang="en-US" sz="2000" b="1" i="1" dirty="0" smtClean="0">
                        <a:latin typeface="Cambria Math" panose="02040503050406030204" pitchFamily="18" charset="0"/>
                      </a:rPr>
                      <m:t>=</m:t>
                    </m:r>
                  </m:oMath>
                </a14:m>
                <a:r>
                  <a:rPr lang="en-US" sz="2000" b="1" dirty="0"/>
                  <a:t> Impôts à payer</a:t>
                </a:r>
              </a:p>
              <a:p>
                <a:pPr marL="37465" indent="0">
                  <a:spcAft>
                    <a:spcPts val="1200"/>
                  </a:spcAft>
                  <a:buNone/>
                  <a:tabLst>
                    <a:tab pos="4229100" algn="ctr"/>
                  </a:tabLst>
                  <a:defRPr/>
                </a:pPr>
                <a:r>
                  <a:rPr lang="en-US" sz="2000" b="1" i="1" dirty="0" err="1">
                    <a:solidFill>
                      <a:schemeClr val="tx1"/>
                    </a:solidFill>
                  </a:rPr>
                  <a:t>soustraire</a:t>
                </a:r>
                <a:r>
                  <a:rPr lang="en-US" sz="2000" b="1" i="1" dirty="0">
                    <a:solidFill>
                      <a:schemeClr val="tx1"/>
                    </a:solidFill>
                  </a:rPr>
                  <a:t>	</a:t>
                </a:r>
                <a14:m>
                  <m:oMath xmlns:m="http://schemas.openxmlformats.org/officeDocument/2006/math">
                    <m:r>
                      <a:rPr lang="en-US" sz="2000" b="1" i="1" dirty="0" smtClean="0">
                        <a:solidFill>
                          <a:schemeClr val="tx1"/>
                        </a:solidFill>
                        <a:latin typeface="Cambria Math" panose="02040503050406030204" pitchFamily="18" charset="0"/>
                      </a:rPr>
                      <m:t>−</m:t>
                    </m:r>
                  </m:oMath>
                </a14:m>
                <a:r>
                  <a:rPr lang="en-US" sz="2000" b="1" i="1" dirty="0">
                    <a:solidFill>
                      <a:schemeClr val="tx1"/>
                    </a:solidFill>
                  </a:rPr>
                  <a:t>  </a:t>
                </a:r>
                <a:r>
                  <a:rPr lang="en-US" sz="2000" dirty="0"/>
                  <a:t>Crédits d'impôt*</a:t>
                </a:r>
              </a:p>
              <a:p>
                <a:pPr marL="37465" indent="0" algn="ctr">
                  <a:spcAft>
                    <a:spcPts val="1200"/>
                  </a:spcAft>
                  <a:buNone/>
                  <a:defRPr/>
                </a:pPr>
                <a14:m>
                  <m:oMath xmlns:m="http://schemas.openxmlformats.org/officeDocument/2006/math">
                    <m:r>
                      <a:rPr lang="en-US" sz="2000" b="1" i="1" dirty="0" smtClean="0">
                        <a:latin typeface="Cambria Math" panose="02040503050406030204" pitchFamily="18" charset="0"/>
                      </a:rPr>
                      <m:t>= </m:t>
                    </m:r>
                  </m:oMath>
                </a14:m>
                <a:r>
                  <a:rPr lang="en-US" sz="2000" b="1" dirty="0"/>
                  <a:t>  Impôts à payer (</a:t>
                </a:r>
                <a:r>
                  <a:rPr lang="en-US" sz="2000" b="1" dirty="0" err="1"/>
                  <a:t>si</a:t>
                </a:r>
                <a:r>
                  <a:rPr lang="en-US" sz="2000" b="1" dirty="0"/>
                  <a:t> </a:t>
                </a:r>
                <a14:m>
                  <m:oMath xmlns:m="http://schemas.openxmlformats.org/officeDocument/2006/math">
                    <m:r>
                      <a:rPr lang="en-US" sz="2000" b="1" i="1" dirty="0" smtClean="0">
                        <a:latin typeface="Cambria Math" panose="02040503050406030204" pitchFamily="18" charset="0"/>
                      </a:rPr>
                      <m:t>+</m:t>
                    </m:r>
                  </m:oMath>
                </a14:m>
                <a:r>
                  <a:rPr lang="en-US" sz="2000" b="1" dirty="0"/>
                  <a:t>)       </a:t>
                </a:r>
                <a:r>
                  <a:rPr lang="en-US" sz="2000" b="1" dirty="0" err="1"/>
                  <a:t>ou</a:t>
                </a:r>
                <a:r>
                  <a:rPr lang="en-US" sz="2000" b="1" dirty="0"/>
                  <a:t>      </a:t>
                </a:r>
                <a:r>
                  <a:rPr lang="en-US" sz="2000" b="1" dirty="0" err="1"/>
                  <a:t>Remboursement</a:t>
                </a:r>
                <a:r>
                  <a:rPr lang="en-US" sz="2000" b="1" dirty="0"/>
                  <a:t> des taxes (</a:t>
                </a:r>
                <a:r>
                  <a:rPr lang="en-US" sz="2000" b="1" dirty="0" err="1"/>
                  <a:t>si</a:t>
                </a:r>
                <a:r>
                  <a:rPr lang="en-US" sz="2000" b="1" dirty="0"/>
                  <a:t> </a:t>
                </a:r>
                <a14:m>
                  <m:oMath xmlns:m="http://schemas.openxmlformats.org/officeDocument/2006/math">
                    <m:r>
                      <a:rPr lang="en-US" sz="2000" b="1" i="1" dirty="0" smtClean="0">
                        <a:latin typeface="Cambria Math" panose="02040503050406030204" pitchFamily="18" charset="0"/>
                      </a:rPr>
                      <m:t>−</m:t>
                    </m:r>
                  </m:oMath>
                </a14:m>
                <a:r>
                  <a:rPr lang="en-US" sz="2000" b="1" dirty="0"/>
                  <a:t>) </a:t>
                </a:r>
              </a:p>
              <a:p>
                <a:pPr marL="37465" indent="0" algn="ctr">
                  <a:spcAft>
                    <a:spcPts val="1200"/>
                  </a:spcAft>
                  <a:buNone/>
                  <a:defRPr/>
                </a:pPr>
                <a:r>
                  <a:rPr lang="en-US" sz="2000" b="1" dirty="0">
                    <a:solidFill>
                      <a:schemeClr val="accent4"/>
                    </a:solidFill>
                  </a:rPr>
                  <a:t>  </a:t>
                </a:r>
                <a:r>
                  <a:rPr lang="fr-FR" sz="2000" b="1" dirty="0">
                    <a:solidFill>
                      <a:schemeClr val="accent4"/>
                    </a:solidFill>
                  </a:rPr>
                  <a:t>*Les crédits d'impôt sont la dernière étape !</a:t>
                </a:r>
                <a:endParaRPr lang="en-US" sz="2000" dirty="0"/>
              </a:p>
              <a:p>
                <a:pPr marL="0" indent="0">
                  <a:lnSpc>
                    <a:spcPts val="2500"/>
                  </a:lnSpc>
                  <a:buNone/>
                </a:pPr>
                <a:endParaRPr lang="en-US" sz="2000" dirty="0"/>
              </a:p>
            </p:txBody>
          </p:sp>
        </mc:Choice>
        <mc:Fallback xmlns="">
          <p:sp>
            <p:nvSpPr>
              <p:cNvPr id="3" name="Text Placeholder 2">
                <a:extLst>
                  <a:ext uri="{FF2B5EF4-FFF2-40B4-BE49-F238E27FC236}">
                    <a16:creationId xmlns:a16="http://schemas.microsoft.com/office/drawing/2014/main" id="{CF2B2A60-245A-7617-B687-7444A5868114}"/>
                  </a:ext>
                </a:extLst>
              </p:cNvPr>
              <p:cNvSpPr>
                <a:spLocks noGrp="1" noRot="1" noChangeAspect="1" noMove="1" noResize="1" noEditPoints="1" noAdjustHandles="1" noChangeArrowheads="1" noChangeShapeType="1" noTextEdit="1"/>
              </p:cNvSpPr>
              <p:nvPr>
                <p:ph type="body" idx="1"/>
              </p:nvPr>
            </p:nvSpPr>
            <p:spPr>
              <a:xfrm>
                <a:off x="251406" y="1597688"/>
                <a:ext cx="8638967" cy="5041237"/>
              </a:xfrm>
              <a:blipFill>
                <a:blip r:embed="rId2"/>
                <a:stretch>
                  <a:fillRect l="-282"/>
                </a:stretch>
              </a:blipFill>
            </p:spPr>
            <p:txBody>
              <a:bodyPr/>
              <a:lstStyle/>
              <a:p>
                <a:r>
                  <a:rPr lang="en-CA">
                    <a:noFill/>
                  </a:rPr>
                  <a:t> </a:t>
                </a:r>
              </a:p>
            </p:txBody>
          </p:sp>
        </mc:Fallback>
      </mc:AlternateContent>
    </p:spTree>
    <p:extLst>
      <p:ext uri="{BB962C8B-B14F-4D97-AF65-F5344CB8AC3E}">
        <p14:creationId xmlns:p14="http://schemas.microsoft.com/office/powerpoint/2010/main" val="177452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err="1"/>
              <a:t>Crédits</a:t>
            </a:r>
            <a:r>
              <a:rPr lang="en-CA" sz="4000" dirty="0"/>
              <a:t> </a:t>
            </a:r>
            <a:r>
              <a:rPr lang="en-CA" sz="4000" dirty="0" err="1"/>
              <a:t>d'impôt</a:t>
            </a:r>
            <a:endParaRPr lang="en-US" sz="1050" dirty="0" err="1"/>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2224132"/>
            <a:ext cx="8638967" cy="4177497"/>
          </a:xfrm>
        </p:spPr>
        <p:txBody>
          <a:bodyPr>
            <a:normAutofit/>
          </a:bodyPr>
          <a:lstStyle/>
          <a:p>
            <a:pPr marL="342265" indent="-304165">
              <a:defRPr/>
            </a:pPr>
            <a:r>
              <a:rPr lang="en-US" sz="2000" dirty="0"/>
              <a:t>Certains types de </a:t>
            </a:r>
            <a:r>
              <a:rPr lang="en-US" sz="2000" dirty="0" err="1"/>
              <a:t>crédits</a:t>
            </a:r>
            <a:r>
              <a:rPr lang="en-US" sz="2000" dirty="0"/>
              <a:t> </a:t>
            </a:r>
            <a:r>
              <a:rPr lang="en-US" sz="2000" dirty="0" err="1"/>
              <a:t>d'impôt</a:t>
            </a:r>
            <a:r>
              <a:rPr lang="en-US" sz="2000" dirty="0"/>
              <a:t> </a:t>
            </a:r>
            <a:r>
              <a:rPr lang="en-US" sz="2000" dirty="0" err="1"/>
              <a:t>sont</a:t>
            </a:r>
            <a:r>
              <a:rPr lang="en-US" sz="2000" dirty="0"/>
              <a:t> </a:t>
            </a:r>
            <a:r>
              <a:rPr lang="en-US" sz="2000" b="1" dirty="0" err="1"/>
              <a:t>remboursables</a:t>
            </a:r>
            <a:r>
              <a:rPr lang="en-US" sz="2000" dirty="0"/>
              <a:t>.</a:t>
            </a:r>
          </a:p>
          <a:p>
            <a:pPr marL="342265" indent="-304165">
              <a:defRPr/>
            </a:pPr>
            <a:r>
              <a:rPr lang="en-US" sz="2000" dirty="0" err="1"/>
              <a:t>Ils</a:t>
            </a:r>
            <a:r>
              <a:rPr lang="en-US" sz="2000" dirty="0"/>
              <a:t> </a:t>
            </a:r>
            <a:r>
              <a:rPr lang="en-US" sz="2000" dirty="0" err="1"/>
              <a:t>diffèrent</a:t>
            </a:r>
            <a:r>
              <a:rPr lang="en-US" sz="2000" dirty="0"/>
              <a:t> des </a:t>
            </a:r>
            <a:r>
              <a:rPr lang="en-US" sz="2000" dirty="0" err="1"/>
              <a:t>crédits</a:t>
            </a:r>
            <a:r>
              <a:rPr lang="en-US" sz="2000" dirty="0"/>
              <a:t> </a:t>
            </a:r>
            <a:r>
              <a:rPr lang="en-US" sz="2000" dirty="0" err="1"/>
              <a:t>d'impôt</a:t>
            </a:r>
            <a:r>
              <a:rPr lang="en-US" sz="2000" dirty="0"/>
              <a:t> non </a:t>
            </a:r>
            <a:r>
              <a:rPr lang="en-US" sz="2000" dirty="0" err="1"/>
              <a:t>remboursables</a:t>
            </a:r>
            <a:r>
              <a:rPr lang="en-US" sz="2000" dirty="0"/>
              <a:t> </a:t>
            </a:r>
            <a:r>
              <a:rPr lang="en-US" sz="2000" dirty="0" err="1"/>
              <a:t>parce</a:t>
            </a:r>
            <a:r>
              <a:rPr lang="en-US" sz="2000" dirty="0"/>
              <a:t> </a:t>
            </a:r>
            <a:r>
              <a:rPr lang="en-US" sz="2000" dirty="0" err="1"/>
              <a:t>qu'ils</a:t>
            </a:r>
            <a:r>
              <a:rPr lang="en-US" sz="2000" dirty="0"/>
              <a:t> </a:t>
            </a:r>
            <a:r>
              <a:rPr lang="en-US" sz="2000" dirty="0" err="1"/>
              <a:t>peuvent</a:t>
            </a:r>
            <a:r>
              <a:rPr lang="en-US" sz="2000" dirty="0"/>
              <a:t> </a:t>
            </a:r>
            <a:r>
              <a:rPr lang="en-US" sz="2000" dirty="0" err="1"/>
              <a:t>conduire</a:t>
            </a:r>
            <a:r>
              <a:rPr lang="en-US" sz="2000" dirty="0"/>
              <a:t> le </a:t>
            </a:r>
            <a:r>
              <a:rPr lang="en-US" sz="2000" dirty="0" err="1"/>
              <a:t>gouvernement</a:t>
            </a:r>
            <a:r>
              <a:rPr lang="en-US" sz="2000" dirty="0"/>
              <a:t> à </a:t>
            </a:r>
            <a:r>
              <a:rPr lang="en-US" sz="2000" dirty="0" err="1"/>
              <a:t>vous</a:t>
            </a:r>
            <a:r>
              <a:rPr lang="en-US" sz="2000" dirty="0"/>
              <a:t> </a:t>
            </a:r>
            <a:r>
              <a:rPr lang="en-US" sz="2000" dirty="0" err="1"/>
              <a:t>verser</a:t>
            </a:r>
            <a:r>
              <a:rPr lang="en-US" sz="2000" dirty="0"/>
              <a:t> de </a:t>
            </a:r>
            <a:r>
              <a:rPr lang="en-US" sz="2000" dirty="0" err="1"/>
              <a:t>l'argent</a:t>
            </a:r>
            <a:r>
              <a:rPr lang="en-US" sz="2000" dirty="0"/>
              <a:t>.</a:t>
            </a:r>
          </a:p>
          <a:p>
            <a:pPr marL="342265" indent="-304165">
              <a:defRPr/>
            </a:pPr>
            <a:r>
              <a:rPr lang="en-US" sz="2000" dirty="0"/>
              <a:t>Si </a:t>
            </a:r>
            <a:r>
              <a:rPr lang="en-US" sz="2000" dirty="0" err="1"/>
              <a:t>vous</a:t>
            </a:r>
            <a:r>
              <a:rPr lang="en-US" sz="2000" dirty="0"/>
              <a:t> </a:t>
            </a:r>
            <a:r>
              <a:rPr lang="en-US" sz="2000" dirty="0" err="1"/>
              <a:t>avez</a:t>
            </a:r>
            <a:r>
              <a:rPr lang="en-US" sz="2000" dirty="0"/>
              <a:t> encore des </a:t>
            </a:r>
            <a:r>
              <a:rPr lang="en-US" sz="2000" dirty="0" err="1"/>
              <a:t>crédits</a:t>
            </a:r>
            <a:r>
              <a:rPr lang="en-US" sz="2000" dirty="0"/>
              <a:t> </a:t>
            </a:r>
            <a:r>
              <a:rPr lang="en-US" sz="2000" dirty="0" err="1"/>
              <a:t>d'impôt</a:t>
            </a:r>
            <a:r>
              <a:rPr lang="en-US" sz="2000" dirty="0"/>
              <a:t> </a:t>
            </a:r>
            <a:r>
              <a:rPr lang="en-US" sz="2000" dirty="0" err="1"/>
              <a:t>remboursables</a:t>
            </a:r>
            <a:r>
              <a:rPr lang="en-US" sz="2000" dirty="0"/>
              <a:t> </a:t>
            </a:r>
            <a:r>
              <a:rPr lang="en-US" sz="2000" dirty="0" err="1"/>
              <a:t>même</a:t>
            </a:r>
            <a:r>
              <a:rPr lang="en-US" sz="2000" dirty="0"/>
              <a:t> après que </a:t>
            </a:r>
            <a:r>
              <a:rPr lang="en-US" sz="2000" dirty="0" err="1"/>
              <a:t>votre</a:t>
            </a:r>
            <a:r>
              <a:rPr lang="en-US" sz="2000" dirty="0"/>
              <a:t> </a:t>
            </a:r>
            <a:r>
              <a:rPr lang="en-US" sz="2000" dirty="0" err="1"/>
              <a:t>impôt</a:t>
            </a:r>
            <a:r>
              <a:rPr lang="en-US" sz="2000" dirty="0"/>
              <a:t> a </a:t>
            </a:r>
            <a:r>
              <a:rPr lang="en-US" sz="2000" dirty="0" err="1"/>
              <a:t>été</a:t>
            </a:r>
            <a:r>
              <a:rPr lang="en-US" sz="2000" dirty="0"/>
              <a:t> </a:t>
            </a:r>
            <a:r>
              <a:rPr lang="en-US" sz="2000" dirty="0" err="1"/>
              <a:t>ramené</a:t>
            </a:r>
            <a:r>
              <a:rPr lang="en-US" sz="2000" dirty="0"/>
              <a:t> à </a:t>
            </a:r>
            <a:r>
              <a:rPr lang="en-US" sz="2000" dirty="0" err="1"/>
              <a:t>zéro</a:t>
            </a:r>
            <a:r>
              <a:rPr lang="en-US" sz="2000" dirty="0"/>
              <a:t>, </a:t>
            </a:r>
            <a:r>
              <a:rPr lang="en-US" sz="2000" dirty="0" err="1"/>
              <a:t>ce</a:t>
            </a:r>
            <a:r>
              <a:rPr lang="en-US" sz="2000" dirty="0"/>
              <a:t> qui </a:t>
            </a:r>
            <a:r>
              <a:rPr lang="en-US" sz="2000" dirty="0" err="1"/>
              <a:t>reste</a:t>
            </a:r>
            <a:r>
              <a:rPr lang="en-US" sz="2000" dirty="0"/>
              <a:t> </a:t>
            </a:r>
            <a:r>
              <a:rPr lang="en-US" sz="2000" dirty="0" err="1"/>
              <a:t>est</a:t>
            </a:r>
            <a:r>
              <a:rPr lang="en-US" sz="2000" dirty="0"/>
              <a:t> </a:t>
            </a:r>
            <a:r>
              <a:rPr lang="en-US" sz="2000" dirty="0" err="1"/>
              <a:t>remboursé</a:t>
            </a:r>
            <a:r>
              <a:rPr lang="en-US" sz="2000" dirty="0"/>
              <a:t>.</a:t>
            </a:r>
          </a:p>
          <a:p>
            <a:pPr marL="342265" indent="-304165">
              <a:defRPr/>
            </a:pPr>
            <a:r>
              <a:rPr lang="en-US" sz="2000" dirty="0"/>
              <a:t>Les diapositives </a:t>
            </a:r>
            <a:r>
              <a:rPr lang="en-US" sz="2000" dirty="0" err="1"/>
              <a:t>suivantes</a:t>
            </a:r>
            <a:r>
              <a:rPr lang="en-US" sz="2000" dirty="0"/>
              <a:t> </a:t>
            </a:r>
            <a:r>
              <a:rPr lang="en-US" sz="2000" dirty="0" err="1"/>
              <a:t>présentent</a:t>
            </a:r>
            <a:r>
              <a:rPr lang="en-US" sz="2000" dirty="0"/>
              <a:t> les </a:t>
            </a:r>
            <a:r>
              <a:rPr lang="en-US" sz="2000" dirty="0" err="1"/>
              <a:t>crédits</a:t>
            </a:r>
            <a:r>
              <a:rPr lang="en-US" sz="2000" dirty="0"/>
              <a:t> </a:t>
            </a:r>
            <a:r>
              <a:rPr lang="en-US" sz="2000" dirty="0" err="1"/>
              <a:t>d'impôt</a:t>
            </a:r>
            <a:r>
              <a:rPr lang="en-US" sz="2000" dirty="0"/>
              <a:t> les plus courants.</a:t>
            </a:r>
          </a:p>
        </p:txBody>
      </p:sp>
    </p:spTree>
    <p:extLst>
      <p:ext uri="{BB962C8B-B14F-4D97-AF65-F5344CB8AC3E}">
        <p14:creationId xmlns:p14="http://schemas.microsoft.com/office/powerpoint/2010/main" val="88485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err="1"/>
              <a:t>Retenues</a:t>
            </a:r>
            <a:r>
              <a:rPr lang="en-CA" sz="4000" dirty="0"/>
              <a:t> </a:t>
            </a:r>
            <a:r>
              <a:rPr lang="en-CA" sz="4000" dirty="0" err="1"/>
              <a:t>salariales</a:t>
            </a:r>
            <a:endParaRPr lang="en-US" sz="1050" dirty="0" err="1"/>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690692"/>
            <a:ext cx="8638967" cy="4710937"/>
          </a:xfrm>
        </p:spPr>
        <p:txBody>
          <a:bodyPr>
            <a:normAutofit/>
          </a:bodyPr>
          <a:lstStyle/>
          <a:p>
            <a:pPr marL="342265" indent="-304165">
              <a:lnSpc>
                <a:spcPts val="2400"/>
              </a:lnSpc>
              <a:defRPr/>
            </a:pPr>
            <a:r>
              <a:rPr lang="en-US" sz="2000" dirty="0" err="1"/>
              <a:t>Votre</a:t>
            </a:r>
            <a:r>
              <a:rPr lang="en-US" sz="2000" dirty="0"/>
              <a:t> </a:t>
            </a:r>
            <a:r>
              <a:rPr lang="en-US" sz="2000" dirty="0" err="1"/>
              <a:t>employeur</a:t>
            </a:r>
            <a:r>
              <a:rPr lang="en-US" sz="2000" dirty="0"/>
              <a:t> </a:t>
            </a:r>
            <a:r>
              <a:rPr lang="en-US" sz="2000" dirty="0" err="1"/>
              <a:t>est</a:t>
            </a:r>
            <a:r>
              <a:rPr lang="en-US" sz="2000" dirty="0"/>
              <a:t> </a:t>
            </a:r>
            <a:r>
              <a:rPr lang="en-US" sz="2000" dirty="0" err="1"/>
              <a:t>tenu</a:t>
            </a:r>
            <a:r>
              <a:rPr lang="en-US" sz="2000" dirty="0"/>
              <a:t> par </a:t>
            </a:r>
            <a:r>
              <a:rPr lang="en-US" sz="2000" dirty="0" err="1"/>
              <a:t>l'ARC</a:t>
            </a:r>
            <a:r>
              <a:rPr lang="en-US" sz="2000" dirty="0"/>
              <a:t> de </a:t>
            </a:r>
            <a:r>
              <a:rPr lang="en-US" sz="2000" dirty="0" err="1"/>
              <a:t>retenir</a:t>
            </a:r>
            <a:r>
              <a:rPr lang="en-US" sz="2000" dirty="0"/>
              <a:t> </a:t>
            </a:r>
            <a:r>
              <a:rPr lang="en-US" sz="2000" dirty="0" err="1"/>
              <a:t>vos</a:t>
            </a:r>
            <a:r>
              <a:rPr lang="en-US" sz="2000" dirty="0"/>
              <a:t> </a:t>
            </a:r>
            <a:r>
              <a:rPr lang="en-US" sz="2000" dirty="0" err="1"/>
              <a:t>revenus</a:t>
            </a:r>
            <a:r>
              <a:rPr lang="en-US" sz="2000" dirty="0"/>
              <a:t> </a:t>
            </a:r>
            <a:r>
              <a:rPr lang="en-US" sz="2000" dirty="0" err="1"/>
              <a:t>lorsqu'il</a:t>
            </a:r>
            <a:r>
              <a:rPr lang="en-US" sz="2000" dirty="0"/>
              <a:t> </a:t>
            </a:r>
            <a:r>
              <a:rPr lang="en-US" sz="2000" dirty="0" err="1"/>
              <a:t>vous</a:t>
            </a:r>
            <a:r>
              <a:rPr lang="en-US" sz="2000" dirty="0"/>
              <a:t> </a:t>
            </a:r>
            <a:r>
              <a:rPr lang="en-US" sz="2000" dirty="0" err="1"/>
              <a:t>paie</a:t>
            </a:r>
            <a:r>
              <a:rPr lang="en-US" sz="2000" dirty="0"/>
              <a:t>.</a:t>
            </a:r>
          </a:p>
          <a:p>
            <a:pPr marL="342265" indent="-304165">
              <a:lnSpc>
                <a:spcPts val="2400"/>
              </a:lnSpc>
              <a:defRPr/>
            </a:pPr>
            <a:r>
              <a:rPr lang="en-US" sz="2000" dirty="0" err="1"/>
              <a:t>Ces</a:t>
            </a:r>
            <a:r>
              <a:rPr lang="en-US" sz="2000" dirty="0"/>
              <a:t> </a:t>
            </a:r>
            <a:r>
              <a:rPr lang="en-US" sz="2000" dirty="0" err="1"/>
              <a:t>retenues</a:t>
            </a:r>
            <a:r>
              <a:rPr lang="en-US" sz="2000" dirty="0"/>
              <a:t> </a:t>
            </a:r>
            <a:r>
              <a:rPr lang="en-US" sz="2000" dirty="0" err="1"/>
              <a:t>sont</a:t>
            </a:r>
            <a:r>
              <a:rPr lang="en-US" sz="2000" dirty="0"/>
              <a:t> </a:t>
            </a:r>
            <a:r>
              <a:rPr lang="en-US" sz="2000" dirty="0" err="1"/>
              <a:t>appelées</a:t>
            </a:r>
            <a:r>
              <a:rPr lang="en-US" sz="2000" dirty="0"/>
              <a:t> </a:t>
            </a:r>
            <a:r>
              <a:rPr lang="en-US" sz="2000" b="1" dirty="0" err="1"/>
              <a:t>retenues</a:t>
            </a:r>
            <a:r>
              <a:rPr lang="en-US" sz="2000" b="1" dirty="0"/>
              <a:t> à la source</a:t>
            </a:r>
            <a:r>
              <a:rPr lang="en-US" sz="2000" dirty="0"/>
              <a:t>. (Pour plus de </a:t>
            </a:r>
            <a:r>
              <a:rPr lang="en-US" sz="2000" dirty="0" err="1"/>
              <a:t>détails</a:t>
            </a:r>
            <a:r>
              <a:rPr lang="en-US" sz="2000" dirty="0"/>
              <a:t>, </a:t>
            </a:r>
            <a:r>
              <a:rPr lang="en-US" sz="2000" dirty="0" err="1"/>
              <a:t>voir</a:t>
            </a:r>
            <a:r>
              <a:rPr lang="en-US" sz="2000" dirty="0"/>
              <a:t> la </a:t>
            </a:r>
            <a:r>
              <a:rPr lang="en-US" sz="2000" dirty="0" err="1"/>
              <a:t>leçon</a:t>
            </a:r>
            <a:r>
              <a:rPr lang="en-US" sz="2000" dirty="0"/>
              <a:t> de </a:t>
            </a:r>
            <a:r>
              <a:rPr lang="en-US" sz="2000" b="1" dirty="0"/>
              <a:t>11</a:t>
            </a:r>
            <a:r>
              <a:rPr lang="en-US" sz="2000" b="1" baseline="30000" dirty="0"/>
              <a:t>e</a:t>
            </a:r>
            <a:r>
              <a:rPr lang="en-US" sz="2000" b="1" dirty="0"/>
              <a:t> </a:t>
            </a:r>
            <a:r>
              <a:rPr lang="en-US" sz="2000" b="1" dirty="0" err="1"/>
              <a:t>année</a:t>
            </a:r>
            <a:r>
              <a:rPr lang="en-US" sz="2000" b="1" dirty="0"/>
              <a:t> « </a:t>
            </a:r>
            <a:r>
              <a:rPr lang="en-US" sz="2000" b="1" dirty="0" err="1"/>
              <a:t>Comprendre</a:t>
            </a:r>
            <a:r>
              <a:rPr lang="en-US" sz="2000" b="1" dirty="0"/>
              <a:t> les </a:t>
            </a:r>
            <a:r>
              <a:rPr lang="en-US" sz="2000" b="1" dirty="0" err="1"/>
              <a:t>retenues</a:t>
            </a:r>
            <a:r>
              <a:rPr lang="en-US" sz="2000" b="1" dirty="0"/>
              <a:t> à la source »</a:t>
            </a:r>
            <a:r>
              <a:rPr lang="en-US" sz="2000" dirty="0"/>
              <a:t>. </a:t>
            </a:r>
            <a:r>
              <a:rPr lang="en-US" sz="2000" dirty="0" err="1"/>
              <a:t>Télécharger</a:t>
            </a:r>
            <a:r>
              <a:rPr lang="en-US" sz="2000" dirty="0"/>
              <a:t> à </a:t>
            </a:r>
            <a:r>
              <a:rPr lang="en-US" sz="2000" dirty="0" err="1"/>
              <a:t>l'adresse</a:t>
            </a:r>
            <a:r>
              <a:rPr lang="en-US" sz="2000" dirty="0"/>
              <a:t> </a:t>
            </a:r>
            <a:r>
              <a:rPr lang="en-US" sz="2000" dirty="0" err="1"/>
              <a:t>suivante</a:t>
            </a:r>
            <a:r>
              <a:rPr lang="en-US" sz="2000" dirty="0"/>
              <a:t> : </a:t>
            </a:r>
            <a:r>
              <a:rPr lang="en-US" sz="2000" dirty="0">
                <a:hlinkClick r:id="rId2"/>
              </a:rPr>
              <a:t>www.litteratieensemble.ca/Ressources</a:t>
            </a:r>
            <a:r>
              <a:rPr lang="en-US" sz="2000" dirty="0"/>
              <a:t>)</a:t>
            </a:r>
            <a:endParaRPr lang="en-US" sz="2000" b="1" dirty="0"/>
          </a:p>
          <a:p>
            <a:pPr marL="342265" indent="-304165">
              <a:lnSpc>
                <a:spcPts val="2400"/>
              </a:lnSpc>
              <a:defRPr/>
            </a:pPr>
            <a:r>
              <a:rPr lang="en-US" sz="2000" dirty="0"/>
              <a:t>Ce </a:t>
            </a:r>
            <a:r>
              <a:rPr lang="en-US" sz="2000" dirty="0" err="1"/>
              <a:t>revenu</a:t>
            </a:r>
            <a:r>
              <a:rPr lang="en-US" sz="2000" dirty="0"/>
              <a:t> </a:t>
            </a:r>
            <a:r>
              <a:rPr lang="en-US" sz="2000" dirty="0" err="1"/>
              <a:t>est</a:t>
            </a:r>
            <a:r>
              <a:rPr lang="en-US" sz="2000" dirty="0"/>
              <a:t> </a:t>
            </a:r>
            <a:r>
              <a:rPr lang="en-US" sz="2000" dirty="0" err="1"/>
              <a:t>envoyé</a:t>
            </a:r>
            <a:r>
              <a:rPr lang="en-US" sz="2000" dirty="0"/>
              <a:t> à </a:t>
            </a:r>
            <a:r>
              <a:rPr lang="en-US" sz="2000" dirty="0" err="1"/>
              <a:t>l'ARC</a:t>
            </a:r>
            <a:r>
              <a:rPr lang="en-US" sz="2000" dirty="0"/>
              <a:t> </a:t>
            </a:r>
            <a:r>
              <a:rPr lang="en-US" sz="2000" dirty="0" err="1"/>
              <a:t>en</a:t>
            </a:r>
            <a:r>
              <a:rPr lang="en-US" sz="2000" dirty="0"/>
              <a:t> </a:t>
            </a:r>
            <a:r>
              <a:rPr lang="en-US" sz="2000" dirty="0" err="1"/>
              <a:t>prévision</a:t>
            </a:r>
            <a:r>
              <a:rPr lang="en-US" sz="2000" dirty="0"/>
              <a:t> de </a:t>
            </a:r>
            <a:r>
              <a:rPr lang="en-US" sz="2000" dirty="0" err="1"/>
              <a:t>l'impôt</a:t>
            </a:r>
            <a:r>
              <a:rPr lang="en-US" sz="2000" dirty="0"/>
              <a:t> à payer.</a:t>
            </a:r>
            <a:endParaRPr lang="en-US" dirty="0"/>
          </a:p>
          <a:p>
            <a:pPr marL="342265" indent="-304165">
              <a:lnSpc>
                <a:spcPts val="2400"/>
              </a:lnSpc>
              <a:defRPr/>
            </a:pPr>
            <a:r>
              <a:rPr lang="en-US" sz="2000" dirty="0"/>
              <a:t>La </a:t>
            </a:r>
            <a:r>
              <a:rPr lang="en-US" sz="2000" dirty="0" err="1"/>
              <a:t>principale</a:t>
            </a:r>
            <a:r>
              <a:rPr lang="en-US" sz="2000" dirty="0"/>
              <a:t> </a:t>
            </a:r>
            <a:r>
              <a:rPr lang="en-US" sz="2000" dirty="0" err="1"/>
              <a:t>retenue</a:t>
            </a:r>
            <a:r>
              <a:rPr lang="en-US" sz="2000" dirty="0"/>
              <a:t> sur </a:t>
            </a:r>
            <a:r>
              <a:rPr lang="en-US" sz="2000" dirty="0" err="1"/>
              <a:t>salaire</a:t>
            </a:r>
            <a:r>
              <a:rPr lang="en-US" sz="2000" dirty="0"/>
              <a:t> </a:t>
            </a:r>
            <a:r>
              <a:rPr lang="en-US" sz="2000" dirty="0" err="1"/>
              <a:t>est</a:t>
            </a:r>
            <a:r>
              <a:rPr lang="en-US" sz="2000" dirty="0"/>
              <a:t> </a:t>
            </a:r>
            <a:r>
              <a:rPr lang="en-US" sz="2000" dirty="0" err="1"/>
              <a:t>l'</a:t>
            </a:r>
            <a:r>
              <a:rPr lang="en-US" sz="2000" b="1" dirty="0" err="1"/>
              <a:t>impôt</a:t>
            </a:r>
            <a:r>
              <a:rPr lang="en-US" sz="2000" b="1" dirty="0"/>
              <a:t> sur le </a:t>
            </a:r>
            <a:r>
              <a:rPr lang="en-US" sz="2000" b="1" dirty="0" err="1"/>
              <a:t>revenu</a:t>
            </a:r>
            <a:r>
              <a:rPr lang="en-US" sz="2000" dirty="0"/>
              <a:t>.</a:t>
            </a:r>
          </a:p>
          <a:p>
            <a:pPr marL="342265" indent="-304165">
              <a:lnSpc>
                <a:spcPts val="2400"/>
              </a:lnSpc>
              <a:defRPr/>
            </a:pPr>
            <a:r>
              <a:rPr lang="en-US" sz="2000" dirty="0"/>
              <a:t>Les </a:t>
            </a:r>
            <a:r>
              <a:rPr lang="en-US" sz="2000" dirty="0" err="1"/>
              <a:t>autres</a:t>
            </a:r>
            <a:r>
              <a:rPr lang="en-US" sz="2000" dirty="0"/>
              <a:t> </a:t>
            </a:r>
            <a:r>
              <a:rPr lang="en-US" sz="2000" dirty="0" err="1"/>
              <a:t>déductions</a:t>
            </a:r>
            <a:r>
              <a:rPr lang="en-US" sz="2000" dirty="0"/>
              <a:t> </a:t>
            </a:r>
            <a:r>
              <a:rPr lang="en-US" sz="2000" dirty="0" err="1"/>
              <a:t>sont</a:t>
            </a:r>
            <a:r>
              <a:rPr lang="en-US" sz="2000" dirty="0"/>
              <a:t> les </a:t>
            </a:r>
            <a:r>
              <a:rPr lang="en-US" sz="2000" dirty="0" err="1"/>
              <a:t>paiements</a:t>
            </a:r>
            <a:r>
              <a:rPr lang="en-US" sz="2000" dirty="0"/>
              <a:t> au </a:t>
            </a:r>
            <a:r>
              <a:rPr lang="en-US" sz="2000" dirty="0" err="1"/>
              <a:t>titre</a:t>
            </a:r>
            <a:r>
              <a:rPr lang="en-US" sz="2000" dirty="0"/>
              <a:t> du </a:t>
            </a:r>
            <a:r>
              <a:rPr lang="en-US" sz="2000" b="1" dirty="0"/>
              <a:t>RPC</a:t>
            </a:r>
            <a:r>
              <a:rPr lang="en-US" sz="2000" dirty="0"/>
              <a:t> (</a:t>
            </a:r>
            <a:r>
              <a:rPr lang="en-US" sz="2000" dirty="0" err="1"/>
              <a:t>eégime</a:t>
            </a:r>
            <a:r>
              <a:rPr lang="en-US" sz="2000" dirty="0"/>
              <a:t> de pensions du Canada) et de</a:t>
            </a:r>
            <a:r>
              <a:rPr lang="en-US" sz="2000" b="1" dirty="0"/>
              <a:t> </a:t>
            </a:r>
            <a:r>
              <a:rPr lang="en-US" sz="2000" b="1" dirty="0" err="1"/>
              <a:t>l'AE</a:t>
            </a:r>
            <a:r>
              <a:rPr lang="en-US" sz="2000" dirty="0"/>
              <a:t> (assurance-</a:t>
            </a:r>
            <a:r>
              <a:rPr lang="en-US" sz="2000" dirty="0" err="1"/>
              <a:t>emploi</a:t>
            </a:r>
            <a:r>
              <a:rPr lang="en-US" sz="2000" dirty="0"/>
              <a:t>).</a:t>
            </a:r>
          </a:p>
          <a:p>
            <a:pPr marL="342265" indent="-304165">
              <a:lnSpc>
                <a:spcPts val="2400"/>
              </a:lnSpc>
              <a:defRPr/>
            </a:pPr>
            <a:r>
              <a:rPr lang="en-US" sz="2000" dirty="0"/>
              <a:t>Le </a:t>
            </a:r>
            <a:r>
              <a:rPr lang="en-US" sz="2000" b="1" dirty="0" err="1"/>
              <a:t>formulaire</a:t>
            </a:r>
            <a:r>
              <a:rPr lang="en-US" sz="2000" b="1" dirty="0"/>
              <a:t> T4 </a:t>
            </a:r>
            <a:r>
              <a:rPr lang="en-US" sz="2000" dirty="0" err="1"/>
              <a:t>indique</a:t>
            </a:r>
            <a:r>
              <a:rPr lang="en-US" sz="2000" dirty="0"/>
              <a:t> </a:t>
            </a:r>
            <a:r>
              <a:rPr lang="en-US" sz="2000" dirty="0" err="1"/>
              <a:t>ces</a:t>
            </a:r>
            <a:r>
              <a:rPr lang="en-US" sz="2000" dirty="0"/>
              <a:t> </a:t>
            </a:r>
            <a:r>
              <a:rPr lang="en-US" sz="2000" dirty="0" err="1"/>
              <a:t>montants</a:t>
            </a:r>
            <a:r>
              <a:rPr lang="en-US" sz="2000" dirty="0"/>
              <a:t>.</a:t>
            </a:r>
          </a:p>
        </p:txBody>
      </p:sp>
    </p:spTree>
    <p:extLst>
      <p:ext uri="{BB962C8B-B14F-4D97-AF65-F5344CB8AC3E}">
        <p14:creationId xmlns:p14="http://schemas.microsoft.com/office/powerpoint/2010/main" val="23729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err="1"/>
              <a:t>Autres</a:t>
            </a:r>
            <a:r>
              <a:rPr lang="en-CA" sz="4000" dirty="0"/>
              <a:t> </a:t>
            </a:r>
            <a:r>
              <a:rPr lang="en-CA" sz="4000" dirty="0" err="1"/>
              <a:t>crédits</a:t>
            </a:r>
            <a:r>
              <a:rPr lang="en-CA" sz="4000" dirty="0"/>
              <a:t> </a:t>
            </a:r>
            <a:r>
              <a:rPr lang="en-CA" sz="4000" dirty="0" err="1"/>
              <a:t>d'impôt</a:t>
            </a:r>
            <a:endParaRPr lang="en-US" sz="1050" dirty="0" err="1"/>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2156604"/>
            <a:ext cx="8638967" cy="4245025"/>
          </a:xfrm>
        </p:spPr>
        <p:txBody>
          <a:bodyPr>
            <a:normAutofit/>
          </a:bodyPr>
          <a:lstStyle/>
          <a:p>
            <a:pPr marL="381000" indent="-342900">
              <a:lnSpc>
                <a:spcPts val="2400"/>
              </a:lnSpc>
              <a:buFont typeface="Wingdings" panose="05000000000000000000" pitchFamily="2" charset="2"/>
              <a:buChar char="q"/>
              <a:defRPr/>
            </a:pPr>
            <a:r>
              <a:rPr lang="en-US" sz="2000" b="1" dirty="0"/>
              <a:t>Trop-</a:t>
            </a:r>
            <a:r>
              <a:rPr lang="en-US" sz="2000" b="1" dirty="0" err="1"/>
              <a:t>perçu</a:t>
            </a:r>
            <a:r>
              <a:rPr lang="en-US" sz="2000" b="1" dirty="0"/>
              <a:t> au </a:t>
            </a:r>
            <a:r>
              <a:rPr lang="en-US" sz="2000" b="1" dirty="0" err="1"/>
              <a:t>titre</a:t>
            </a:r>
            <a:r>
              <a:rPr lang="en-US" sz="2000" b="1" dirty="0"/>
              <a:t> du RPC :</a:t>
            </a:r>
            <a:r>
              <a:rPr lang="en-US" sz="2000" dirty="0"/>
              <a:t> </a:t>
            </a:r>
            <a:r>
              <a:rPr lang="en-US" sz="2000" dirty="0" err="1"/>
              <a:t>si</a:t>
            </a:r>
            <a:r>
              <a:rPr lang="en-US" sz="2000" dirty="0"/>
              <a:t> le </a:t>
            </a:r>
            <a:r>
              <a:rPr lang="en-US" sz="2000" dirty="0" err="1"/>
              <a:t>montant</a:t>
            </a:r>
            <a:r>
              <a:rPr lang="en-US" sz="2000" dirty="0"/>
              <a:t> de la </a:t>
            </a:r>
            <a:r>
              <a:rPr lang="en-US" sz="2000" dirty="0" err="1"/>
              <a:t>retenue</a:t>
            </a:r>
            <a:r>
              <a:rPr lang="en-US" sz="2000" dirty="0"/>
              <a:t> sur </a:t>
            </a:r>
            <a:r>
              <a:rPr lang="en-US" sz="2000" dirty="0" err="1"/>
              <a:t>salaire</a:t>
            </a:r>
            <a:r>
              <a:rPr lang="en-US" sz="2000" dirty="0"/>
              <a:t> au </a:t>
            </a:r>
            <a:r>
              <a:rPr lang="en-US" sz="2000" dirty="0" err="1"/>
              <a:t>titre</a:t>
            </a:r>
            <a:r>
              <a:rPr lang="en-US" sz="2000" dirty="0"/>
              <a:t> du RPC </a:t>
            </a:r>
            <a:r>
              <a:rPr lang="en-US" sz="2000" dirty="0" err="1"/>
              <a:t>est</a:t>
            </a:r>
            <a:r>
              <a:rPr lang="en-US" sz="2000" dirty="0"/>
              <a:t> trop </a:t>
            </a:r>
            <a:r>
              <a:rPr lang="en-US" sz="2000" dirty="0" err="1"/>
              <a:t>élevé</a:t>
            </a:r>
            <a:r>
              <a:rPr lang="en-US" sz="2000" dirty="0"/>
              <a:t>, vous </a:t>
            </a:r>
            <a:r>
              <a:rPr lang="en-US" sz="2000" dirty="0" err="1"/>
              <a:t>bénéficiez</a:t>
            </a:r>
            <a:r>
              <a:rPr lang="en-US" sz="2000" dirty="0"/>
              <a:t> d'un </a:t>
            </a:r>
            <a:r>
              <a:rPr lang="en-US" sz="2000" dirty="0" err="1"/>
              <a:t>crédit</a:t>
            </a:r>
            <a:r>
              <a:rPr lang="en-US" sz="2000" dirty="0"/>
              <a:t> </a:t>
            </a:r>
            <a:r>
              <a:rPr lang="en-US" sz="2000" dirty="0" err="1"/>
              <a:t>d'impôt</a:t>
            </a:r>
            <a:r>
              <a:rPr lang="en-US" sz="2000" dirty="0"/>
              <a:t> </a:t>
            </a:r>
            <a:r>
              <a:rPr lang="en-US" sz="2000" dirty="0" err="1"/>
              <a:t>remboursable</a:t>
            </a:r>
            <a:r>
              <a:rPr lang="en-US" sz="2000" dirty="0"/>
              <a:t> pour la </a:t>
            </a:r>
            <a:r>
              <a:rPr lang="en-US" sz="2000" dirty="0" err="1"/>
              <a:t>différence</a:t>
            </a:r>
            <a:r>
              <a:rPr lang="en-US" sz="2000" dirty="0"/>
              <a:t>.</a:t>
            </a:r>
            <a:endParaRPr lang="en-US" sz="2000" b="1" dirty="0"/>
          </a:p>
          <a:p>
            <a:pPr marL="381000" indent="-342900">
              <a:lnSpc>
                <a:spcPts val="2400"/>
              </a:lnSpc>
              <a:buFont typeface="Wingdings" panose="05000000000000000000" pitchFamily="2" charset="2"/>
              <a:buChar char="q"/>
              <a:defRPr/>
            </a:pPr>
            <a:r>
              <a:rPr lang="en-US" sz="2000" b="1" dirty="0"/>
              <a:t>Paiements </a:t>
            </a:r>
            <a:r>
              <a:rPr lang="en-US" sz="2000" b="1" dirty="0" err="1"/>
              <a:t>en</a:t>
            </a:r>
            <a:r>
              <a:rPr lang="en-US" sz="2000" b="1" dirty="0"/>
              <a:t> trop au </a:t>
            </a:r>
            <a:r>
              <a:rPr lang="en-US" sz="2000" b="1" dirty="0" err="1"/>
              <a:t>titre</a:t>
            </a:r>
            <a:r>
              <a:rPr lang="en-US" sz="2000" b="1" dirty="0"/>
              <a:t> de </a:t>
            </a:r>
            <a:r>
              <a:rPr lang="en-US" sz="2000" b="1" dirty="0" err="1"/>
              <a:t>l'assurance-emploi</a:t>
            </a:r>
            <a:r>
              <a:rPr lang="en-US" sz="2000" b="1" dirty="0"/>
              <a:t> :</a:t>
            </a:r>
            <a:r>
              <a:rPr lang="en-US" sz="2000" dirty="0"/>
              <a:t> </a:t>
            </a:r>
            <a:r>
              <a:rPr lang="en-US" sz="2000" dirty="0" err="1"/>
              <a:t>si</a:t>
            </a:r>
            <a:r>
              <a:rPr lang="en-US" sz="2000" dirty="0"/>
              <a:t> le </a:t>
            </a:r>
            <a:r>
              <a:rPr lang="en-US" sz="2000" dirty="0" err="1"/>
              <a:t>montant</a:t>
            </a:r>
            <a:r>
              <a:rPr lang="en-US" sz="2000" dirty="0"/>
              <a:t> de </a:t>
            </a:r>
            <a:r>
              <a:rPr lang="en-US" sz="2000" dirty="0" err="1"/>
              <a:t>vos</a:t>
            </a:r>
            <a:r>
              <a:rPr lang="en-US" sz="2000" dirty="0"/>
              <a:t> </a:t>
            </a:r>
            <a:r>
              <a:rPr lang="en-US" sz="2000" dirty="0" err="1"/>
              <a:t>cotisations</a:t>
            </a:r>
            <a:r>
              <a:rPr lang="en-US" sz="2000" dirty="0"/>
              <a:t> à </a:t>
            </a:r>
            <a:r>
              <a:rPr lang="en-US" sz="2000" dirty="0" err="1"/>
              <a:t>l'assurance-emploi</a:t>
            </a:r>
            <a:r>
              <a:rPr lang="en-US" sz="2000" dirty="0"/>
              <a:t> </a:t>
            </a:r>
            <a:r>
              <a:rPr lang="en-US" sz="2000" dirty="0" err="1"/>
              <a:t>est</a:t>
            </a:r>
            <a:r>
              <a:rPr lang="en-US" sz="2000" dirty="0"/>
              <a:t> trop </a:t>
            </a:r>
            <a:r>
              <a:rPr lang="en-US" sz="2000" dirty="0" err="1"/>
              <a:t>élevé</a:t>
            </a:r>
            <a:r>
              <a:rPr lang="en-US" sz="2000" dirty="0"/>
              <a:t>, vous </a:t>
            </a:r>
            <a:r>
              <a:rPr lang="en-US" sz="2000" dirty="0" err="1"/>
              <a:t>bénéficiez</a:t>
            </a:r>
            <a:r>
              <a:rPr lang="en-US" sz="2000" dirty="0"/>
              <a:t> d'un </a:t>
            </a:r>
            <a:r>
              <a:rPr lang="en-US" sz="2000" dirty="0" err="1"/>
              <a:t>crédit</a:t>
            </a:r>
            <a:r>
              <a:rPr lang="en-US" sz="2000" dirty="0"/>
              <a:t> </a:t>
            </a:r>
            <a:r>
              <a:rPr lang="en-US" sz="2000" dirty="0" err="1"/>
              <a:t>d'impôt</a:t>
            </a:r>
            <a:r>
              <a:rPr lang="en-US" sz="2000" dirty="0"/>
              <a:t> </a:t>
            </a:r>
            <a:r>
              <a:rPr lang="en-US" sz="2000" dirty="0" err="1"/>
              <a:t>remboursable</a:t>
            </a:r>
            <a:r>
              <a:rPr lang="en-US" sz="2000" dirty="0"/>
              <a:t> pour la </a:t>
            </a:r>
            <a:r>
              <a:rPr lang="en-US" sz="2000" dirty="0" err="1"/>
              <a:t>différence</a:t>
            </a:r>
            <a:r>
              <a:rPr lang="en-US" sz="2000" dirty="0"/>
              <a:t>.</a:t>
            </a:r>
            <a:endParaRPr lang="en-US" sz="2000" b="1" dirty="0"/>
          </a:p>
          <a:p>
            <a:pPr marL="381000" indent="-342900">
              <a:lnSpc>
                <a:spcPts val="2400"/>
              </a:lnSpc>
              <a:buFont typeface="Wingdings" panose="05000000000000000000" pitchFamily="2" charset="2"/>
              <a:buChar char="q"/>
              <a:defRPr/>
            </a:pPr>
            <a:r>
              <a:rPr lang="en-US" sz="2000" b="1" dirty="0"/>
              <a:t>ACT (</a:t>
            </a:r>
            <a:r>
              <a:rPr lang="fr-FR" sz="2000" b="1" dirty="0">
                <a:hlinkClick r:id="rId2"/>
              </a:rPr>
              <a:t>Allocation canadienne pour les travailleurs</a:t>
            </a:r>
            <a:r>
              <a:rPr lang="en-US" sz="2000" b="1" dirty="0"/>
              <a:t>):</a:t>
            </a:r>
            <a:r>
              <a:rPr lang="en-US" sz="2000" dirty="0"/>
              <a:t> aide les </a:t>
            </a:r>
            <a:r>
              <a:rPr lang="en-US" sz="2000" dirty="0" err="1"/>
              <a:t>familles</a:t>
            </a:r>
            <a:r>
              <a:rPr lang="en-US" sz="2000" dirty="0"/>
              <a:t> </a:t>
            </a:r>
            <a:r>
              <a:rPr lang="en-US" sz="2000" dirty="0" err="1"/>
              <a:t>ou</a:t>
            </a:r>
            <a:r>
              <a:rPr lang="en-US" sz="2000" dirty="0"/>
              <a:t> les </a:t>
            </a:r>
            <a:r>
              <a:rPr lang="en-US" sz="2000" dirty="0" err="1"/>
              <a:t>individus</a:t>
            </a:r>
            <a:r>
              <a:rPr lang="en-US" sz="2000" dirty="0"/>
              <a:t> qui </a:t>
            </a:r>
            <a:r>
              <a:rPr lang="en-US" sz="2000" dirty="0" err="1"/>
              <a:t>travaillent</a:t>
            </a:r>
            <a:r>
              <a:rPr lang="en-US" sz="2000" dirty="0"/>
              <a:t> et </a:t>
            </a:r>
            <a:r>
              <a:rPr lang="en-US" sz="2000" dirty="0" err="1"/>
              <a:t>gagnent</a:t>
            </a:r>
            <a:r>
              <a:rPr lang="en-US" sz="2000" dirty="0"/>
              <a:t> un </a:t>
            </a:r>
            <a:r>
              <a:rPr lang="en-US" sz="2000" dirty="0" err="1"/>
              <a:t>faible</a:t>
            </a:r>
            <a:r>
              <a:rPr lang="en-US" sz="2000" dirty="0"/>
              <a:t> </a:t>
            </a:r>
            <a:r>
              <a:rPr lang="en-US" sz="2000" dirty="0" err="1"/>
              <a:t>revenu</a:t>
            </a:r>
            <a:r>
              <a:rPr lang="en-US" sz="2000" dirty="0"/>
              <a:t>.</a:t>
            </a:r>
          </a:p>
        </p:txBody>
      </p:sp>
    </p:spTree>
    <p:extLst>
      <p:ext uri="{BB962C8B-B14F-4D97-AF65-F5344CB8AC3E}">
        <p14:creationId xmlns:p14="http://schemas.microsoft.com/office/powerpoint/2010/main" val="116679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fr-CA" sz="4000" dirty="0"/>
              <a:t>Point clé</a:t>
            </a:r>
            <a:endParaRPr lang="en-CA" sz="4000" dirty="0"/>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552755"/>
            <a:ext cx="8638967" cy="4848875"/>
          </a:xfrm>
        </p:spPr>
        <p:txBody>
          <a:bodyPr>
            <a:normAutofit/>
          </a:bodyPr>
          <a:lstStyle/>
          <a:p>
            <a:pPr marL="342265" indent="-304165">
              <a:spcBef>
                <a:spcPts val="700"/>
              </a:spcBef>
              <a:spcAft>
                <a:spcPts val="2400"/>
              </a:spcAft>
              <a:defRPr/>
            </a:pPr>
            <a:r>
              <a:rPr lang="en-US" sz="2000" dirty="0"/>
              <a:t>Si </a:t>
            </a:r>
            <a:r>
              <a:rPr lang="en-US" sz="2000" dirty="0" err="1"/>
              <a:t>vos</a:t>
            </a:r>
            <a:r>
              <a:rPr lang="en-US" sz="2000" dirty="0"/>
              <a:t> </a:t>
            </a:r>
            <a:r>
              <a:rPr lang="en-US" sz="2000" b="1" dirty="0" err="1"/>
              <a:t>crédits</a:t>
            </a:r>
            <a:r>
              <a:rPr lang="en-US" sz="2000" b="1" dirty="0"/>
              <a:t> </a:t>
            </a:r>
            <a:r>
              <a:rPr lang="en-US" sz="2000" b="1" dirty="0" err="1"/>
              <a:t>d'impôt</a:t>
            </a:r>
            <a:r>
              <a:rPr lang="en-US" sz="2000" b="1" dirty="0"/>
              <a:t> </a:t>
            </a:r>
            <a:r>
              <a:rPr lang="en-US" sz="2000" dirty="0" err="1"/>
              <a:t>sont</a:t>
            </a:r>
            <a:r>
              <a:rPr lang="en-US" sz="2000" dirty="0"/>
              <a:t> </a:t>
            </a:r>
            <a:r>
              <a:rPr lang="en-US" sz="2000" b="1" dirty="0" err="1"/>
              <a:t>supérieurs</a:t>
            </a:r>
            <a:r>
              <a:rPr lang="en-US" sz="2000" dirty="0"/>
              <a:t> à </a:t>
            </a:r>
            <a:r>
              <a:rPr lang="en-US" sz="2000" dirty="0" err="1"/>
              <a:t>vos</a:t>
            </a:r>
            <a:r>
              <a:rPr lang="en-US" sz="2000" dirty="0"/>
              <a:t> </a:t>
            </a:r>
            <a:r>
              <a:rPr lang="en-US" sz="2000" b="1" dirty="0" err="1"/>
              <a:t>impôts</a:t>
            </a:r>
            <a:r>
              <a:rPr lang="en-US" sz="2000" b="1" dirty="0"/>
              <a:t> à payer</a:t>
            </a:r>
            <a:r>
              <a:rPr lang="en-US" sz="2000" dirty="0"/>
              <a:t>, le </a:t>
            </a:r>
            <a:r>
              <a:rPr lang="en-US" sz="2000" dirty="0" err="1"/>
              <a:t>gouvernement</a:t>
            </a:r>
            <a:r>
              <a:rPr lang="en-US" sz="2000" dirty="0"/>
              <a:t> </a:t>
            </a:r>
            <a:r>
              <a:rPr lang="en-US" sz="2000" dirty="0" err="1"/>
              <a:t>vous</a:t>
            </a:r>
            <a:r>
              <a:rPr lang="en-US" sz="2000" dirty="0"/>
              <a:t> </a:t>
            </a:r>
            <a:r>
              <a:rPr lang="en-US" sz="2000" dirty="0" err="1"/>
              <a:t>rembourse</a:t>
            </a:r>
            <a:r>
              <a:rPr lang="en-US" sz="2000" dirty="0"/>
              <a:t>.  </a:t>
            </a:r>
          </a:p>
          <a:p>
            <a:pPr marL="1028065" lvl="1" indent="-342900">
              <a:buFont typeface="Wingdings" panose="020B0604020202020204" pitchFamily="34" charset="0"/>
              <a:buChar char="Ø"/>
              <a:defRPr/>
            </a:pPr>
            <a:r>
              <a:rPr lang="en-US" sz="2000" dirty="0" err="1"/>
              <a:t>C'est</a:t>
            </a:r>
            <a:r>
              <a:rPr lang="en-US" sz="2000" dirty="0"/>
              <a:t> </a:t>
            </a:r>
            <a:r>
              <a:rPr lang="en-US" sz="2000" dirty="0" err="1"/>
              <a:t>ce</a:t>
            </a:r>
            <a:r>
              <a:rPr lang="en-US" sz="2000" dirty="0"/>
              <a:t> </a:t>
            </a:r>
            <a:r>
              <a:rPr lang="en-US" sz="2000" dirty="0" err="1"/>
              <a:t>qu'on</a:t>
            </a:r>
            <a:r>
              <a:rPr lang="en-US" sz="2000" dirty="0"/>
              <a:t> </a:t>
            </a:r>
            <a:r>
              <a:rPr lang="en-US" sz="2000" dirty="0" err="1"/>
              <a:t>appelle</a:t>
            </a:r>
            <a:r>
              <a:rPr lang="en-US" sz="2000" dirty="0"/>
              <a:t> un</a:t>
            </a:r>
            <a:r>
              <a:rPr lang="en-US" sz="2000" b="1" dirty="0"/>
              <a:t> </a:t>
            </a:r>
            <a:r>
              <a:rPr lang="en-US" sz="2000" b="1" dirty="0" err="1"/>
              <a:t>remboursement</a:t>
            </a:r>
            <a:r>
              <a:rPr lang="en-US" sz="2000" dirty="0"/>
              <a:t>.</a:t>
            </a:r>
          </a:p>
          <a:p>
            <a:pPr marL="38100" indent="0">
              <a:buNone/>
              <a:defRPr/>
            </a:pPr>
            <a:endParaRPr lang="en-US" sz="2000" dirty="0"/>
          </a:p>
          <a:p>
            <a:pPr marL="38100" indent="0">
              <a:buNone/>
              <a:defRPr/>
            </a:pPr>
            <a:endParaRPr lang="en-US" sz="2000" dirty="0"/>
          </a:p>
          <a:p>
            <a:pPr marL="38100" indent="0">
              <a:buNone/>
              <a:defRPr/>
            </a:pPr>
            <a:endParaRPr lang="en-US" sz="2000" dirty="0"/>
          </a:p>
          <a:p>
            <a:pPr marL="342265" indent="-304165">
              <a:spcBef>
                <a:spcPts val="700"/>
              </a:spcBef>
              <a:spcAft>
                <a:spcPts val="3000"/>
              </a:spcAft>
              <a:defRPr/>
            </a:pPr>
            <a:r>
              <a:rPr lang="en-US" sz="2000" dirty="0"/>
              <a:t>Si </a:t>
            </a:r>
            <a:r>
              <a:rPr lang="en-US" sz="2000" dirty="0" err="1"/>
              <a:t>vos</a:t>
            </a:r>
            <a:r>
              <a:rPr lang="en-US" sz="2000" dirty="0"/>
              <a:t> </a:t>
            </a:r>
            <a:r>
              <a:rPr lang="en-US" sz="2000" b="1" dirty="0" err="1"/>
              <a:t>crédits</a:t>
            </a:r>
            <a:r>
              <a:rPr lang="en-US" sz="2000" b="1" dirty="0"/>
              <a:t> </a:t>
            </a:r>
            <a:r>
              <a:rPr lang="en-US" sz="2000" b="1" dirty="0" err="1"/>
              <a:t>d'impôt</a:t>
            </a:r>
            <a:r>
              <a:rPr lang="en-US" sz="2000" dirty="0"/>
              <a:t> </a:t>
            </a:r>
            <a:r>
              <a:rPr lang="en-US" sz="2000" dirty="0" err="1"/>
              <a:t>sont</a:t>
            </a:r>
            <a:r>
              <a:rPr lang="en-US" sz="2000" b="1" dirty="0"/>
              <a:t> </a:t>
            </a:r>
            <a:r>
              <a:rPr lang="en-US" sz="2000" b="1" dirty="0" err="1"/>
              <a:t>inférieurs</a:t>
            </a:r>
            <a:r>
              <a:rPr lang="en-US" sz="2000" dirty="0"/>
              <a:t> à </a:t>
            </a:r>
            <a:r>
              <a:rPr lang="en-US" sz="2000" dirty="0" err="1"/>
              <a:t>vos</a:t>
            </a:r>
            <a:r>
              <a:rPr lang="en-US" sz="2000" b="1" dirty="0"/>
              <a:t> </a:t>
            </a:r>
            <a:r>
              <a:rPr lang="en-US" sz="2000" b="1" dirty="0" err="1"/>
              <a:t>impôts</a:t>
            </a:r>
            <a:r>
              <a:rPr lang="en-US" sz="2000" b="1" dirty="0"/>
              <a:t> à payer</a:t>
            </a:r>
            <a:r>
              <a:rPr lang="en-US" sz="2000" dirty="0"/>
              <a:t>, </a:t>
            </a:r>
            <a:r>
              <a:rPr lang="en-US" sz="2000" dirty="0" err="1"/>
              <a:t>vous</a:t>
            </a:r>
            <a:r>
              <a:rPr lang="en-US" sz="2000" dirty="0"/>
              <a:t> </a:t>
            </a:r>
            <a:r>
              <a:rPr lang="en-US" sz="2000" dirty="0" err="1"/>
              <a:t>devez</a:t>
            </a:r>
            <a:r>
              <a:rPr lang="en-US" sz="2000" dirty="0"/>
              <a:t> de </a:t>
            </a:r>
            <a:r>
              <a:rPr lang="en-US" sz="2000" dirty="0" err="1"/>
              <a:t>l'argent</a:t>
            </a:r>
            <a:r>
              <a:rPr lang="en-US" sz="2000" dirty="0"/>
              <a:t> au </a:t>
            </a:r>
            <a:r>
              <a:rPr lang="en-US" sz="2000" dirty="0" err="1"/>
              <a:t>gouvernement</a:t>
            </a:r>
            <a:r>
              <a:rPr lang="en-US" sz="2000" dirty="0"/>
              <a:t>. </a:t>
            </a:r>
          </a:p>
          <a:p>
            <a:pPr marL="1028065" lvl="1" indent="-342900">
              <a:buFont typeface="Wingdings" panose="020B0604020202020204" pitchFamily="34" charset="0"/>
              <a:buChar char="Ø"/>
              <a:defRPr/>
            </a:pPr>
            <a:r>
              <a:rPr lang="en-US" sz="2000" dirty="0" err="1"/>
              <a:t>C'est</a:t>
            </a:r>
            <a:r>
              <a:rPr lang="en-US" sz="2000" dirty="0"/>
              <a:t> </a:t>
            </a:r>
            <a:r>
              <a:rPr lang="en-US" sz="2000" dirty="0" err="1"/>
              <a:t>ce</a:t>
            </a:r>
            <a:r>
              <a:rPr lang="en-US" sz="2000" dirty="0"/>
              <a:t> </a:t>
            </a:r>
            <a:r>
              <a:rPr lang="en-US" sz="2000" dirty="0" err="1"/>
              <a:t>qu'on</a:t>
            </a:r>
            <a:r>
              <a:rPr lang="en-US" sz="2000" dirty="0"/>
              <a:t> </a:t>
            </a:r>
            <a:r>
              <a:rPr lang="en-US" sz="2000" dirty="0" err="1"/>
              <a:t>appelle</a:t>
            </a:r>
            <a:r>
              <a:rPr lang="en-US" sz="2000" dirty="0"/>
              <a:t> le </a:t>
            </a:r>
            <a:r>
              <a:rPr lang="en-US" sz="2000" b="1" dirty="0" err="1"/>
              <a:t>solde</a:t>
            </a:r>
            <a:r>
              <a:rPr lang="en-US" sz="2000" b="1" dirty="0"/>
              <a:t> </a:t>
            </a:r>
            <a:r>
              <a:rPr lang="en-US" sz="2000" b="1" dirty="0" err="1"/>
              <a:t>dû</a:t>
            </a:r>
            <a:r>
              <a:rPr lang="en-US" sz="2000" dirty="0"/>
              <a:t>.</a:t>
            </a:r>
          </a:p>
          <a:p>
            <a:pPr marL="342265" indent="-304165">
              <a:defRPr/>
            </a:pPr>
            <a:endParaRPr lang="en-US" sz="2000" dirty="0"/>
          </a:p>
          <a:p>
            <a:pPr marL="38100" indent="0">
              <a:buNone/>
              <a:defRPr/>
            </a:pPr>
            <a:endParaRPr lang="en-US" sz="2400" dirty="0"/>
          </a:p>
        </p:txBody>
      </p:sp>
      <p:pic>
        <p:nvPicPr>
          <p:cNvPr id="4" name="Picture 3" descr="Cool stuff you can use.: Simple tips on how to make money onlin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205" y="2138851"/>
            <a:ext cx="2094782" cy="1183552"/>
          </a:xfrm>
          <a:prstGeom prst="rect">
            <a:avLst/>
          </a:prstGeom>
        </p:spPr>
      </p:pic>
      <p:pic>
        <p:nvPicPr>
          <p:cNvPr id="5" name="Picture 4" descr="Mixed Bag of Sid: Is there Any Shortcut To Earn More Money From Adsens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380" y="4403504"/>
            <a:ext cx="1540534" cy="1694587"/>
          </a:xfrm>
          <a:prstGeom prst="rect">
            <a:avLst/>
          </a:prstGeom>
        </p:spPr>
      </p:pic>
    </p:spTree>
    <p:extLst>
      <p:ext uri="{BB962C8B-B14F-4D97-AF65-F5344CB8AC3E}">
        <p14:creationId xmlns:p14="http://schemas.microsoft.com/office/powerpoint/2010/main" val="344093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1464330" y="2091192"/>
            <a:ext cx="6145880" cy="1895591"/>
          </a:xfrm>
        </p:spPr>
        <p:txBody>
          <a:bodyPr>
            <a:normAutofit/>
          </a:bodyPr>
          <a:lstStyle/>
          <a:p>
            <a:pPr marL="283845" lvl="1" indent="-283845" algn="ctr">
              <a:buNone/>
              <a:defRPr/>
            </a:pPr>
            <a:r>
              <a:rPr lang="en-US" sz="2000" b="1" dirty="0"/>
              <a:t>AVANT LA LEÇON</a:t>
            </a:r>
            <a:endParaRPr lang="en-US" b="1" dirty="0"/>
          </a:p>
          <a:p>
            <a:pPr marL="283845" lvl="1" indent="-283845" algn="ctr">
              <a:buNone/>
              <a:defRPr/>
            </a:pPr>
            <a:endParaRPr lang="en-US" sz="2000" dirty="0"/>
          </a:p>
          <a:p>
            <a:pPr marL="0" lvl="1" indent="0" algn="ctr" defTabSz="838200">
              <a:buNone/>
              <a:defRPr/>
            </a:pPr>
            <a:r>
              <a:rPr lang="en-US" sz="2400" dirty="0" err="1"/>
              <a:t>L'impôt</a:t>
            </a:r>
            <a:r>
              <a:rPr lang="en-US" sz="2400" dirty="0"/>
              <a:t> sur le </a:t>
            </a:r>
            <a:r>
              <a:rPr lang="en-US" sz="2400" dirty="0" err="1"/>
              <a:t>revenu</a:t>
            </a:r>
            <a:r>
              <a:rPr lang="en-US" sz="2400" dirty="0"/>
              <a:t> </a:t>
            </a:r>
            <a:r>
              <a:rPr lang="en-US" sz="2400" dirty="0" err="1"/>
              <a:t>est</a:t>
            </a:r>
            <a:r>
              <a:rPr lang="en-US" sz="2400" dirty="0"/>
              <a:t> </a:t>
            </a:r>
            <a:r>
              <a:rPr lang="en-US" sz="2400" dirty="0" err="1"/>
              <a:t>une</a:t>
            </a:r>
            <a:r>
              <a:rPr lang="en-US" sz="2400" dirty="0"/>
              <a:t> technique d'art martial qui vise à </a:t>
            </a:r>
            <a:r>
              <a:rPr lang="en-US" sz="2400" dirty="0" err="1"/>
              <a:t>infliger</a:t>
            </a:r>
            <a:r>
              <a:rPr lang="en-US" sz="2400" dirty="0"/>
              <a:t> de la </a:t>
            </a:r>
            <a:r>
              <a:rPr lang="en-US" sz="2400" dirty="0" err="1"/>
              <a:t>douleur</a:t>
            </a:r>
            <a:r>
              <a:rPr lang="en-US" sz="2400" dirty="0"/>
              <a:t>.</a:t>
            </a:r>
            <a:endParaRPr lang="en-US"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p:txBody>
      </p:sp>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a:xfrm>
            <a:off x="536430" y="179081"/>
            <a:ext cx="8638967" cy="1325563"/>
          </a:xfrm>
        </p:spPr>
        <p:txBody>
          <a:bodyPr>
            <a:normAutofit/>
          </a:bodyPr>
          <a:lstStyle/>
          <a:p>
            <a:r>
              <a:rPr lang="en-CA" sz="4000" dirty="0" err="1"/>
              <a:t>Activité</a:t>
            </a:r>
            <a:r>
              <a:rPr lang="en-CA" sz="4000" dirty="0"/>
              <a:t> « </a:t>
            </a:r>
            <a:r>
              <a:rPr lang="en-CA" sz="4000" dirty="0" err="1"/>
              <a:t>Pensez</a:t>
            </a:r>
            <a:r>
              <a:rPr lang="en-CA" sz="4000" dirty="0"/>
              <a:t>-y bien »</a:t>
            </a:r>
            <a:endParaRPr lang="en-US" dirty="0" err="1"/>
          </a:p>
        </p:txBody>
      </p:sp>
      <p:sp>
        <p:nvSpPr>
          <p:cNvPr id="5" name="Rounded Rectangle 4"/>
          <p:cNvSpPr/>
          <p:nvPr/>
        </p:nvSpPr>
        <p:spPr>
          <a:xfrm>
            <a:off x="1464330" y="4078527"/>
            <a:ext cx="2432304" cy="1252728"/>
          </a:xfrm>
          <a:prstGeom prst="roundRect">
            <a:avLst/>
          </a:prstGeom>
          <a:solidFill>
            <a:schemeClr val="accent5"/>
          </a:solidFill>
          <a:ln w="22225"/>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dirty="0">
                <a:solidFill>
                  <a:schemeClr val="tx1"/>
                </a:solidFill>
                <a:ea typeface="+mn-lt"/>
                <a:cs typeface="+mn-lt"/>
              </a:rPr>
              <a:t>VRAI</a:t>
            </a:r>
            <a:endParaRPr lang="en-US" b="1" dirty="0">
              <a:solidFill>
                <a:schemeClr val="tx1"/>
              </a:solidFill>
            </a:endParaRPr>
          </a:p>
        </p:txBody>
      </p:sp>
      <p:sp>
        <p:nvSpPr>
          <p:cNvPr id="6" name="Rounded Rectangle 5"/>
          <p:cNvSpPr/>
          <p:nvPr/>
        </p:nvSpPr>
        <p:spPr>
          <a:xfrm>
            <a:off x="5177906" y="4078527"/>
            <a:ext cx="2432304" cy="1252728"/>
          </a:xfrm>
          <a:prstGeom prst="roundRect">
            <a:avLst/>
          </a:prstGeom>
          <a:solidFill>
            <a:schemeClr val="accent6"/>
          </a:solidFill>
          <a:ln w="22225"/>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dirty="0">
                <a:solidFill>
                  <a:schemeClr val="tx1"/>
                </a:solidFill>
                <a:ea typeface="+mn-lt"/>
                <a:cs typeface="+mn-lt"/>
              </a:rPr>
              <a:t>FAUX</a:t>
            </a:r>
            <a:endParaRPr lang="en-US" dirty="0">
              <a:solidFill>
                <a:schemeClr val="tx1"/>
              </a:solidFill>
              <a:cs typeface="Arial"/>
            </a:endParaRPr>
          </a:p>
        </p:txBody>
      </p:sp>
    </p:spTree>
    <p:extLst>
      <p:ext uri="{BB962C8B-B14F-4D97-AF65-F5344CB8AC3E}">
        <p14:creationId xmlns:p14="http://schemas.microsoft.com/office/powerpoint/2010/main" val="12198328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2515" y="2848383"/>
            <a:ext cx="8638967" cy="3315695"/>
          </a:xfrm>
        </p:spPr>
        <p:txBody>
          <a:bodyPr>
            <a:normAutofit/>
          </a:bodyPr>
          <a:lstStyle/>
          <a:p>
            <a:pPr marL="0" lvl="1" indent="0" algn="ctr">
              <a:buNone/>
              <a:defRPr/>
            </a:pPr>
            <a:r>
              <a:rPr lang="en-US" sz="2400" dirty="0" err="1"/>
              <a:t>Prenez</a:t>
            </a:r>
            <a:r>
              <a:rPr lang="en-US" sz="2400" dirty="0"/>
              <a:t> </a:t>
            </a:r>
            <a:r>
              <a:rPr lang="en-US" sz="2400" dirty="0" err="1"/>
              <a:t>une</a:t>
            </a:r>
            <a:r>
              <a:rPr lang="en-US" sz="2400" dirty="0"/>
              <a:t> minute pour </a:t>
            </a:r>
            <a:r>
              <a:rPr lang="en-US" sz="2400" dirty="0" err="1"/>
              <a:t>enregistrer</a:t>
            </a:r>
            <a:r>
              <a:rPr lang="en-US" sz="2400" dirty="0"/>
              <a:t> </a:t>
            </a:r>
            <a:r>
              <a:rPr lang="en-US" sz="2400" dirty="0" err="1"/>
              <a:t>vos</a:t>
            </a:r>
            <a:r>
              <a:rPr lang="en-US" sz="2400" dirty="0"/>
              <a:t> </a:t>
            </a:r>
            <a:r>
              <a:rPr lang="en-US" sz="2400" dirty="0" err="1"/>
              <a:t>réponses</a:t>
            </a:r>
            <a:r>
              <a:rPr lang="en-US" sz="2400" dirty="0"/>
              <a:t> </a:t>
            </a:r>
            <a:r>
              <a:rPr lang="en-US" sz="2400" b="1" dirty="0"/>
              <a:t>APRÈS</a:t>
            </a:r>
            <a:r>
              <a:rPr lang="en-US" sz="2400" dirty="0"/>
              <a:t> la </a:t>
            </a:r>
            <a:r>
              <a:rPr lang="en-US" sz="2400" dirty="0" err="1"/>
              <a:t>leçon</a:t>
            </a:r>
            <a:r>
              <a:rPr lang="en-US" sz="2400" dirty="0"/>
              <a:t> aux questions VRAI </a:t>
            </a:r>
            <a:r>
              <a:rPr lang="en-US" sz="2400" dirty="0" err="1"/>
              <a:t>ou</a:t>
            </a:r>
            <a:r>
              <a:rPr lang="en-US" sz="2400" dirty="0"/>
              <a:t> FAUX </a:t>
            </a:r>
            <a:r>
              <a:rPr lang="en-US" sz="2400" dirty="0" err="1"/>
              <a:t>précédentes</a:t>
            </a:r>
            <a:r>
              <a:rPr lang="en-US" sz="2400" dirty="0"/>
              <a:t>.  </a:t>
            </a:r>
            <a:endParaRPr lang="en-US" dirty="0"/>
          </a:p>
        </p:txBody>
      </p:sp>
      <p:sp>
        <p:nvSpPr>
          <p:cNvPr id="4" name="TextBox 3"/>
          <p:cNvSpPr txBox="1"/>
          <p:nvPr/>
        </p:nvSpPr>
        <p:spPr>
          <a:xfrm>
            <a:off x="1109205" y="1601728"/>
            <a:ext cx="6925585" cy="830997"/>
          </a:xfrm>
          <a:prstGeom prst="rect">
            <a:avLst/>
          </a:prstGeom>
          <a:noFill/>
        </p:spPr>
        <p:txBody>
          <a:bodyPr wrap="square" lIns="91440" tIns="45720" rIns="91440" bIns="45720" rtlCol="0" anchor="t">
            <a:spAutoFit/>
          </a:bodyPr>
          <a:lstStyle/>
          <a:p>
            <a:pPr marL="0" lvl="1" indent="0" algn="ctr">
              <a:buNone/>
              <a:defRPr/>
            </a:pPr>
            <a:r>
              <a:rPr lang="en-US" b="1" i="1" dirty="0"/>
              <a:t>Sur </a:t>
            </a:r>
            <a:r>
              <a:rPr lang="en-US" b="1" i="1" dirty="0" err="1"/>
              <a:t>votre</a:t>
            </a:r>
            <a:r>
              <a:rPr lang="en-US" b="1" i="1" dirty="0"/>
              <a:t> </a:t>
            </a:r>
            <a:r>
              <a:rPr lang="en-US" b="1" i="1" dirty="0" err="1"/>
              <a:t>feuille</a:t>
            </a:r>
            <a:r>
              <a:rPr lang="en-US" b="1" i="1" dirty="0"/>
              <a:t> de travail. </a:t>
            </a:r>
          </a:p>
          <a:p>
            <a:pPr marL="0" lvl="1" indent="0" algn="ctr">
              <a:buNone/>
              <a:defRPr/>
            </a:pPr>
            <a:r>
              <a:rPr lang="en-US" b="1" i="1" dirty="0"/>
              <a:t>(</a:t>
            </a:r>
            <a:r>
              <a:rPr lang="en-US" b="1" i="1" dirty="0" err="1"/>
              <a:t>Activité</a:t>
            </a:r>
            <a:r>
              <a:rPr lang="en-US" b="1" i="1" dirty="0"/>
              <a:t> </a:t>
            </a:r>
            <a:r>
              <a:rPr lang="en-US" b="1" i="1" dirty="0" err="1"/>
              <a:t>d’impôt</a:t>
            </a:r>
            <a:r>
              <a:rPr lang="en-US" b="1" i="1" dirty="0"/>
              <a:t> sur le revenue - Section 3) </a:t>
            </a:r>
            <a:endParaRPr lang="en-US" i="1" dirty="0"/>
          </a:p>
        </p:txBody>
      </p:sp>
      <p:sp>
        <p:nvSpPr>
          <p:cNvPr id="6" name="Title 1">
            <a:extLst>
              <a:ext uri="{FF2B5EF4-FFF2-40B4-BE49-F238E27FC236}">
                <a16:creationId xmlns:a16="http://schemas.microsoft.com/office/drawing/2014/main" id="{9C6280D7-6D4D-5D96-BC42-1CBF51EC5FC7}"/>
              </a:ext>
            </a:extLst>
          </p:cNvPr>
          <p:cNvSpPr>
            <a:spLocks noGrp="1"/>
          </p:cNvSpPr>
          <p:nvPr>
            <p:ph type="title"/>
          </p:nvPr>
        </p:nvSpPr>
        <p:spPr>
          <a:xfrm>
            <a:off x="250825" y="365125"/>
            <a:ext cx="8639175" cy="1325563"/>
          </a:xfrm>
        </p:spPr>
        <p:txBody>
          <a:bodyPr>
            <a:normAutofit/>
          </a:bodyPr>
          <a:lstStyle/>
          <a:p>
            <a:r>
              <a:rPr lang="en-CA" sz="4000" dirty="0"/>
              <a:t>Comment </a:t>
            </a:r>
            <a:r>
              <a:rPr lang="en-CA" sz="4000" dirty="0" err="1"/>
              <a:t>allez-vous</a:t>
            </a:r>
            <a:r>
              <a:rPr lang="en-CA" sz="4000" dirty="0"/>
              <a:t> </a:t>
            </a:r>
            <a:r>
              <a:rPr lang="en-CA" sz="4000" dirty="0" err="1"/>
              <a:t>répondre</a:t>
            </a:r>
            <a:r>
              <a:rPr lang="en-CA" sz="4000" dirty="0"/>
              <a:t> ?</a:t>
            </a:r>
            <a:endParaRPr lang="en-US" dirty="0" err="1"/>
          </a:p>
        </p:txBody>
      </p:sp>
    </p:spTree>
    <p:extLst>
      <p:ext uri="{BB962C8B-B14F-4D97-AF65-F5344CB8AC3E}">
        <p14:creationId xmlns:p14="http://schemas.microsoft.com/office/powerpoint/2010/main" val="429050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1464330" y="2091192"/>
            <a:ext cx="6145880" cy="1895591"/>
          </a:xfrm>
        </p:spPr>
        <p:txBody>
          <a:bodyPr>
            <a:normAutofit/>
          </a:bodyPr>
          <a:lstStyle/>
          <a:p>
            <a:pPr marL="283845" lvl="1" indent="-283845" algn="ctr">
              <a:buNone/>
              <a:defRPr/>
            </a:pPr>
            <a:r>
              <a:rPr lang="en-US" sz="2000" b="1" dirty="0"/>
              <a:t>APRÈS LA LEÇON </a:t>
            </a:r>
            <a:endParaRPr lang="en-US" dirty="0"/>
          </a:p>
          <a:p>
            <a:pPr marL="283845" lvl="1" indent="-283845" algn="ctr">
              <a:buNone/>
              <a:defRPr/>
            </a:pPr>
            <a:endParaRPr lang="en-US" sz="2000" b="1" dirty="0"/>
          </a:p>
          <a:p>
            <a:pPr marL="283845" lvl="1" indent="-283845" algn="ctr" defTabSz="838200">
              <a:buNone/>
              <a:defRPr/>
            </a:pPr>
            <a:r>
              <a:rPr lang="en-US" sz="2000" dirty="0" err="1"/>
              <a:t>Vous</a:t>
            </a:r>
            <a:r>
              <a:rPr lang="en-US" sz="2000" dirty="0"/>
              <a:t> </a:t>
            </a:r>
            <a:r>
              <a:rPr lang="en-US" sz="2000" dirty="0" err="1"/>
              <a:t>pouvez</a:t>
            </a:r>
            <a:r>
              <a:rPr lang="en-US" sz="2000" dirty="0"/>
              <a:t> </a:t>
            </a:r>
            <a:r>
              <a:rPr lang="en-US" sz="2000" dirty="0" err="1"/>
              <a:t>rembourser</a:t>
            </a:r>
            <a:r>
              <a:rPr lang="en-US" sz="2000" dirty="0"/>
              <a:t> </a:t>
            </a:r>
            <a:r>
              <a:rPr lang="en-US" sz="2000" dirty="0" err="1"/>
              <a:t>votre</a:t>
            </a:r>
            <a:r>
              <a:rPr lang="en-US" sz="2000" dirty="0"/>
              <a:t> </a:t>
            </a:r>
            <a:r>
              <a:rPr lang="en-US" sz="2000" dirty="0" err="1"/>
              <a:t>solde</a:t>
            </a:r>
            <a:r>
              <a:rPr lang="en-US" sz="2000" dirty="0"/>
              <a:t> de carte de </a:t>
            </a:r>
            <a:r>
              <a:rPr lang="en-US" sz="2000" dirty="0" err="1"/>
              <a:t>crédit</a:t>
            </a:r>
            <a:r>
              <a:rPr lang="en-US" sz="2000" dirty="0"/>
              <a:t> avec des </a:t>
            </a:r>
            <a:r>
              <a:rPr lang="en-US" sz="2000" dirty="0" err="1"/>
              <a:t>crédits</a:t>
            </a:r>
            <a:r>
              <a:rPr lang="en-US" sz="2000" dirty="0"/>
              <a:t> </a:t>
            </a:r>
            <a:r>
              <a:rPr lang="en-US" sz="2000" dirty="0" err="1"/>
              <a:t>d’impôt</a:t>
            </a:r>
            <a:r>
              <a:rPr lang="en-US" sz="2000" dirty="0"/>
              <a:t> </a:t>
            </a:r>
            <a:r>
              <a:rPr lang="en-US" sz="2000" dirty="0" err="1"/>
              <a:t>remboursables</a:t>
            </a:r>
            <a:r>
              <a:rPr lang="en-US" sz="2000" dirty="0"/>
              <a:t>.</a:t>
            </a:r>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p:txBody>
      </p:sp>
      <p:sp>
        <p:nvSpPr>
          <p:cNvPr id="5" name="Rounded Rectangle 4"/>
          <p:cNvSpPr/>
          <p:nvPr/>
        </p:nvSpPr>
        <p:spPr>
          <a:xfrm>
            <a:off x="1464330" y="4078527"/>
            <a:ext cx="2432304" cy="1252728"/>
          </a:xfrm>
          <a:prstGeom prst="roundRect">
            <a:avLst/>
          </a:prstGeom>
          <a:solidFill>
            <a:schemeClr val="accent5"/>
          </a:solidFill>
          <a:ln w="22225"/>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dirty="0">
                <a:solidFill>
                  <a:schemeClr val="tx1"/>
                </a:solidFill>
              </a:rPr>
              <a:t>VRAI</a:t>
            </a:r>
            <a:endParaRPr lang="en-US" dirty="0"/>
          </a:p>
        </p:txBody>
      </p:sp>
      <p:sp>
        <p:nvSpPr>
          <p:cNvPr id="6" name="Rounded Rectangle 5"/>
          <p:cNvSpPr/>
          <p:nvPr/>
        </p:nvSpPr>
        <p:spPr>
          <a:xfrm>
            <a:off x="5177906" y="4078527"/>
            <a:ext cx="2432304" cy="1252728"/>
          </a:xfrm>
          <a:prstGeom prst="roundRect">
            <a:avLst/>
          </a:prstGeom>
          <a:solidFill>
            <a:schemeClr val="accent6"/>
          </a:solidFill>
          <a:ln w="22225"/>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dirty="0">
                <a:solidFill>
                  <a:schemeClr val="tx1"/>
                </a:solidFill>
              </a:rPr>
              <a:t>FAUX</a:t>
            </a:r>
            <a:endParaRPr lang="en-US" dirty="0"/>
          </a:p>
        </p:txBody>
      </p:sp>
      <p:sp>
        <p:nvSpPr>
          <p:cNvPr id="9" name="Title 1">
            <a:extLst>
              <a:ext uri="{FF2B5EF4-FFF2-40B4-BE49-F238E27FC236}">
                <a16:creationId xmlns:a16="http://schemas.microsoft.com/office/drawing/2014/main" id="{A677DA66-3B2A-85E4-3BB8-19FC9A0C7E8A}"/>
              </a:ext>
            </a:extLst>
          </p:cNvPr>
          <p:cNvSpPr>
            <a:spLocks noGrp="1"/>
          </p:cNvSpPr>
          <p:nvPr>
            <p:ph type="title"/>
          </p:nvPr>
        </p:nvSpPr>
        <p:spPr>
          <a:xfrm>
            <a:off x="250825" y="365125"/>
            <a:ext cx="8639175" cy="1325563"/>
          </a:xfrm>
        </p:spPr>
        <p:txBody>
          <a:bodyPr>
            <a:normAutofit/>
          </a:bodyPr>
          <a:lstStyle/>
          <a:p>
            <a:r>
              <a:rPr lang="en-CA" sz="4000" dirty="0"/>
              <a:t>Comment </a:t>
            </a:r>
            <a:r>
              <a:rPr lang="en-CA" sz="4000" dirty="0" err="1"/>
              <a:t>allez-vous</a:t>
            </a:r>
            <a:r>
              <a:rPr lang="en-CA" sz="4000" dirty="0"/>
              <a:t> </a:t>
            </a:r>
            <a:r>
              <a:rPr lang="en-CA" sz="4000" dirty="0" err="1"/>
              <a:t>répondre</a:t>
            </a:r>
            <a:r>
              <a:rPr lang="en-CA" sz="4000" dirty="0"/>
              <a:t> ?</a:t>
            </a:r>
            <a:endParaRPr lang="en-US" dirty="0" err="1"/>
          </a:p>
        </p:txBody>
      </p:sp>
    </p:spTree>
    <p:extLst>
      <p:ext uri="{BB962C8B-B14F-4D97-AF65-F5344CB8AC3E}">
        <p14:creationId xmlns:p14="http://schemas.microsoft.com/office/powerpoint/2010/main" val="2276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27" presetClass="emph" presetSubtype="0" fill="remove" grpId="0" nodeType="withEffect">
                                  <p:stCondLst>
                                    <p:cond delay="0"/>
                                  </p:stCondLst>
                                  <p:childTnLst>
                                    <p:animClr clrSpc="rgb" dir="cw">
                                      <p:cBhvr override="childStyle">
                                        <p:cTn id="10" dur="250" autoRev="1" fill="remove"/>
                                        <p:tgtEl>
                                          <p:spTgt spid="6"/>
                                        </p:tgtEl>
                                        <p:attrNameLst>
                                          <p:attrName>style.color</p:attrName>
                                        </p:attrNameLst>
                                      </p:cBhvr>
                                      <p:to>
                                        <a:schemeClr val="bg1"/>
                                      </p:to>
                                    </p:animClr>
                                    <p:animClr clrSpc="rgb" dir="cw">
                                      <p:cBhvr>
                                        <p:cTn id="11" dur="250" autoRev="1" fill="remove"/>
                                        <p:tgtEl>
                                          <p:spTgt spid="6"/>
                                        </p:tgtEl>
                                        <p:attrNameLst>
                                          <p:attrName>fillcolor</p:attrName>
                                        </p:attrNameLst>
                                      </p:cBhvr>
                                      <p:to>
                                        <a:schemeClr val="bg1"/>
                                      </p:to>
                                    </p:animClr>
                                    <p:set>
                                      <p:cBhvr>
                                        <p:cTn id="12" dur="250" autoRev="1" fill="remove"/>
                                        <p:tgtEl>
                                          <p:spTgt spid="6"/>
                                        </p:tgtEl>
                                        <p:attrNameLst>
                                          <p:attrName>fill.type</p:attrName>
                                        </p:attrNameLst>
                                      </p:cBhvr>
                                      <p:to>
                                        <p:strVal val="solid"/>
                                      </p:to>
                                    </p:set>
                                    <p:set>
                                      <p:cBhvr>
                                        <p:cTn id="13" dur="250" autoRev="1" fill="remove"/>
                                        <p:tgtEl>
                                          <p:spTgt spid="6"/>
                                        </p:tgtEl>
                                        <p:attrNameLst>
                                          <p:attrName>fill.on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27" presetClass="emph" presetSubtype="0" fill="remove" grpId="1" nodeType="clickEffect">
                                  <p:stCondLst>
                                    <p:cond delay="0"/>
                                  </p:stCondLst>
                                  <p:childTnLst>
                                    <p:animClr clrSpc="rgb" dir="cw">
                                      <p:cBhvr override="childStyle">
                                        <p:cTn id="17" dur="250" autoRev="1" fill="remove"/>
                                        <p:tgtEl>
                                          <p:spTgt spid="6"/>
                                        </p:tgtEl>
                                        <p:attrNameLst>
                                          <p:attrName>style.color</p:attrName>
                                        </p:attrNameLst>
                                      </p:cBhvr>
                                      <p:to>
                                        <a:schemeClr val="bg1"/>
                                      </p:to>
                                    </p:animClr>
                                    <p:animClr clrSpc="rgb" dir="cw">
                                      <p:cBhvr>
                                        <p:cTn id="18" dur="250" autoRev="1" fill="remove"/>
                                        <p:tgtEl>
                                          <p:spTgt spid="6"/>
                                        </p:tgtEl>
                                        <p:attrNameLst>
                                          <p:attrName>fillcolor</p:attrName>
                                        </p:attrNameLst>
                                      </p:cBhvr>
                                      <p:to>
                                        <a:schemeClr val="bg1"/>
                                      </p:to>
                                    </p:animClr>
                                    <p:set>
                                      <p:cBhvr>
                                        <p:cTn id="19" dur="250" autoRev="1" fill="remove"/>
                                        <p:tgtEl>
                                          <p:spTgt spid="6"/>
                                        </p:tgtEl>
                                        <p:attrNameLst>
                                          <p:attrName>fill.type</p:attrName>
                                        </p:attrNameLst>
                                      </p:cBhvr>
                                      <p:to>
                                        <p:strVal val="solid"/>
                                      </p:to>
                                    </p:set>
                                    <p:set>
                                      <p:cBhvr>
                                        <p:cTn id="20" dur="250" autoRev="1" fill="remove"/>
                                        <p:tgtEl>
                                          <p:spTgt spid="6"/>
                                        </p:tgtEl>
                                        <p:attrNameLst>
                                          <p:attrName>fill.on</p:attrName>
                                        </p:attrNameLst>
                                      </p:cBhvr>
                                      <p:to>
                                        <p:strVal val="true"/>
                                      </p:to>
                                    </p:set>
                                  </p:childTnLst>
                                </p:cTn>
                              </p:par>
                              <p:par>
                                <p:cTn id="21" presetID="42" presetClass="exit" presetSubtype="0" fill="hold" grpId="1" nodeType="withEffect">
                                  <p:stCondLst>
                                    <p:cond delay="0"/>
                                  </p:stCondLst>
                                  <p:childTnLst>
                                    <p:animEffect transition="out" filter="fade">
                                      <p:cBhvr>
                                        <p:cTn id="22" dur="1000"/>
                                        <p:tgtEl>
                                          <p:spTgt spid="5"/>
                                        </p:tgtEl>
                                      </p:cBhvr>
                                    </p:animEffect>
                                    <p:anim calcmode="lin" valueType="num">
                                      <p:cBhvr>
                                        <p:cTn id="23" dur="1000"/>
                                        <p:tgtEl>
                                          <p:spTgt spid="5"/>
                                        </p:tgtEl>
                                        <p:attrNameLst>
                                          <p:attrName>ppt_x</p:attrName>
                                        </p:attrNameLst>
                                      </p:cBhvr>
                                      <p:tavLst>
                                        <p:tav tm="0">
                                          <p:val>
                                            <p:strVal val="ppt_x"/>
                                          </p:val>
                                        </p:tav>
                                        <p:tav tm="100000">
                                          <p:val>
                                            <p:strVal val="ppt_x"/>
                                          </p:val>
                                        </p:tav>
                                      </p:tavLst>
                                    </p:anim>
                                    <p:anim calcmode="lin" valueType="num">
                                      <p:cBhvr>
                                        <p:cTn id="24" dur="1000"/>
                                        <p:tgtEl>
                                          <p:spTgt spid="5"/>
                                        </p:tgtEl>
                                        <p:attrNameLst>
                                          <p:attrName>ppt_y</p:attrName>
                                        </p:attrNameLst>
                                      </p:cBhvr>
                                      <p:tavLst>
                                        <p:tav tm="0">
                                          <p:val>
                                            <p:strVal val="ppt_y"/>
                                          </p:val>
                                        </p:tav>
                                        <p:tav tm="100000">
                                          <p:val>
                                            <p:strVal val="ppt_y+.1"/>
                                          </p:val>
                                        </p:tav>
                                      </p:tavLst>
                                    </p:anim>
                                    <p:set>
                                      <p:cBhvr>
                                        <p:cTn id="25"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5" grpId="1" animBg="1"/>
      <p:bldP spid="6" grpId="0" animBg="1"/>
      <p:bldP spid="6"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1464330" y="2091192"/>
            <a:ext cx="6145880" cy="1895591"/>
          </a:xfrm>
        </p:spPr>
        <p:txBody>
          <a:bodyPr>
            <a:normAutofit/>
          </a:bodyPr>
          <a:lstStyle/>
          <a:p>
            <a:pPr marL="283845" lvl="1" indent="-283845" algn="ctr">
              <a:buNone/>
              <a:defRPr/>
            </a:pPr>
            <a:r>
              <a:rPr lang="en-US" sz="2000" b="1" dirty="0"/>
              <a:t>APRÈS LA LEÇON </a:t>
            </a:r>
            <a:endParaRPr lang="en-US" dirty="0"/>
          </a:p>
          <a:p>
            <a:pPr marL="283845" lvl="1" indent="-283845" algn="ctr">
              <a:buNone/>
              <a:defRPr/>
            </a:pPr>
            <a:endParaRPr lang="en-US" sz="2000" b="1" dirty="0"/>
          </a:p>
          <a:p>
            <a:pPr marL="283845" lvl="1" indent="-283845" algn="ctr" defTabSz="838200">
              <a:buNone/>
              <a:defRPr/>
            </a:pPr>
            <a:r>
              <a:rPr lang="en-US" sz="2000" dirty="0" err="1"/>
              <a:t>Tous</a:t>
            </a:r>
            <a:r>
              <a:rPr lang="en-US" sz="2000" dirty="0"/>
              <a:t> les </a:t>
            </a:r>
            <a:r>
              <a:rPr lang="en-US" sz="2000" dirty="0" err="1"/>
              <a:t>contribuables</a:t>
            </a:r>
            <a:r>
              <a:rPr lang="en-US" sz="2000" dirty="0"/>
              <a:t> </a:t>
            </a:r>
            <a:r>
              <a:rPr lang="en-US" sz="2000" dirty="0" err="1"/>
              <a:t>reçoivent</a:t>
            </a:r>
            <a:r>
              <a:rPr lang="en-US" sz="2000" dirty="0"/>
              <a:t> un </a:t>
            </a:r>
            <a:r>
              <a:rPr lang="en-US" sz="2000" dirty="0" err="1"/>
              <a:t>crédit</a:t>
            </a:r>
            <a:r>
              <a:rPr lang="en-US" sz="2000" dirty="0"/>
              <a:t> </a:t>
            </a:r>
            <a:r>
              <a:rPr lang="en-US" sz="2000" dirty="0" err="1"/>
              <a:t>d’impôt</a:t>
            </a:r>
            <a:r>
              <a:rPr lang="en-US" sz="2000" dirty="0"/>
              <a:t> non </a:t>
            </a:r>
            <a:r>
              <a:rPr lang="en-US" sz="2000" dirty="0" err="1"/>
              <a:t>remboursable</a:t>
            </a:r>
            <a:r>
              <a:rPr lang="en-US" sz="2000" dirty="0"/>
              <a:t> de base.</a:t>
            </a:r>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p:txBody>
      </p:sp>
      <p:sp>
        <p:nvSpPr>
          <p:cNvPr id="5" name="Rounded Rectangle 4"/>
          <p:cNvSpPr/>
          <p:nvPr/>
        </p:nvSpPr>
        <p:spPr>
          <a:xfrm>
            <a:off x="1464330" y="4078527"/>
            <a:ext cx="2432304" cy="1252728"/>
          </a:xfrm>
          <a:prstGeom prst="roundRect">
            <a:avLst/>
          </a:prstGeom>
          <a:solidFill>
            <a:schemeClr val="accent5"/>
          </a:solidFill>
          <a:ln w="22225"/>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dirty="0">
                <a:solidFill>
                  <a:schemeClr val="tx1"/>
                </a:solidFill>
              </a:rPr>
              <a:t>VRAI</a:t>
            </a:r>
          </a:p>
        </p:txBody>
      </p:sp>
      <p:sp>
        <p:nvSpPr>
          <p:cNvPr id="6" name="Rounded Rectangle 5"/>
          <p:cNvSpPr/>
          <p:nvPr/>
        </p:nvSpPr>
        <p:spPr>
          <a:xfrm>
            <a:off x="5177906" y="4078527"/>
            <a:ext cx="2432304" cy="1252728"/>
          </a:xfrm>
          <a:prstGeom prst="roundRect">
            <a:avLst/>
          </a:prstGeom>
          <a:solidFill>
            <a:schemeClr val="accent6"/>
          </a:solidFill>
          <a:ln w="22225"/>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dirty="0">
                <a:solidFill>
                  <a:schemeClr val="tx1"/>
                </a:solidFill>
              </a:rPr>
              <a:t>FAUX</a:t>
            </a:r>
            <a:endParaRPr lang="en-US" dirty="0"/>
          </a:p>
        </p:txBody>
      </p:sp>
      <p:sp>
        <p:nvSpPr>
          <p:cNvPr id="9" name="Title 1">
            <a:extLst>
              <a:ext uri="{FF2B5EF4-FFF2-40B4-BE49-F238E27FC236}">
                <a16:creationId xmlns:a16="http://schemas.microsoft.com/office/drawing/2014/main" id="{0846E966-B91B-E97E-3CED-516AB9661F21}"/>
              </a:ext>
            </a:extLst>
          </p:cNvPr>
          <p:cNvSpPr>
            <a:spLocks noGrp="1"/>
          </p:cNvSpPr>
          <p:nvPr>
            <p:ph type="title"/>
          </p:nvPr>
        </p:nvSpPr>
        <p:spPr>
          <a:xfrm>
            <a:off x="250825" y="365125"/>
            <a:ext cx="8639175" cy="1325563"/>
          </a:xfrm>
        </p:spPr>
        <p:txBody>
          <a:bodyPr>
            <a:normAutofit/>
          </a:bodyPr>
          <a:lstStyle/>
          <a:p>
            <a:r>
              <a:rPr lang="en-CA" sz="4000" dirty="0"/>
              <a:t>Comment </a:t>
            </a:r>
            <a:r>
              <a:rPr lang="en-CA" sz="4000" dirty="0" err="1"/>
              <a:t>allez-vous</a:t>
            </a:r>
            <a:r>
              <a:rPr lang="en-CA" sz="4000" dirty="0"/>
              <a:t> </a:t>
            </a:r>
            <a:r>
              <a:rPr lang="en-CA" sz="4000" dirty="0" err="1"/>
              <a:t>répondre</a:t>
            </a:r>
            <a:r>
              <a:rPr lang="en-CA" sz="4000" dirty="0"/>
              <a:t> ?</a:t>
            </a:r>
            <a:endParaRPr lang="en-US" dirty="0" err="1"/>
          </a:p>
        </p:txBody>
      </p:sp>
    </p:spTree>
    <p:extLst>
      <p:ext uri="{BB962C8B-B14F-4D97-AF65-F5344CB8AC3E}">
        <p14:creationId xmlns:p14="http://schemas.microsoft.com/office/powerpoint/2010/main" val="212068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xit" presetSubtype="0" fill="hold" grpId="1" nodeType="clickEffect">
                                  <p:stCondLst>
                                    <p:cond delay="0"/>
                                  </p:stCondLst>
                                  <p:childTnLst>
                                    <p:animEffect transition="out" filter="fade">
                                      <p:cBhvr>
                                        <p:cTn id="14" dur="1000"/>
                                        <p:tgtEl>
                                          <p:spTgt spid="6"/>
                                        </p:tgtEl>
                                      </p:cBhvr>
                                    </p:animEffect>
                                    <p:anim calcmode="lin" valueType="num">
                                      <p:cBhvr>
                                        <p:cTn id="15" dur="1000"/>
                                        <p:tgtEl>
                                          <p:spTgt spid="6"/>
                                        </p:tgtEl>
                                        <p:attrNameLst>
                                          <p:attrName>ppt_x</p:attrName>
                                        </p:attrNameLst>
                                      </p:cBhvr>
                                      <p:tavLst>
                                        <p:tav tm="0">
                                          <p:val>
                                            <p:strVal val="ppt_x"/>
                                          </p:val>
                                        </p:tav>
                                        <p:tav tm="100000">
                                          <p:val>
                                            <p:strVal val="ppt_x"/>
                                          </p:val>
                                        </p:tav>
                                      </p:tavLst>
                                    </p:anim>
                                    <p:anim calcmode="lin" valueType="num">
                                      <p:cBhvr>
                                        <p:cTn id="16" dur="1000"/>
                                        <p:tgtEl>
                                          <p:spTgt spid="6"/>
                                        </p:tgtEl>
                                        <p:attrNameLst>
                                          <p:attrName>ppt_y</p:attrName>
                                        </p:attrNameLst>
                                      </p:cBhvr>
                                      <p:tavLst>
                                        <p:tav tm="0">
                                          <p:val>
                                            <p:strVal val="ppt_y"/>
                                          </p:val>
                                        </p:tav>
                                        <p:tav tm="100000">
                                          <p:val>
                                            <p:strVal val="ppt_y+.1"/>
                                          </p:val>
                                        </p:tav>
                                      </p:tavLst>
                                    </p:anim>
                                    <p:set>
                                      <p:cBhvr>
                                        <p:cTn id="17" dur="1" fill="hold">
                                          <p:stCondLst>
                                            <p:cond delay="999"/>
                                          </p:stCondLst>
                                        </p:cTn>
                                        <p:tgtEl>
                                          <p:spTgt spid="6"/>
                                        </p:tgtEl>
                                        <p:attrNameLst>
                                          <p:attrName>style.visibility</p:attrName>
                                        </p:attrNameLst>
                                      </p:cBhvr>
                                      <p:to>
                                        <p:strVal val="hidden"/>
                                      </p:to>
                                    </p:set>
                                  </p:childTnLst>
                                </p:cTn>
                              </p:par>
                              <p:par>
                                <p:cTn id="18" presetID="26" presetClass="emph" presetSubtype="0" fill="hold" grpId="1" nodeType="withEffect">
                                  <p:stCondLst>
                                    <p:cond delay="0"/>
                                  </p:stCondLst>
                                  <p:childTnLst>
                                    <p:animEffect transition="out" filter="fade">
                                      <p:cBhvr>
                                        <p:cTn id="19" dur="500" tmFilter="0, 0; .2, .5; .8, .5; 1, 0"/>
                                        <p:tgtEl>
                                          <p:spTgt spid="5"/>
                                        </p:tgtEl>
                                      </p:cBhvr>
                                    </p:animEffect>
                                    <p:animScale>
                                      <p:cBhvr>
                                        <p:cTn id="20"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5" grpId="1" animBg="1"/>
      <p:bldP spid="6" grpId="0" animBg="1"/>
      <p:bldP spid="6" grpId="1"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1464330" y="2091192"/>
            <a:ext cx="6145880" cy="1895591"/>
          </a:xfrm>
        </p:spPr>
        <p:txBody>
          <a:bodyPr>
            <a:normAutofit/>
          </a:bodyPr>
          <a:lstStyle/>
          <a:p>
            <a:pPr marL="283845" lvl="1" indent="-283845" algn="ctr">
              <a:buNone/>
              <a:defRPr/>
            </a:pPr>
            <a:r>
              <a:rPr lang="en-US" sz="2000" b="1" dirty="0"/>
              <a:t>APRÈS LA LEÇON </a:t>
            </a:r>
            <a:endParaRPr lang="en-US" b="1" dirty="0"/>
          </a:p>
          <a:p>
            <a:pPr marL="283845" lvl="1" indent="-283845" algn="ctr">
              <a:buNone/>
              <a:defRPr/>
            </a:pPr>
            <a:endParaRPr lang="en-US" sz="2000" dirty="0"/>
          </a:p>
          <a:p>
            <a:pPr marL="283845" lvl="1" indent="-283845" algn="ctr">
              <a:buNone/>
              <a:defRPr/>
            </a:pPr>
            <a:r>
              <a:rPr lang="en-US" sz="2000" dirty="0"/>
              <a:t>Les </a:t>
            </a:r>
            <a:r>
              <a:rPr lang="en-US" sz="2000" dirty="0" err="1"/>
              <a:t>intérêts</a:t>
            </a:r>
            <a:r>
              <a:rPr lang="en-US" sz="2000" dirty="0"/>
              <a:t> sur un prêt </a:t>
            </a:r>
            <a:r>
              <a:rPr lang="en-US" sz="2000" dirty="0" err="1"/>
              <a:t>étudiant</a:t>
            </a:r>
            <a:r>
              <a:rPr lang="en-US" sz="2000" dirty="0"/>
              <a:t> </a:t>
            </a:r>
            <a:r>
              <a:rPr lang="en-US" sz="2000" dirty="0" err="1"/>
              <a:t>sont</a:t>
            </a:r>
            <a:r>
              <a:rPr lang="en-US" sz="2000" dirty="0"/>
              <a:t> un </a:t>
            </a:r>
            <a:r>
              <a:rPr lang="en-US" sz="2000" dirty="0" err="1"/>
              <a:t>crédit</a:t>
            </a:r>
            <a:r>
              <a:rPr lang="en-US" sz="2000" dirty="0"/>
              <a:t> </a:t>
            </a:r>
            <a:r>
              <a:rPr lang="en-US" sz="2000" dirty="0" err="1"/>
              <a:t>d'impôt</a:t>
            </a:r>
            <a:r>
              <a:rPr lang="en-US" sz="2000" dirty="0"/>
              <a:t> non </a:t>
            </a:r>
            <a:r>
              <a:rPr lang="en-US" sz="2000" dirty="0" err="1"/>
              <a:t>remboursable</a:t>
            </a:r>
            <a:r>
              <a:rPr lang="en-US" sz="2000" dirty="0"/>
              <a:t>.</a:t>
            </a:r>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p:txBody>
      </p:sp>
      <p:sp>
        <p:nvSpPr>
          <p:cNvPr id="5" name="Rounded Rectangle 4"/>
          <p:cNvSpPr/>
          <p:nvPr/>
        </p:nvSpPr>
        <p:spPr>
          <a:xfrm>
            <a:off x="1464330" y="4078527"/>
            <a:ext cx="2432304" cy="1252728"/>
          </a:xfrm>
          <a:prstGeom prst="roundRect">
            <a:avLst/>
          </a:prstGeom>
          <a:solidFill>
            <a:schemeClr val="accent5"/>
          </a:solidFill>
          <a:ln w="22225"/>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dirty="0">
                <a:solidFill>
                  <a:schemeClr val="tx1"/>
                </a:solidFill>
              </a:rPr>
              <a:t>VRAI</a:t>
            </a:r>
            <a:endParaRPr lang="en-US" dirty="0"/>
          </a:p>
        </p:txBody>
      </p:sp>
      <p:sp>
        <p:nvSpPr>
          <p:cNvPr id="6" name="Rounded Rectangle 5"/>
          <p:cNvSpPr/>
          <p:nvPr/>
        </p:nvSpPr>
        <p:spPr>
          <a:xfrm>
            <a:off x="5177906" y="4078527"/>
            <a:ext cx="2432304" cy="1252728"/>
          </a:xfrm>
          <a:prstGeom prst="roundRect">
            <a:avLst/>
          </a:prstGeom>
          <a:solidFill>
            <a:schemeClr val="accent6"/>
          </a:solidFill>
          <a:ln w="22225"/>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dirty="0">
                <a:solidFill>
                  <a:schemeClr val="tx1"/>
                </a:solidFill>
              </a:rPr>
              <a:t>FAUX</a:t>
            </a:r>
            <a:endParaRPr lang="en-US" dirty="0"/>
          </a:p>
        </p:txBody>
      </p:sp>
      <p:sp>
        <p:nvSpPr>
          <p:cNvPr id="9" name="Title 1">
            <a:extLst>
              <a:ext uri="{FF2B5EF4-FFF2-40B4-BE49-F238E27FC236}">
                <a16:creationId xmlns:a16="http://schemas.microsoft.com/office/drawing/2014/main" id="{7AE3E5B6-19AF-4927-B55D-5E37522F13CD}"/>
              </a:ext>
            </a:extLst>
          </p:cNvPr>
          <p:cNvSpPr>
            <a:spLocks noGrp="1"/>
          </p:cNvSpPr>
          <p:nvPr>
            <p:ph type="title"/>
          </p:nvPr>
        </p:nvSpPr>
        <p:spPr>
          <a:xfrm>
            <a:off x="250825" y="365125"/>
            <a:ext cx="8639175" cy="1325563"/>
          </a:xfrm>
        </p:spPr>
        <p:txBody>
          <a:bodyPr>
            <a:normAutofit/>
          </a:bodyPr>
          <a:lstStyle/>
          <a:p>
            <a:r>
              <a:rPr lang="en-CA" sz="4000" dirty="0"/>
              <a:t>Comment </a:t>
            </a:r>
            <a:r>
              <a:rPr lang="en-CA" sz="4000" dirty="0" err="1"/>
              <a:t>allez-vous</a:t>
            </a:r>
            <a:r>
              <a:rPr lang="en-CA" sz="4000" dirty="0"/>
              <a:t> </a:t>
            </a:r>
            <a:r>
              <a:rPr lang="en-CA" sz="4000" dirty="0" err="1"/>
              <a:t>répondre</a:t>
            </a:r>
            <a:r>
              <a:rPr lang="en-CA" sz="4000" dirty="0"/>
              <a:t> ?</a:t>
            </a:r>
            <a:endParaRPr lang="en-US" dirty="0" err="1"/>
          </a:p>
        </p:txBody>
      </p:sp>
    </p:spTree>
    <p:extLst>
      <p:ext uri="{BB962C8B-B14F-4D97-AF65-F5344CB8AC3E}">
        <p14:creationId xmlns:p14="http://schemas.microsoft.com/office/powerpoint/2010/main" val="100397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xit" presetSubtype="0" fill="hold" grpId="1" nodeType="clickEffect">
                                  <p:stCondLst>
                                    <p:cond delay="0"/>
                                  </p:stCondLst>
                                  <p:childTnLst>
                                    <p:animEffect transition="out" filter="fade">
                                      <p:cBhvr>
                                        <p:cTn id="14" dur="1000"/>
                                        <p:tgtEl>
                                          <p:spTgt spid="6"/>
                                        </p:tgtEl>
                                      </p:cBhvr>
                                    </p:animEffect>
                                    <p:anim calcmode="lin" valueType="num">
                                      <p:cBhvr>
                                        <p:cTn id="15" dur="1000"/>
                                        <p:tgtEl>
                                          <p:spTgt spid="6"/>
                                        </p:tgtEl>
                                        <p:attrNameLst>
                                          <p:attrName>ppt_x</p:attrName>
                                        </p:attrNameLst>
                                      </p:cBhvr>
                                      <p:tavLst>
                                        <p:tav tm="0">
                                          <p:val>
                                            <p:strVal val="ppt_x"/>
                                          </p:val>
                                        </p:tav>
                                        <p:tav tm="100000">
                                          <p:val>
                                            <p:strVal val="ppt_x"/>
                                          </p:val>
                                        </p:tav>
                                      </p:tavLst>
                                    </p:anim>
                                    <p:anim calcmode="lin" valueType="num">
                                      <p:cBhvr>
                                        <p:cTn id="16" dur="1000"/>
                                        <p:tgtEl>
                                          <p:spTgt spid="6"/>
                                        </p:tgtEl>
                                        <p:attrNameLst>
                                          <p:attrName>ppt_y</p:attrName>
                                        </p:attrNameLst>
                                      </p:cBhvr>
                                      <p:tavLst>
                                        <p:tav tm="0">
                                          <p:val>
                                            <p:strVal val="ppt_y"/>
                                          </p:val>
                                        </p:tav>
                                        <p:tav tm="100000">
                                          <p:val>
                                            <p:strVal val="ppt_y+.1"/>
                                          </p:val>
                                        </p:tav>
                                      </p:tavLst>
                                    </p:anim>
                                    <p:set>
                                      <p:cBhvr>
                                        <p:cTn id="17" dur="1" fill="hold">
                                          <p:stCondLst>
                                            <p:cond delay="999"/>
                                          </p:stCondLst>
                                        </p:cTn>
                                        <p:tgtEl>
                                          <p:spTgt spid="6"/>
                                        </p:tgtEl>
                                        <p:attrNameLst>
                                          <p:attrName>style.visibility</p:attrName>
                                        </p:attrNameLst>
                                      </p:cBhvr>
                                      <p:to>
                                        <p:strVal val="hidden"/>
                                      </p:to>
                                    </p:set>
                                  </p:childTnLst>
                                </p:cTn>
                              </p:par>
                              <p:par>
                                <p:cTn id="18" presetID="26" presetClass="emph" presetSubtype="0" fill="hold" grpId="1" nodeType="withEffect">
                                  <p:stCondLst>
                                    <p:cond delay="0"/>
                                  </p:stCondLst>
                                  <p:childTnLst>
                                    <p:animEffect transition="out" filter="fade">
                                      <p:cBhvr>
                                        <p:cTn id="19" dur="500" tmFilter="0, 0; .2, .5; .8, .5; 1, 0"/>
                                        <p:tgtEl>
                                          <p:spTgt spid="5"/>
                                        </p:tgtEl>
                                      </p:cBhvr>
                                    </p:animEffect>
                                    <p:animScale>
                                      <p:cBhvr>
                                        <p:cTn id="20"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5" grpId="1" animBg="1"/>
      <p:bldP spid="6" grpId="0" animBg="1"/>
      <p:bldP spid="6" grpId="1"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1464330" y="2091192"/>
            <a:ext cx="6145880" cy="1895591"/>
          </a:xfrm>
        </p:spPr>
        <p:txBody>
          <a:bodyPr>
            <a:normAutofit/>
          </a:bodyPr>
          <a:lstStyle/>
          <a:p>
            <a:pPr marL="283845" lvl="1" indent="-283845" algn="ctr">
              <a:buNone/>
              <a:defRPr/>
            </a:pPr>
            <a:r>
              <a:rPr lang="en-US" sz="2000" b="1" dirty="0"/>
              <a:t>APRÈS LA LEÇON </a:t>
            </a:r>
            <a:endParaRPr lang="en-US" dirty="0"/>
          </a:p>
          <a:p>
            <a:pPr marL="283845" lvl="1" indent="-283845" algn="ctr">
              <a:buNone/>
              <a:defRPr/>
            </a:pPr>
            <a:endParaRPr lang="en-US" sz="2000" b="1" dirty="0"/>
          </a:p>
          <a:p>
            <a:pPr marL="283845" lvl="1" indent="-283845" algn="ctr">
              <a:buNone/>
              <a:defRPr/>
            </a:pPr>
            <a:r>
              <a:rPr lang="en-US" sz="2000" dirty="0"/>
              <a:t>La </a:t>
            </a:r>
            <a:r>
              <a:rPr lang="en-US" sz="2000" dirty="0" err="1"/>
              <a:t>retenue</a:t>
            </a:r>
            <a:r>
              <a:rPr lang="en-US" sz="2000" dirty="0"/>
              <a:t> </a:t>
            </a:r>
            <a:r>
              <a:rPr lang="en-US" sz="2000" dirty="0" err="1"/>
              <a:t>d’impôt</a:t>
            </a:r>
            <a:r>
              <a:rPr lang="en-US" sz="2000" dirty="0"/>
              <a:t> sur le </a:t>
            </a:r>
            <a:r>
              <a:rPr lang="en-US" sz="2000" dirty="0" err="1"/>
              <a:t>salaire</a:t>
            </a:r>
            <a:r>
              <a:rPr lang="en-US" sz="2000" dirty="0"/>
              <a:t> </a:t>
            </a:r>
            <a:r>
              <a:rPr lang="en-US" sz="2000" dirty="0" err="1"/>
              <a:t>est</a:t>
            </a:r>
            <a:r>
              <a:rPr lang="en-US" sz="2000" dirty="0"/>
              <a:t> un </a:t>
            </a:r>
            <a:r>
              <a:rPr lang="en-US" sz="2000" dirty="0" err="1"/>
              <a:t>exemple</a:t>
            </a:r>
            <a:r>
              <a:rPr lang="en-US" sz="2000" dirty="0"/>
              <a:t> de </a:t>
            </a:r>
            <a:r>
              <a:rPr lang="en-US" sz="2000" dirty="0" err="1"/>
              <a:t>crédit</a:t>
            </a:r>
            <a:r>
              <a:rPr lang="en-US" sz="2000" dirty="0"/>
              <a:t> </a:t>
            </a:r>
            <a:r>
              <a:rPr lang="en-US" sz="2000" dirty="0" err="1"/>
              <a:t>d’impôt</a:t>
            </a:r>
            <a:r>
              <a:rPr lang="en-US" sz="2000" dirty="0"/>
              <a:t>.</a:t>
            </a:r>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p:txBody>
      </p:sp>
      <p:sp>
        <p:nvSpPr>
          <p:cNvPr id="5" name="Rounded Rectangle 4"/>
          <p:cNvSpPr/>
          <p:nvPr/>
        </p:nvSpPr>
        <p:spPr>
          <a:xfrm>
            <a:off x="1464330" y="4078527"/>
            <a:ext cx="2432304" cy="1252728"/>
          </a:xfrm>
          <a:prstGeom prst="roundRect">
            <a:avLst/>
          </a:prstGeom>
          <a:solidFill>
            <a:schemeClr val="accent5"/>
          </a:solidFill>
          <a:ln w="22225"/>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dirty="0">
                <a:solidFill>
                  <a:schemeClr val="tx1"/>
                </a:solidFill>
              </a:rPr>
              <a:t>VRAI</a:t>
            </a:r>
            <a:endParaRPr lang="en-US" sz="3600" b="1" dirty="0">
              <a:solidFill>
                <a:schemeClr val="tx1"/>
              </a:solidFill>
              <a:cs typeface="Arial"/>
            </a:endParaRPr>
          </a:p>
        </p:txBody>
      </p:sp>
      <p:sp>
        <p:nvSpPr>
          <p:cNvPr id="6" name="Rounded Rectangle 5"/>
          <p:cNvSpPr/>
          <p:nvPr/>
        </p:nvSpPr>
        <p:spPr>
          <a:xfrm>
            <a:off x="5177906" y="4078527"/>
            <a:ext cx="2432304" cy="1252728"/>
          </a:xfrm>
          <a:prstGeom prst="roundRect">
            <a:avLst/>
          </a:prstGeom>
          <a:solidFill>
            <a:schemeClr val="accent6"/>
          </a:solidFill>
          <a:ln w="22225"/>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dirty="0">
                <a:solidFill>
                  <a:schemeClr val="tx1"/>
                </a:solidFill>
              </a:rPr>
              <a:t>FAUX</a:t>
            </a:r>
            <a:endParaRPr lang="en-US" dirty="0"/>
          </a:p>
        </p:txBody>
      </p:sp>
      <p:sp>
        <p:nvSpPr>
          <p:cNvPr id="9" name="Title 1">
            <a:extLst>
              <a:ext uri="{FF2B5EF4-FFF2-40B4-BE49-F238E27FC236}">
                <a16:creationId xmlns:a16="http://schemas.microsoft.com/office/drawing/2014/main" id="{CF79C7E1-9D52-5295-EDEC-A544B2FF3E2D}"/>
              </a:ext>
            </a:extLst>
          </p:cNvPr>
          <p:cNvSpPr>
            <a:spLocks noGrp="1"/>
          </p:cNvSpPr>
          <p:nvPr>
            <p:ph type="title"/>
          </p:nvPr>
        </p:nvSpPr>
        <p:spPr>
          <a:xfrm>
            <a:off x="250825" y="365125"/>
            <a:ext cx="8639175" cy="1325563"/>
          </a:xfrm>
        </p:spPr>
        <p:txBody>
          <a:bodyPr>
            <a:normAutofit/>
          </a:bodyPr>
          <a:lstStyle/>
          <a:p>
            <a:r>
              <a:rPr lang="en-CA" sz="4000" dirty="0"/>
              <a:t>Comment </a:t>
            </a:r>
            <a:r>
              <a:rPr lang="en-CA" sz="4000" dirty="0" err="1"/>
              <a:t>allez-vous</a:t>
            </a:r>
            <a:r>
              <a:rPr lang="en-CA" sz="4000" dirty="0"/>
              <a:t> </a:t>
            </a:r>
            <a:r>
              <a:rPr lang="en-CA" sz="4000" dirty="0" err="1"/>
              <a:t>répondre</a:t>
            </a:r>
            <a:r>
              <a:rPr lang="en-CA" sz="4000" dirty="0"/>
              <a:t> ?</a:t>
            </a:r>
            <a:endParaRPr lang="en-US" dirty="0" err="1"/>
          </a:p>
        </p:txBody>
      </p:sp>
    </p:spTree>
    <p:extLst>
      <p:ext uri="{BB962C8B-B14F-4D97-AF65-F5344CB8AC3E}">
        <p14:creationId xmlns:p14="http://schemas.microsoft.com/office/powerpoint/2010/main" val="412408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xit" presetSubtype="0" fill="hold" grpId="1" nodeType="clickEffect">
                                  <p:stCondLst>
                                    <p:cond delay="0"/>
                                  </p:stCondLst>
                                  <p:childTnLst>
                                    <p:animEffect transition="out" filter="fade">
                                      <p:cBhvr>
                                        <p:cTn id="14" dur="1000"/>
                                        <p:tgtEl>
                                          <p:spTgt spid="6"/>
                                        </p:tgtEl>
                                      </p:cBhvr>
                                    </p:animEffect>
                                    <p:anim calcmode="lin" valueType="num">
                                      <p:cBhvr>
                                        <p:cTn id="15" dur="1000"/>
                                        <p:tgtEl>
                                          <p:spTgt spid="6"/>
                                        </p:tgtEl>
                                        <p:attrNameLst>
                                          <p:attrName>ppt_x</p:attrName>
                                        </p:attrNameLst>
                                      </p:cBhvr>
                                      <p:tavLst>
                                        <p:tav tm="0">
                                          <p:val>
                                            <p:strVal val="ppt_x"/>
                                          </p:val>
                                        </p:tav>
                                        <p:tav tm="100000">
                                          <p:val>
                                            <p:strVal val="ppt_x"/>
                                          </p:val>
                                        </p:tav>
                                      </p:tavLst>
                                    </p:anim>
                                    <p:anim calcmode="lin" valueType="num">
                                      <p:cBhvr>
                                        <p:cTn id="16" dur="1000"/>
                                        <p:tgtEl>
                                          <p:spTgt spid="6"/>
                                        </p:tgtEl>
                                        <p:attrNameLst>
                                          <p:attrName>ppt_y</p:attrName>
                                        </p:attrNameLst>
                                      </p:cBhvr>
                                      <p:tavLst>
                                        <p:tav tm="0">
                                          <p:val>
                                            <p:strVal val="ppt_y"/>
                                          </p:val>
                                        </p:tav>
                                        <p:tav tm="100000">
                                          <p:val>
                                            <p:strVal val="ppt_y+.1"/>
                                          </p:val>
                                        </p:tav>
                                      </p:tavLst>
                                    </p:anim>
                                    <p:set>
                                      <p:cBhvr>
                                        <p:cTn id="17" dur="1" fill="hold">
                                          <p:stCondLst>
                                            <p:cond delay="999"/>
                                          </p:stCondLst>
                                        </p:cTn>
                                        <p:tgtEl>
                                          <p:spTgt spid="6"/>
                                        </p:tgtEl>
                                        <p:attrNameLst>
                                          <p:attrName>style.visibility</p:attrName>
                                        </p:attrNameLst>
                                      </p:cBhvr>
                                      <p:to>
                                        <p:strVal val="hidden"/>
                                      </p:to>
                                    </p:set>
                                  </p:childTnLst>
                                </p:cTn>
                              </p:par>
                              <p:par>
                                <p:cTn id="18" presetID="26" presetClass="emph" presetSubtype="0" fill="hold" grpId="1" nodeType="withEffect">
                                  <p:stCondLst>
                                    <p:cond delay="0"/>
                                  </p:stCondLst>
                                  <p:childTnLst>
                                    <p:animEffect transition="out" filter="fade">
                                      <p:cBhvr>
                                        <p:cTn id="19" dur="500" tmFilter="0, 0; .2, .5; .8, .5; 1, 0"/>
                                        <p:tgtEl>
                                          <p:spTgt spid="5"/>
                                        </p:tgtEl>
                                      </p:cBhvr>
                                    </p:animEffect>
                                    <p:animScale>
                                      <p:cBhvr>
                                        <p:cTn id="20"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5" grpId="1" animBg="1"/>
      <p:bldP spid="6" grpId="0" animBg="1"/>
      <p:bldP spid="6" grpId="1"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1464330" y="2091192"/>
            <a:ext cx="6145880" cy="1895591"/>
          </a:xfrm>
        </p:spPr>
        <p:txBody>
          <a:bodyPr>
            <a:normAutofit/>
          </a:bodyPr>
          <a:lstStyle/>
          <a:p>
            <a:pPr marL="283845" lvl="1" indent="-283845" algn="ctr">
              <a:buNone/>
              <a:defRPr/>
            </a:pPr>
            <a:r>
              <a:rPr lang="en-US" sz="2000" b="1" dirty="0"/>
              <a:t>APRÈS LA LEÇON </a:t>
            </a:r>
            <a:endParaRPr lang="en-US" dirty="0"/>
          </a:p>
          <a:p>
            <a:pPr marL="283845" lvl="1" indent="-283845" algn="ctr">
              <a:buNone/>
              <a:defRPr/>
            </a:pPr>
            <a:endParaRPr lang="en-US" sz="2000" b="1" dirty="0"/>
          </a:p>
          <a:p>
            <a:pPr marL="283845" lvl="1" indent="-283845" algn="ctr" defTabSz="838200">
              <a:buNone/>
              <a:defRPr/>
            </a:pPr>
            <a:r>
              <a:rPr lang="en-US" sz="2000" dirty="0"/>
              <a:t>On </a:t>
            </a:r>
            <a:r>
              <a:rPr lang="en-US" sz="2000" dirty="0" err="1"/>
              <a:t>obtient</a:t>
            </a:r>
            <a:r>
              <a:rPr lang="en-US" sz="2000" dirty="0"/>
              <a:t> un </a:t>
            </a:r>
            <a:r>
              <a:rPr lang="en-US" sz="2000" dirty="0" err="1"/>
              <a:t>remboursement</a:t>
            </a:r>
            <a:r>
              <a:rPr lang="en-US" sz="2000" dirty="0"/>
              <a:t> </a:t>
            </a:r>
            <a:r>
              <a:rPr lang="en-US" sz="2000" dirty="0" err="1"/>
              <a:t>quand</a:t>
            </a:r>
            <a:r>
              <a:rPr lang="en-US" sz="2000" dirty="0"/>
              <a:t> la </a:t>
            </a:r>
            <a:r>
              <a:rPr lang="en-US" sz="2000" dirty="0" err="1"/>
              <a:t>somme</a:t>
            </a:r>
            <a:r>
              <a:rPr lang="en-US" sz="2000" dirty="0"/>
              <a:t> des </a:t>
            </a:r>
            <a:r>
              <a:rPr lang="en-US" sz="2000" dirty="0" err="1"/>
              <a:t>crédits</a:t>
            </a:r>
            <a:r>
              <a:rPr lang="en-US" sz="2000" dirty="0"/>
              <a:t> </a:t>
            </a:r>
            <a:r>
              <a:rPr lang="en-US" sz="2000" dirty="0" err="1"/>
              <a:t>d’impôt</a:t>
            </a:r>
            <a:r>
              <a:rPr lang="en-US" sz="2000" dirty="0"/>
              <a:t> </a:t>
            </a:r>
            <a:r>
              <a:rPr lang="en-US" sz="2000" dirty="0" err="1"/>
              <a:t>est</a:t>
            </a:r>
            <a:r>
              <a:rPr lang="en-US" sz="2000" dirty="0"/>
              <a:t> supérieure à la </a:t>
            </a:r>
            <a:r>
              <a:rPr lang="en-US" sz="2000" dirty="0" err="1"/>
              <a:t>dette</a:t>
            </a:r>
            <a:r>
              <a:rPr lang="en-US" sz="2000" dirty="0"/>
              <a:t> </a:t>
            </a:r>
            <a:r>
              <a:rPr lang="en-US" sz="2000" dirty="0" err="1"/>
              <a:t>fiscale</a:t>
            </a:r>
            <a:r>
              <a:rPr lang="en-US" sz="2000" dirty="0"/>
              <a:t>.</a:t>
            </a:r>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p:txBody>
      </p:sp>
      <p:sp>
        <p:nvSpPr>
          <p:cNvPr id="5" name="Rounded Rectangle 4"/>
          <p:cNvSpPr/>
          <p:nvPr/>
        </p:nvSpPr>
        <p:spPr>
          <a:xfrm>
            <a:off x="1464330" y="4078527"/>
            <a:ext cx="2432304" cy="1252728"/>
          </a:xfrm>
          <a:prstGeom prst="roundRect">
            <a:avLst/>
          </a:prstGeom>
          <a:solidFill>
            <a:schemeClr val="accent5"/>
          </a:solidFill>
          <a:ln w="22225"/>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dirty="0">
                <a:solidFill>
                  <a:schemeClr val="tx1"/>
                </a:solidFill>
              </a:rPr>
              <a:t>VRAI</a:t>
            </a:r>
            <a:endParaRPr lang="en-US" dirty="0"/>
          </a:p>
        </p:txBody>
      </p:sp>
      <p:sp>
        <p:nvSpPr>
          <p:cNvPr id="6" name="Rounded Rectangle 5"/>
          <p:cNvSpPr/>
          <p:nvPr/>
        </p:nvSpPr>
        <p:spPr>
          <a:xfrm>
            <a:off x="5177906" y="4078527"/>
            <a:ext cx="2432304" cy="1252728"/>
          </a:xfrm>
          <a:prstGeom prst="roundRect">
            <a:avLst/>
          </a:prstGeom>
          <a:solidFill>
            <a:schemeClr val="accent6"/>
          </a:solidFill>
          <a:ln w="22225"/>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dirty="0">
                <a:solidFill>
                  <a:schemeClr val="tx1"/>
                </a:solidFill>
              </a:rPr>
              <a:t>FAUX</a:t>
            </a:r>
          </a:p>
        </p:txBody>
      </p:sp>
      <p:sp>
        <p:nvSpPr>
          <p:cNvPr id="7" name="Title 1">
            <a:extLst>
              <a:ext uri="{FF2B5EF4-FFF2-40B4-BE49-F238E27FC236}">
                <a16:creationId xmlns:a16="http://schemas.microsoft.com/office/drawing/2014/main" id="{C9857693-1DB7-918C-F0E2-334F562B3BF2}"/>
              </a:ext>
            </a:extLst>
          </p:cNvPr>
          <p:cNvSpPr>
            <a:spLocks noGrp="1"/>
          </p:cNvSpPr>
          <p:nvPr>
            <p:ph type="title"/>
          </p:nvPr>
        </p:nvSpPr>
        <p:spPr>
          <a:xfrm>
            <a:off x="250825" y="365125"/>
            <a:ext cx="8639175" cy="1325563"/>
          </a:xfrm>
        </p:spPr>
        <p:txBody>
          <a:bodyPr>
            <a:normAutofit/>
          </a:bodyPr>
          <a:lstStyle/>
          <a:p>
            <a:r>
              <a:rPr lang="en-CA" sz="4000" dirty="0"/>
              <a:t>Comment </a:t>
            </a:r>
            <a:r>
              <a:rPr lang="en-CA" sz="4000" dirty="0" err="1"/>
              <a:t>allez-vous</a:t>
            </a:r>
            <a:r>
              <a:rPr lang="en-CA" sz="4000" dirty="0"/>
              <a:t> </a:t>
            </a:r>
            <a:r>
              <a:rPr lang="en-CA" sz="4000" dirty="0" err="1"/>
              <a:t>répondre</a:t>
            </a:r>
            <a:r>
              <a:rPr lang="en-CA" sz="4000" dirty="0"/>
              <a:t> ?</a:t>
            </a:r>
            <a:endParaRPr lang="en-US" dirty="0" err="1"/>
          </a:p>
        </p:txBody>
      </p:sp>
    </p:spTree>
    <p:extLst>
      <p:ext uri="{BB962C8B-B14F-4D97-AF65-F5344CB8AC3E}">
        <p14:creationId xmlns:p14="http://schemas.microsoft.com/office/powerpoint/2010/main" val="160320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xit" presetSubtype="0" fill="hold" grpId="1" nodeType="clickEffect">
                                  <p:stCondLst>
                                    <p:cond delay="0"/>
                                  </p:stCondLst>
                                  <p:childTnLst>
                                    <p:animEffect transition="out" filter="fade">
                                      <p:cBhvr>
                                        <p:cTn id="14" dur="1000"/>
                                        <p:tgtEl>
                                          <p:spTgt spid="6"/>
                                        </p:tgtEl>
                                      </p:cBhvr>
                                    </p:animEffect>
                                    <p:anim calcmode="lin" valueType="num">
                                      <p:cBhvr>
                                        <p:cTn id="15" dur="1000"/>
                                        <p:tgtEl>
                                          <p:spTgt spid="6"/>
                                        </p:tgtEl>
                                        <p:attrNameLst>
                                          <p:attrName>ppt_x</p:attrName>
                                        </p:attrNameLst>
                                      </p:cBhvr>
                                      <p:tavLst>
                                        <p:tav tm="0">
                                          <p:val>
                                            <p:strVal val="ppt_x"/>
                                          </p:val>
                                        </p:tav>
                                        <p:tav tm="100000">
                                          <p:val>
                                            <p:strVal val="ppt_x"/>
                                          </p:val>
                                        </p:tav>
                                      </p:tavLst>
                                    </p:anim>
                                    <p:anim calcmode="lin" valueType="num">
                                      <p:cBhvr>
                                        <p:cTn id="16" dur="1000"/>
                                        <p:tgtEl>
                                          <p:spTgt spid="6"/>
                                        </p:tgtEl>
                                        <p:attrNameLst>
                                          <p:attrName>ppt_y</p:attrName>
                                        </p:attrNameLst>
                                      </p:cBhvr>
                                      <p:tavLst>
                                        <p:tav tm="0">
                                          <p:val>
                                            <p:strVal val="ppt_y"/>
                                          </p:val>
                                        </p:tav>
                                        <p:tav tm="100000">
                                          <p:val>
                                            <p:strVal val="ppt_y+.1"/>
                                          </p:val>
                                        </p:tav>
                                      </p:tavLst>
                                    </p:anim>
                                    <p:set>
                                      <p:cBhvr>
                                        <p:cTn id="17" dur="1" fill="hold">
                                          <p:stCondLst>
                                            <p:cond delay="999"/>
                                          </p:stCondLst>
                                        </p:cTn>
                                        <p:tgtEl>
                                          <p:spTgt spid="6"/>
                                        </p:tgtEl>
                                        <p:attrNameLst>
                                          <p:attrName>style.visibility</p:attrName>
                                        </p:attrNameLst>
                                      </p:cBhvr>
                                      <p:to>
                                        <p:strVal val="hidden"/>
                                      </p:to>
                                    </p:set>
                                  </p:childTnLst>
                                </p:cTn>
                              </p:par>
                              <p:par>
                                <p:cTn id="18" presetID="26" presetClass="emph" presetSubtype="0" fill="hold" grpId="1" nodeType="withEffect">
                                  <p:stCondLst>
                                    <p:cond delay="0"/>
                                  </p:stCondLst>
                                  <p:childTnLst>
                                    <p:animEffect transition="out" filter="fade">
                                      <p:cBhvr>
                                        <p:cTn id="19" dur="500" tmFilter="0, 0; .2, .5; .8, .5; 1, 0"/>
                                        <p:tgtEl>
                                          <p:spTgt spid="5"/>
                                        </p:tgtEl>
                                      </p:cBhvr>
                                    </p:animEffect>
                                    <p:animScale>
                                      <p:cBhvr>
                                        <p:cTn id="20"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5" grpId="1" animBg="1"/>
      <p:bldP spid="6" grpId="0" animBg="1"/>
      <p:bldP spid="6"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2515" y="2925518"/>
            <a:ext cx="8638967" cy="3315695"/>
          </a:xfrm>
        </p:spPr>
        <p:txBody>
          <a:bodyPr>
            <a:normAutofit/>
          </a:bodyPr>
          <a:lstStyle/>
          <a:p>
            <a:pPr marL="0" lvl="1" indent="0" algn="ctr">
              <a:buNone/>
              <a:defRPr/>
            </a:pPr>
            <a:r>
              <a:rPr lang="en-US" sz="2400" dirty="0" err="1"/>
              <a:t>Veuillez</a:t>
            </a:r>
            <a:r>
              <a:rPr lang="en-US" sz="2400" dirty="0"/>
              <a:t> </a:t>
            </a:r>
            <a:r>
              <a:rPr lang="en-US" sz="2400" dirty="0" err="1"/>
              <a:t>compléter</a:t>
            </a:r>
            <a:r>
              <a:rPr lang="en-US" sz="2400" dirty="0"/>
              <a:t> les sections C et D de </a:t>
            </a:r>
            <a:r>
              <a:rPr lang="en-US" sz="2400" dirty="0" err="1"/>
              <a:t>l'exemple</a:t>
            </a:r>
            <a:r>
              <a:rPr lang="en-US" sz="2400" dirty="0"/>
              <a:t> de </a:t>
            </a:r>
            <a:r>
              <a:rPr lang="en-US" sz="2400" dirty="0" err="1"/>
              <a:t>scénario</a:t>
            </a:r>
            <a:r>
              <a:rPr lang="en-US" sz="2400" dirty="0"/>
              <a:t> fiscal.</a:t>
            </a:r>
            <a:endParaRPr lang="en-US" dirty="0"/>
          </a:p>
        </p:txBody>
      </p:sp>
      <p:sp>
        <p:nvSpPr>
          <p:cNvPr id="4" name="TextBox 3"/>
          <p:cNvSpPr txBox="1"/>
          <p:nvPr/>
        </p:nvSpPr>
        <p:spPr>
          <a:xfrm>
            <a:off x="1109205" y="1601728"/>
            <a:ext cx="6925585" cy="808426"/>
          </a:xfrm>
          <a:prstGeom prst="rect">
            <a:avLst/>
          </a:prstGeom>
          <a:noFill/>
        </p:spPr>
        <p:txBody>
          <a:bodyPr wrap="square" lIns="91440" tIns="45720" rIns="91440" bIns="45720" rtlCol="0" anchor="t">
            <a:spAutoFit/>
          </a:bodyPr>
          <a:lstStyle/>
          <a:p>
            <a:pPr marL="0" lvl="1" algn="ctr">
              <a:lnSpc>
                <a:spcPct val="90000"/>
              </a:lnSpc>
              <a:spcBef>
                <a:spcPts val="375"/>
              </a:spcBef>
              <a:spcAft>
                <a:spcPts val="0"/>
              </a:spcAft>
              <a:defRPr/>
            </a:pPr>
            <a:r>
              <a:rPr lang="en-US" b="1" i="1" dirty="0">
                <a:latin typeface="Arial"/>
                <a:ea typeface="MS PGothic"/>
                <a:cs typeface="Arial"/>
              </a:rPr>
              <a:t>Sur </a:t>
            </a:r>
            <a:r>
              <a:rPr lang="en-US" b="1" i="1" dirty="0" err="1">
                <a:latin typeface="Arial"/>
                <a:ea typeface="MS PGothic"/>
                <a:cs typeface="Arial"/>
              </a:rPr>
              <a:t>votre</a:t>
            </a:r>
            <a:r>
              <a:rPr lang="en-US" b="1" i="1" dirty="0">
                <a:latin typeface="Arial"/>
                <a:ea typeface="MS PGothic"/>
                <a:cs typeface="Arial"/>
              </a:rPr>
              <a:t> </a:t>
            </a:r>
            <a:r>
              <a:rPr lang="en-US" b="1" i="1" dirty="0" err="1">
                <a:latin typeface="Arial"/>
                <a:ea typeface="MS PGothic"/>
                <a:cs typeface="Arial"/>
              </a:rPr>
              <a:t>feuille</a:t>
            </a:r>
            <a:r>
              <a:rPr lang="en-US" b="1" i="1" dirty="0">
                <a:latin typeface="Arial"/>
                <a:ea typeface="MS PGothic"/>
                <a:cs typeface="Arial"/>
              </a:rPr>
              <a:t> de travail. </a:t>
            </a:r>
          </a:p>
          <a:p>
            <a:pPr marL="0" lvl="1" algn="ctr">
              <a:lnSpc>
                <a:spcPct val="90000"/>
              </a:lnSpc>
              <a:spcBef>
                <a:spcPts val="375"/>
              </a:spcBef>
              <a:spcAft>
                <a:spcPts val="0"/>
              </a:spcAft>
              <a:defRPr/>
            </a:pPr>
            <a:r>
              <a:rPr lang="en-US" b="1" i="1" dirty="0"/>
              <a:t>(</a:t>
            </a:r>
            <a:r>
              <a:rPr lang="en-US" b="1" i="1" dirty="0" err="1"/>
              <a:t>Activité</a:t>
            </a:r>
            <a:r>
              <a:rPr lang="en-US" b="1" i="1" dirty="0"/>
              <a:t> </a:t>
            </a:r>
            <a:r>
              <a:rPr lang="en-US" b="1" i="1" dirty="0" err="1"/>
              <a:t>d’impôt</a:t>
            </a:r>
            <a:r>
              <a:rPr lang="en-US" b="1" i="1" dirty="0"/>
              <a:t> sur le revenue - Section 3) </a:t>
            </a:r>
            <a:endParaRPr lang="en-US" i="1" dirty="0"/>
          </a:p>
        </p:txBody>
      </p:sp>
      <p:sp>
        <p:nvSpPr>
          <p:cNvPr id="6" name="Title 1">
            <a:extLst>
              <a:ext uri="{FF2B5EF4-FFF2-40B4-BE49-F238E27FC236}">
                <a16:creationId xmlns:a16="http://schemas.microsoft.com/office/drawing/2014/main" id="{5AB09259-A18F-F098-7AB2-7C0F5380D538}"/>
              </a:ext>
            </a:extLst>
          </p:cNvPr>
          <p:cNvSpPr>
            <a:spLocks noGrp="1"/>
          </p:cNvSpPr>
          <p:nvPr>
            <p:ph type="title"/>
          </p:nvPr>
        </p:nvSpPr>
        <p:spPr>
          <a:xfrm>
            <a:off x="252515" y="242691"/>
            <a:ext cx="8638967" cy="1325563"/>
          </a:xfrm>
        </p:spPr>
        <p:txBody>
          <a:bodyPr>
            <a:normAutofit/>
          </a:bodyPr>
          <a:lstStyle/>
          <a:p>
            <a:r>
              <a:rPr lang="en-CA" sz="4000" dirty="0"/>
              <a:t>Comment </a:t>
            </a:r>
            <a:r>
              <a:rPr lang="en-CA" sz="4000" dirty="0" err="1"/>
              <a:t>allez-vous</a:t>
            </a:r>
            <a:r>
              <a:rPr lang="en-CA" sz="4000" dirty="0"/>
              <a:t> </a:t>
            </a:r>
            <a:r>
              <a:rPr lang="en-CA" sz="4000" dirty="0" err="1"/>
              <a:t>répondre</a:t>
            </a:r>
            <a:r>
              <a:rPr lang="en-CA" sz="4000" dirty="0"/>
              <a:t> ?</a:t>
            </a:r>
            <a:endParaRPr lang="en-US" dirty="0" err="1"/>
          </a:p>
        </p:txBody>
      </p:sp>
    </p:spTree>
    <p:extLst>
      <p:ext uri="{BB962C8B-B14F-4D97-AF65-F5344CB8AC3E}">
        <p14:creationId xmlns:p14="http://schemas.microsoft.com/office/powerpoint/2010/main" val="164403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4481757" y="1623517"/>
            <a:ext cx="4570803" cy="5074008"/>
          </a:xfrm>
        </p:spPr>
        <p:txBody>
          <a:bodyPr>
            <a:normAutofit/>
          </a:bodyPr>
          <a:lstStyle/>
          <a:p>
            <a:pPr marL="118745" lvl="1" indent="0">
              <a:lnSpc>
                <a:spcPct val="100000"/>
              </a:lnSpc>
              <a:spcBef>
                <a:spcPts val="0"/>
              </a:spcBef>
              <a:buNone/>
              <a:defRPr/>
            </a:pPr>
            <a:r>
              <a:rPr lang="en-US" sz="2000" dirty="0" err="1"/>
              <a:t>Félicitations</a:t>
            </a:r>
            <a:r>
              <a:rPr lang="en-US" sz="2000" dirty="0"/>
              <a:t> ! </a:t>
            </a:r>
            <a:endParaRPr lang="en-US" dirty="0"/>
          </a:p>
          <a:p>
            <a:pPr marL="118745" lvl="1" indent="0">
              <a:lnSpc>
                <a:spcPct val="100000"/>
              </a:lnSpc>
              <a:spcBef>
                <a:spcPts val="0"/>
              </a:spcBef>
              <a:buNone/>
              <a:defRPr/>
            </a:pPr>
            <a:endParaRPr lang="en-US" sz="2000" dirty="0"/>
          </a:p>
          <a:p>
            <a:pPr marL="118745" lvl="1" indent="0">
              <a:lnSpc>
                <a:spcPct val="100000"/>
              </a:lnSpc>
              <a:spcBef>
                <a:spcPts val="0"/>
              </a:spcBef>
              <a:buNone/>
              <a:defRPr/>
            </a:pPr>
            <a:r>
              <a:rPr lang="en-US" sz="2000" dirty="0"/>
              <a:t>Vous </a:t>
            </a:r>
            <a:r>
              <a:rPr lang="en-US" sz="2000" dirty="0" err="1"/>
              <a:t>connaissez</a:t>
            </a:r>
            <a:r>
              <a:rPr lang="en-US" sz="2000" dirty="0"/>
              <a:t> </a:t>
            </a:r>
            <a:r>
              <a:rPr lang="en-US" sz="2000" dirty="0" err="1"/>
              <a:t>maintenant</a:t>
            </a:r>
            <a:r>
              <a:rPr lang="en-US" sz="2000" dirty="0"/>
              <a:t> les bases de </a:t>
            </a:r>
            <a:r>
              <a:rPr lang="en-US" sz="2000" dirty="0" err="1"/>
              <a:t>l'impôt</a:t>
            </a:r>
            <a:r>
              <a:rPr lang="en-US" sz="2000" dirty="0"/>
              <a:t> sur le </a:t>
            </a:r>
            <a:r>
              <a:rPr lang="en-US" sz="2000" dirty="0" err="1"/>
              <a:t>revenu</a:t>
            </a:r>
            <a:r>
              <a:rPr lang="en-US" sz="2000" dirty="0"/>
              <a:t> au Canada ! </a:t>
            </a:r>
            <a:endParaRPr lang="en-US" dirty="0"/>
          </a:p>
          <a:p>
            <a:pPr marL="118745" lvl="1" indent="0">
              <a:lnSpc>
                <a:spcPct val="100000"/>
              </a:lnSpc>
              <a:spcBef>
                <a:spcPts val="0"/>
              </a:spcBef>
              <a:buNone/>
              <a:defRPr/>
            </a:pPr>
            <a:endParaRPr lang="en-US" sz="2000" dirty="0"/>
          </a:p>
          <a:p>
            <a:pPr marL="118745" lvl="1" indent="0">
              <a:lnSpc>
                <a:spcPct val="100000"/>
              </a:lnSpc>
              <a:spcBef>
                <a:spcPts val="0"/>
              </a:spcBef>
              <a:buNone/>
              <a:defRPr/>
            </a:pPr>
            <a:r>
              <a:rPr lang="en-US" sz="2000" dirty="0"/>
              <a:t>VOUS POUVEZ LE FAIRE !</a:t>
            </a:r>
            <a:endParaRPr lang="en-US" dirty="0"/>
          </a:p>
          <a:p>
            <a:pPr marL="118745" lvl="1" indent="0">
              <a:lnSpc>
                <a:spcPct val="120000"/>
              </a:lnSpc>
              <a:spcBef>
                <a:spcPts val="0"/>
              </a:spcBef>
              <a:buNone/>
              <a:defRPr/>
            </a:pPr>
            <a:endParaRPr lang="en-US" sz="800" dirty="0"/>
          </a:p>
        </p:txBody>
      </p:sp>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a:xfrm>
            <a:off x="536430" y="179081"/>
            <a:ext cx="8638967" cy="1325563"/>
          </a:xfrm>
        </p:spPr>
        <p:txBody>
          <a:bodyPr>
            <a:normAutofit/>
          </a:bodyPr>
          <a:lstStyle/>
          <a:p>
            <a:r>
              <a:rPr lang="en-CA" sz="4000" dirty="0" err="1"/>
              <a:t>Défi</a:t>
            </a:r>
            <a:r>
              <a:rPr lang="en-CA" sz="4000" dirty="0"/>
              <a:t> Sudoku</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225" y="1618488"/>
            <a:ext cx="3838910" cy="3846481"/>
          </a:xfrm>
          <a:prstGeom prst="rect">
            <a:avLst/>
          </a:prstGeom>
        </p:spPr>
      </p:pic>
    </p:spTree>
    <p:extLst>
      <p:ext uri="{BB962C8B-B14F-4D97-AF65-F5344CB8AC3E}">
        <p14:creationId xmlns:p14="http://schemas.microsoft.com/office/powerpoint/2010/main" val="81162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127A8BF-5B4A-4000-7B15-5C4C4BB89B85}"/>
              </a:ext>
            </a:extLst>
          </p:cNvPr>
          <p:cNvSpPr>
            <a:spLocks noGrp="1"/>
          </p:cNvSpPr>
          <p:nvPr>
            <p:ph type="title"/>
          </p:nvPr>
        </p:nvSpPr>
        <p:spPr>
          <a:xfrm>
            <a:off x="1348188" y="1576563"/>
            <a:ext cx="7923212" cy="685800"/>
          </a:xfrm>
        </p:spPr>
        <p:txBody>
          <a:bodyPr>
            <a:noAutofit/>
          </a:bodyPr>
          <a:lstStyle/>
          <a:p>
            <a:r>
              <a:rPr lang="en-US" sz="7200" b="1" dirty="0" err="1">
                <a:solidFill>
                  <a:schemeClr val="accent1"/>
                </a:solidFill>
                <a:latin typeface="Amasis MT Pro Medium"/>
                <a:ea typeface="MS PGothic"/>
                <a:cs typeface="Dreaming Outloud Pro"/>
              </a:rPr>
              <a:t>Partie</a:t>
            </a:r>
            <a:endParaRPr lang="en-US" sz="7200" b="1" dirty="0" err="1">
              <a:solidFill>
                <a:schemeClr val="accent1"/>
              </a:solidFill>
              <a:latin typeface="Amasis MT Pro Medium" panose="020B0604020202020204" pitchFamily="18" charset="0"/>
              <a:ea typeface="MS PGothic"/>
              <a:cs typeface="Dreaming Outloud Pro" panose="03050502040302030504" pitchFamily="66" charset="0"/>
            </a:endParaRPr>
          </a:p>
        </p:txBody>
      </p:sp>
      <p:sp>
        <p:nvSpPr>
          <p:cNvPr id="9" name="Title 1">
            <a:extLst>
              <a:ext uri="{FF2B5EF4-FFF2-40B4-BE49-F238E27FC236}">
                <a16:creationId xmlns:a16="http://schemas.microsoft.com/office/drawing/2014/main" id="{052EF069-DB8F-BEB6-E84A-3B37FBEAB0BB}"/>
              </a:ext>
            </a:extLst>
          </p:cNvPr>
          <p:cNvSpPr txBox="1">
            <a:spLocks/>
          </p:cNvSpPr>
          <p:nvPr/>
        </p:nvSpPr>
        <p:spPr bwMode="auto">
          <a:xfrm>
            <a:off x="610394" y="4542874"/>
            <a:ext cx="7923212"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80000"/>
              </a:lnSpc>
              <a:spcBef>
                <a:spcPct val="0"/>
              </a:spcBef>
              <a:spcAft>
                <a:spcPct val="0"/>
              </a:spcAft>
              <a:defRPr sz="4000">
                <a:solidFill>
                  <a:srgbClr val="477E27"/>
                </a:solidFill>
                <a:latin typeface="+mj-lt"/>
                <a:ea typeface="MS PGothic" panose="020B0600070205080204" pitchFamily="34" charset="-128"/>
                <a:cs typeface="+mj-cs"/>
              </a:defRPr>
            </a:lvl1pPr>
            <a:lvl2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2pPr>
            <a:lvl3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3pPr>
            <a:lvl4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4pPr>
            <a:lvl5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5pPr>
            <a:lvl6pPr marL="4572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6pPr>
            <a:lvl7pPr marL="9144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7pPr>
            <a:lvl8pPr marL="13716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8pPr>
            <a:lvl9pPr marL="18288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9pPr>
          </a:lstStyle>
          <a:p>
            <a:pPr algn="ctr"/>
            <a:r>
              <a:rPr lang="en-US" sz="3600" kern="0" dirty="0" err="1">
                <a:solidFill>
                  <a:schemeClr val="accent2"/>
                </a:solidFill>
                <a:latin typeface="Amasis MT Pro Medium"/>
                <a:ea typeface="MS PGothic"/>
                <a:cs typeface="Aharoni"/>
              </a:rPr>
              <a:t>Rassembler</a:t>
            </a:r>
            <a:r>
              <a:rPr lang="en-US" sz="3600" kern="0" dirty="0">
                <a:solidFill>
                  <a:schemeClr val="accent2"/>
                </a:solidFill>
                <a:latin typeface="Amasis MT Pro Medium"/>
                <a:ea typeface="MS PGothic"/>
                <a:cs typeface="Aharoni"/>
              </a:rPr>
              <a:t>, </a:t>
            </a:r>
            <a:r>
              <a:rPr lang="en-US" sz="3600" kern="0" dirty="0" err="1">
                <a:solidFill>
                  <a:schemeClr val="accent2"/>
                </a:solidFill>
                <a:latin typeface="Amasis MT Pro Medium"/>
                <a:ea typeface="MS PGothic"/>
                <a:cs typeface="Aharoni"/>
              </a:rPr>
              <a:t>interpréter</a:t>
            </a:r>
            <a:r>
              <a:rPr lang="en-US" sz="3600" kern="0" dirty="0">
                <a:solidFill>
                  <a:schemeClr val="accent2"/>
                </a:solidFill>
                <a:latin typeface="Amasis MT Pro Medium"/>
                <a:ea typeface="MS PGothic"/>
                <a:cs typeface="Aharoni"/>
              </a:rPr>
              <a:t> et </a:t>
            </a:r>
            <a:r>
              <a:rPr lang="en-US" sz="3600" kern="0" dirty="0" err="1">
                <a:solidFill>
                  <a:schemeClr val="accent2"/>
                </a:solidFill>
                <a:latin typeface="Amasis MT Pro Medium"/>
                <a:ea typeface="MS PGothic"/>
                <a:cs typeface="Aharoni"/>
              </a:rPr>
              <a:t>décrire</a:t>
            </a:r>
            <a:r>
              <a:rPr lang="en-US" sz="3600" kern="0" dirty="0">
                <a:solidFill>
                  <a:schemeClr val="accent2"/>
                </a:solidFill>
                <a:latin typeface="Amasis MT Pro Medium"/>
                <a:ea typeface="MS PGothic"/>
                <a:cs typeface="Aharoni"/>
              </a:rPr>
              <a:t> les </a:t>
            </a:r>
            <a:r>
              <a:rPr lang="en-US" sz="3600" kern="0" dirty="0" err="1">
                <a:solidFill>
                  <a:schemeClr val="accent2"/>
                </a:solidFill>
                <a:latin typeface="Amasis MT Pro Medium"/>
                <a:ea typeface="MS PGothic"/>
                <a:cs typeface="Aharoni"/>
              </a:rPr>
              <a:t>informations</a:t>
            </a:r>
            <a:r>
              <a:rPr lang="en-US" sz="3600" kern="0" dirty="0">
                <a:solidFill>
                  <a:schemeClr val="accent2"/>
                </a:solidFill>
                <a:latin typeface="Amasis MT Pro Medium"/>
                <a:ea typeface="MS PGothic"/>
                <a:cs typeface="Aharoni"/>
              </a:rPr>
              <a:t> et les documents </a:t>
            </a:r>
            <a:r>
              <a:rPr lang="en-US" sz="3600" kern="0" dirty="0" err="1">
                <a:solidFill>
                  <a:schemeClr val="accent2"/>
                </a:solidFill>
                <a:latin typeface="Amasis MT Pro Medium"/>
                <a:ea typeface="MS PGothic"/>
                <a:cs typeface="Aharoni"/>
              </a:rPr>
              <a:t>nécessaires</a:t>
            </a:r>
            <a:r>
              <a:rPr lang="en-US" sz="3600" kern="0" dirty="0">
                <a:solidFill>
                  <a:schemeClr val="accent2"/>
                </a:solidFill>
                <a:latin typeface="Amasis MT Pro Medium"/>
                <a:ea typeface="MS PGothic"/>
                <a:cs typeface="Aharoni"/>
              </a:rPr>
              <a:t> pour </a:t>
            </a:r>
            <a:r>
              <a:rPr lang="en-US" sz="3600" kern="0" dirty="0" err="1">
                <a:solidFill>
                  <a:schemeClr val="accent2"/>
                </a:solidFill>
                <a:latin typeface="Amasis MT Pro Medium"/>
                <a:ea typeface="MS PGothic"/>
                <a:cs typeface="Aharoni"/>
              </a:rPr>
              <a:t>préparer</a:t>
            </a:r>
            <a:r>
              <a:rPr lang="en-US" sz="3600" kern="0" dirty="0">
                <a:solidFill>
                  <a:schemeClr val="accent2"/>
                </a:solidFill>
                <a:latin typeface="Amasis MT Pro Medium"/>
                <a:ea typeface="MS PGothic"/>
                <a:cs typeface="Aharoni"/>
              </a:rPr>
              <a:t> </a:t>
            </a:r>
            <a:r>
              <a:rPr lang="en-US" sz="3600" kern="0" dirty="0" err="1">
                <a:solidFill>
                  <a:schemeClr val="accent2"/>
                </a:solidFill>
                <a:latin typeface="Amasis MT Pro Medium"/>
                <a:ea typeface="MS PGothic"/>
                <a:cs typeface="Aharoni"/>
              </a:rPr>
              <a:t>une</a:t>
            </a:r>
            <a:r>
              <a:rPr lang="en-US" sz="3600" kern="0" dirty="0">
                <a:solidFill>
                  <a:schemeClr val="accent2"/>
                </a:solidFill>
                <a:latin typeface="Amasis MT Pro Medium"/>
                <a:ea typeface="MS PGothic"/>
                <a:cs typeface="Aharoni"/>
              </a:rPr>
              <a:t> </a:t>
            </a:r>
            <a:r>
              <a:rPr lang="en-US" sz="3600" kern="0" dirty="0" err="1">
                <a:solidFill>
                  <a:schemeClr val="accent2"/>
                </a:solidFill>
                <a:latin typeface="Amasis MT Pro Medium"/>
                <a:ea typeface="MS PGothic"/>
                <a:cs typeface="Aharoni"/>
              </a:rPr>
              <a:t>déclaration</a:t>
            </a:r>
            <a:r>
              <a:rPr lang="en-US" sz="3600" kern="0" dirty="0">
                <a:solidFill>
                  <a:schemeClr val="accent2"/>
                </a:solidFill>
                <a:latin typeface="Amasis MT Pro Medium"/>
                <a:ea typeface="MS PGothic"/>
                <a:cs typeface="Aharoni"/>
              </a:rPr>
              <a:t> de </a:t>
            </a:r>
            <a:r>
              <a:rPr lang="en-US" sz="3600" kern="0" dirty="0" err="1">
                <a:solidFill>
                  <a:schemeClr val="accent2"/>
                </a:solidFill>
                <a:latin typeface="Amasis MT Pro Medium"/>
                <a:ea typeface="MS PGothic"/>
                <a:cs typeface="Aharoni"/>
              </a:rPr>
              <a:t>revenus</a:t>
            </a:r>
            <a:endParaRPr lang="en-US" sz="3600" dirty="0">
              <a:solidFill>
                <a:schemeClr val="accent2"/>
              </a:solidFill>
              <a:cs typeface="Aharoni"/>
            </a:endParaRPr>
          </a:p>
        </p:txBody>
      </p:sp>
      <p:pic>
        <p:nvPicPr>
          <p:cNvPr id="4" name="Picture 3">
            <a:extLst>
              <a:ext uri="{FF2B5EF4-FFF2-40B4-BE49-F238E27FC236}">
                <a16:creationId xmlns:a16="http://schemas.microsoft.com/office/drawing/2014/main" id="{D34E0D6B-7234-2E3E-701A-F2EF4512B09A}"/>
              </a:ext>
            </a:extLst>
          </p:cNvPr>
          <p:cNvPicPr>
            <a:picLocks noChangeAspect="1"/>
          </p:cNvPicPr>
          <p:nvPr/>
        </p:nvPicPr>
        <p:blipFill>
          <a:blip r:embed="rId2"/>
          <a:stretch>
            <a:fillRect/>
          </a:stretch>
        </p:blipFill>
        <p:spPr>
          <a:xfrm>
            <a:off x="4273829" y="333374"/>
            <a:ext cx="2839100" cy="3172179"/>
          </a:xfrm>
          <a:prstGeom prst="rect">
            <a:avLst/>
          </a:prstGeom>
        </p:spPr>
      </p:pic>
    </p:spTree>
    <p:extLst>
      <p:ext uri="{BB962C8B-B14F-4D97-AF65-F5344CB8AC3E}">
        <p14:creationId xmlns:p14="http://schemas.microsoft.com/office/powerpoint/2010/main" val="29070276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dirty="0"/>
              <a:t>Documents </a:t>
            </a:r>
            <a:r>
              <a:rPr lang="en-CA" sz="3600" dirty="0" err="1"/>
              <a:t>nécessaires</a:t>
            </a:r>
            <a:endParaRPr lang="en-US" dirty="0" err="1"/>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966822"/>
            <a:ext cx="8638967" cy="3901679"/>
          </a:xfrm>
        </p:spPr>
        <p:txBody>
          <a:bodyPr>
            <a:normAutofit lnSpcReduction="10000"/>
          </a:bodyPr>
          <a:lstStyle/>
          <a:p>
            <a:pPr marL="342265" indent="-304165">
              <a:defRPr/>
            </a:pPr>
            <a:r>
              <a:rPr lang="en-US" sz="2000" dirty="0"/>
              <a:t>Au Canada, </a:t>
            </a:r>
            <a:r>
              <a:rPr lang="en-US" sz="2000" dirty="0" err="1"/>
              <a:t>chaque</a:t>
            </a:r>
            <a:r>
              <a:rPr lang="en-US" sz="2000" dirty="0"/>
              <a:t> </a:t>
            </a:r>
            <a:r>
              <a:rPr lang="en-US" sz="2000" dirty="0" err="1"/>
              <a:t>contribuable</a:t>
            </a:r>
            <a:r>
              <a:rPr lang="en-US" sz="2000" dirty="0"/>
              <a:t> </a:t>
            </a:r>
            <a:r>
              <a:rPr lang="en-US" sz="2000" dirty="0" err="1"/>
              <a:t>calcule</a:t>
            </a:r>
            <a:r>
              <a:rPr lang="en-US" sz="2000" dirty="0"/>
              <a:t> </a:t>
            </a:r>
            <a:r>
              <a:rPr lang="en-US" sz="2000" dirty="0" err="1"/>
              <a:t>ses</a:t>
            </a:r>
            <a:r>
              <a:rPr lang="en-US" sz="2000" dirty="0"/>
              <a:t> </a:t>
            </a:r>
            <a:r>
              <a:rPr lang="en-US" sz="2000" dirty="0" err="1"/>
              <a:t>propres</a:t>
            </a:r>
            <a:r>
              <a:rPr lang="en-US" sz="2000" dirty="0"/>
              <a:t> </a:t>
            </a:r>
            <a:r>
              <a:rPr lang="en-US" sz="2000" dirty="0" err="1"/>
              <a:t>impôts</a:t>
            </a:r>
            <a:r>
              <a:rPr lang="en-US" sz="2000" dirty="0"/>
              <a:t> à payer et </a:t>
            </a:r>
            <a:r>
              <a:rPr lang="en-US" sz="2000" dirty="0" err="1"/>
              <a:t>informe</a:t>
            </a:r>
            <a:r>
              <a:rPr lang="en-US" sz="2000" dirty="0"/>
              <a:t> </a:t>
            </a:r>
            <a:r>
              <a:rPr lang="en-US" sz="2000" dirty="0" err="1"/>
              <a:t>l'ARC</a:t>
            </a:r>
            <a:r>
              <a:rPr lang="en-US" sz="2000" dirty="0"/>
              <a:t> de </a:t>
            </a:r>
            <a:r>
              <a:rPr lang="en-US" sz="2000" dirty="0" err="1"/>
              <a:t>ce</a:t>
            </a:r>
            <a:r>
              <a:rPr lang="en-US" sz="2000" dirty="0"/>
              <a:t> </a:t>
            </a:r>
            <a:r>
              <a:rPr lang="en-US" sz="2000" dirty="0" err="1"/>
              <a:t>qu'il</a:t>
            </a:r>
            <a:r>
              <a:rPr lang="en-US" sz="2000" dirty="0"/>
              <a:t> doit </a:t>
            </a:r>
            <a:r>
              <a:rPr lang="en-US" sz="2000" dirty="0" err="1"/>
              <a:t>chaque</a:t>
            </a:r>
            <a:r>
              <a:rPr lang="en-US" sz="2000" dirty="0"/>
              <a:t> </a:t>
            </a:r>
            <a:r>
              <a:rPr lang="en-US" sz="2000" dirty="0" err="1"/>
              <a:t>année</a:t>
            </a:r>
            <a:r>
              <a:rPr lang="en-US" sz="2000" dirty="0"/>
              <a:t>.</a:t>
            </a:r>
          </a:p>
          <a:p>
            <a:pPr marL="342265" indent="-304165">
              <a:defRPr/>
            </a:pPr>
            <a:r>
              <a:rPr lang="en-US" sz="2000" dirty="0" err="1"/>
              <a:t>Maintenant</a:t>
            </a:r>
            <a:r>
              <a:rPr lang="en-US" sz="2000" dirty="0"/>
              <a:t> que </a:t>
            </a:r>
            <a:r>
              <a:rPr lang="en-US" sz="2000" dirty="0" err="1"/>
              <a:t>vous</a:t>
            </a:r>
            <a:r>
              <a:rPr lang="en-US" sz="2000" dirty="0"/>
              <a:t> </a:t>
            </a:r>
            <a:r>
              <a:rPr lang="en-US" sz="2000" dirty="0" err="1"/>
              <a:t>connaissez</a:t>
            </a:r>
            <a:r>
              <a:rPr lang="en-US" sz="2000" dirty="0"/>
              <a:t> les bases de </a:t>
            </a:r>
            <a:r>
              <a:rPr lang="en-US" sz="2000" dirty="0" err="1"/>
              <a:t>l'impôt</a:t>
            </a:r>
            <a:r>
              <a:rPr lang="en-US" sz="2000" dirty="0"/>
              <a:t> sur le </a:t>
            </a:r>
            <a:r>
              <a:rPr lang="en-US" sz="2000" dirty="0" err="1"/>
              <a:t>revenu</a:t>
            </a:r>
            <a:r>
              <a:rPr lang="en-US" sz="2000" dirty="0"/>
              <a:t> des </a:t>
            </a:r>
            <a:r>
              <a:rPr lang="en-US" sz="2000" dirty="0" err="1"/>
              <a:t>personnes</a:t>
            </a:r>
            <a:r>
              <a:rPr lang="en-US" sz="2000" dirty="0"/>
              <a:t> physiques, </a:t>
            </a:r>
            <a:r>
              <a:rPr lang="en-US" sz="2000" dirty="0" err="1"/>
              <a:t>vous</a:t>
            </a:r>
            <a:r>
              <a:rPr lang="en-US" sz="2000" dirty="0"/>
              <a:t> </a:t>
            </a:r>
            <a:r>
              <a:rPr lang="en-US" sz="2000" dirty="0" err="1"/>
              <a:t>pouvez</a:t>
            </a:r>
            <a:r>
              <a:rPr lang="en-US" sz="2000" dirty="0"/>
              <a:t> </a:t>
            </a:r>
            <a:r>
              <a:rPr lang="en-US" sz="2000" dirty="0" err="1"/>
              <a:t>remplir</a:t>
            </a:r>
            <a:r>
              <a:rPr lang="en-US" sz="2000" dirty="0"/>
              <a:t> </a:t>
            </a:r>
            <a:r>
              <a:rPr lang="en-US" sz="2000" dirty="0" err="1"/>
              <a:t>une</a:t>
            </a:r>
            <a:r>
              <a:rPr lang="en-US" sz="2000" dirty="0"/>
              <a:t> </a:t>
            </a:r>
            <a:r>
              <a:rPr lang="en-US" sz="2000" b="1" dirty="0" err="1"/>
              <a:t>déclaration</a:t>
            </a:r>
            <a:r>
              <a:rPr lang="en-US" sz="2000" b="1" dirty="0"/>
              <a:t> de </a:t>
            </a:r>
            <a:r>
              <a:rPr lang="en-US" sz="2000" b="1" dirty="0" err="1"/>
              <a:t>revenus</a:t>
            </a:r>
            <a:r>
              <a:rPr lang="en-US" sz="2000" dirty="0"/>
              <a:t>.</a:t>
            </a:r>
            <a:endParaRPr lang="en-US" sz="2000" b="1" dirty="0"/>
          </a:p>
          <a:p>
            <a:pPr marL="342265" indent="-304165">
              <a:defRPr/>
            </a:pPr>
            <a:r>
              <a:rPr lang="en-US" sz="2000" dirty="0" err="1"/>
              <a:t>C'est</a:t>
            </a:r>
            <a:r>
              <a:rPr lang="en-US" sz="2000" dirty="0"/>
              <a:t> </a:t>
            </a:r>
            <a:r>
              <a:rPr lang="en-US" sz="2000" dirty="0" err="1"/>
              <a:t>là</a:t>
            </a:r>
            <a:r>
              <a:rPr lang="en-US" sz="2000" dirty="0"/>
              <a:t> que </a:t>
            </a:r>
            <a:r>
              <a:rPr lang="en-US" sz="2000" dirty="0" err="1"/>
              <a:t>vous</a:t>
            </a:r>
            <a:r>
              <a:rPr lang="en-US" sz="2000" dirty="0"/>
              <a:t> </a:t>
            </a:r>
            <a:r>
              <a:rPr lang="en-US" sz="2000" dirty="0" err="1"/>
              <a:t>fournissez</a:t>
            </a:r>
            <a:r>
              <a:rPr lang="en-US" sz="2000" dirty="0"/>
              <a:t> </a:t>
            </a:r>
            <a:r>
              <a:rPr lang="en-US" sz="2000" dirty="0" err="1"/>
              <a:t>vos</a:t>
            </a:r>
            <a:r>
              <a:rPr lang="en-US" sz="2000" dirty="0"/>
              <a:t> </a:t>
            </a:r>
            <a:r>
              <a:rPr lang="en-US" sz="2000" dirty="0" err="1"/>
              <a:t>informations</a:t>
            </a:r>
            <a:r>
              <a:rPr lang="en-US" sz="2000" dirty="0"/>
              <a:t> </a:t>
            </a:r>
            <a:r>
              <a:rPr lang="en-US" sz="2000" dirty="0" err="1"/>
              <a:t>fiscales</a:t>
            </a:r>
            <a:r>
              <a:rPr lang="en-US" sz="2000" dirty="0"/>
              <a:t> à </a:t>
            </a:r>
            <a:r>
              <a:rPr lang="en-US" sz="2000" dirty="0" err="1"/>
              <a:t>l'ARC</a:t>
            </a:r>
            <a:r>
              <a:rPr lang="en-US" sz="2000" dirty="0"/>
              <a:t>.</a:t>
            </a:r>
            <a:endParaRPr lang="en-US" dirty="0"/>
          </a:p>
          <a:p>
            <a:pPr marL="342265" indent="-304165">
              <a:defRPr/>
            </a:pPr>
            <a:r>
              <a:rPr lang="en-US" sz="2000" dirty="0"/>
              <a:t>Au Canada, le </a:t>
            </a:r>
            <a:r>
              <a:rPr lang="en-US" sz="2000" b="1" dirty="0" err="1"/>
              <a:t>formulaire</a:t>
            </a:r>
            <a:r>
              <a:rPr lang="en-US" sz="2000" b="1" dirty="0"/>
              <a:t> T1</a:t>
            </a:r>
            <a:r>
              <a:rPr lang="en-US" sz="2000" dirty="0"/>
              <a:t> </a:t>
            </a:r>
            <a:r>
              <a:rPr lang="en-US" sz="2000" dirty="0" err="1"/>
              <a:t>est</a:t>
            </a:r>
            <a:r>
              <a:rPr lang="en-US" sz="2000" dirty="0"/>
              <a:t> </a:t>
            </a:r>
            <a:r>
              <a:rPr lang="en-US" sz="2000" dirty="0" err="1"/>
              <a:t>utilisé</a:t>
            </a:r>
            <a:r>
              <a:rPr lang="en-US" sz="2000" dirty="0"/>
              <a:t> pour </a:t>
            </a:r>
            <a:r>
              <a:rPr lang="en-US" sz="2000" dirty="0" err="1"/>
              <a:t>déclarer</a:t>
            </a:r>
            <a:r>
              <a:rPr lang="en-US" sz="2000" dirty="0"/>
              <a:t> </a:t>
            </a:r>
            <a:r>
              <a:rPr lang="en-US" sz="2000" dirty="0" err="1"/>
              <a:t>vos</a:t>
            </a:r>
            <a:r>
              <a:rPr lang="en-US" sz="2000" dirty="0"/>
              <a:t> </a:t>
            </a:r>
            <a:r>
              <a:rPr lang="en-US" sz="2000" dirty="0" err="1"/>
              <a:t>informations</a:t>
            </a:r>
            <a:r>
              <a:rPr lang="en-US" sz="2000" dirty="0"/>
              <a:t> </a:t>
            </a:r>
            <a:r>
              <a:rPr lang="en-US" sz="2000" dirty="0" err="1"/>
              <a:t>fiscales</a:t>
            </a:r>
            <a:r>
              <a:rPr lang="en-US" sz="2000" dirty="0"/>
              <a:t> </a:t>
            </a:r>
            <a:r>
              <a:rPr lang="en-US" sz="2000" dirty="0" err="1"/>
              <a:t>chaque</a:t>
            </a:r>
            <a:r>
              <a:rPr lang="en-US" sz="2000" dirty="0"/>
              <a:t> </a:t>
            </a:r>
            <a:r>
              <a:rPr lang="en-US" sz="2000" dirty="0" err="1"/>
              <a:t>année</a:t>
            </a:r>
            <a:r>
              <a:rPr lang="en-US" sz="2000" dirty="0"/>
              <a:t>.</a:t>
            </a:r>
          </a:p>
          <a:p>
            <a:pPr marL="342265" indent="-304165">
              <a:defRPr/>
            </a:pPr>
            <a:r>
              <a:rPr lang="en-US" sz="2000" dirty="0"/>
              <a:t>Le </a:t>
            </a:r>
            <a:r>
              <a:rPr lang="en-US" sz="2000" dirty="0" err="1"/>
              <a:t>formulaire</a:t>
            </a:r>
            <a:r>
              <a:rPr lang="en-US" sz="2000" dirty="0"/>
              <a:t> T1 </a:t>
            </a:r>
            <a:r>
              <a:rPr lang="en-US" sz="2000" dirty="0" err="1"/>
              <a:t>est</a:t>
            </a:r>
            <a:r>
              <a:rPr lang="en-US" sz="2000" dirty="0"/>
              <a:t> mis à jour </a:t>
            </a:r>
            <a:r>
              <a:rPr lang="en-US" sz="2000" dirty="0" err="1"/>
              <a:t>chaque</a:t>
            </a:r>
            <a:r>
              <a:rPr lang="en-US" sz="2000" dirty="0"/>
              <a:t> </a:t>
            </a:r>
            <a:r>
              <a:rPr lang="en-US" sz="2000" dirty="0" err="1"/>
              <a:t>année</a:t>
            </a:r>
            <a:r>
              <a:rPr lang="en-US" sz="2000" dirty="0"/>
              <a:t> pour </a:t>
            </a:r>
            <a:r>
              <a:rPr lang="en-US" sz="2000" dirty="0" err="1"/>
              <a:t>tenir</a:t>
            </a:r>
            <a:r>
              <a:rPr lang="en-US" sz="2000" dirty="0"/>
              <a:t> </a:t>
            </a:r>
            <a:r>
              <a:rPr lang="en-US" sz="2000" dirty="0" err="1"/>
              <a:t>compte</a:t>
            </a:r>
            <a:r>
              <a:rPr lang="en-US" sz="2000" dirty="0"/>
              <a:t> des modifications </a:t>
            </a:r>
            <a:r>
              <a:rPr lang="en-US" sz="2000" dirty="0" err="1"/>
              <a:t>fiscales</a:t>
            </a:r>
            <a:r>
              <a:rPr lang="en-US" sz="2000" dirty="0"/>
              <a:t> </a:t>
            </a:r>
            <a:r>
              <a:rPr lang="en-US" sz="2000" dirty="0" err="1"/>
              <a:t>apportées</a:t>
            </a:r>
            <a:r>
              <a:rPr lang="en-US" sz="2000" dirty="0"/>
              <a:t> par </a:t>
            </a:r>
            <a:r>
              <a:rPr lang="en-US" sz="2000" dirty="0" err="1"/>
              <a:t>l'ARC</a:t>
            </a:r>
            <a:r>
              <a:rPr lang="en-US" sz="2000" dirty="0"/>
              <a:t>. </a:t>
            </a:r>
          </a:p>
          <a:p>
            <a:pPr marL="342265" indent="-304165">
              <a:defRPr/>
            </a:pPr>
            <a:r>
              <a:rPr lang="en-US" sz="2000" dirty="0"/>
              <a:t>Vous </a:t>
            </a:r>
            <a:r>
              <a:rPr lang="en-US" sz="2000" dirty="0" err="1"/>
              <a:t>devez</a:t>
            </a:r>
            <a:r>
              <a:rPr lang="en-US" sz="2000" dirty="0"/>
              <a:t> </a:t>
            </a:r>
            <a:r>
              <a:rPr lang="en-US" sz="2000" dirty="0" err="1"/>
              <a:t>rassembler</a:t>
            </a:r>
            <a:r>
              <a:rPr lang="en-US" sz="2000" dirty="0"/>
              <a:t> </a:t>
            </a:r>
            <a:r>
              <a:rPr lang="en-US" sz="2000" dirty="0" err="1"/>
              <a:t>vos</a:t>
            </a:r>
            <a:r>
              <a:rPr lang="en-US" sz="2000" dirty="0"/>
              <a:t> documents </a:t>
            </a:r>
            <a:r>
              <a:rPr lang="en-US" sz="2000" dirty="0" err="1"/>
              <a:t>fiscaux</a:t>
            </a:r>
            <a:r>
              <a:rPr lang="en-US" sz="2000" dirty="0"/>
              <a:t> personnels pour </a:t>
            </a:r>
            <a:r>
              <a:rPr lang="en-US" sz="2000" dirty="0" err="1"/>
              <a:t>étayer</a:t>
            </a:r>
            <a:r>
              <a:rPr lang="en-US" sz="2000" dirty="0"/>
              <a:t> </a:t>
            </a:r>
            <a:r>
              <a:rPr lang="en-US" sz="2000" dirty="0" err="1"/>
              <a:t>votre</a:t>
            </a:r>
            <a:r>
              <a:rPr lang="en-US" sz="2000" dirty="0"/>
              <a:t> </a:t>
            </a:r>
            <a:r>
              <a:rPr lang="en-US" sz="2000" dirty="0" err="1"/>
              <a:t>calcul</a:t>
            </a:r>
            <a:r>
              <a:rPr lang="en-US" sz="2000" dirty="0"/>
              <a:t> de </a:t>
            </a:r>
            <a:r>
              <a:rPr lang="en-US" sz="2000" dirty="0" err="1"/>
              <a:t>l'impôt</a:t>
            </a:r>
            <a:r>
              <a:rPr lang="en-US" sz="2000" dirty="0"/>
              <a:t>.</a:t>
            </a:r>
          </a:p>
          <a:p>
            <a:pPr marL="342265" indent="-304165">
              <a:defRPr/>
            </a:pPr>
            <a:endParaRPr lang="en-US" sz="2400" dirty="0"/>
          </a:p>
          <a:p>
            <a:pPr marL="342265" indent="-304165">
              <a:defRPr/>
            </a:pPr>
            <a:endParaRPr lang="en-US" dirty="0"/>
          </a:p>
          <a:p>
            <a:pPr marL="342265" indent="-304165">
              <a:defRPr/>
            </a:pPr>
            <a:endParaRPr lang="en-US" dirty="0"/>
          </a:p>
          <a:p>
            <a:pPr marL="342265" indent="-304165">
              <a:defRPr/>
            </a:pPr>
            <a:endParaRPr lang="en-US" sz="2400" dirty="0"/>
          </a:p>
          <a:p>
            <a:pPr marL="342265" indent="-304165">
              <a:defRPr/>
            </a:pPr>
            <a:endParaRPr lang="en-US" sz="2000" dirty="0"/>
          </a:p>
          <a:p>
            <a:pPr marL="342265" indent="-304165">
              <a:defRPr/>
            </a:pPr>
            <a:endParaRPr lang="en-US" sz="2000" dirty="0"/>
          </a:p>
        </p:txBody>
      </p:sp>
    </p:spTree>
    <p:extLst>
      <p:ext uri="{BB962C8B-B14F-4D97-AF65-F5344CB8AC3E}">
        <p14:creationId xmlns:p14="http://schemas.microsoft.com/office/powerpoint/2010/main" val="405333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1464330" y="2091192"/>
            <a:ext cx="6145880" cy="1895591"/>
          </a:xfrm>
        </p:spPr>
        <p:txBody>
          <a:bodyPr>
            <a:normAutofit/>
          </a:bodyPr>
          <a:lstStyle/>
          <a:p>
            <a:pPr marL="283845" lvl="1" indent="-283845" algn="ctr">
              <a:buNone/>
              <a:defRPr/>
            </a:pPr>
            <a:r>
              <a:rPr lang="en-US" sz="2000" b="1" dirty="0"/>
              <a:t>AVANT LA LEÇON</a:t>
            </a:r>
            <a:endParaRPr lang="en-US" b="1" dirty="0"/>
          </a:p>
          <a:p>
            <a:pPr marL="283845" lvl="1" indent="-283845">
              <a:buNone/>
              <a:defRPr/>
            </a:pPr>
            <a:endParaRPr lang="en-US" sz="2000" dirty="0"/>
          </a:p>
          <a:p>
            <a:pPr marL="0" lvl="1" indent="0" algn="ctr" defTabSz="838200">
              <a:buNone/>
              <a:defRPr/>
            </a:pPr>
            <a:r>
              <a:rPr lang="en-US" sz="2400" dirty="0"/>
              <a:t>Le </a:t>
            </a:r>
            <a:r>
              <a:rPr lang="en-US" sz="2400" dirty="0" err="1"/>
              <a:t>gouvernement</a:t>
            </a:r>
            <a:r>
              <a:rPr lang="en-US" sz="2400" dirty="0"/>
              <a:t> </a:t>
            </a:r>
            <a:r>
              <a:rPr lang="en-US" sz="2400" dirty="0" err="1"/>
              <a:t>perçoit</a:t>
            </a:r>
            <a:r>
              <a:rPr lang="en-US" sz="2400" dirty="0"/>
              <a:t> de </a:t>
            </a:r>
            <a:r>
              <a:rPr lang="en-US" sz="2400" dirty="0" err="1"/>
              <a:t>l’impôt</a:t>
            </a:r>
            <a:r>
              <a:rPr lang="en-US" sz="2400" dirty="0"/>
              <a:t> pour payer les services publics.</a:t>
            </a:r>
            <a:endParaRPr lang="en-US"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p:txBody>
      </p:sp>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a:xfrm>
            <a:off x="536430" y="179081"/>
            <a:ext cx="8638967" cy="1325563"/>
          </a:xfrm>
        </p:spPr>
        <p:txBody>
          <a:bodyPr>
            <a:normAutofit/>
          </a:bodyPr>
          <a:lstStyle/>
          <a:p>
            <a:r>
              <a:rPr lang="en-CA" sz="4000" dirty="0" err="1"/>
              <a:t>Activité</a:t>
            </a:r>
            <a:r>
              <a:rPr lang="en-CA" sz="4000" dirty="0"/>
              <a:t> « </a:t>
            </a:r>
            <a:r>
              <a:rPr lang="en-CA" sz="4000" dirty="0" err="1"/>
              <a:t>Pensez</a:t>
            </a:r>
            <a:r>
              <a:rPr lang="en-CA" sz="4000" dirty="0"/>
              <a:t>-y bien »</a:t>
            </a:r>
            <a:endParaRPr lang="en-US" dirty="0" err="1"/>
          </a:p>
        </p:txBody>
      </p:sp>
      <p:sp>
        <p:nvSpPr>
          <p:cNvPr id="5" name="Rounded Rectangle 4"/>
          <p:cNvSpPr/>
          <p:nvPr/>
        </p:nvSpPr>
        <p:spPr>
          <a:xfrm>
            <a:off x="1464330" y="4078527"/>
            <a:ext cx="2432304" cy="1252728"/>
          </a:xfrm>
          <a:prstGeom prst="roundRect">
            <a:avLst/>
          </a:prstGeom>
          <a:solidFill>
            <a:schemeClr val="accent5"/>
          </a:solidFill>
          <a:ln w="22225"/>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dirty="0">
                <a:solidFill>
                  <a:schemeClr val="tx1"/>
                </a:solidFill>
              </a:rPr>
              <a:t>VRAI</a:t>
            </a:r>
            <a:endParaRPr lang="en-US" dirty="0"/>
          </a:p>
        </p:txBody>
      </p:sp>
      <p:sp>
        <p:nvSpPr>
          <p:cNvPr id="6" name="Rounded Rectangle 5"/>
          <p:cNvSpPr/>
          <p:nvPr/>
        </p:nvSpPr>
        <p:spPr>
          <a:xfrm>
            <a:off x="5177906" y="4078527"/>
            <a:ext cx="2432304" cy="1252728"/>
          </a:xfrm>
          <a:prstGeom prst="roundRect">
            <a:avLst/>
          </a:prstGeom>
          <a:solidFill>
            <a:schemeClr val="accent6"/>
          </a:solidFill>
          <a:ln w="22225"/>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dirty="0">
                <a:solidFill>
                  <a:schemeClr val="tx1"/>
                </a:solidFill>
              </a:rPr>
              <a:t>FAUX</a:t>
            </a:r>
            <a:endParaRPr lang="en-US" dirty="0"/>
          </a:p>
        </p:txBody>
      </p:sp>
    </p:spTree>
    <p:extLst>
      <p:ext uri="{BB962C8B-B14F-4D97-AF65-F5344CB8AC3E}">
        <p14:creationId xmlns:p14="http://schemas.microsoft.com/office/powerpoint/2010/main" val="11726268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dirty="0"/>
              <a:t>Documents </a:t>
            </a:r>
            <a:r>
              <a:rPr lang="en-CA" sz="3600" dirty="0" err="1"/>
              <a:t>nécessaires</a:t>
            </a:r>
            <a:endParaRPr lang="en-US" dirty="0" err="1"/>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4"/>
            <a:ext cx="8638967" cy="5360666"/>
          </a:xfrm>
        </p:spPr>
        <p:txBody>
          <a:bodyPr>
            <a:normAutofit/>
          </a:bodyPr>
          <a:lstStyle/>
          <a:p>
            <a:pPr marL="38100" indent="0">
              <a:lnSpc>
                <a:spcPts val="2400"/>
              </a:lnSpc>
              <a:buNone/>
              <a:defRPr/>
            </a:pPr>
            <a:r>
              <a:rPr lang="en-US" sz="2000" b="1" dirty="0" err="1">
                <a:solidFill>
                  <a:schemeClr val="accent1"/>
                </a:solidFill>
              </a:rPr>
              <a:t>Voyons</a:t>
            </a:r>
            <a:r>
              <a:rPr lang="en-US" sz="2000" b="1" dirty="0">
                <a:solidFill>
                  <a:schemeClr val="accent1"/>
                </a:solidFill>
              </a:rPr>
              <a:t> </a:t>
            </a:r>
            <a:r>
              <a:rPr lang="en-US" sz="2000" b="1" dirty="0" err="1">
                <a:solidFill>
                  <a:schemeClr val="accent1"/>
                </a:solidFill>
              </a:rPr>
              <a:t>quelques</a:t>
            </a:r>
            <a:r>
              <a:rPr lang="en-US" sz="2000" b="1" dirty="0">
                <a:solidFill>
                  <a:schemeClr val="accent1"/>
                </a:solidFill>
              </a:rPr>
              <a:t> </a:t>
            </a:r>
            <a:r>
              <a:rPr lang="en-US" sz="2000" b="1" dirty="0" err="1">
                <a:solidFill>
                  <a:schemeClr val="accent1"/>
                </a:solidFill>
              </a:rPr>
              <a:t>exemples</a:t>
            </a:r>
            <a:r>
              <a:rPr lang="en-US" sz="2000" b="1" dirty="0">
                <a:solidFill>
                  <a:schemeClr val="accent1"/>
                </a:solidFill>
              </a:rPr>
              <a:t> de documents </a:t>
            </a:r>
            <a:r>
              <a:rPr lang="en-US" sz="2000" b="1" dirty="0" err="1">
                <a:solidFill>
                  <a:schemeClr val="accent1"/>
                </a:solidFill>
              </a:rPr>
              <a:t>fiscaux</a:t>
            </a:r>
            <a:r>
              <a:rPr lang="en-US" sz="2000" b="1" dirty="0">
                <a:solidFill>
                  <a:schemeClr val="accent1"/>
                </a:solidFill>
              </a:rPr>
              <a:t> </a:t>
            </a:r>
            <a:r>
              <a:rPr lang="en-US" sz="2000" b="1" dirty="0" err="1">
                <a:solidFill>
                  <a:schemeClr val="accent1"/>
                </a:solidFill>
              </a:rPr>
              <a:t>nécessaires</a:t>
            </a:r>
            <a:r>
              <a:rPr lang="en-US" sz="2000" b="1" dirty="0">
                <a:solidFill>
                  <a:schemeClr val="accent1"/>
                </a:solidFill>
              </a:rPr>
              <a:t>.</a:t>
            </a:r>
            <a:endParaRPr lang="en-US" dirty="0">
              <a:solidFill>
                <a:schemeClr val="accent1"/>
              </a:solidFill>
            </a:endParaRPr>
          </a:p>
          <a:p>
            <a:pPr marL="342265" indent="-304165">
              <a:lnSpc>
                <a:spcPts val="2400"/>
              </a:lnSpc>
              <a:buFont typeface="Wingdings" panose="020B0604020202020204" pitchFamily="34" charset="0"/>
              <a:buChar char="q"/>
              <a:defRPr/>
            </a:pPr>
            <a:r>
              <a:rPr lang="en-US" sz="2000" dirty="0" err="1"/>
              <a:t>Renseignements</a:t>
            </a:r>
            <a:r>
              <a:rPr lang="en-US" sz="2000" dirty="0"/>
              <a:t> personnels, </a:t>
            </a:r>
            <a:r>
              <a:rPr lang="en-US" sz="2000" dirty="0" err="1"/>
              <a:t>numéro</a:t>
            </a:r>
            <a:r>
              <a:rPr lang="en-US" sz="2000" dirty="0"/>
              <a:t> </a:t>
            </a:r>
            <a:r>
              <a:rPr lang="en-US" sz="2000" dirty="0" err="1"/>
              <a:t>d'assurance</a:t>
            </a:r>
            <a:r>
              <a:rPr lang="en-US" sz="2000" dirty="0"/>
              <a:t> </a:t>
            </a:r>
            <a:r>
              <a:rPr lang="en-US" sz="2000" dirty="0" err="1"/>
              <a:t>sociale</a:t>
            </a:r>
            <a:r>
              <a:rPr lang="en-US" sz="2000" dirty="0"/>
              <a:t> (NAS).</a:t>
            </a:r>
          </a:p>
          <a:p>
            <a:pPr marL="342265" indent="-304165">
              <a:lnSpc>
                <a:spcPts val="2400"/>
              </a:lnSpc>
              <a:buFont typeface="Wingdings" panose="020B0604020202020204" pitchFamily="34" charset="0"/>
              <a:buChar char="q"/>
              <a:defRPr/>
            </a:pPr>
            <a:r>
              <a:rPr lang="en-US" sz="2000" dirty="0"/>
              <a:t>Avis de </a:t>
            </a:r>
            <a:r>
              <a:rPr lang="en-US" sz="2000" dirty="0" err="1"/>
              <a:t>cotisation</a:t>
            </a:r>
            <a:r>
              <a:rPr lang="en-US" sz="2000" dirty="0"/>
              <a:t> (pour les </a:t>
            </a:r>
            <a:r>
              <a:rPr lang="en-US" sz="2000" dirty="0" err="1"/>
              <a:t>déclarations</a:t>
            </a:r>
            <a:r>
              <a:rPr lang="en-US" sz="2000" dirty="0"/>
              <a:t> </a:t>
            </a:r>
            <a:r>
              <a:rPr lang="en-US" sz="2000" dirty="0" err="1"/>
              <a:t>fiscales</a:t>
            </a:r>
            <a:r>
              <a:rPr lang="en-US" sz="2000" dirty="0"/>
              <a:t> de </a:t>
            </a:r>
            <a:r>
              <a:rPr lang="en-US" sz="2000" dirty="0" err="1"/>
              <a:t>l'année</a:t>
            </a:r>
            <a:r>
              <a:rPr lang="en-US" sz="2000" dirty="0"/>
              <a:t> </a:t>
            </a:r>
            <a:r>
              <a:rPr lang="en-US" sz="2000" dirty="0" err="1"/>
              <a:t>précédente</a:t>
            </a:r>
            <a:r>
              <a:rPr lang="en-US" sz="2000" dirty="0"/>
              <a:t>)</a:t>
            </a:r>
          </a:p>
          <a:p>
            <a:pPr marL="342265" indent="-304165">
              <a:lnSpc>
                <a:spcPts val="2400"/>
              </a:lnSpc>
              <a:buFont typeface="Wingdings" panose="020B0604020202020204" pitchFamily="34" charset="0"/>
              <a:buChar char="q"/>
              <a:defRPr/>
            </a:pPr>
            <a:r>
              <a:rPr lang="en-US" sz="2000" dirty="0" err="1"/>
              <a:t>Feuillets</a:t>
            </a:r>
            <a:r>
              <a:rPr lang="en-US" sz="2000" dirty="0"/>
              <a:t> </a:t>
            </a:r>
            <a:r>
              <a:rPr lang="en-US" sz="2000" dirty="0" err="1"/>
              <a:t>d’impôt</a:t>
            </a:r>
            <a:r>
              <a:rPr lang="en-US" sz="2000" dirty="0"/>
              <a:t> T (T4, T5, T3, etc.).</a:t>
            </a:r>
          </a:p>
          <a:p>
            <a:pPr marL="342265" indent="-304165">
              <a:lnSpc>
                <a:spcPts val="2400"/>
              </a:lnSpc>
              <a:buFont typeface="Wingdings" panose="020B0604020202020204" pitchFamily="34" charset="0"/>
              <a:buChar char="q"/>
              <a:defRPr/>
            </a:pPr>
            <a:r>
              <a:rPr lang="en-US" sz="2000" dirty="0" err="1"/>
              <a:t>Reçus</a:t>
            </a:r>
            <a:r>
              <a:rPr lang="en-US" sz="2000" dirty="0"/>
              <a:t> de </a:t>
            </a:r>
            <a:r>
              <a:rPr lang="en-US" sz="2000" dirty="0" err="1"/>
              <a:t>déductions</a:t>
            </a:r>
            <a:r>
              <a:rPr lang="en-US" sz="2000" dirty="0"/>
              <a:t> </a:t>
            </a:r>
            <a:r>
              <a:rPr lang="en-US" sz="2000" dirty="0" err="1"/>
              <a:t>fiscales</a:t>
            </a:r>
          </a:p>
          <a:p>
            <a:pPr marL="685165" lvl="1" indent="0">
              <a:lnSpc>
                <a:spcPts val="2400"/>
              </a:lnSpc>
              <a:buFont typeface="Wingdings" panose="020B0604020202020204" pitchFamily="34" charset="0"/>
              <a:buChar char="q"/>
              <a:defRPr/>
            </a:pPr>
            <a:r>
              <a:rPr lang="en-US" sz="2000" dirty="0" err="1"/>
              <a:t>Cotisations</a:t>
            </a:r>
            <a:r>
              <a:rPr lang="en-US" sz="2000" dirty="0"/>
              <a:t> au REER</a:t>
            </a:r>
          </a:p>
          <a:p>
            <a:pPr marL="685165" lvl="1" indent="0">
              <a:lnSpc>
                <a:spcPts val="2400"/>
              </a:lnSpc>
              <a:buFont typeface="Wingdings" panose="020B0604020202020204" pitchFamily="34" charset="0"/>
              <a:buChar char="q"/>
              <a:defRPr/>
            </a:pPr>
            <a:r>
              <a:rPr lang="en-US" sz="2000" dirty="0"/>
              <a:t>Frais de </a:t>
            </a:r>
            <a:r>
              <a:rPr lang="en-US" sz="2000" dirty="0" err="1"/>
              <a:t>déménagement</a:t>
            </a:r>
          </a:p>
          <a:p>
            <a:pPr marL="685165" lvl="1" indent="0">
              <a:lnSpc>
                <a:spcPts val="2400"/>
              </a:lnSpc>
              <a:buFont typeface="Wingdings" panose="020B0604020202020204" pitchFamily="34" charset="0"/>
              <a:buChar char="q"/>
              <a:defRPr/>
            </a:pPr>
            <a:r>
              <a:rPr lang="en-US" sz="2000" dirty="0" err="1"/>
              <a:t>Résidents</a:t>
            </a:r>
            <a:r>
              <a:rPr lang="en-US" sz="2000" dirty="0"/>
              <a:t> du Nord</a:t>
            </a:r>
          </a:p>
          <a:p>
            <a:pPr marL="342265" indent="-304165">
              <a:lnSpc>
                <a:spcPts val="2400"/>
              </a:lnSpc>
              <a:buFont typeface="Wingdings" panose="020B0604020202020204" pitchFamily="34" charset="0"/>
              <a:buChar char="q"/>
              <a:defRPr/>
            </a:pPr>
            <a:r>
              <a:rPr lang="en-US" sz="2000" dirty="0" err="1"/>
              <a:t>Recettes</a:t>
            </a:r>
            <a:r>
              <a:rPr lang="en-US" sz="2000" dirty="0"/>
              <a:t> de </a:t>
            </a:r>
            <a:r>
              <a:rPr lang="en-US" sz="2000" dirty="0" err="1"/>
              <a:t>crédits</a:t>
            </a:r>
            <a:r>
              <a:rPr lang="en-US" sz="2000" dirty="0"/>
              <a:t> </a:t>
            </a:r>
            <a:r>
              <a:rPr lang="en-US" sz="2000" dirty="0" err="1"/>
              <a:t>d'impôt</a:t>
            </a:r>
            <a:r>
              <a:rPr lang="en-US" sz="2000" dirty="0"/>
              <a:t> non </a:t>
            </a:r>
            <a:r>
              <a:rPr lang="en-US" sz="2000" dirty="0" err="1"/>
              <a:t>remboursables</a:t>
            </a:r>
          </a:p>
          <a:p>
            <a:pPr marL="685165" lvl="1" indent="0">
              <a:lnSpc>
                <a:spcPts val="2400"/>
              </a:lnSpc>
              <a:buFont typeface="Wingdings" panose="020B0604020202020204" pitchFamily="34" charset="0"/>
              <a:buChar char="q"/>
              <a:defRPr/>
            </a:pPr>
            <a:r>
              <a:rPr lang="en-US" sz="2000" dirty="0"/>
              <a:t>Frais de </a:t>
            </a:r>
            <a:r>
              <a:rPr lang="en-US" sz="2000" dirty="0" err="1"/>
              <a:t>scolarité</a:t>
            </a:r>
            <a:r>
              <a:rPr lang="en-US" sz="2000" dirty="0"/>
              <a:t>, </a:t>
            </a:r>
            <a:r>
              <a:rPr lang="en-US" sz="2000" dirty="0" err="1"/>
              <a:t>éducation</a:t>
            </a:r>
            <a:r>
              <a:rPr lang="en-US" sz="2000" dirty="0"/>
              <a:t>, </a:t>
            </a:r>
            <a:r>
              <a:rPr lang="en-US" sz="2000" dirty="0" err="1"/>
              <a:t>manuels</a:t>
            </a:r>
            <a:r>
              <a:rPr lang="en-US" sz="2000" dirty="0"/>
              <a:t> </a:t>
            </a:r>
            <a:r>
              <a:rPr lang="en-US" sz="2000" dirty="0" err="1"/>
              <a:t>scolaires</a:t>
            </a:r>
          </a:p>
          <a:p>
            <a:pPr marL="685165" lvl="1" indent="0">
              <a:lnSpc>
                <a:spcPts val="2400"/>
              </a:lnSpc>
              <a:buFont typeface="Wingdings" panose="020B0604020202020204" pitchFamily="34" charset="0"/>
              <a:buChar char="q"/>
              <a:defRPr/>
            </a:pPr>
            <a:r>
              <a:rPr lang="en-US" sz="2000" dirty="0"/>
              <a:t>Frais </a:t>
            </a:r>
            <a:r>
              <a:rPr lang="en-US" sz="2000" dirty="0" err="1"/>
              <a:t>médicaux</a:t>
            </a:r>
          </a:p>
          <a:p>
            <a:pPr marL="685165" lvl="1" indent="0">
              <a:lnSpc>
                <a:spcPts val="2400"/>
              </a:lnSpc>
              <a:buFont typeface="Wingdings" panose="020B0604020202020204" pitchFamily="34" charset="0"/>
              <a:buChar char="q"/>
              <a:defRPr/>
            </a:pPr>
            <a:r>
              <a:rPr lang="en-US" sz="2000" dirty="0"/>
              <a:t>Dons de </a:t>
            </a:r>
            <a:r>
              <a:rPr lang="en-US" sz="2000" dirty="0" err="1"/>
              <a:t>charité</a:t>
            </a:r>
            <a:endParaRPr lang="en-US" dirty="0" err="1"/>
          </a:p>
          <a:p>
            <a:pPr marL="685165" lvl="1" indent="0">
              <a:buFont typeface="Wingdings" panose="020B0604020202020204" pitchFamily="34" charset="0"/>
              <a:buChar char="q"/>
              <a:defRPr/>
            </a:pPr>
            <a:endParaRPr lang="en-US" sz="2400" dirty="0"/>
          </a:p>
          <a:p>
            <a:pPr marL="685165" lvl="1" indent="0">
              <a:buFont typeface="Wingdings" panose="020B0604020202020204" pitchFamily="34" charset="0"/>
              <a:buChar char="q"/>
              <a:defRPr/>
            </a:pPr>
            <a:endParaRPr lang="en-US" sz="2400" dirty="0"/>
          </a:p>
          <a:p>
            <a:pPr marL="342265" indent="-304165">
              <a:defRPr/>
            </a:pPr>
            <a:endParaRPr lang="en-US" sz="2400" dirty="0"/>
          </a:p>
          <a:p>
            <a:pPr marL="38100" indent="0">
              <a:buNone/>
              <a:defRPr/>
            </a:pPr>
            <a:endParaRPr lang="en-US" sz="2400" b="1" dirty="0">
              <a:solidFill>
                <a:srgbClr val="00734F"/>
              </a:solidFill>
            </a:endParaRPr>
          </a:p>
          <a:p>
            <a:pPr marL="342265" indent="-304165">
              <a:defRPr/>
            </a:pPr>
            <a:endParaRPr lang="en-US" sz="2400" dirty="0"/>
          </a:p>
          <a:p>
            <a:pPr marL="342265" indent="-304165">
              <a:defRPr/>
            </a:pPr>
            <a:endParaRPr lang="en-US" sz="2400" dirty="0"/>
          </a:p>
          <a:p>
            <a:pPr marL="342265" indent="-304165">
              <a:defRPr/>
            </a:pPr>
            <a:endParaRPr lang="en-US" dirty="0"/>
          </a:p>
          <a:p>
            <a:pPr marL="342265" indent="-304165">
              <a:defRPr/>
            </a:pPr>
            <a:endParaRPr lang="en-US" sz="2400" dirty="0"/>
          </a:p>
          <a:p>
            <a:pPr marL="342265" indent="-304165">
              <a:defRPr/>
            </a:pPr>
            <a:endParaRPr lang="en-US" sz="2000" dirty="0"/>
          </a:p>
          <a:p>
            <a:pPr marL="342265" indent="-304165">
              <a:defRPr/>
            </a:pPr>
            <a:endParaRPr lang="en-US" sz="2000" dirty="0"/>
          </a:p>
        </p:txBody>
      </p:sp>
    </p:spTree>
    <p:extLst>
      <p:ext uri="{BB962C8B-B14F-4D97-AF65-F5344CB8AC3E}">
        <p14:creationId xmlns:p14="http://schemas.microsoft.com/office/powerpoint/2010/main" val="182499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dirty="0" err="1"/>
              <a:t>Informations</a:t>
            </a:r>
            <a:r>
              <a:rPr lang="en-CA" sz="3600" dirty="0"/>
              <a:t> </a:t>
            </a:r>
            <a:r>
              <a:rPr lang="en-CA" sz="3600" dirty="0" err="1"/>
              <a:t>personnelles</a:t>
            </a:r>
            <a:endParaRPr lang="en-US" dirty="0" err="1"/>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482728"/>
            <a:ext cx="8638967" cy="5002757"/>
          </a:xfrm>
        </p:spPr>
        <p:txBody>
          <a:bodyPr>
            <a:normAutofit/>
          </a:bodyPr>
          <a:lstStyle/>
          <a:p>
            <a:pPr marL="37465" indent="0">
              <a:lnSpc>
                <a:spcPts val="2400"/>
              </a:lnSpc>
              <a:spcBef>
                <a:spcPts val="700"/>
              </a:spcBef>
              <a:spcAft>
                <a:spcPts val="1000"/>
              </a:spcAft>
              <a:buNone/>
              <a:defRPr/>
            </a:pPr>
            <a:r>
              <a:rPr lang="en-US" sz="2000" dirty="0"/>
              <a:t>L'ARC a </a:t>
            </a:r>
            <a:r>
              <a:rPr lang="en-US" sz="2000" dirty="0" err="1"/>
              <a:t>besoin</a:t>
            </a:r>
            <a:r>
              <a:rPr lang="en-US" sz="2000" dirty="0"/>
              <a:t> de </a:t>
            </a:r>
            <a:r>
              <a:rPr lang="en-US" sz="2000" dirty="0" err="1"/>
              <a:t>vos</a:t>
            </a:r>
            <a:r>
              <a:rPr lang="en-US" sz="2000" dirty="0"/>
              <a:t> </a:t>
            </a:r>
            <a:r>
              <a:rPr lang="en-US" sz="2000" dirty="0" err="1"/>
              <a:t>informations</a:t>
            </a:r>
            <a:r>
              <a:rPr lang="en-US" sz="2000" dirty="0"/>
              <a:t> </a:t>
            </a:r>
            <a:r>
              <a:rPr lang="en-US" sz="2000" dirty="0" err="1"/>
              <a:t>personnelles</a:t>
            </a:r>
            <a:r>
              <a:rPr lang="en-US" sz="2000" dirty="0"/>
              <a:t> pour </a:t>
            </a:r>
            <a:r>
              <a:rPr lang="en-US" sz="2000" dirty="0" err="1"/>
              <a:t>vérifier</a:t>
            </a:r>
            <a:r>
              <a:rPr lang="en-US" sz="2000" dirty="0"/>
              <a:t> que la </a:t>
            </a:r>
            <a:r>
              <a:rPr lang="en-US" sz="2000" dirty="0" err="1"/>
              <a:t>déclaration</a:t>
            </a:r>
            <a:r>
              <a:rPr lang="en-US" sz="2000" dirty="0"/>
              <a:t> de </a:t>
            </a:r>
            <a:r>
              <a:rPr lang="en-US" sz="2000" dirty="0" err="1"/>
              <a:t>revenus</a:t>
            </a:r>
            <a:r>
              <a:rPr lang="en-US" sz="2000" dirty="0"/>
              <a:t> que </a:t>
            </a:r>
            <a:r>
              <a:rPr lang="en-US" sz="2000" dirty="0" err="1"/>
              <a:t>vous</a:t>
            </a:r>
            <a:r>
              <a:rPr lang="en-US" sz="2000" dirty="0"/>
              <a:t> </a:t>
            </a:r>
            <a:r>
              <a:rPr lang="en-US" sz="2000" dirty="0" err="1"/>
              <a:t>remplissez</a:t>
            </a:r>
            <a:r>
              <a:rPr lang="en-US" sz="2000" dirty="0"/>
              <a:t> </a:t>
            </a:r>
            <a:r>
              <a:rPr lang="en-US" sz="2000" dirty="0" err="1"/>
              <a:t>est</a:t>
            </a:r>
            <a:r>
              <a:rPr lang="en-US" sz="2000" dirty="0"/>
              <a:t> bien la </a:t>
            </a:r>
            <a:r>
              <a:rPr lang="en-US" sz="2000" dirty="0" err="1"/>
              <a:t>vôtre</a:t>
            </a:r>
            <a:r>
              <a:rPr lang="en-US" sz="2000" dirty="0"/>
              <a:t> et non </a:t>
            </a:r>
            <a:r>
              <a:rPr lang="en-US" sz="2000" dirty="0" err="1"/>
              <a:t>celle</a:t>
            </a:r>
            <a:r>
              <a:rPr lang="en-US" sz="2000" dirty="0"/>
              <a:t> </a:t>
            </a:r>
            <a:r>
              <a:rPr lang="en-US" sz="2000" dirty="0" err="1"/>
              <a:t>d'une</a:t>
            </a:r>
            <a:r>
              <a:rPr lang="en-US" sz="2000" dirty="0"/>
              <a:t> </a:t>
            </a:r>
            <a:r>
              <a:rPr lang="en-US" sz="2000" dirty="0" err="1"/>
              <a:t>autre</a:t>
            </a:r>
            <a:r>
              <a:rPr lang="en-US" sz="2000" dirty="0"/>
              <a:t> </a:t>
            </a:r>
            <a:r>
              <a:rPr lang="en-US" sz="2000" dirty="0" err="1"/>
              <a:t>personne</a:t>
            </a:r>
            <a:r>
              <a:rPr lang="en-US" sz="2000" dirty="0"/>
              <a:t>.</a:t>
            </a:r>
            <a:endParaRPr lang="en-US" dirty="0"/>
          </a:p>
          <a:p>
            <a:pPr marL="37465" indent="0">
              <a:lnSpc>
                <a:spcPts val="2400"/>
              </a:lnSpc>
              <a:buNone/>
              <a:defRPr/>
            </a:pPr>
            <a:r>
              <a:rPr lang="en-US" sz="2000" b="1" dirty="0" err="1"/>
              <a:t>Numéro</a:t>
            </a:r>
            <a:r>
              <a:rPr lang="en-US" sz="2000" b="1" dirty="0"/>
              <a:t> </a:t>
            </a:r>
            <a:r>
              <a:rPr lang="en-US" sz="2000" b="1" dirty="0" err="1"/>
              <a:t>d'assurance</a:t>
            </a:r>
            <a:r>
              <a:rPr lang="en-US" sz="2000" b="1" dirty="0"/>
              <a:t> </a:t>
            </a:r>
            <a:r>
              <a:rPr lang="en-US" sz="2000" b="1" dirty="0" err="1"/>
              <a:t>sociale</a:t>
            </a:r>
            <a:r>
              <a:rPr lang="en-US" sz="2000" b="1" dirty="0"/>
              <a:t> (NAS):</a:t>
            </a:r>
            <a:r>
              <a:rPr lang="en-US" sz="2000" dirty="0"/>
              <a:t> </a:t>
            </a:r>
            <a:r>
              <a:rPr lang="en-US" sz="2000" dirty="0" err="1"/>
              <a:t>numéro</a:t>
            </a:r>
            <a:r>
              <a:rPr lang="en-US" sz="2000" dirty="0"/>
              <a:t> à 9 chiffres </a:t>
            </a:r>
            <a:r>
              <a:rPr lang="en-US" sz="2000" dirty="0" err="1"/>
              <a:t>utilisé</a:t>
            </a:r>
            <a:r>
              <a:rPr lang="en-US" sz="2000" dirty="0"/>
              <a:t> par le </a:t>
            </a:r>
            <a:r>
              <a:rPr lang="en-US" sz="2000" dirty="0" err="1"/>
              <a:t>gouvernement</a:t>
            </a:r>
            <a:r>
              <a:rPr lang="en-US" sz="2000" dirty="0"/>
              <a:t> pour </a:t>
            </a:r>
            <a:r>
              <a:rPr lang="en-US" sz="2000" dirty="0" err="1"/>
              <a:t>vous</a:t>
            </a:r>
            <a:r>
              <a:rPr lang="en-US" sz="2000" dirty="0"/>
              <a:t> identifier.</a:t>
            </a:r>
            <a:endParaRPr lang="en-US" dirty="0"/>
          </a:p>
          <a:p>
            <a:pPr marL="37465" indent="0">
              <a:lnSpc>
                <a:spcPts val="2400"/>
              </a:lnSpc>
              <a:buNone/>
              <a:defRPr/>
            </a:pPr>
            <a:r>
              <a:rPr lang="en-US" sz="2000" b="1" dirty="0"/>
              <a:t>Nom et </a:t>
            </a:r>
            <a:r>
              <a:rPr lang="en-US" sz="2000" b="1" dirty="0" err="1"/>
              <a:t>adresse</a:t>
            </a:r>
            <a:r>
              <a:rPr lang="en-US" sz="2000" b="1" dirty="0"/>
              <a:t>:</a:t>
            </a:r>
            <a:r>
              <a:rPr lang="en-US" sz="2000" dirty="0"/>
              <a:t> </a:t>
            </a:r>
            <a:r>
              <a:rPr lang="en-US" sz="2000" dirty="0" err="1"/>
              <a:t>votre</a:t>
            </a:r>
            <a:r>
              <a:rPr lang="en-US" sz="2000" dirty="0"/>
              <a:t> </a:t>
            </a:r>
            <a:r>
              <a:rPr lang="en-US" sz="2000" dirty="0" err="1"/>
              <a:t>adresse</a:t>
            </a:r>
            <a:r>
              <a:rPr lang="en-US" sz="2000" dirty="0"/>
              <a:t> </a:t>
            </a:r>
            <a:r>
              <a:rPr lang="en-US" sz="2000" dirty="0" err="1"/>
              <a:t>personnelle</a:t>
            </a:r>
            <a:r>
              <a:rPr lang="en-US" sz="2000" dirty="0"/>
              <a:t>.</a:t>
            </a:r>
            <a:endParaRPr lang="en-US" dirty="0"/>
          </a:p>
          <a:p>
            <a:pPr marL="37465" indent="0">
              <a:lnSpc>
                <a:spcPts val="2400"/>
              </a:lnSpc>
              <a:spcBef>
                <a:spcPts val="700"/>
              </a:spcBef>
              <a:spcAft>
                <a:spcPts val="1000"/>
              </a:spcAft>
              <a:buNone/>
              <a:defRPr/>
            </a:pPr>
            <a:r>
              <a:rPr lang="en-US" sz="2000" b="1" dirty="0"/>
              <a:t>Code </a:t>
            </a:r>
            <a:r>
              <a:rPr lang="en-US" sz="2000" b="1" dirty="0" err="1"/>
              <a:t>d'accès</a:t>
            </a:r>
            <a:r>
              <a:rPr lang="en-US" sz="2000" b="1" dirty="0"/>
              <a:t> à IMPÔTNET:</a:t>
            </a:r>
            <a:r>
              <a:rPr lang="en-US" sz="2000" dirty="0"/>
              <a:t> il </a:t>
            </a:r>
            <a:r>
              <a:rPr lang="en-US" sz="2000" dirty="0" err="1"/>
              <a:t>s'agit</a:t>
            </a:r>
            <a:r>
              <a:rPr lang="en-US" sz="2000" dirty="0"/>
              <a:t> d'un code qui </a:t>
            </a:r>
            <a:r>
              <a:rPr lang="en-US" sz="2000" dirty="0" err="1"/>
              <a:t>vous</a:t>
            </a:r>
            <a:r>
              <a:rPr lang="en-US" sz="2000" dirty="0"/>
              <a:t> </a:t>
            </a:r>
            <a:r>
              <a:rPr lang="en-US" sz="2000" dirty="0" err="1"/>
              <a:t>est</a:t>
            </a:r>
            <a:r>
              <a:rPr lang="en-US" sz="2000" dirty="0"/>
              <a:t> </a:t>
            </a:r>
            <a:r>
              <a:rPr lang="en-US" sz="2000" dirty="0" err="1"/>
              <a:t>donné</a:t>
            </a:r>
            <a:r>
              <a:rPr lang="en-US" sz="2000" dirty="0"/>
              <a:t> par </a:t>
            </a:r>
            <a:r>
              <a:rPr lang="en-US" sz="2000" dirty="0" err="1"/>
              <a:t>l'ARC</a:t>
            </a:r>
            <a:r>
              <a:rPr lang="en-US" sz="2000" dirty="0"/>
              <a:t> pour </a:t>
            </a:r>
            <a:r>
              <a:rPr lang="en-US" sz="2000" dirty="0" err="1"/>
              <a:t>authentifier</a:t>
            </a:r>
            <a:r>
              <a:rPr lang="en-US" sz="2000" dirty="0"/>
              <a:t> </a:t>
            </a:r>
            <a:r>
              <a:rPr lang="en-US" sz="2000" dirty="0" err="1"/>
              <a:t>votre</a:t>
            </a:r>
            <a:r>
              <a:rPr lang="en-US" sz="2000" dirty="0"/>
              <a:t> </a:t>
            </a:r>
            <a:r>
              <a:rPr lang="en-US" sz="2000" dirty="0" err="1"/>
              <a:t>déclaration</a:t>
            </a:r>
            <a:r>
              <a:rPr lang="en-US" sz="2000" dirty="0"/>
              <a:t> </a:t>
            </a:r>
            <a:r>
              <a:rPr lang="en-US" sz="2000" dirty="0" err="1"/>
              <a:t>d'impôt</a:t>
            </a:r>
            <a:r>
              <a:rPr lang="en-US" sz="2000" dirty="0"/>
              <a:t> </a:t>
            </a:r>
            <a:r>
              <a:rPr lang="en-US" sz="2000" dirty="0" err="1"/>
              <a:t>en</a:t>
            </a:r>
            <a:r>
              <a:rPr lang="en-US" sz="2000" dirty="0"/>
              <a:t> </a:t>
            </a:r>
            <a:r>
              <a:rPr lang="en-US" sz="2000" dirty="0" err="1"/>
              <a:t>utilisant</a:t>
            </a:r>
            <a:r>
              <a:rPr lang="en-US" sz="2000" dirty="0"/>
              <a:t> le service Internet IMPÔTNET de </a:t>
            </a:r>
            <a:r>
              <a:rPr lang="en-US" sz="2000" dirty="0" err="1"/>
              <a:t>l'ARC</a:t>
            </a:r>
            <a:r>
              <a:rPr lang="en-US" sz="2000" dirty="0"/>
              <a:t>.</a:t>
            </a:r>
            <a:endParaRPr lang="en-US" dirty="0"/>
          </a:p>
          <a:p>
            <a:pPr marL="37465" indent="0">
              <a:lnSpc>
                <a:spcPts val="2400"/>
              </a:lnSpc>
              <a:buNone/>
              <a:defRPr/>
            </a:pPr>
            <a:r>
              <a:rPr lang="en-US" sz="2000" b="1" dirty="0"/>
              <a:t>Si </a:t>
            </a:r>
            <a:r>
              <a:rPr lang="en-US" sz="2000" b="1" dirty="0" err="1"/>
              <a:t>vous</a:t>
            </a:r>
            <a:r>
              <a:rPr lang="en-US" sz="2000" b="1" dirty="0"/>
              <a:t> </a:t>
            </a:r>
            <a:r>
              <a:rPr lang="en-US" sz="2000" b="1" dirty="0" err="1"/>
              <a:t>êtes</a:t>
            </a:r>
            <a:r>
              <a:rPr lang="en-US" sz="2000" b="1" dirty="0"/>
              <a:t> déjà </a:t>
            </a:r>
            <a:r>
              <a:rPr lang="en-US" sz="2000" b="1" dirty="0" err="1"/>
              <a:t>inscrit</a:t>
            </a:r>
            <a:r>
              <a:rPr lang="en-US" sz="2000" b="1" dirty="0"/>
              <a:t>, </a:t>
            </a:r>
            <a:r>
              <a:rPr lang="en-US" sz="2000" b="1" dirty="0" err="1"/>
              <a:t>vous</a:t>
            </a:r>
            <a:r>
              <a:rPr lang="en-US" sz="2000" b="1" dirty="0"/>
              <a:t> </a:t>
            </a:r>
            <a:r>
              <a:rPr lang="en-US" sz="2000" b="1" dirty="0" err="1"/>
              <a:t>trouverez</a:t>
            </a:r>
            <a:r>
              <a:rPr lang="en-US" sz="2000" b="1" dirty="0"/>
              <a:t> les </a:t>
            </a:r>
            <a:r>
              <a:rPr lang="en-US" sz="2000" b="1" dirty="0" err="1"/>
              <a:t>informations</a:t>
            </a:r>
            <a:r>
              <a:rPr lang="en-US" sz="2000" b="1" dirty="0"/>
              <a:t> ci-dessus sur le site Internet de </a:t>
            </a:r>
            <a:r>
              <a:rPr lang="en-US" sz="2000" b="1" dirty="0" err="1"/>
              <a:t>l’ARC</a:t>
            </a:r>
            <a:r>
              <a:rPr lang="en-US" sz="2000" b="1" dirty="0"/>
              <a:t> : </a:t>
            </a:r>
            <a:r>
              <a:rPr lang="en-US" sz="2000" b="1" dirty="0">
                <a:hlinkClick r:id="rId2"/>
              </a:rPr>
              <a:t>Mon dossier</a:t>
            </a:r>
            <a:r>
              <a:rPr lang="en-US" sz="2000" b="1" dirty="0"/>
              <a:t>. (Il faut </a:t>
            </a:r>
            <a:r>
              <a:rPr lang="en-US" sz="2000" b="1" dirty="0" err="1"/>
              <a:t>avoir</a:t>
            </a:r>
            <a:r>
              <a:rPr lang="en-US" sz="2000" b="1" dirty="0"/>
              <a:t> déjà </a:t>
            </a:r>
            <a:r>
              <a:rPr lang="en-US" sz="2000" b="1" dirty="0" err="1"/>
              <a:t>rempli</a:t>
            </a:r>
            <a:r>
              <a:rPr lang="en-US" sz="2000" b="1" dirty="0"/>
              <a:t> </a:t>
            </a:r>
            <a:r>
              <a:rPr lang="en-US" sz="2000" b="1" dirty="0" err="1"/>
              <a:t>une</a:t>
            </a:r>
            <a:r>
              <a:rPr lang="en-US" sz="2000" b="1" dirty="0"/>
              <a:t> </a:t>
            </a:r>
            <a:r>
              <a:rPr lang="en-US" sz="2000" b="1" dirty="0" err="1"/>
              <a:t>déclaration</a:t>
            </a:r>
            <a:r>
              <a:rPr lang="en-US" sz="2000" b="1" dirty="0"/>
              <a:t> </a:t>
            </a:r>
            <a:r>
              <a:rPr lang="en-US" sz="2000" b="1" dirty="0" err="1"/>
              <a:t>d'impôts</a:t>
            </a:r>
            <a:r>
              <a:rPr lang="en-US" sz="2000" b="1" dirty="0"/>
              <a:t>)</a:t>
            </a:r>
            <a:endParaRPr lang="en-US" b="1" dirty="0"/>
          </a:p>
          <a:p>
            <a:pPr marL="37465" indent="0">
              <a:lnSpc>
                <a:spcPts val="2400"/>
              </a:lnSpc>
              <a:buNone/>
              <a:defRPr/>
            </a:pPr>
            <a:endParaRPr lang="en-US" dirty="0"/>
          </a:p>
          <a:p>
            <a:pPr marL="37465" indent="0">
              <a:lnSpc>
                <a:spcPts val="2400"/>
              </a:lnSpc>
              <a:buNone/>
              <a:defRPr/>
            </a:pPr>
            <a:endParaRPr lang="en-US" dirty="0"/>
          </a:p>
          <a:p>
            <a:pPr marL="37465" indent="0">
              <a:lnSpc>
                <a:spcPts val="2400"/>
              </a:lnSpc>
              <a:buNone/>
              <a:defRPr/>
            </a:pPr>
            <a:endParaRPr lang="en-US" sz="2000" b="1" dirty="0"/>
          </a:p>
          <a:p>
            <a:pPr marL="342265" indent="-304165">
              <a:lnSpc>
                <a:spcPts val="2400"/>
              </a:lnSpc>
              <a:defRPr/>
            </a:pPr>
            <a:endParaRPr lang="en-US" sz="2000" dirty="0"/>
          </a:p>
          <a:p>
            <a:pPr marL="342265" indent="-304165">
              <a:lnSpc>
                <a:spcPts val="2400"/>
              </a:lnSpc>
              <a:defRPr/>
            </a:pPr>
            <a:endParaRPr lang="en-US" sz="2000" dirty="0"/>
          </a:p>
        </p:txBody>
      </p:sp>
    </p:spTree>
    <p:extLst>
      <p:ext uri="{BB962C8B-B14F-4D97-AF65-F5344CB8AC3E}">
        <p14:creationId xmlns:p14="http://schemas.microsoft.com/office/powerpoint/2010/main" val="221734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dirty="0"/>
              <a:t>Avis de </a:t>
            </a:r>
            <a:r>
              <a:rPr lang="en-CA" sz="3600" dirty="0" err="1"/>
              <a:t>cotisation</a:t>
            </a:r>
            <a:endParaRPr lang="en-US" dirty="0"/>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4695312" y="1147180"/>
            <a:ext cx="4214451" cy="5482045"/>
          </a:xfrm>
        </p:spPr>
        <p:txBody>
          <a:bodyPr>
            <a:normAutofit/>
          </a:bodyPr>
          <a:lstStyle/>
          <a:p>
            <a:pPr marL="37465" indent="0">
              <a:lnSpc>
                <a:spcPts val="2200"/>
              </a:lnSpc>
              <a:buNone/>
              <a:defRPr/>
            </a:pPr>
            <a:r>
              <a:rPr lang="en-US" sz="1800" dirty="0" err="1"/>
              <a:t>L'avis</a:t>
            </a:r>
            <a:r>
              <a:rPr lang="en-US" sz="1800" dirty="0"/>
              <a:t> de </a:t>
            </a:r>
            <a:r>
              <a:rPr lang="en-US" sz="1800" dirty="0" err="1"/>
              <a:t>cotisation</a:t>
            </a:r>
            <a:r>
              <a:rPr lang="en-US" sz="1800" dirty="0"/>
              <a:t> </a:t>
            </a:r>
            <a:r>
              <a:rPr lang="en-US" sz="1800" dirty="0" err="1"/>
              <a:t>est</a:t>
            </a:r>
            <a:r>
              <a:rPr lang="en-US" sz="1800" dirty="0"/>
              <a:t> </a:t>
            </a:r>
            <a:r>
              <a:rPr lang="en-US" sz="1800" dirty="0" err="1"/>
              <a:t>l'évaluation</a:t>
            </a:r>
            <a:r>
              <a:rPr lang="en-US" sz="1800" dirty="0"/>
              <a:t> </a:t>
            </a:r>
            <a:r>
              <a:rPr lang="en-US" sz="1800" dirty="0" err="1"/>
              <a:t>officielle</a:t>
            </a:r>
            <a:r>
              <a:rPr lang="en-US" sz="1800" dirty="0"/>
              <a:t> de la </a:t>
            </a:r>
            <a:r>
              <a:rPr lang="en-US" sz="1800" dirty="0" err="1"/>
              <a:t>déclaration</a:t>
            </a:r>
            <a:r>
              <a:rPr lang="en-US" sz="1800" dirty="0"/>
              <a:t> </a:t>
            </a:r>
            <a:r>
              <a:rPr lang="en-US" sz="1800" dirty="0" err="1"/>
              <a:t>d'impôt</a:t>
            </a:r>
            <a:r>
              <a:rPr lang="en-US" sz="1800" dirty="0"/>
              <a:t> que vous </a:t>
            </a:r>
            <a:r>
              <a:rPr lang="en-US" sz="1800" dirty="0" err="1"/>
              <a:t>avez</a:t>
            </a:r>
            <a:r>
              <a:rPr lang="en-US" sz="1800" dirty="0"/>
              <a:t> </a:t>
            </a:r>
            <a:r>
              <a:rPr lang="en-US" sz="1800" dirty="0" err="1"/>
              <a:t>déposée</a:t>
            </a:r>
            <a:r>
              <a:rPr lang="en-US" sz="1800" dirty="0"/>
              <a:t> pour </a:t>
            </a:r>
            <a:r>
              <a:rPr lang="en-US" sz="1800" dirty="0" err="1"/>
              <a:t>l'année</a:t>
            </a:r>
            <a:r>
              <a:rPr lang="en-US" sz="1800" dirty="0"/>
              <a:t>. </a:t>
            </a:r>
          </a:p>
          <a:p>
            <a:pPr marL="37465" indent="0">
              <a:lnSpc>
                <a:spcPts val="2200"/>
              </a:lnSpc>
              <a:buNone/>
              <a:defRPr/>
            </a:pPr>
            <a:endParaRPr lang="en-US" sz="1800" dirty="0"/>
          </a:p>
          <a:p>
            <a:pPr marL="37465" indent="0">
              <a:lnSpc>
                <a:spcPts val="2200"/>
              </a:lnSpc>
              <a:buNone/>
              <a:defRPr/>
            </a:pPr>
            <a:r>
              <a:rPr lang="en-US" sz="1800" dirty="0"/>
              <a:t>Il </a:t>
            </a:r>
            <a:r>
              <a:rPr lang="en-US" sz="1800" dirty="0" err="1"/>
              <a:t>contient</a:t>
            </a:r>
            <a:r>
              <a:rPr lang="en-US" sz="1800" dirty="0"/>
              <a:t> les </a:t>
            </a:r>
            <a:r>
              <a:rPr lang="en-US" sz="1800" dirty="0" err="1"/>
              <a:t>détails</a:t>
            </a:r>
            <a:r>
              <a:rPr lang="en-US" sz="1800" dirty="0"/>
              <a:t> de votre </a:t>
            </a:r>
            <a:r>
              <a:rPr lang="en-US" sz="1800" dirty="0" err="1"/>
              <a:t>remboursement</a:t>
            </a:r>
            <a:r>
              <a:rPr lang="en-US" sz="1800" dirty="0"/>
              <a:t> </a:t>
            </a:r>
            <a:r>
              <a:rPr lang="en-US" sz="1800" dirty="0" err="1"/>
              <a:t>ou</a:t>
            </a:r>
            <a:r>
              <a:rPr lang="en-US" sz="1800" dirty="0"/>
              <a:t> du </a:t>
            </a:r>
            <a:r>
              <a:rPr lang="en-US" sz="1800" dirty="0" err="1"/>
              <a:t>solde</a:t>
            </a:r>
            <a:r>
              <a:rPr lang="en-US" sz="1800" dirty="0"/>
              <a:t> </a:t>
            </a:r>
            <a:r>
              <a:rPr lang="en-US" sz="1800" dirty="0" err="1"/>
              <a:t>dû</a:t>
            </a:r>
            <a:r>
              <a:rPr lang="en-US" sz="1800" dirty="0"/>
              <a:t>, </a:t>
            </a:r>
            <a:r>
              <a:rPr lang="en-US" sz="1800" dirty="0" err="1"/>
              <a:t>ainsi</a:t>
            </a:r>
            <a:r>
              <a:rPr lang="en-US" sz="1800" dirty="0"/>
              <a:t> que la manière </a:t>
            </a:r>
            <a:r>
              <a:rPr lang="en-US" sz="1800" dirty="0" err="1"/>
              <a:t>dont</a:t>
            </a:r>
            <a:r>
              <a:rPr lang="en-US" sz="1800" dirty="0"/>
              <a:t> il a </a:t>
            </a:r>
            <a:r>
              <a:rPr lang="en-US" sz="1800" dirty="0" err="1"/>
              <a:t>été</a:t>
            </a:r>
            <a:r>
              <a:rPr lang="en-US" sz="1800" dirty="0"/>
              <a:t> </a:t>
            </a:r>
            <a:r>
              <a:rPr lang="en-US" sz="1800" dirty="0" err="1"/>
              <a:t>calculé</a:t>
            </a:r>
            <a:r>
              <a:rPr lang="en-US" sz="1800" dirty="0"/>
              <a:t>. </a:t>
            </a:r>
          </a:p>
          <a:p>
            <a:pPr marL="37465" indent="0">
              <a:lnSpc>
                <a:spcPts val="2200"/>
              </a:lnSpc>
              <a:buNone/>
              <a:defRPr/>
            </a:pPr>
            <a:endParaRPr lang="en-US" sz="1800" dirty="0"/>
          </a:p>
          <a:p>
            <a:pPr marL="37465" indent="0">
              <a:lnSpc>
                <a:spcPts val="2200"/>
              </a:lnSpc>
              <a:buNone/>
              <a:defRPr/>
            </a:pPr>
            <a:r>
              <a:rPr lang="en-US" sz="1800" dirty="0"/>
              <a:t>Les plafonds de </a:t>
            </a:r>
            <a:r>
              <a:rPr lang="en-US" sz="1800" dirty="0" err="1"/>
              <a:t>déduction</a:t>
            </a:r>
            <a:r>
              <a:rPr lang="en-US" sz="1800" dirty="0"/>
              <a:t> des REER </a:t>
            </a:r>
            <a:r>
              <a:rPr lang="en-US" sz="1800" dirty="0" err="1"/>
              <a:t>sont</a:t>
            </a:r>
            <a:r>
              <a:rPr lang="en-US" sz="1800" dirty="0"/>
              <a:t> </a:t>
            </a:r>
            <a:r>
              <a:rPr lang="en-US" sz="1800" dirty="0" err="1"/>
              <a:t>également</a:t>
            </a:r>
            <a:r>
              <a:rPr lang="en-US" sz="1800" dirty="0"/>
              <a:t> </a:t>
            </a:r>
            <a:r>
              <a:rPr lang="en-US" sz="1800" dirty="0" err="1"/>
              <a:t>indiqués</a:t>
            </a:r>
            <a:r>
              <a:rPr lang="en-US" sz="1800" dirty="0"/>
              <a:t>.</a:t>
            </a:r>
          </a:p>
          <a:p>
            <a:pPr marL="37465" indent="0">
              <a:lnSpc>
                <a:spcPts val="2200"/>
              </a:lnSpc>
              <a:buNone/>
              <a:defRPr/>
            </a:pPr>
            <a:r>
              <a:rPr lang="en-US" sz="1800" b="1" dirty="0"/>
              <a:t>Si vous </a:t>
            </a:r>
            <a:r>
              <a:rPr lang="en-US" sz="1800" b="1" dirty="0" err="1"/>
              <a:t>êtes</a:t>
            </a:r>
            <a:r>
              <a:rPr lang="en-US" sz="1800" b="1" dirty="0"/>
              <a:t> déjà </a:t>
            </a:r>
            <a:r>
              <a:rPr lang="en-US" sz="1800" b="1" dirty="0" err="1"/>
              <a:t>inscrit</a:t>
            </a:r>
            <a:r>
              <a:rPr lang="en-US" sz="1800" b="1" dirty="0"/>
              <a:t>, vous </a:t>
            </a:r>
            <a:r>
              <a:rPr lang="en-US" sz="1800" b="1" dirty="0" err="1"/>
              <a:t>trouverez</a:t>
            </a:r>
            <a:r>
              <a:rPr lang="en-US" sz="1800" b="1" dirty="0"/>
              <a:t> </a:t>
            </a:r>
            <a:r>
              <a:rPr lang="en-US" sz="1800" b="1" dirty="0" err="1"/>
              <a:t>l'avis</a:t>
            </a:r>
            <a:r>
              <a:rPr lang="en-US" sz="1800" b="1" dirty="0"/>
              <a:t> de </a:t>
            </a:r>
            <a:r>
              <a:rPr lang="en-US" sz="1800" b="1" dirty="0" err="1"/>
              <a:t>cotisation</a:t>
            </a:r>
            <a:r>
              <a:rPr lang="en-US" sz="1800" b="1" dirty="0"/>
              <a:t> sur le site Web de </a:t>
            </a:r>
            <a:r>
              <a:rPr lang="en-US" sz="1800" b="1" dirty="0" err="1"/>
              <a:t>l’ARC</a:t>
            </a:r>
            <a:r>
              <a:rPr lang="en-US" sz="1800" b="1" dirty="0"/>
              <a:t> : </a:t>
            </a:r>
            <a:r>
              <a:rPr lang="en-US" sz="1800" dirty="0">
                <a:hlinkClick r:id="rId2"/>
              </a:rPr>
              <a:t>Mon dossier</a:t>
            </a:r>
            <a:r>
              <a:rPr lang="en-US" sz="1800" b="1" dirty="0"/>
              <a:t>. (Il faut </a:t>
            </a:r>
            <a:r>
              <a:rPr lang="en-US" sz="1800" b="1" dirty="0" err="1"/>
              <a:t>avoir</a:t>
            </a:r>
            <a:r>
              <a:rPr lang="en-US" sz="1800" b="1" dirty="0"/>
              <a:t> déjà </a:t>
            </a:r>
            <a:r>
              <a:rPr lang="en-US" sz="1800" b="1" dirty="0" err="1"/>
              <a:t>rempli</a:t>
            </a:r>
            <a:r>
              <a:rPr lang="en-US" sz="1800" b="1" dirty="0"/>
              <a:t> </a:t>
            </a:r>
            <a:r>
              <a:rPr lang="en-US" sz="1800" b="1" dirty="0" err="1"/>
              <a:t>une</a:t>
            </a:r>
            <a:r>
              <a:rPr lang="en-US" sz="1800" b="1" dirty="0"/>
              <a:t> </a:t>
            </a:r>
            <a:r>
              <a:rPr lang="en-US" sz="1800" b="1" dirty="0" err="1"/>
              <a:t>déclaration</a:t>
            </a:r>
            <a:r>
              <a:rPr lang="en-US" sz="1800" b="1" dirty="0"/>
              <a:t> </a:t>
            </a:r>
            <a:r>
              <a:rPr lang="en-US" sz="1800" b="1" dirty="0" err="1"/>
              <a:t>d'impôts</a:t>
            </a:r>
            <a:r>
              <a:rPr lang="en-US" sz="1800" b="1" dirty="0"/>
              <a:t>)</a:t>
            </a:r>
            <a:endParaRPr lang="en-US" sz="1800" dirty="0"/>
          </a:p>
          <a:p>
            <a:pPr marL="37465" indent="0">
              <a:buNone/>
              <a:defRPr/>
            </a:pPr>
            <a:endParaRPr lang="en-US" dirty="0"/>
          </a:p>
          <a:p>
            <a:pPr marL="37465" indent="0">
              <a:buNone/>
              <a:defRPr/>
            </a:pPr>
            <a:endParaRPr lang="en-US" dirty="0"/>
          </a:p>
          <a:p>
            <a:pPr marL="37465" indent="0">
              <a:buNone/>
              <a:defRPr/>
            </a:pPr>
            <a:endParaRPr lang="en-US" sz="2000" b="1" dirty="0"/>
          </a:p>
          <a:p>
            <a:pPr marL="342265" indent="-304165">
              <a:defRPr/>
            </a:pPr>
            <a:endParaRPr lang="en-US" sz="2000" dirty="0"/>
          </a:p>
          <a:p>
            <a:pPr marL="342265" indent="-304165">
              <a:defRPr/>
            </a:pPr>
            <a:endParaRPr lang="en-US" sz="2000" dirty="0"/>
          </a:p>
        </p:txBody>
      </p:sp>
      <p:grpSp>
        <p:nvGrpSpPr>
          <p:cNvPr id="9" name="Group 8">
            <a:extLst>
              <a:ext uri="{FF2B5EF4-FFF2-40B4-BE49-F238E27FC236}">
                <a16:creationId xmlns:a16="http://schemas.microsoft.com/office/drawing/2014/main" id="{03D1599E-A1A4-4C43-7997-26FEA4DEE20F}"/>
              </a:ext>
            </a:extLst>
          </p:cNvPr>
          <p:cNvGrpSpPr/>
          <p:nvPr/>
        </p:nvGrpSpPr>
        <p:grpSpPr>
          <a:xfrm>
            <a:off x="281613" y="1290638"/>
            <a:ext cx="4374735" cy="5426349"/>
            <a:chOff x="1043942" y="-939190"/>
            <a:chExt cx="6849431" cy="7537122"/>
          </a:xfrm>
        </p:grpSpPr>
        <p:pic>
          <p:nvPicPr>
            <p:cNvPr id="8" name="Picture 7">
              <a:extLst>
                <a:ext uri="{FF2B5EF4-FFF2-40B4-BE49-F238E27FC236}">
                  <a16:creationId xmlns:a16="http://schemas.microsoft.com/office/drawing/2014/main" id="{7512DADB-CFD7-A6D9-B441-6300980413F2}"/>
                </a:ext>
              </a:extLst>
            </p:cNvPr>
            <p:cNvPicPr>
              <a:picLocks noChangeAspect="1"/>
            </p:cNvPicPr>
            <p:nvPr/>
          </p:nvPicPr>
          <p:blipFill>
            <a:blip r:embed="rId3"/>
            <a:stretch>
              <a:fillRect/>
            </a:stretch>
          </p:blipFill>
          <p:spPr>
            <a:xfrm>
              <a:off x="1043942" y="5321404"/>
              <a:ext cx="6849431" cy="1276528"/>
            </a:xfrm>
            <a:prstGeom prst="rect">
              <a:avLst/>
            </a:prstGeom>
          </p:spPr>
        </p:pic>
        <p:pic>
          <p:nvPicPr>
            <p:cNvPr id="6" name="Picture 5">
              <a:extLst>
                <a:ext uri="{FF2B5EF4-FFF2-40B4-BE49-F238E27FC236}">
                  <a16:creationId xmlns:a16="http://schemas.microsoft.com/office/drawing/2014/main" id="{D7D0D5A8-3579-BF92-9628-A7A95DAF1882}"/>
                </a:ext>
              </a:extLst>
            </p:cNvPr>
            <p:cNvPicPr>
              <a:picLocks noChangeAspect="1"/>
            </p:cNvPicPr>
            <p:nvPr/>
          </p:nvPicPr>
          <p:blipFill>
            <a:blip r:embed="rId4"/>
            <a:stretch>
              <a:fillRect/>
            </a:stretch>
          </p:blipFill>
          <p:spPr>
            <a:xfrm>
              <a:off x="1057653" y="-939190"/>
              <a:ext cx="6820852" cy="6287377"/>
            </a:xfrm>
            <a:prstGeom prst="rect">
              <a:avLst/>
            </a:prstGeom>
          </p:spPr>
        </p:pic>
      </p:grpSp>
    </p:spTree>
    <p:extLst>
      <p:ext uri="{BB962C8B-B14F-4D97-AF65-F5344CB8AC3E}">
        <p14:creationId xmlns:p14="http://schemas.microsoft.com/office/powerpoint/2010/main" val="99142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dirty="0" err="1"/>
              <a:t>Feuillets</a:t>
            </a:r>
            <a:r>
              <a:rPr lang="en-CA" sz="3600" dirty="0"/>
              <a:t> </a:t>
            </a:r>
            <a:r>
              <a:rPr lang="en-CA" sz="3600" dirty="0" err="1"/>
              <a:t>d’impôt</a:t>
            </a:r>
            <a:r>
              <a:rPr lang="en-CA" sz="3600" dirty="0"/>
              <a:t> </a:t>
            </a:r>
            <a:r>
              <a:rPr lang="en-CA" sz="3600" dirty="0" err="1"/>
              <a:t>en</a:t>
            </a:r>
            <a:r>
              <a:rPr lang="en-CA" sz="3600" dirty="0"/>
              <a:t> T</a:t>
            </a:r>
            <a:endParaRPr lang="en-US" dirty="0"/>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844604"/>
            <a:ext cx="8638967" cy="4508487"/>
          </a:xfrm>
        </p:spPr>
        <p:txBody>
          <a:bodyPr>
            <a:normAutofit/>
          </a:bodyPr>
          <a:lstStyle/>
          <a:p>
            <a:pPr marL="342265" indent="-304165">
              <a:lnSpc>
                <a:spcPct val="100000"/>
              </a:lnSpc>
              <a:defRPr/>
            </a:pPr>
            <a:r>
              <a:rPr lang="en-US" sz="2000" dirty="0"/>
              <a:t>Les </a:t>
            </a:r>
            <a:r>
              <a:rPr lang="en-US" sz="2000" dirty="0" err="1"/>
              <a:t>feuillets</a:t>
            </a:r>
            <a:r>
              <a:rPr lang="en-US" sz="2000" dirty="0"/>
              <a:t> T </a:t>
            </a:r>
            <a:r>
              <a:rPr lang="en-US" sz="2000" dirty="0" err="1"/>
              <a:t>indiquent</a:t>
            </a:r>
            <a:r>
              <a:rPr lang="en-US" sz="2000" dirty="0"/>
              <a:t> les </a:t>
            </a:r>
            <a:r>
              <a:rPr lang="en-US" sz="2000" dirty="0" err="1"/>
              <a:t>différentes</a:t>
            </a:r>
            <a:r>
              <a:rPr lang="en-US" sz="2000" dirty="0"/>
              <a:t> </a:t>
            </a:r>
            <a:r>
              <a:rPr lang="en-US" sz="2000" b="1" dirty="0"/>
              <a:t>sources de </a:t>
            </a:r>
            <a:r>
              <a:rPr lang="en-US" sz="2000" b="1" dirty="0" err="1"/>
              <a:t>revenus</a:t>
            </a:r>
            <a:r>
              <a:rPr lang="en-US" sz="2000" dirty="0"/>
              <a:t> que </a:t>
            </a:r>
            <a:r>
              <a:rPr lang="en-US" sz="2000" dirty="0" err="1"/>
              <a:t>vous</a:t>
            </a:r>
            <a:r>
              <a:rPr lang="en-US" sz="2000" dirty="0"/>
              <a:t> </a:t>
            </a:r>
            <a:r>
              <a:rPr lang="en-US" sz="2000" dirty="0" err="1"/>
              <a:t>avez</a:t>
            </a:r>
            <a:r>
              <a:rPr lang="en-US" sz="2000" dirty="0"/>
              <a:t> </a:t>
            </a:r>
            <a:r>
              <a:rPr lang="en-US" sz="2000" dirty="0" err="1"/>
              <a:t>perçues</a:t>
            </a:r>
            <a:r>
              <a:rPr lang="en-US" sz="2000" dirty="0"/>
              <a:t> au </a:t>
            </a:r>
            <a:r>
              <a:rPr lang="en-US" sz="2000" dirty="0" err="1"/>
              <a:t>cours</a:t>
            </a:r>
            <a:r>
              <a:rPr lang="en-US" sz="2000" dirty="0"/>
              <a:t> de </a:t>
            </a:r>
            <a:r>
              <a:rPr lang="en-US" sz="2000" dirty="0" err="1"/>
              <a:t>l'année</a:t>
            </a:r>
            <a:r>
              <a:rPr lang="en-US" sz="2000" dirty="0"/>
              <a:t>.</a:t>
            </a:r>
          </a:p>
          <a:p>
            <a:pPr marL="342265" indent="-304165">
              <a:lnSpc>
                <a:spcPct val="100000"/>
              </a:lnSpc>
              <a:defRPr/>
            </a:pPr>
            <a:r>
              <a:rPr lang="en-US" sz="2000" dirty="0"/>
              <a:t>Fait </a:t>
            </a:r>
            <a:r>
              <a:rPr lang="en-US" sz="2000" dirty="0" err="1"/>
              <a:t>également</a:t>
            </a:r>
            <a:r>
              <a:rPr lang="en-US" sz="2000" dirty="0"/>
              <a:t> </a:t>
            </a:r>
            <a:r>
              <a:rPr lang="en-US" sz="2000" dirty="0" err="1"/>
              <a:t>état</a:t>
            </a:r>
            <a:r>
              <a:rPr lang="en-US" sz="2000" dirty="0"/>
              <a:t> des </a:t>
            </a:r>
            <a:r>
              <a:rPr lang="en-US" sz="2000" b="1" dirty="0" err="1"/>
              <a:t>crédits</a:t>
            </a:r>
            <a:r>
              <a:rPr lang="en-US" sz="2000" b="1" dirty="0"/>
              <a:t> </a:t>
            </a:r>
            <a:r>
              <a:rPr lang="en-US" sz="2000" b="1" dirty="0" err="1"/>
              <a:t>d'impôt</a:t>
            </a:r>
            <a:endParaRPr lang="en-US" sz="2000" dirty="0" err="1"/>
          </a:p>
          <a:p>
            <a:pPr marL="342265" indent="-304165">
              <a:lnSpc>
                <a:spcPct val="100000"/>
              </a:lnSpc>
              <a:defRPr/>
            </a:pPr>
            <a:r>
              <a:rPr lang="en-US" sz="2000" dirty="0" err="1"/>
              <a:t>Ils</a:t>
            </a:r>
            <a:r>
              <a:rPr lang="en-US" sz="2000" dirty="0"/>
              <a:t> </a:t>
            </a:r>
            <a:r>
              <a:rPr lang="en-US" sz="2000" dirty="0" err="1"/>
              <a:t>doivent</a:t>
            </a:r>
            <a:r>
              <a:rPr lang="en-US" sz="2000" dirty="0"/>
              <a:t> </a:t>
            </a:r>
            <a:r>
              <a:rPr lang="en-US" sz="2000" dirty="0" err="1"/>
              <a:t>vous</a:t>
            </a:r>
            <a:r>
              <a:rPr lang="en-US" sz="2000" dirty="0"/>
              <a:t> </a:t>
            </a:r>
            <a:r>
              <a:rPr lang="en-US" sz="2000" dirty="0" err="1"/>
              <a:t>être</a:t>
            </a:r>
            <a:r>
              <a:rPr lang="en-US" sz="2000" dirty="0"/>
              <a:t> remis par </a:t>
            </a:r>
            <a:r>
              <a:rPr lang="en-US" sz="2000" dirty="0" err="1"/>
              <a:t>votre</a:t>
            </a:r>
            <a:r>
              <a:rPr lang="en-US" sz="2000" dirty="0"/>
              <a:t> </a:t>
            </a:r>
            <a:r>
              <a:rPr lang="en-US" sz="2000" dirty="0" err="1"/>
              <a:t>employeur</a:t>
            </a:r>
            <a:r>
              <a:rPr lang="en-US" sz="2000" dirty="0"/>
              <a:t> </a:t>
            </a:r>
            <a:r>
              <a:rPr lang="en-US" sz="2000" dirty="0" err="1"/>
              <a:t>ou</a:t>
            </a:r>
            <a:r>
              <a:rPr lang="en-US" sz="2000" dirty="0"/>
              <a:t> par </a:t>
            </a:r>
            <a:r>
              <a:rPr lang="en-US" sz="2000" dirty="0" err="1"/>
              <a:t>l'organisme</a:t>
            </a:r>
            <a:r>
              <a:rPr lang="en-US" sz="2000" dirty="0"/>
              <a:t> qui </a:t>
            </a:r>
            <a:r>
              <a:rPr lang="en-US" sz="2000" dirty="0" err="1"/>
              <a:t>vous</a:t>
            </a:r>
            <a:r>
              <a:rPr lang="en-US" sz="2000" dirty="0"/>
              <a:t> a </a:t>
            </a:r>
            <a:r>
              <a:rPr lang="en-US" sz="2000" dirty="0" err="1"/>
              <a:t>procuré</a:t>
            </a:r>
            <a:r>
              <a:rPr lang="en-US" sz="2000" dirty="0"/>
              <a:t> un </a:t>
            </a:r>
            <a:r>
              <a:rPr lang="en-US" sz="2000" dirty="0" err="1"/>
              <a:t>revenu</a:t>
            </a:r>
            <a:r>
              <a:rPr lang="en-US" sz="2000" dirty="0"/>
              <a:t>.</a:t>
            </a:r>
          </a:p>
          <a:p>
            <a:pPr marL="342265" indent="-304165">
              <a:lnSpc>
                <a:spcPct val="100000"/>
              </a:lnSpc>
              <a:defRPr/>
            </a:pPr>
            <a:r>
              <a:rPr lang="en-US" sz="2000" dirty="0"/>
              <a:t>Vous </a:t>
            </a:r>
            <a:r>
              <a:rPr lang="en-US" sz="2000" dirty="0" err="1"/>
              <a:t>aurez</a:t>
            </a:r>
            <a:r>
              <a:rPr lang="en-US" sz="2000" dirty="0"/>
              <a:t> </a:t>
            </a:r>
            <a:r>
              <a:rPr lang="en-US" sz="2000" dirty="0" err="1"/>
              <a:t>besoin</a:t>
            </a:r>
            <a:r>
              <a:rPr lang="en-US" sz="2000" dirty="0"/>
              <a:t> de </a:t>
            </a:r>
            <a:r>
              <a:rPr lang="en-US" sz="2000" dirty="0" err="1"/>
              <a:t>tous</a:t>
            </a:r>
            <a:r>
              <a:rPr lang="en-US" sz="2000" dirty="0"/>
              <a:t> </a:t>
            </a:r>
            <a:r>
              <a:rPr lang="en-US" sz="2000" dirty="0" err="1"/>
              <a:t>vos</a:t>
            </a:r>
            <a:r>
              <a:rPr lang="en-US" sz="2000" dirty="0"/>
              <a:t> </a:t>
            </a:r>
            <a:r>
              <a:rPr lang="en-US" sz="2000" dirty="0" err="1"/>
              <a:t>feuillets</a:t>
            </a:r>
            <a:r>
              <a:rPr lang="en-US" sz="2000" dirty="0"/>
              <a:t> </a:t>
            </a:r>
            <a:r>
              <a:rPr lang="en-US" sz="2000" dirty="0" err="1"/>
              <a:t>d'information</a:t>
            </a:r>
            <a:r>
              <a:rPr lang="en-US" sz="2000" dirty="0"/>
              <a:t> </a:t>
            </a:r>
            <a:r>
              <a:rPr lang="en-US" sz="2000" dirty="0" err="1"/>
              <a:t>concernant</a:t>
            </a:r>
            <a:r>
              <a:rPr lang="en-US" sz="2000" dirty="0"/>
              <a:t> les </a:t>
            </a:r>
            <a:r>
              <a:rPr lang="en-US" sz="2000" dirty="0" err="1"/>
              <a:t>revenus</a:t>
            </a:r>
            <a:r>
              <a:rPr lang="en-US" sz="2000" dirty="0"/>
              <a:t> que </a:t>
            </a:r>
            <a:r>
              <a:rPr lang="en-US" sz="2000" dirty="0" err="1"/>
              <a:t>vous</a:t>
            </a:r>
            <a:r>
              <a:rPr lang="en-US" sz="2000" dirty="0"/>
              <a:t> </a:t>
            </a:r>
            <a:r>
              <a:rPr lang="en-US" sz="2000" dirty="0" err="1"/>
              <a:t>avez</a:t>
            </a:r>
            <a:r>
              <a:rPr lang="en-US" sz="2000" dirty="0"/>
              <a:t> </a:t>
            </a:r>
            <a:r>
              <a:rPr lang="en-US" sz="2000" dirty="0" err="1"/>
              <a:t>perçus</a:t>
            </a:r>
            <a:r>
              <a:rPr lang="en-US" sz="2000" dirty="0"/>
              <a:t> au </a:t>
            </a:r>
            <a:r>
              <a:rPr lang="en-US" sz="2000" dirty="0" err="1"/>
              <a:t>cours</a:t>
            </a:r>
            <a:r>
              <a:rPr lang="en-US" sz="2000" dirty="0"/>
              <a:t> de </a:t>
            </a:r>
            <a:r>
              <a:rPr lang="en-US" sz="2000" dirty="0" err="1"/>
              <a:t>l'année</a:t>
            </a:r>
            <a:r>
              <a:rPr lang="en-US" sz="2000" dirty="0"/>
              <a:t>.</a:t>
            </a:r>
          </a:p>
          <a:p>
            <a:pPr marL="342265" indent="-304165">
              <a:lnSpc>
                <a:spcPct val="100000"/>
              </a:lnSpc>
              <a:defRPr/>
            </a:pPr>
            <a:r>
              <a:rPr lang="en-US" sz="2000" dirty="0"/>
              <a:t>Les </a:t>
            </a:r>
            <a:r>
              <a:rPr lang="en-US" sz="2000" dirty="0" err="1"/>
              <a:t>feuillets</a:t>
            </a:r>
            <a:r>
              <a:rPr lang="en-US" sz="2000" dirty="0"/>
              <a:t> </a:t>
            </a:r>
            <a:r>
              <a:rPr lang="en-US" sz="2000" dirty="0" err="1"/>
              <a:t>d’impôt</a:t>
            </a:r>
            <a:r>
              <a:rPr lang="en-US" sz="2000" dirty="0"/>
              <a:t> </a:t>
            </a:r>
            <a:r>
              <a:rPr lang="en-US" sz="2000" dirty="0" err="1"/>
              <a:t>commencent</a:t>
            </a:r>
            <a:r>
              <a:rPr lang="en-US" sz="2000" dirty="0"/>
              <a:t> par un </a:t>
            </a:r>
            <a:r>
              <a:rPr lang="en-US" sz="2000" b="1" dirty="0"/>
              <a:t>T</a:t>
            </a:r>
            <a:r>
              <a:rPr lang="en-US" sz="2000" dirty="0"/>
              <a:t> (T4, T5, T3, etc.)</a:t>
            </a:r>
          </a:p>
          <a:p>
            <a:pPr marL="342265" indent="-304165">
              <a:lnSpc>
                <a:spcPct val="100000"/>
              </a:lnSpc>
              <a:defRPr/>
            </a:pPr>
            <a:endParaRPr lang="en-US" sz="2000" dirty="0"/>
          </a:p>
          <a:p>
            <a:pPr marL="342265" indent="-304165">
              <a:lnSpc>
                <a:spcPct val="100000"/>
              </a:lnSpc>
              <a:defRPr/>
            </a:pPr>
            <a:r>
              <a:rPr lang="en-US" sz="2000" dirty="0" err="1"/>
              <a:t>Identifions</a:t>
            </a:r>
            <a:r>
              <a:rPr lang="en-US" sz="2000" dirty="0"/>
              <a:t> les types de </a:t>
            </a:r>
            <a:r>
              <a:rPr lang="en-US" sz="2000" dirty="0" err="1"/>
              <a:t>feuillets</a:t>
            </a:r>
            <a:r>
              <a:rPr lang="en-US" sz="2000" dirty="0"/>
              <a:t> </a:t>
            </a:r>
            <a:r>
              <a:rPr lang="en-US" sz="2000" dirty="0" err="1"/>
              <a:t>d’impôt</a:t>
            </a:r>
            <a:r>
              <a:rPr lang="en-US" sz="2000" dirty="0"/>
              <a:t> les plus courants.</a:t>
            </a:r>
            <a:endParaRPr lang="en-US" dirty="0"/>
          </a:p>
          <a:p>
            <a:pPr marL="342265" indent="-304165">
              <a:defRPr/>
            </a:pPr>
            <a:endParaRPr lang="en-US" sz="2400" dirty="0"/>
          </a:p>
          <a:p>
            <a:pPr marL="342265" indent="-304165">
              <a:defRPr/>
            </a:pPr>
            <a:endParaRPr lang="en-US" sz="2400" dirty="0"/>
          </a:p>
          <a:p>
            <a:pPr marL="342265" indent="-304165">
              <a:defRPr/>
            </a:pPr>
            <a:endParaRPr lang="en-US" dirty="0"/>
          </a:p>
          <a:p>
            <a:pPr marL="342265" indent="-304165">
              <a:defRPr/>
            </a:pPr>
            <a:endParaRPr lang="en-US" sz="2400" dirty="0"/>
          </a:p>
          <a:p>
            <a:pPr marL="342265" indent="-304165">
              <a:defRPr/>
            </a:pPr>
            <a:endParaRPr lang="en-US" sz="2000" dirty="0"/>
          </a:p>
          <a:p>
            <a:pPr marL="342265" indent="-304165">
              <a:defRPr/>
            </a:pPr>
            <a:endParaRPr lang="en-US" sz="2000" dirty="0"/>
          </a:p>
        </p:txBody>
      </p:sp>
    </p:spTree>
    <p:extLst>
      <p:ext uri="{BB962C8B-B14F-4D97-AF65-F5344CB8AC3E}">
        <p14:creationId xmlns:p14="http://schemas.microsoft.com/office/powerpoint/2010/main" val="112163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dirty="0" err="1"/>
              <a:t>Feuillets</a:t>
            </a:r>
            <a:r>
              <a:rPr lang="en-CA" sz="3600" dirty="0"/>
              <a:t> </a:t>
            </a:r>
            <a:r>
              <a:rPr lang="en-CA" sz="3600" dirty="0" err="1"/>
              <a:t>d’impôt</a:t>
            </a:r>
            <a:r>
              <a:rPr lang="en-CA" sz="3600" dirty="0"/>
              <a:t> </a:t>
            </a:r>
            <a:r>
              <a:rPr lang="en-CA" sz="3600" dirty="0" err="1"/>
              <a:t>en</a:t>
            </a:r>
            <a:r>
              <a:rPr lang="en-CA" sz="3600" dirty="0"/>
              <a:t> T</a:t>
            </a:r>
            <a:endParaRPr lang="en-US" dirty="0"/>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4"/>
            <a:ext cx="8638967" cy="5435243"/>
          </a:xfrm>
        </p:spPr>
        <p:txBody>
          <a:bodyPr>
            <a:normAutofit/>
          </a:bodyPr>
          <a:lstStyle/>
          <a:p>
            <a:pPr marL="37465" indent="0">
              <a:buNone/>
              <a:defRPr/>
            </a:pPr>
            <a:r>
              <a:rPr lang="en-US" sz="2000" dirty="0" err="1"/>
              <a:t>L'état</a:t>
            </a:r>
            <a:r>
              <a:rPr lang="en-US" sz="2000" dirty="0"/>
              <a:t> des </a:t>
            </a:r>
            <a:r>
              <a:rPr lang="en-US" sz="2000" dirty="0" err="1"/>
              <a:t>rémunérations</a:t>
            </a:r>
            <a:r>
              <a:rPr lang="en-US" sz="2000" dirty="0"/>
              <a:t> </a:t>
            </a:r>
            <a:r>
              <a:rPr lang="en-US" sz="2000" dirty="0" err="1"/>
              <a:t>versées</a:t>
            </a:r>
            <a:r>
              <a:rPr lang="en-US" sz="2000" dirty="0"/>
              <a:t> (</a:t>
            </a:r>
            <a:r>
              <a:rPr lang="en-US" sz="2000" b="1" dirty="0"/>
              <a:t>T4</a:t>
            </a:r>
            <a:r>
              <a:rPr lang="en-US" sz="2000" dirty="0"/>
              <a:t>)</a:t>
            </a:r>
            <a:endParaRPr lang="en-US" dirty="0"/>
          </a:p>
          <a:p>
            <a:pPr marL="342265" indent="-304165">
              <a:defRPr/>
            </a:pPr>
            <a:r>
              <a:rPr lang="en-US" sz="2000" dirty="0" err="1">
                <a:solidFill>
                  <a:schemeClr val="tx1"/>
                </a:solidFill>
              </a:rPr>
              <a:t>Déclare</a:t>
            </a:r>
            <a:r>
              <a:rPr lang="en-US" sz="2000" dirty="0">
                <a:solidFill>
                  <a:schemeClr val="tx1"/>
                </a:solidFill>
              </a:rPr>
              <a:t> des </a:t>
            </a:r>
            <a:r>
              <a:rPr lang="en-US" sz="2000" dirty="0" err="1">
                <a:solidFill>
                  <a:schemeClr val="tx1"/>
                </a:solidFill>
              </a:rPr>
              <a:t>revenus</a:t>
            </a:r>
            <a:r>
              <a:rPr lang="en-US" sz="2000" dirty="0">
                <a:solidFill>
                  <a:schemeClr val="tx1"/>
                </a:solidFill>
              </a:rPr>
              <a:t> </a:t>
            </a:r>
            <a:r>
              <a:rPr lang="en-US" sz="2000" dirty="0" err="1">
                <a:solidFill>
                  <a:schemeClr val="tx1"/>
                </a:solidFill>
              </a:rPr>
              <a:t>d'emploi</a:t>
            </a:r>
            <a:r>
              <a:rPr lang="en-US" sz="2000" dirty="0">
                <a:solidFill>
                  <a:schemeClr val="tx1"/>
                </a:solidFill>
              </a:rPr>
              <a:t> (case 14)</a:t>
            </a:r>
            <a:r>
              <a:rPr lang="en-US" sz="2000" dirty="0">
                <a:solidFill>
                  <a:srgbClr val="003E38"/>
                </a:solidFill>
              </a:rPr>
              <a:t> </a:t>
            </a:r>
            <a:r>
              <a:rPr lang="en-US" sz="2000" b="1" dirty="0">
                <a:solidFill>
                  <a:srgbClr val="003E38"/>
                </a:solidFill>
              </a:rPr>
              <a:t>[Revenu imposable].</a:t>
            </a:r>
            <a:endParaRPr lang="en-US" dirty="0"/>
          </a:p>
          <a:p>
            <a:pPr marL="342265" indent="-304165">
              <a:defRPr/>
            </a:pPr>
            <a:r>
              <a:rPr lang="en-US" sz="2000" dirty="0" err="1">
                <a:solidFill>
                  <a:schemeClr val="tx1"/>
                </a:solidFill>
              </a:rPr>
              <a:t>Impôt</a:t>
            </a:r>
            <a:r>
              <a:rPr lang="en-US" sz="2000" dirty="0">
                <a:solidFill>
                  <a:schemeClr val="tx1"/>
                </a:solidFill>
              </a:rPr>
              <a:t> sur le </a:t>
            </a:r>
            <a:r>
              <a:rPr lang="en-US" sz="2000" dirty="0" err="1">
                <a:solidFill>
                  <a:schemeClr val="tx1"/>
                </a:solidFill>
              </a:rPr>
              <a:t>revenu</a:t>
            </a:r>
            <a:r>
              <a:rPr lang="en-US" sz="2000" dirty="0">
                <a:solidFill>
                  <a:schemeClr val="tx1"/>
                </a:solidFill>
              </a:rPr>
              <a:t> </a:t>
            </a:r>
            <a:r>
              <a:rPr lang="en-US" sz="2000" dirty="0" err="1">
                <a:solidFill>
                  <a:schemeClr val="tx1"/>
                </a:solidFill>
              </a:rPr>
              <a:t>déduit</a:t>
            </a:r>
            <a:r>
              <a:rPr lang="en-US" sz="2000" dirty="0">
                <a:solidFill>
                  <a:schemeClr val="tx1"/>
                </a:solidFill>
              </a:rPr>
              <a:t> (case 22)</a:t>
            </a:r>
            <a:r>
              <a:rPr lang="en-US" sz="2000" b="1" dirty="0">
                <a:solidFill>
                  <a:srgbClr val="003E38"/>
                </a:solidFill>
              </a:rPr>
              <a:t> [Crédit </a:t>
            </a:r>
            <a:r>
              <a:rPr lang="en-US" sz="2000" b="1" dirty="0" err="1">
                <a:solidFill>
                  <a:srgbClr val="003E38"/>
                </a:solidFill>
              </a:rPr>
              <a:t>d'impôt</a:t>
            </a:r>
            <a:r>
              <a:rPr lang="en-US" sz="2000" b="1" dirty="0">
                <a:solidFill>
                  <a:srgbClr val="003E38"/>
                </a:solidFill>
              </a:rPr>
              <a:t> </a:t>
            </a:r>
            <a:r>
              <a:rPr lang="en-US" sz="2000" b="1" dirty="0" err="1">
                <a:solidFill>
                  <a:srgbClr val="003E38"/>
                </a:solidFill>
              </a:rPr>
              <a:t>remboursable</a:t>
            </a:r>
            <a:r>
              <a:rPr lang="en-US" sz="2000" b="1" dirty="0">
                <a:solidFill>
                  <a:srgbClr val="003E38"/>
                </a:solidFill>
              </a:rPr>
              <a:t>].</a:t>
            </a:r>
          </a:p>
          <a:p>
            <a:pPr marL="38100" indent="0">
              <a:buNone/>
              <a:defRPr/>
            </a:pPr>
            <a:r>
              <a:rPr lang="en-US" sz="2000" b="1" dirty="0">
                <a:solidFill>
                  <a:srgbClr val="003E38"/>
                </a:solidFill>
              </a:rPr>
              <a:t>Conseil</a:t>
            </a:r>
            <a:r>
              <a:rPr lang="en-US" sz="2000" dirty="0"/>
              <a:t> - Les </a:t>
            </a:r>
            <a:r>
              <a:rPr lang="en-US" sz="2000" dirty="0" err="1"/>
              <a:t>employeurs</a:t>
            </a:r>
            <a:r>
              <a:rPr lang="en-US" sz="2000" dirty="0"/>
              <a:t> </a:t>
            </a:r>
            <a:r>
              <a:rPr lang="en-US" sz="2000" dirty="0" err="1"/>
              <a:t>doivent</a:t>
            </a:r>
            <a:r>
              <a:rPr lang="en-US" sz="2000" dirty="0"/>
              <a:t> </a:t>
            </a:r>
            <a:r>
              <a:rPr lang="en-US" sz="2000" dirty="0" err="1"/>
              <a:t>fournir</a:t>
            </a:r>
            <a:r>
              <a:rPr lang="en-US" sz="2000" dirty="0"/>
              <a:t> les T4 </a:t>
            </a:r>
            <a:r>
              <a:rPr lang="en-US" sz="2000" dirty="0" err="1"/>
              <a:t>avant</a:t>
            </a:r>
            <a:r>
              <a:rPr lang="en-US" sz="2000" dirty="0"/>
              <a:t> la fin du </a:t>
            </a:r>
            <a:r>
              <a:rPr lang="en-US" sz="2000" dirty="0" err="1"/>
              <a:t>mois</a:t>
            </a:r>
            <a:r>
              <a:rPr lang="en-US" sz="2000" dirty="0"/>
              <a:t> de </a:t>
            </a:r>
            <a:r>
              <a:rPr lang="en-US" sz="2000" dirty="0" err="1"/>
              <a:t>février</a:t>
            </a:r>
            <a:r>
              <a:rPr lang="en-US" sz="2000" dirty="0"/>
              <a:t>. </a:t>
            </a:r>
            <a:r>
              <a:rPr lang="en-US" sz="2000" dirty="0" err="1"/>
              <a:t>Contactez</a:t>
            </a:r>
            <a:r>
              <a:rPr lang="en-US" sz="2000" dirty="0"/>
              <a:t>-les </a:t>
            </a:r>
            <a:r>
              <a:rPr lang="en-US" sz="2000" dirty="0" err="1"/>
              <a:t>si</a:t>
            </a:r>
            <a:r>
              <a:rPr lang="en-US" sz="2000" dirty="0"/>
              <a:t> </a:t>
            </a:r>
            <a:r>
              <a:rPr lang="en-US" sz="2000" dirty="0" err="1"/>
              <a:t>vous</a:t>
            </a:r>
            <a:r>
              <a:rPr lang="en-US" sz="2000" dirty="0"/>
              <a:t> ne les </a:t>
            </a:r>
            <a:r>
              <a:rPr lang="en-US" sz="2000" dirty="0" err="1"/>
              <a:t>avez</a:t>
            </a:r>
            <a:r>
              <a:rPr lang="en-US" sz="2000" dirty="0"/>
              <a:t> pas encore </a:t>
            </a:r>
            <a:r>
              <a:rPr lang="en-US" sz="2000" dirty="0" err="1"/>
              <a:t>reçus</a:t>
            </a:r>
            <a:r>
              <a:rPr lang="en-US" sz="2000" dirty="0"/>
              <a:t>.</a:t>
            </a:r>
            <a:endParaRPr lang="en-US" dirty="0"/>
          </a:p>
          <a:p>
            <a:pPr marL="342265" indent="-304165">
              <a:defRPr/>
            </a:pPr>
            <a:endParaRPr lang="en-US" sz="2000" dirty="0"/>
          </a:p>
        </p:txBody>
      </p:sp>
      <p:pic>
        <p:nvPicPr>
          <p:cNvPr id="1026" name="Picture 2" descr="Example T4 slip, details fol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294" y="3238314"/>
            <a:ext cx="5170209" cy="3443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6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dirty="0" err="1"/>
              <a:t>Feuillets</a:t>
            </a:r>
            <a:r>
              <a:rPr lang="en-CA" sz="3600" dirty="0"/>
              <a:t> </a:t>
            </a:r>
            <a:r>
              <a:rPr lang="en-CA" sz="3600" dirty="0" err="1"/>
              <a:t>d’impôt</a:t>
            </a:r>
            <a:r>
              <a:rPr lang="en-CA" sz="3600" dirty="0"/>
              <a:t> </a:t>
            </a:r>
            <a:r>
              <a:rPr lang="en-CA" sz="3600" dirty="0" err="1"/>
              <a:t>en</a:t>
            </a:r>
            <a:r>
              <a:rPr lang="en-CA" sz="3600" dirty="0"/>
              <a:t> T</a:t>
            </a:r>
            <a:endParaRPr lang="en-US" dirty="0"/>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4"/>
            <a:ext cx="8638967" cy="5002757"/>
          </a:xfrm>
        </p:spPr>
        <p:txBody>
          <a:bodyPr>
            <a:normAutofit/>
          </a:bodyPr>
          <a:lstStyle/>
          <a:p>
            <a:pPr marL="37465" indent="0">
              <a:buNone/>
              <a:defRPr/>
            </a:pPr>
            <a:r>
              <a:rPr lang="en-US" sz="2000" err="1"/>
              <a:t>L'état</a:t>
            </a:r>
            <a:r>
              <a:rPr lang="en-US" sz="2000"/>
              <a:t> </a:t>
            </a:r>
            <a:r>
              <a:rPr lang="en-US" sz="2000" b="1"/>
              <a:t>T4A</a:t>
            </a:r>
            <a:r>
              <a:rPr lang="en-US" sz="2000"/>
              <a:t> des </a:t>
            </a:r>
            <a:r>
              <a:rPr lang="en-US" sz="2000" err="1"/>
              <a:t>revenus</a:t>
            </a:r>
            <a:r>
              <a:rPr lang="en-US" sz="2000"/>
              <a:t> de pension, de </a:t>
            </a:r>
            <a:r>
              <a:rPr lang="en-US" sz="2000" err="1"/>
              <a:t>retraite</a:t>
            </a:r>
            <a:r>
              <a:rPr lang="en-US" sz="2000"/>
              <a:t>, de </a:t>
            </a:r>
            <a:r>
              <a:rPr lang="en-US" sz="2000" err="1"/>
              <a:t>rente</a:t>
            </a:r>
            <a:r>
              <a:rPr lang="en-US" sz="2000"/>
              <a:t> </a:t>
            </a:r>
            <a:r>
              <a:rPr lang="en-US" sz="2000" err="1"/>
              <a:t>ou</a:t>
            </a:r>
            <a:r>
              <a:rPr lang="en-US" sz="2000"/>
              <a:t> </a:t>
            </a:r>
            <a:r>
              <a:rPr lang="en-US" sz="2000" err="1"/>
              <a:t>d'autres</a:t>
            </a:r>
            <a:r>
              <a:rPr lang="en-US" sz="2000"/>
              <a:t> sources</a:t>
            </a:r>
            <a:endParaRPr lang="en-US"/>
          </a:p>
          <a:p>
            <a:pPr marL="342265" indent="-304165">
              <a:defRPr/>
            </a:pPr>
            <a:r>
              <a:rPr lang="en-US" sz="2000" err="1"/>
              <a:t>Déclare</a:t>
            </a:r>
            <a:r>
              <a:rPr lang="en-US" sz="2000"/>
              <a:t> les </a:t>
            </a:r>
            <a:r>
              <a:rPr lang="en-US" sz="2000" err="1"/>
              <a:t>revenus</a:t>
            </a:r>
            <a:r>
              <a:rPr lang="en-US" sz="2000"/>
              <a:t> de bourses </a:t>
            </a:r>
            <a:r>
              <a:rPr lang="en-US" sz="2000" err="1"/>
              <a:t>d'études</a:t>
            </a:r>
            <a:r>
              <a:rPr lang="en-US" sz="2000"/>
              <a:t> (case 105)</a:t>
            </a:r>
            <a:r>
              <a:rPr lang="en-US" sz="2000" b="1">
                <a:solidFill>
                  <a:srgbClr val="003E38"/>
                </a:solidFill>
              </a:rPr>
              <a:t> [Revenu imposable].</a:t>
            </a:r>
            <a:endParaRPr lang="en-US" sz="2000"/>
          </a:p>
          <a:p>
            <a:pPr marL="342265" indent="-304165">
              <a:defRPr/>
            </a:pPr>
            <a:r>
              <a:rPr lang="en-US" sz="2000" err="1"/>
              <a:t>Déclare</a:t>
            </a:r>
            <a:r>
              <a:rPr lang="en-US" sz="2000"/>
              <a:t> les </a:t>
            </a:r>
            <a:r>
              <a:rPr lang="en-US" sz="2000" err="1"/>
              <a:t>autres</a:t>
            </a:r>
            <a:r>
              <a:rPr lang="en-US" sz="2000"/>
              <a:t> </a:t>
            </a:r>
            <a:r>
              <a:rPr lang="en-US" sz="2000" err="1"/>
              <a:t>revenus</a:t>
            </a:r>
            <a:r>
              <a:rPr lang="en-US" sz="2000"/>
              <a:t> </a:t>
            </a:r>
            <a:r>
              <a:rPr lang="en-US" sz="2000" err="1"/>
              <a:t>tels</a:t>
            </a:r>
            <a:r>
              <a:rPr lang="en-US" sz="2000"/>
              <a:t> que les pensions, les commissions</a:t>
            </a:r>
            <a:r>
              <a:rPr lang="en-US" sz="2000" b="1">
                <a:solidFill>
                  <a:srgbClr val="003E38"/>
                </a:solidFill>
              </a:rPr>
              <a:t> [Revenu imposable].</a:t>
            </a:r>
            <a:endParaRPr lang="en-US" sz="2000"/>
          </a:p>
          <a:p>
            <a:pPr marL="342265" indent="-304165">
              <a:defRPr/>
            </a:pPr>
            <a:r>
              <a:rPr lang="en-US" sz="2000" err="1"/>
              <a:t>Impôt</a:t>
            </a:r>
            <a:r>
              <a:rPr lang="en-US" sz="2000"/>
              <a:t> sur le </a:t>
            </a:r>
            <a:r>
              <a:rPr lang="en-US" sz="2000" err="1"/>
              <a:t>revenu</a:t>
            </a:r>
            <a:r>
              <a:rPr lang="en-US" sz="2000"/>
              <a:t> </a:t>
            </a:r>
            <a:r>
              <a:rPr lang="en-US" sz="2000" err="1"/>
              <a:t>déduit</a:t>
            </a:r>
            <a:r>
              <a:rPr lang="en-US" sz="2000"/>
              <a:t> (case 22)</a:t>
            </a:r>
            <a:r>
              <a:rPr lang="en-US" sz="2000" b="1">
                <a:solidFill>
                  <a:srgbClr val="003E38"/>
                </a:solidFill>
              </a:rPr>
              <a:t> [Crédit </a:t>
            </a:r>
            <a:r>
              <a:rPr lang="en-US" sz="2000" b="1" err="1">
                <a:solidFill>
                  <a:srgbClr val="003E38"/>
                </a:solidFill>
              </a:rPr>
              <a:t>d'impôt</a:t>
            </a:r>
            <a:r>
              <a:rPr lang="en-US" sz="2000" b="1">
                <a:solidFill>
                  <a:srgbClr val="003E38"/>
                </a:solidFill>
              </a:rPr>
              <a:t> </a:t>
            </a:r>
            <a:r>
              <a:rPr lang="en-US" sz="2000" b="1" err="1">
                <a:solidFill>
                  <a:srgbClr val="003E38"/>
                </a:solidFill>
              </a:rPr>
              <a:t>remboursable</a:t>
            </a:r>
            <a:r>
              <a:rPr lang="en-US" sz="2000" b="1">
                <a:solidFill>
                  <a:srgbClr val="003E38"/>
                </a:solidFill>
              </a:rPr>
              <a:t>].</a:t>
            </a:r>
            <a:endParaRPr lang="en-US"/>
          </a:p>
        </p:txBody>
      </p:sp>
      <p:pic>
        <p:nvPicPr>
          <p:cNvPr id="4" name="Picture 4" descr="Diagram&#10;&#10;Description automatically generated">
            <a:extLst>
              <a:ext uri="{FF2B5EF4-FFF2-40B4-BE49-F238E27FC236}">
                <a16:creationId xmlns:a16="http://schemas.microsoft.com/office/drawing/2014/main" id="{AE80EBD7-4F8F-13B6-3378-85A6112C5093}"/>
              </a:ext>
            </a:extLst>
          </p:cNvPr>
          <p:cNvPicPr>
            <a:picLocks noChangeAspect="1"/>
          </p:cNvPicPr>
          <p:nvPr/>
        </p:nvPicPr>
        <p:blipFill>
          <a:blip r:embed="rId2"/>
          <a:stretch>
            <a:fillRect/>
          </a:stretch>
        </p:blipFill>
        <p:spPr>
          <a:xfrm>
            <a:off x="1315192" y="3825312"/>
            <a:ext cx="4552986" cy="3032687"/>
          </a:xfrm>
          <a:prstGeom prst="rect">
            <a:avLst/>
          </a:prstGeom>
        </p:spPr>
      </p:pic>
    </p:spTree>
    <p:extLst>
      <p:ext uri="{BB962C8B-B14F-4D97-AF65-F5344CB8AC3E}">
        <p14:creationId xmlns:p14="http://schemas.microsoft.com/office/powerpoint/2010/main" val="34856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picture containing graphical user interface&#10;&#10;Description automatically generated">
            <a:extLst>
              <a:ext uri="{FF2B5EF4-FFF2-40B4-BE49-F238E27FC236}">
                <a16:creationId xmlns:a16="http://schemas.microsoft.com/office/drawing/2014/main" id="{EC315C54-4FE5-269E-84CD-DDD0AC823F65}"/>
              </a:ext>
            </a:extLst>
          </p:cNvPr>
          <p:cNvPicPr>
            <a:picLocks noChangeAspect="1"/>
          </p:cNvPicPr>
          <p:nvPr/>
        </p:nvPicPr>
        <p:blipFill rotWithShape="1">
          <a:blip r:embed="rId2"/>
          <a:srcRect l="2099" t="2257"/>
          <a:stretch/>
        </p:blipFill>
        <p:spPr>
          <a:xfrm>
            <a:off x="409111" y="1350334"/>
            <a:ext cx="4161778" cy="5429499"/>
          </a:xfrm>
          <a:prstGeom prst="rect">
            <a:avLst/>
          </a:prstGeom>
        </p:spPr>
      </p:pic>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dirty="0" err="1"/>
              <a:t>Déductions</a:t>
            </a:r>
            <a:endParaRPr lang="en-US" dirty="0"/>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4728595" y="1350334"/>
            <a:ext cx="4161778" cy="5002757"/>
          </a:xfrm>
        </p:spPr>
        <p:txBody>
          <a:bodyPr>
            <a:normAutofit/>
          </a:bodyPr>
          <a:lstStyle/>
          <a:p>
            <a:pPr marL="37465" indent="0">
              <a:buNone/>
              <a:defRPr/>
            </a:pPr>
            <a:r>
              <a:rPr lang="en-US" sz="2000" dirty="0" err="1">
                <a:solidFill>
                  <a:schemeClr val="tx1"/>
                </a:solidFill>
              </a:rPr>
              <a:t>Résidents</a:t>
            </a:r>
            <a:r>
              <a:rPr lang="en-US" sz="2000" dirty="0">
                <a:solidFill>
                  <a:schemeClr val="tx1"/>
                </a:solidFill>
              </a:rPr>
              <a:t> du Nord [</a:t>
            </a:r>
            <a:r>
              <a:rPr lang="en-US" sz="2000" b="1" dirty="0" err="1">
                <a:solidFill>
                  <a:srgbClr val="003E38"/>
                </a:solidFill>
              </a:rPr>
              <a:t>Déduction</a:t>
            </a:r>
            <a:r>
              <a:rPr lang="en-US" sz="2000" dirty="0">
                <a:solidFill>
                  <a:schemeClr val="tx1"/>
                </a:solidFill>
              </a:rPr>
              <a:t>]</a:t>
            </a:r>
          </a:p>
          <a:p>
            <a:pPr marL="37465" indent="0">
              <a:buNone/>
              <a:defRPr/>
            </a:pPr>
            <a:endParaRPr lang="en-US" sz="2000" b="1" dirty="0">
              <a:solidFill>
                <a:srgbClr val="003E38"/>
              </a:solidFill>
            </a:endParaRPr>
          </a:p>
          <a:p>
            <a:pPr marL="37465" indent="0">
              <a:buNone/>
              <a:defRPr/>
            </a:pPr>
            <a:r>
              <a:rPr lang="en-US" sz="2000" dirty="0">
                <a:solidFill>
                  <a:schemeClr val="tx1"/>
                </a:solidFill>
              </a:rPr>
              <a:t>Les </a:t>
            </a:r>
            <a:r>
              <a:rPr lang="en-US" sz="2000" dirty="0" err="1">
                <a:solidFill>
                  <a:schemeClr val="tx1"/>
                </a:solidFill>
              </a:rPr>
              <a:t>résidents</a:t>
            </a:r>
            <a:r>
              <a:rPr lang="en-US" sz="2000" dirty="0">
                <a:solidFill>
                  <a:schemeClr val="tx1"/>
                </a:solidFill>
              </a:rPr>
              <a:t> </a:t>
            </a:r>
            <a:r>
              <a:rPr lang="en-US" sz="2000" dirty="0" err="1">
                <a:solidFill>
                  <a:schemeClr val="tx1"/>
                </a:solidFill>
              </a:rPr>
              <a:t>éligibles</a:t>
            </a:r>
            <a:r>
              <a:rPr lang="en-US" sz="2000" dirty="0">
                <a:solidFill>
                  <a:schemeClr val="tx1"/>
                </a:solidFill>
              </a:rPr>
              <a:t> vivant dans </a:t>
            </a:r>
            <a:r>
              <a:rPr lang="en-US" sz="2000" dirty="0" err="1">
                <a:solidFill>
                  <a:schemeClr val="tx1"/>
                </a:solidFill>
              </a:rPr>
              <a:t>une</a:t>
            </a:r>
            <a:r>
              <a:rPr lang="en-US" sz="2000" dirty="0">
                <a:solidFill>
                  <a:schemeClr val="tx1"/>
                </a:solidFill>
              </a:rPr>
              <a:t> zone </a:t>
            </a:r>
            <a:r>
              <a:rPr lang="en-US" sz="2000" dirty="0" err="1">
                <a:solidFill>
                  <a:schemeClr val="tx1"/>
                </a:solidFill>
              </a:rPr>
              <a:t>nordique</a:t>
            </a:r>
            <a:r>
              <a:rPr lang="en-US" sz="2000" dirty="0">
                <a:solidFill>
                  <a:schemeClr val="tx1"/>
                </a:solidFill>
              </a:rPr>
              <a:t> </a:t>
            </a:r>
            <a:r>
              <a:rPr lang="en-US" sz="2000" dirty="0" err="1">
                <a:solidFill>
                  <a:schemeClr val="tx1"/>
                </a:solidFill>
              </a:rPr>
              <a:t>prescrite</a:t>
            </a:r>
            <a:r>
              <a:rPr lang="en-US" sz="2000" dirty="0">
                <a:solidFill>
                  <a:schemeClr val="tx1"/>
                </a:solidFill>
              </a:rPr>
              <a:t> </a:t>
            </a:r>
            <a:r>
              <a:rPr lang="en-US" sz="2000" dirty="0" err="1">
                <a:solidFill>
                  <a:schemeClr val="tx1"/>
                </a:solidFill>
              </a:rPr>
              <a:t>remplissent</a:t>
            </a:r>
            <a:r>
              <a:rPr lang="en-US" sz="2000" dirty="0">
                <a:solidFill>
                  <a:schemeClr val="tx1"/>
                </a:solidFill>
              </a:rPr>
              <a:t> le </a:t>
            </a:r>
            <a:r>
              <a:rPr lang="en-US" sz="2000" dirty="0" err="1">
                <a:solidFill>
                  <a:schemeClr val="tx1"/>
                </a:solidFill>
              </a:rPr>
              <a:t>feuillet</a:t>
            </a:r>
            <a:r>
              <a:rPr lang="en-US" sz="2000" dirty="0">
                <a:solidFill>
                  <a:schemeClr val="tx1"/>
                </a:solidFill>
              </a:rPr>
              <a:t> </a:t>
            </a:r>
            <a:r>
              <a:rPr lang="en-US" sz="2000" b="1" dirty="0">
                <a:solidFill>
                  <a:schemeClr val="tx1"/>
                </a:solidFill>
              </a:rPr>
              <a:t>T2222</a:t>
            </a:r>
            <a:r>
              <a:rPr lang="en-US" sz="2000" dirty="0">
                <a:solidFill>
                  <a:schemeClr val="tx1"/>
                </a:solidFill>
              </a:rPr>
              <a:t>.</a:t>
            </a:r>
          </a:p>
          <a:p>
            <a:pPr marL="37465" indent="0">
              <a:buNone/>
              <a:defRPr/>
            </a:pPr>
            <a:endParaRPr lang="en-US" sz="2000" dirty="0">
              <a:solidFill>
                <a:schemeClr val="tx1"/>
              </a:solidFill>
            </a:endParaRPr>
          </a:p>
          <a:p>
            <a:pPr marL="342265" indent="-304165">
              <a:buNone/>
              <a:defRPr/>
            </a:pPr>
            <a:endParaRPr lang="en-US" dirty="0"/>
          </a:p>
          <a:p>
            <a:pPr marL="37465" indent="0">
              <a:buNone/>
              <a:defRPr/>
            </a:pPr>
            <a:r>
              <a:rPr lang="en-US" sz="2000" dirty="0"/>
              <a:t>Des </a:t>
            </a:r>
            <a:r>
              <a:rPr lang="en-US" sz="2000" dirty="0" err="1"/>
              <a:t>reçus</a:t>
            </a:r>
            <a:r>
              <a:rPr lang="en-US" sz="2000" dirty="0"/>
              <a:t> pour le </a:t>
            </a:r>
            <a:r>
              <a:rPr lang="en-US" sz="2000" dirty="0" err="1"/>
              <a:t>coût</a:t>
            </a:r>
            <a:r>
              <a:rPr lang="en-US" sz="2000" dirty="0"/>
              <a:t> de la vie et des </a:t>
            </a:r>
            <a:r>
              <a:rPr lang="en-US" sz="2000" dirty="0" err="1"/>
              <a:t>déplacements</a:t>
            </a:r>
            <a:r>
              <a:rPr lang="en-US" sz="2000" dirty="0"/>
              <a:t> </a:t>
            </a:r>
            <a:r>
              <a:rPr lang="en-US" sz="2000" dirty="0" err="1"/>
              <a:t>sont</a:t>
            </a:r>
            <a:r>
              <a:rPr lang="en-US" sz="2000" dirty="0"/>
              <a:t> </a:t>
            </a:r>
            <a:r>
              <a:rPr lang="en-US" sz="2000" dirty="0" err="1"/>
              <a:t>requis</a:t>
            </a:r>
            <a:r>
              <a:rPr lang="en-US" sz="2000" dirty="0"/>
              <a:t> au </a:t>
            </a:r>
            <a:r>
              <a:rPr lang="en-US" sz="2000" dirty="0" err="1"/>
              <a:t>cas</a:t>
            </a:r>
            <a:r>
              <a:rPr lang="en-US" sz="2000" dirty="0"/>
              <a:t> </a:t>
            </a:r>
            <a:r>
              <a:rPr lang="en-US" sz="2000" dirty="0" err="1"/>
              <a:t>où</a:t>
            </a:r>
            <a:r>
              <a:rPr lang="en-US" sz="2000" dirty="0"/>
              <a:t> </a:t>
            </a:r>
            <a:r>
              <a:rPr lang="en-US" sz="2000" dirty="0" err="1"/>
              <a:t>l’ARC</a:t>
            </a:r>
            <a:r>
              <a:rPr lang="en-US" sz="2000" dirty="0"/>
              <a:t> </a:t>
            </a:r>
            <a:r>
              <a:rPr lang="en-US" sz="2000" dirty="0" err="1"/>
              <a:t>voudrait</a:t>
            </a:r>
            <a:r>
              <a:rPr lang="en-US" sz="2000" dirty="0"/>
              <a:t> les </a:t>
            </a:r>
            <a:r>
              <a:rPr lang="en-US" sz="2000" dirty="0" err="1"/>
              <a:t>voir</a:t>
            </a:r>
            <a:r>
              <a:rPr lang="en-US" sz="2000" dirty="0"/>
              <a:t>.  </a:t>
            </a:r>
            <a:endParaRPr lang="en-US" dirty="0"/>
          </a:p>
          <a:p>
            <a:pPr marL="37465" indent="0">
              <a:buNone/>
              <a:defRPr/>
            </a:pPr>
            <a:endParaRPr lang="en-US" sz="2000" b="1" dirty="0">
              <a:solidFill>
                <a:srgbClr val="003E38"/>
              </a:solidFill>
            </a:endParaRPr>
          </a:p>
          <a:p>
            <a:pPr marL="37465" indent="0">
              <a:buNone/>
              <a:defRPr/>
            </a:pPr>
            <a:endParaRPr lang="en-US" sz="2000" b="1" dirty="0">
              <a:solidFill>
                <a:srgbClr val="003E38"/>
              </a:solidFill>
            </a:endParaRPr>
          </a:p>
          <a:p>
            <a:pPr marL="37465" indent="0">
              <a:buNone/>
              <a:defRPr/>
            </a:pPr>
            <a:endParaRPr lang="en-US" sz="2000" b="1" dirty="0">
              <a:solidFill>
                <a:srgbClr val="003E38"/>
              </a:solidFill>
            </a:endParaRPr>
          </a:p>
          <a:p>
            <a:pPr marL="37465" indent="0">
              <a:buNone/>
              <a:defRPr/>
            </a:pPr>
            <a:endParaRPr lang="en-US" sz="2000" b="1" dirty="0">
              <a:solidFill>
                <a:srgbClr val="003E38"/>
              </a:solidFill>
            </a:endParaRPr>
          </a:p>
          <a:p>
            <a:pPr marL="37465" indent="0">
              <a:buNone/>
              <a:defRPr/>
            </a:pPr>
            <a:endParaRPr lang="en-US" sz="2000" b="1" dirty="0">
              <a:solidFill>
                <a:srgbClr val="003E38"/>
              </a:solidFill>
            </a:endParaRPr>
          </a:p>
          <a:p>
            <a:pPr marL="342265" indent="-304165">
              <a:defRPr/>
            </a:pPr>
            <a:endParaRPr lang="en-US" dirty="0"/>
          </a:p>
        </p:txBody>
      </p:sp>
    </p:spTree>
    <p:extLst>
      <p:ext uri="{BB962C8B-B14F-4D97-AF65-F5344CB8AC3E}">
        <p14:creationId xmlns:p14="http://schemas.microsoft.com/office/powerpoint/2010/main" val="152442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dirty="0" err="1"/>
              <a:t>Crédits</a:t>
            </a:r>
            <a:r>
              <a:rPr lang="en-CA" sz="3600" dirty="0"/>
              <a:t> </a:t>
            </a:r>
            <a:r>
              <a:rPr lang="en-CA" sz="3600" dirty="0" err="1"/>
              <a:t>d'impôt</a:t>
            </a:r>
            <a:r>
              <a:rPr lang="en-CA" sz="3600" dirty="0"/>
              <a:t> non </a:t>
            </a:r>
            <a:r>
              <a:rPr lang="en-CA" sz="3600" dirty="0" err="1"/>
              <a:t>remboursables</a:t>
            </a:r>
            <a:endParaRPr lang="en-US" dirty="0"/>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5" y="1563768"/>
            <a:ext cx="8638968" cy="1421006"/>
          </a:xfrm>
        </p:spPr>
        <p:txBody>
          <a:bodyPr>
            <a:normAutofit/>
          </a:bodyPr>
          <a:lstStyle/>
          <a:p>
            <a:pPr marL="37465" indent="0">
              <a:buNone/>
              <a:defRPr/>
            </a:pPr>
            <a:r>
              <a:rPr lang="fr-FR" sz="2000" dirty="0"/>
              <a:t>Frais de scolarité T2202 [</a:t>
            </a:r>
            <a:r>
              <a:rPr lang="fr-FR" sz="2000" b="1" dirty="0"/>
              <a:t>Crédit d'impôt non remboursable</a:t>
            </a:r>
            <a:r>
              <a:rPr lang="fr-FR" sz="2000" dirty="0"/>
              <a:t>].</a:t>
            </a:r>
          </a:p>
          <a:p>
            <a:pPr marL="37465" indent="0">
              <a:buNone/>
              <a:defRPr/>
            </a:pPr>
            <a:r>
              <a:rPr lang="fr-FR" sz="2000" dirty="0">
                <a:solidFill>
                  <a:srgbClr val="003E38"/>
                </a:solidFill>
              </a:rPr>
              <a:t>Les étudiants peuvent demander ce document au bureau du registraire de leur établissement d'enseignement.</a:t>
            </a:r>
            <a:endParaRPr lang="en-US" sz="2000" b="1" dirty="0">
              <a:solidFill>
                <a:srgbClr val="003E38"/>
              </a:solidFill>
            </a:endParaRPr>
          </a:p>
          <a:p>
            <a:pPr marL="37465" indent="0">
              <a:buNone/>
              <a:defRPr/>
            </a:pPr>
            <a:endParaRPr lang="en-US" sz="2000" b="1" dirty="0">
              <a:solidFill>
                <a:srgbClr val="003E38"/>
              </a:solidFill>
            </a:endParaRPr>
          </a:p>
          <a:p>
            <a:pPr marL="37465" indent="0">
              <a:buNone/>
              <a:defRPr/>
            </a:pPr>
            <a:endParaRPr lang="en-US" sz="2000" b="1" dirty="0">
              <a:solidFill>
                <a:srgbClr val="003E38"/>
              </a:solidFill>
            </a:endParaRPr>
          </a:p>
          <a:p>
            <a:pPr marL="342265" indent="-304165">
              <a:defRPr/>
            </a:pPr>
            <a:endParaRPr lang="en-US" dirty="0"/>
          </a:p>
        </p:txBody>
      </p:sp>
      <p:pic>
        <p:nvPicPr>
          <p:cNvPr id="4" name="Picture 4" descr="Table&#10;&#10;Description automatically generated">
            <a:extLst>
              <a:ext uri="{FF2B5EF4-FFF2-40B4-BE49-F238E27FC236}">
                <a16:creationId xmlns:a16="http://schemas.microsoft.com/office/drawing/2014/main" id="{4526C3F2-432D-DD4E-3B47-C7DBA16D227B}"/>
              </a:ext>
            </a:extLst>
          </p:cNvPr>
          <p:cNvPicPr>
            <a:picLocks noChangeAspect="1"/>
          </p:cNvPicPr>
          <p:nvPr/>
        </p:nvPicPr>
        <p:blipFill>
          <a:blip r:embed="rId2"/>
          <a:stretch>
            <a:fillRect/>
          </a:stretch>
        </p:blipFill>
        <p:spPr>
          <a:xfrm>
            <a:off x="673579" y="2889331"/>
            <a:ext cx="5387375" cy="3454348"/>
          </a:xfrm>
          <a:prstGeom prst="rect">
            <a:avLst/>
          </a:prstGeom>
        </p:spPr>
      </p:pic>
    </p:spTree>
    <p:extLst>
      <p:ext uri="{BB962C8B-B14F-4D97-AF65-F5344CB8AC3E}">
        <p14:creationId xmlns:p14="http://schemas.microsoft.com/office/powerpoint/2010/main" val="2693233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Graphical user interface, text, application, email&#10;&#10;Description automatically generated">
            <a:extLst>
              <a:ext uri="{FF2B5EF4-FFF2-40B4-BE49-F238E27FC236}">
                <a16:creationId xmlns:a16="http://schemas.microsoft.com/office/drawing/2014/main" id="{629B452D-B9D1-D9C4-AC97-711543E352C0}"/>
              </a:ext>
            </a:extLst>
          </p:cNvPr>
          <p:cNvPicPr>
            <a:picLocks noChangeAspect="1"/>
          </p:cNvPicPr>
          <p:nvPr/>
        </p:nvPicPr>
        <p:blipFill>
          <a:blip r:embed="rId2"/>
          <a:stretch>
            <a:fillRect/>
          </a:stretch>
        </p:blipFill>
        <p:spPr>
          <a:xfrm>
            <a:off x="599628" y="3189963"/>
            <a:ext cx="6532493" cy="3163128"/>
          </a:xfrm>
          <a:prstGeom prst="rect">
            <a:avLst/>
          </a:prstGeom>
        </p:spPr>
      </p:pic>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err="1"/>
              <a:t>Crédits</a:t>
            </a:r>
            <a:r>
              <a:rPr lang="en-CA" sz="3600"/>
              <a:t> </a:t>
            </a:r>
            <a:r>
              <a:rPr lang="en-CA" sz="3600" err="1"/>
              <a:t>d'impôt</a:t>
            </a:r>
            <a:r>
              <a:rPr lang="en-CA" sz="3600"/>
              <a:t> non </a:t>
            </a:r>
            <a:r>
              <a:rPr lang="en-CA" sz="3600" err="1"/>
              <a:t>remboursables</a:t>
            </a:r>
            <a:endParaRPr lang="en-US"/>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634767"/>
            <a:ext cx="8638967" cy="4718324"/>
          </a:xfrm>
        </p:spPr>
        <p:txBody>
          <a:bodyPr>
            <a:normAutofit/>
          </a:bodyPr>
          <a:lstStyle/>
          <a:p>
            <a:pPr marL="37465" indent="0">
              <a:buNone/>
              <a:defRPr/>
            </a:pPr>
            <a:r>
              <a:rPr lang="fr-FR" sz="2000" dirty="0">
                <a:solidFill>
                  <a:schemeClr val="tx1"/>
                </a:solidFill>
              </a:rPr>
              <a:t>Dons de bienfaisance [</a:t>
            </a:r>
            <a:r>
              <a:rPr lang="fr-FR" sz="2000" b="1" dirty="0">
                <a:solidFill>
                  <a:schemeClr val="tx1"/>
                </a:solidFill>
              </a:rPr>
              <a:t>Crédit d'impôt non remboursable</a:t>
            </a:r>
            <a:r>
              <a:rPr lang="fr-FR" sz="2000" dirty="0">
                <a:solidFill>
                  <a:schemeClr val="tx1"/>
                </a:solidFill>
              </a:rPr>
              <a:t>].</a:t>
            </a:r>
          </a:p>
          <a:p>
            <a:pPr marL="37465" indent="0">
              <a:buNone/>
              <a:defRPr/>
            </a:pPr>
            <a:r>
              <a:rPr lang="fr-FR" sz="2000" dirty="0">
                <a:solidFill>
                  <a:srgbClr val="003E38"/>
                </a:solidFill>
              </a:rPr>
              <a:t>L'organisme de bienfaisance vous remettra un reçu pour vos dons effectués au cours de l'année.</a:t>
            </a:r>
          </a:p>
          <a:p>
            <a:pPr marL="37465" indent="0">
              <a:buNone/>
              <a:defRPr/>
            </a:pPr>
            <a:r>
              <a:rPr lang="fr-FR" sz="2000" dirty="0">
                <a:solidFill>
                  <a:srgbClr val="003E38"/>
                </a:solidFill>
              </a:rPr>
              <a:t>Conseil : conservez ces reçus au cas où l'ARC souhaiterait les consulter.</a:t>
            </a:r>
            <a:endParaRPr lang="en-US" sz="2000" b="1" dirty="0">
              <a:solidFill>
                <a:srgbClr val="003E38"/>
              </a:solidFill>
            </a:endParaRPr>
          </a:p>
          <a:p>
            <a:pPr marL="37465" indent="0">
              <a:buNone/>
              <a:defRPr/>
            </a:pPr>
            <a:endParaRPr lang="en-US" sz="2000" b="1" dirty="0"/>
          </a:p>
          <a:p>
            <a:pPr marL="342265" indent="-304165">
              <a:defRPr/>
            </a:pPr>
            <a:endParaRPr lang="en-US" dirty="0"/>
          </a:p>
        </p:txBody>
      </p:sp>
    </p:spTree>
    <p:extLst>
      <p:ext uri="{BB962C8B-B14F-4D97-AF65-F5344CB8AC3E}">
        <p14:creationId xmlns:p14="http://schemas.microsoft.com/office/powerpoint/2010/main" val="424582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127A8BF-5B4A-4000-7B15-5C4C4BB89B85}"/>
              </a:ext>
            </a:extLst>
          </p:cNvPr>
          <p:cNvSpPr>
            <a:spLocks noGrp="1"/>
          </p:cNvSpPr>
          <p:nvPr>
            <p:ph type="title"/>
          </p:nvPr>
        </p:nvSpPr>
        <p:spPr>
          <a:xfrm>
            <a:off x="1492633" y="1828180"/>
            <a:ext cx="7923212" cy="685800"/>
          </a:xfrm>
        </p:spPr>
        <p:txBody>
          <a:bodyPr>
            <a:noAutofit/>
          </a:bodyPr>
          <a:lstStyle/>
          <a:p>
            <a:r>
              <a:rPr lang="en-US" sz="7200" b="1" dirty="0" err="1">
                <a:solidFill>
                  <a:schemeClr val="accent1"/>
                </a:solidFill>
                <a:latin typeface="Amasis MT Pro Medium"/>
                <a:ea typeface="MS PGothic"/>
                <a:cs typeface="Dreaming Outloud Pro"/>
              </a:rPr>
              <a:t>Partie</a:t>
            </a:r>
            <a:endParaRPr lang="en-US" sz="7200" b="1" dirty="0" err="1">
              <a:solidFill>
                <a:schemeClr val="accent1"/>
              </a:solidFill>
              <a:latin typeface="Amasis MT Pro Medium" panose="020B0604020202020204" pitchFamily="18" charset="0"/>
              <a:ea typeface="MS PGothic"/>
              <a:cs typeface="Dreaming Outloud Pro" panose="03050502040302030504" pitchFamily="66" charset="0"/>
            </a:endParaRPr>
          </a:p>
        </p:txBody>
      </p:sp>
      <p:sp>
        <p:nvSpPr>
          <p:cNvPr id="9" name="Title 1">
            <a:extLst>
              <a:ext uri="{FF2B5EF4-FFF2-40B4-BE49-F238E27FC236}">
                <a16:creationId xmlns:a16="http://schemas.microsoft.com/office/drawing/2014/main" id="{052EF069-DB8F-BEB6-E84A-3B37FBEAB0BB}"/>
              </a:ext>
            </a:extLst>
          </p:cNvPr>
          <p:cNvSpPr txBox="1">
            <a:spLocks/>
          </p:cNvSpPr>
          <p:nvPr/>
        </p:nvSpPr>
        <p:spPr bwMode="auto">
          <a:xfrm>
            <a:off x="78732" y="4658830"/>
            <a:ext cx="8983557"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80000"/>
              </a:lnSpc>
              <a:spcBef>
                <a:spcPct val="0"/>
              </a:spcBef>
              <a:spcAft>
                <a:spcPct val="0"/>
              </a:spcAft>
              <a:defRPr sz="4000">
                <a:solidFill>
                  <a:srgbClr val="477E27"/>
                </a:solidFill>
                <a:latin typeface="+mj-lt"/>
                <a:ea typeface="MS PGothic" panose="020B0600070205080204" pitchFamily="34" charset="-128"/>
                <a:cs typeface="+mj-cs"/>
              </a:defRPr>
            </a:lvl1pPr>
            <a:lvl2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2pPr>
            <a:lvl3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3pPr>
            <a:lvl4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4pPr>
            <a:lvl5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5pPr>
            <a:lvl6pPr marL="4572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6pPr>
            <a:lvl7pPr marL="9144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7pPr>
            <a:lvl8pPr marL="13716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8pPr>
            <a:lvl9pPr marL="18288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9pPr>
          </a:lstStyle>
          <a:p>
            <a:pPr algn="ctr"/>
            <a:r>
              <a:rPr lang="en-US" kern="0" dirty="0" err="1">
                <a:solidFill>
                  <a:schemeClr val="accent2"/>
                </a:solidFill>
                <a:latin typeface="Amasis MT Pro Medium"/>
                <a:ea typeface="MS PGothic"/>
                <a:cs typeface="Aharoni"/>
              </a:rPr>
              <a:t>Préparer</a:t>
            </a:r>
            <a:r>
              <a:rPr lang="en-US" kern="0" dirty="0">
                <a:solidFill>
                  <a:schemeClr val="accent2"/>
                </a:solidFill>
                <a:latin typeface="Amasis MT Pro Medium"/>
                <a:ea typeface="MS PGothic"/>
                <a:cs typeface="Aharoni"/>
              </a:rPr>
              <a:t> </a:t>
            </a:r>
            <a:r>
              <a:rPr lang="en-US" kern="0" dirty="0" err="1">
                <a:solidFill>
                  <a:schemeClr val="accent2"/>
                </a:solidFill>
                <a:latin typeface="Amasis MT Pro Medium"/>
                <a:ea typeface="MS PGothic"/>
                <a:cs typeface="Aharoni"/>
              </a:rPr>
              <a:t>une</a:t>
            </a:r>
            <a:r>
              <a:rPr lang="en-US" kern="0" dirty="0">
                <a:solidFill>
                  <a:schemeClr val="accent2"/>
                </a:solidFill>
                <a:latin typeface="Amasis MT Pro Medium"/>
                <a:ea typeface="MS PGothic"/>
                <a:cs typeface="Aharoni"/>
              </a:rPr>
              <a:t> simple </a:t>
            </a:r>
            <a:r>
              <a:rPr lang="en-US" kern="0" dirty="0" err="1">
                <a:solidFill>
                  <a:schemeClr val="accent2"/>
                </a:solidFill>
                <a:latin typeface="Amasis MT Pro Medium"/>
                <a:ea typeface="MS PGothic"/>
                <a:cs typeface="Aharoni"/>
              </a:rPr>
              <a:t>déclaration</a:t>
            </a:r>
            <a:r>
              <a:rPr lang="en-US" kern="0" dirty="0">
                <a:solidFill>
                  <a:schemeClr val="accent2"/>
                </a:solidFill>
                <a:latin typeface="Amasis MT Pro Medium"/>
                <a:ea typeface="MS PGothic"/>
                <a:cs typeface="Aharoni"/>
              </a:rPr>
              <a:t> de </a:t>
            </a:r>
            <a:r>
              <a:rPr lang="en-US" kern="0" dirty="0" err="1">
                <a:solidFill>
                  <a:schemeClr val="accent2"/>
                </a:solidFill>
                <a:latin typeface="Amasis MT Pro Medium"/>
                <a:ea typeface="MS PGothic"/>
                <a:cs typeface="Aharoni"/>
              </a:rPr>
              <a:t>revenus</a:t>
            </a:r>
            <a:endParaRPr lang="en-US" sz="3200" dirty="0" err="1">
              <a:solidFill>
                <a:schemeClr val="accent2"/>
              </a:solidFill>
              <a:latin typeface="Amasis MT Pro Medium"/>
              <a:cs typeface="Aharoni"/>
            </a:endParaRPr>
          </a:p>
          <a:p>
            <a:pPr algn="ctr"/>
            <a:r>
              <a:rPr lang="en-US" kern="0" dirty="0">
                <a:solidFill>
                  <a:schemeClr val="accent2"/>
                </a:solidFill>
                <a:latin typeface="Amasis MT Pro Medium"/>
                <a:ea typeface="MS PGothic"/>
                <a:cs typeface="Aharoni"/>
              </a:rPr>
              <a:t>  (papier et </a:t>
            </a:r>
            <a:r>
              <a:rPr lang="en-US" kern="0" dirty="0" err="1">
                <a:solidFill>
                  <a:schemeClr val="accent2"/>
                </a:solidFill>
                <a:latin typeface="Amasis MT Pro Medium"/>
                <a:ea typeface="MS PGothic"/>
                <a:cs typeface="Aharoni"/>
              </a:rPr>
              <a:t>électronique</a:t>
            </a:r>
            <a:r>
              <a:rPr lang="en-US" kern="0" dirty="0">
                <a:solidFill>
                  <a:schemeClr val="accent2"/>
                </a:solidFill>
                <a:latin typeface="Amasis MT Pro Medium"/>
                <a:ea typeface="MS PGothic"/>
                <a:cs typeface="Aharoni"/>
              </a:rPr>
              <a:t>)</a:t>
            </a:r>
            <a:endParaRPr lang="en-US" sz="3200" dirty="0">
              <a:solidFill>
                <a:schemeClr val="accent2"/>
              </a:solidFill>
              <a:latin typeface="Amasis MT Pro Medium"/>
              <a:cs typeface="Aharoni"/>
            </a:endParaRPr>
          </a:p>
        </p:txBody>
      </p:sp>
      <p:pic>
        <p:nvPicPr>
          <p:cNvPr id="3" name="Picture 2">
            <a:extLst>
              <a:ext uri="{FF2B5EF4-FFF2-40B4-BE49-F238E27FC236}">
                <a16:creationId xmlns:a16="http://schemas.microsoft.com/office/drawing/2014/main" id="{9CA46013-8737-2317-FA70-3F79CC8CA18A}"/>
              </a:ext>
            </a:extLst>
          </p:cNvPr>
          <p:cNvPicPr>
            <a:picLocks noChangeAspect="1"/>
          </p:cNvPicPr>
          <p:nvPr/>
        </p:nvPicPr>
        <p:blipFill>
          <a:blip r:embed="rId2"/>
          <a:stretch>
            <a:fillRect/>
          </a:stretch>
        </p:blipFill>
        <p:spPr>
          <a:xfrm>
            <a:off x="4203512" y="239755"/>
            <a:ext cx="2879272" cy="3176850"/>
          </a:xfrm>
          <a:prstGeom prst="rect">
            <a:avLst/>
          </a:prstGeom>
        </p:spPr>
      </p:pic>
    </p:spTree>
    <p:extLst>
      <p:ext uri="{BB962C8B-B14F-4D97-AF65-F5344CB8AC3E}">
        <p14:creationId xmlns:p14="http://schemas.microsoft.com/office/powerpoint/2010/main" val="2343617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1464330" y="2091192"/>
            <a:ext cx="6145880" cy="1895591"/>
          </a:xfrm>
        </p:spPr>
        <p:txBody>
          <a:bodyPr>
            <a:normAutofit/>
          </a:bodyPr>
          <a:lstStyle/>
          <a:p>
            <a:pPr marL="283845" lvl="1" indent="-283845" algn="ctr">
              <a:buNone/>
              <a:defRPr/>
            </a:pPr>
            <a:r>
              <a:rPr lang="en-US" sz="2000" b="1" dirty="0"/>
              <a:t>AVANT LA LEÇON</a:t>
            </a:r>
            <a:endParaRPr lang="en-US" dirty="0"/>
          </a:p>
          <a:p>
            <a:pPr marL="283845" lvl="1" indent="-283845" algn="ctr">
              <a:buNone/>
              <a:defRPr/>
            </a:pPr>
            <a:endParaRPr lang="en-US" sz="2000" b="1" dirty="0"/>
          </a:p>
          <a:p>
            <a:pPr marL="283845" lvl="1" indent="-283845" algn="ctr">
              <a:buNone/>
              <a:defRPr/>
            </a:pPr>
            <a:r>
              <a:rPr lang="en-US" sz="2400" dirty="0"/>
              <a:t>L'Agence du </a:t>
            </a:r>
            <a:r>
              <a:rPr lang="en-US" sz="2400" dirty="0" err="1"/>
              <a:t>revenu</a:t>
            </a:r>
            <a:r>
              <a:rPr lang="en-US" sz="2400" dirty="0"/>
              <a:t> du Canada (ARC) </a:t>
            </a:r>
            <a:r>
              <a:rPr lang="en-US" sz="2400" dirty="0" err="1"/>
              <a:t>s’occupe</a:t>
            </a:r>
            <a:r>
              <a:rPr lang="en-US" sz="2400" dirty="0"/>
              <a:t> de </a:t>
            </a:r>
            <a:r>
              <a:rPr lang="en-US" sz="2400" dirty="0" err="1"/>
              <a:t>percevoir</a:t>
            </a:r>
            <a:r>
              <a:rPr lang="en-US" sz="2400" dirty="0"/>
              <a:t> </a:t>
            </a:r>
            <a:r>
              <a:rPr lang="en-US" sz="2400" dirty="0" err="1"/>
              <a:t>l’impôt</a:t>
            </a:r>
            <a:r>
              <a:rPr lang="en-US" sz="2400" dirty="0"/>
              <a:t>.</a:t>
            </a:r>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p:txBody>
      </p:sp>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a:xfrm>
            <a:off x="536430" y="179081"/>
            <a:ext cx="8638967" cy="1325563"/>
          </a:xfrm>
        </p:spPr>
        <p:txBody>
          <a:bodyPr>
            <a:normAutofit/>
          </a:bodyPr>
          <a:lstStyle/>
          <a:p>
            <a:r>
              <a:rPr lang="en-CA" sz="4000" dirty="0" err="1"/>
              <a:t>Activité</a:t>
            </a:r>
            <a:r>
              <a:rPr lang="en-CA" sz="4000" dirty="0"/>
              <a:t> « </a:t>
            </a:r>
            <a:r>
              <a:rPr lang="en-CA" sz="4000" dirty="0" err="1"/>
              <a:t>Pensez</a:t>
            </a:r>
            <a:r>
              <a:rPr lang="en-CA" sz="4000" dirty="0"/>
              <a:t>-y bien »</a:t>
            </a:r>
            <a:endParaRPr lang="en-US" dirty="0" err="1"/>
          </a:p>
        </p:txBody>
      </p:sp>
      <p:sp>
        <p:nvSpPr>
          <p:cNvPr id="5" name="Rounded Rectangle 4"/>
          <p:cNvSpPr/>
          <p:nvPr/>
        </p:nvSpPr>
        <p:spPr>
          <a:xfrm>
            <a:off x="1464330" y="4078527"/>
            <a:ext cx="2432304" cy="1252728"/>
          </a:xfrm>
          <a:prstGeom prst="roundRect">
            <a:avLst/>
          </a:prstGeom>
          <a:solidFill>
            <a:schemeClr val="accent5"/>
          </a:solidFill>
          <a:ln w="22225"/>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dirty="0">
                <a:solidFill>
                  <a:schemeClr val="tx1"/>
                </a:solidFill>
              </a:rPr>
              <a:t>VRAI</a:t>
            </a:r>
          </a:p>
        </p:txBody>
      </p:sp>
      <p:sp>
        <p:nvSpPr>
          <p:cNvPr id="6" name="Rounded Rectangle 5"/>
          <p:cNvSpPr/>
          <p:nvPr/>
        </p:nvSpPr>
        <p:spPr>
          <a:xfrm>
            <a:off x="5177906" y="4078527"/>
            <a:ext cx="2432304" cy="1252728"/>
          </a:xfrm>
          <a:prstGeom prst="roundRect">
            <a:avLst/>
          </a:prstGeom>
          <a:solidFill>
            <a:schemeClr val="accent6"/>
          </a:solidFill>
          <a:ln w="22225"/>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dirty="0">
                <a:solidFill>
                  <a:schemeClr val="tx1"/>
                </a:solidFill>
              </a:rPr>
              <a:t>FAUX</a:t>
            </a:r>
            <a:endParaRPr lang="en-US" dirty="0"/>
          </a:p>
        </p:txBody>
      </p:sp>
    </p:spTree>
    <p:extLst>
      <p:ext uri="{BB962C8B-B14F-4D97-AF65-F5344CB8AC3E}">
        <p14:creationId xmlns:p14="http://schemas.microsoft.com/office/powerpoint/2010/main" val="12391289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dirty="0" err="1"/>
              <a:t>Préparation</a:t>
            </a:r>
            <a:r>
              <a:rPr lang="en-CA" sz="3600" dirty="0"/>
              <a:t> de la </a:t>
            </a:r>
            <a:r>
              <a:rPr lang="en-CA" sz="3600" dirty="0" err="1"/>
              <a:t>déclaration</a:t>
            </a:r>
            <a:r>
              <a:rPr lang="en-CA" sz="3600" dirty="0"/>
              <a:t> </a:t>
            </a:r>
            <a:r>
              <a:rPr lang="en-CA" sz="3600" dirty="0" err="1"/>
              <a:t>d'impôt</a:t>
            </a:r>
            <a:r>
              <a:rPr lang="en-CA" sz="3600" dirty="0"/>
              <a:t> sur le </a:t>
            </a:r>
            <a:r>
              <a:rPr lang="en-CA" sz="3600" dirty="0" err="1"/>
              <a:t>revenu</a:t>
            </a:r>
            <a:endParaRPr lang="en-US" dirty="0" err="1"/>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561026"/>
            <a:ext cx="8638967" cy="4655116"/>
          </a:xfrm>
        </p:spPr>
        <p:txBody>
          <a:bodyPr spcFirstLastPara="1" vert="horz" wrap="square" lIns="91425" tIns="45700" rIns="91425" bIns="45700" numCol="1" anchor="t" anchorCtr="0" compatLnSpc="1">
            <a:prstTxWarp prst="textNoShape">
              <a:avLst/>
            </a:prstTxWarp>
            <a:noAutofit/>
          </a:bodyPr>
          <a:lstStyle/>
          <a:p>
            <a:pPr marL="380365" indent="-342900">
              <a:defRPr/>
            </a:pPr>
            <a:r>
              <a:rPr lang="en-US" sz="2000" dirty="0"/>
              <a:t>Une </a:t>
            </a:r>
            <a:r>
              <a:rPr lang="en-US" sz="2000" dirty="0" err="1"/>
              <a:t>fois</a:t>
            </a:r>
            <a:r>
              <a:rPr lang="en-US" sz="2000" dirty="0"/>
              <a:t> les documents </a:t>
            </a:r>
            <a:r>
              <a:rPr lang="en-US" sz="2000" dirty="0" err="1"/>
              <a:t>rassemblés</a:t>
            </a:r>
            <a:r>
              <a:rPr lang="en-US" sz="2000" dirty="0"/>
              <a:t>, nous </a:t>
            </a:r>
            <a:r>
              <a:rPr lang="en-US" sz="2000" dirty="0" err="1"/>
              <a:t>remplissons</a:t>
            </a:r>
            <a:r>
              <a:rPr lang="en-US" sz="2000" dirty="0"/>
              <a:t> la </a:t>
            </a:r>
            <a:r>
              <a:rPr lang="en-US" sz="2000" dirty="0" err="1"/>
              <a:t>déclaration</a:t>
            </a:r>
            <a:r>
              <a:rPr lang="en-US" sz="2000" dirty="0"/>
              <a:t> </a:t>
            </a:r>
            <a:r>
              <a:rPr lang="en-US" sz="2000" dirty="0" err="1"/>
              <a:t>d'impôt</a:t>
            </a:r>
            <a:r>
              <a:rPr lang="en-US" sz="2000" dirty="0"/>
              <a:t> sur le </a:t>
            </a:r>
            <a:r>
              <a:rPr lang="en-US" sz="2000" dirty="0" err="1"/>
              <a:t>revenu</a:t>
            </a:r>
            <a:r>
              <a:rPr lang="en-US" sz="2000" dirty="0"/>
              <a:t> </a:t>
            </a:r>
            <a:r>
              <a:rPr lang="en-US" sz="2000" dirty="0" err="1"/>
              <a:t>en</a:t>
            </a:r>
            <a:r>
              <a:rPr lang="en-US" sz="2000" dirty="0"/>
              <a:t> </a:t>
            </a:r>
            <a:r>
              <a:rPr lang="en-US" sz="2000" dirty="0" err="1"/>
              <a:t>remplissant</a:t>
            </a:r>
            <a:r>
              <a:rPr lang="en-US" sz="2000" b="1" dirty="0"/>
              <a:t> le </a:t>
            </a:r>
            <a:r>
              <a:rPr lang="en-US" sz="2000" b="1" dirty="0" err="1"/>
              <a:t>formulaire</a:t>
            </a:r>
            <a:r>
              <a:rPr lang="en-US" sz="2000" b="1" dirty="0"/>
              <a:t> T1 (</a:t>
            </a:r>
            <a:r>
              <a:rPr lang="en-US" sz="2000" b="1" dirty="0" err="1"/>
              <a:t>déclaration</a:t>
            </a:r>
            <a:r>
              <a:rPr lang="en-US" sz="2000" b="1" dirty="0"/>
              <a:t> </a:t>
            </a:r>
            <a:r>
              <a:rPr lang="en-US" sz="2000" b="1" dirty="0" err="1"/>
              <a:t>d'impôt</a:t>
            </a:r>
            <a:r>
              <a:rPr lang="en-US" sz="2000" b="1" dirty="0"/>
              <a:t> sur le </a:t>
            </a:r>
            <a:r>
              <a:rPr lang="en-US" sz="2000" b="1" dirty="0" err="1"/>
              <a:t>revenu</a:t>
            </a:r>
            <a:r>
              <a:rPr lang="en-US" sz="2000" b="1" dirty="0"/>
              <a:t> et de </a:t>
            </a:r>
            <a:r>
              <a:rPr lang="en-US" sz="2000" b="1" dirty="0" err="1"/>
              <a:t>prestations</a:t>
            </a:r>
            <a:r>
              <a:rPr lang="en-US" sz="2000" b="1" dirty="0"/>
              <a:t>).</a:t>
            </a:r>
            <a:endParaRPr lang="en-US" sz="2000" dirty="0"/>
          </a:p>
          <a:p>
            <a:pPr marL="380365" indent="-342900">
              <a:defRPr/>
            </a:pPr>
            <a:r>
              <a:rPr lang="en-US" sz="2000" dirty="0"/>
              <a:t>Il </a:t>
            </a:r>
            <a:r>
              <a:rPr lang="en-US" sz="2000" dirty="0" err="1"/>
              <a:t>s'agit</a:t>
            </a:r>
            <a:r>
              <a:rPr lang="en-US" sz="2000" dirty="0"/>
              <a:t> du </a:t>
            </a:r>
            <a:r>
              <a:rPr lang="en-US" sz="2000" dirty="0" err="1"/>
              <a:t>feuillet</a:t>
            </a:r>
            <a:r>
              <a:rPr lang="en-US" sz="2000" dirty="0"/>
              <a:t> que </a:t>
            </a:r>
            <a:r>
              <a:rPr lang="en-US" sz="2000" dirty="0" err="1"/>
              <a:t>vous</a:t>
            </a:r>
            <a:r>
              <a:rPr lang="en-US" sz="2000" dirty="0"/>
              <a:t> </a:t>
            </a:r>
            <a:r>
              <a:rPr lang="en-US" sz="2000" dirty="0" err="1"/>
              <a:t>envoyez</a:t>
            </a:r>
            <a:r>
              <a:rPr lang="en-US" sz="2000" dirty="0"/>
              <a:t> à </a:t>
            </a:r>
            <a:r>
              <a:rPr lang="en-US" sz="2000" dirty="0" err="1"/>
              <a:t>l'ARC</a:t>
            </a:r>
            <a:r>
              <a:rPr lang="en-US" sz="2000" dirty="0"/>
              <a:t> pour </a:t>
            </a:r>
            <a:r>
              <a:rPr lang="en-US" sz="2000" dirty="0" err="1"/>
              <a:t>déclarer</a:t>
            </a:r>
            <a:r>
              <a:rPr lang="en-US" sz="2000" dirty="0"/>
              <a:t> </a:t>
            </a:r>
            <a:r>
              <a:rPr lang="en-US" sz="2000" dirty="0" err="1"/>
              <a:t>votre</a:t>
            </a:r>
            <a:r>
              <a:rPr lang="en-US" sz="2000" dirty="0"/>
              <a:t> </a:t>
            </a:r>
            <a:r>
              <a:rPr lang="en-US" sz="2000" dirty="0" err="1"/>
              <a:t>remboursement</a:t>
            </a:r>
            <a:r>
              <a:rPr lang="en-US" sz="2000" dirty="0"/>
              <a:t> final </a:t>
            </a:r>
            <a:r>
              <a:rPr lang="en-US" sz="2000" dirty="0" err="1"/>
              <a:t>ou</a:t>
            </a:r>
            <a:r>
              <a:rPr lang="en-US" sz="2000" dirty="0"/>
              <a:t> </a:t>
            </a:r>
            <a:r>
              <a:rPr lang="en-US" sz="2000" dirty="0" err="1"/>
              <a:t>votre</a:t>
            </a:r>
            <a:r>
              <a:rPr lang="en-US" sz="2000" dirty="0"/>
              <a:t> </a:t>
            </a:r>
            <a:r>
              <a:rPr lang="en-US" sz="2000" dirty="0" err="1"/>
              <a:t>solde</a:t>
            </a:r>
            <a:r>
              <a:rPr lang="en-US" sz="2000" dirty="0"/>
              <a:t> </a:t>
            </a:r>
            <a:r>
              <a:rPr lang="en-US" sz="2000" dirty="0" err="1"/>
              <a:t>dû</a:t>
            </a:r>
            <a:r>
              <a:rPr lang="en-US" sz="2000" dirty="0"/>
              <a:t>.</a:t>
            </a:r>
          </a:p>
          <a:p>
            <a:pPr marL="380365" indent="-342900">
              <a:defRPr/>
            </a:pPr>
            <a:r>
              <a:rPr lang="en-US" sz="2000" dirty="0"/>
              <a:t>Pour les </a:t>
            </a:r>
            <a:r>
              <a:rPr lang="en-US" sz="2000" dirty="0" err="1"/>
              <a:t>peuples</a:t>
            </a:r>
            <a:r>
              <a:rPr lang="en-US" sz="2000" dirty="0"/>
              <a:t> </a:t>
            </a:r>
            <a:r>
              <a:rPr lang="en-US" sz="2000" dirty="0" err="1"/>
              <a:t>autochtones</a:t>
            </a:r>
            <a:r>
              <a:rPr lang="en-US" sz="2000" dirty="0"/>
              <a:t>, le </a:t>
            </a:r>
            <a:r>
              <a:rPr lang="en-US" sz="2000" dirty="0" err="1">
                <a:hlinkClick r:id="rId2"/>
              </a:rPr>
              <a:t>formulaire</a:t>
            </a:r>
            <a:r>
              <a:rPr lang="en-US" sz="2000" dirty="0">
                <a:hlinkClick r:id="rId2"/>
              </a:rPr>
              <a:t> de déclaration simplifiée de crédits et de prestations</a:t>
            </a:r>
            <a:r>
              <a:rPr lang="en-US" sz="2000" dirty="0"/>
              <a:t> </a:t>
            </a:r>
            <a:r>
              <a:rPr lang="en-US" sz="2000" dirty="0" err="1"/>
              <a:t>est</a:t>
            </a:r>
            <a:r>
              <a:rPr lang="en-US" sz="2000" dirty="0"/>
              <a:t> disponible pour simplifier la </a:t>
            </a:r>
            <a:r>
              <a:rPr lang="en-US" sz="2000" dirty="0" err="1"/>
              <a:t>déclaration</a:t>
            </a:r>
            <a:r>
              <a:rPr lang="en-US" sz="2000" dirty="0"/>
              <a:t> </a:t>
            </a:r>
            <a:r>
              <a:rPr lang="en-US" sz="2000" dirty="0" err="1"/>
              <a:t>d'impôts</a:t>
            </a:r>
            <a:r>
              <a:rPr lang="en-US" sz="2000" dirty="0"/>
              <a:t>.</a:t>
            </a:r>
          </a:p>
          <a:p>
            <a:pPr marL="380365" indent="-342900">
              <a:defRPr/>
            </a:pPr>
            <a:r>
              <a:rPr lang="en-US" sz="2000" dirty="0"/>
              <a:t>La T1 et tout </a:t>
            </a:r>
            <a:r>
              <a:rPr lang="en-US" sz="2000" dirty="0" err="1"/>
              <a:t>solde</a:t>
            </a:r>
            <a:r>
              <a:rPr lang="en-US" sz="2000" dirty="0"/>
              <a:t> </a:t>
            </a:r>
            <a:r>
              <a:rPr lang="en-US" sz="2000" dirty="0" err="1"/>
              <a:t>dû</a:t>
            </a:r>
            <a:r>
              <a:rPr lang="en-US" sz="2000" dirty="0"/>
              <a:t> </a:t>
            </a:r>
            <a:r>
              <a:rPr lang="en-US" sz="2000" dirty="0" err="1"/>
              <a:t>sont</a:t>
            </a:r>
            <a:r>
              <a:rPr lang="en-US" sz="2000" dirty="0"/>
              <a:t> </a:t>
            </a:r>
            <a:r>
              <a:rPr lang="en-US" sz="2000" dirty="0" err="1"/>
              <a:t>dûs</a:t>
            </a:r>
            <a:r>
              <a:rPr lang="en-US" sz="2000" dirty="0"/>
              <a:t> le </a:t>
            </a:r>
            <a:r>
              <a:rPr lang="en-US" sz="2000" b="1" dirty="0"/>
              <a:t>30 </a:t>
            </a:r>
            <a:r>
              <a:rPr lang="en-US" sz="2000" b="1" dirty="0" err="1"/>
              <a:t>avril</a:t>
            </a:r>
            <a:r>
              <a:rPr lang="en-US" sz="2000" dirty="0"/>
              <a:t> pour </a:t>
            </a:r>
            <a:r>
              <a:rPr lang="en-US" sz="2000" dirty="0" err="1"/>
              <a:t>l'année</a:t>
            </a:r>
            <a:r>
              <a:rPr lang="en-US" sz="2000" dirty="0"/>
              <a:t> </a:t>
            </a:r>
            <a:r>
              <a:rPr lang="en-US" sz="2000" dirty="0" err="1"/>
              <a:t>fiscale</a:t>
            </a:r>
            <a:r>
              <a:rPr lang="en-US" sz="2000" dirty="0"/>
              <a:t> </a:t>
            </a:r>
            <a:r>
              <a:rPr lang="en-US" sz="2000" dirty="0" err="1"/>
              <a:t>précédente</a:t>
            </a:r>
            <a:r>
              <a:rPr lang="en-US" sz="2000" dirty="0"/>
              <a:t>..</a:t>
            </a:r>
          </a:p>
          <a:p>
            <a:pPr marL="380365" indent="-342900">
              <a:defRPr/>
            </a:pPr>
            <a:r>
              <a:rPr lang="en-US" sz="2000" dirty="0"/>
              <a:t>La T1 </a:t>
            </a:r>
            <a:r>
              <a:rPr lang="en-US" sz="2000" dirty="0" err="1"/>
              <a:t>peut</a:t>
            </a:r>
            <a:r>
              <a:rPr lang="en-US" sz="2000" dirty="0"/>
              <a:t> </a:t>
            </a:r>
            <a:r>
              <a:rPr lang="en-US" sz="2000" dirty="0" err="1"/>
              <a:t>être</a:t>
            </a:r>
            <a:r>
              <a:rPr lang="en-US" sz="2000" dirty="0"/>
              <a:t> </a:t>
            </a:r>
            <a:r>
              <a:rPr lang="en-US" sz="2000" dirty="0" err="1"/>
              <a:t>remplie</a:t>
            </a:r>
            <a:r>
              <a:rPr lang="en-US" sz="2000" dirty="0"/>
              <a:t> </a:t>
            </a:r>
            <a:r>
              <a:rPr lang="en-US" sz="2000" dirty="0" err="1"/>
              <a:t>en</a:t>
            </a:r>
            <a:r>
              <a:rPr lang="en-US" sz="2000" dirty="0"/>
              <a:t> </a:t>
            </a:r>
            <a:r>
              <a:rPr lang="en-US" sz="2000" dirty="0" err="1"/>
              <a:t>utilisant</a:t>
            </a:r>
            <a:r>
              <a:rPr lang="en-US" sz="2000" dirty="0"/>
              <a:t> </a:t>
            </a:r>
            <a:r>
              <a:rPr lang="en-US" sz="2000" dirty="0" err="1"/>
              <a:t>soit</a:t>
            </a:r>
            <a:r>
              <a:rPr lang="en-US" sz="2000" dirty="0"/>
              <a:t> :</a:t>
            </a:r>
          </a:p>
          <a:p>
            <a:pPr marL="723265" lvl="1" indent="-342900">
              <a:buFont typeface="Wingdings" panose="020B0604020202020204" pitchFamily="34" charset="0"/>
              <a:buChar char="q"/>
              <a:defRPr/>
            </a:pPr>
            <a:r>
              <a:rPr lang="en-US" sz="2000" dirty="0" err="1"/>
              <a:t>Logiciel</a:t>
            </a:r>
            <a:r>
              <a:rPr lang="en-US" sz="2000" dirty="0"/>
              <a:t> fiscal </a:t>
            </a:r>
            <a:r>
              <a:rPr lang="en-US" sz="2000" dirty="0" err="1"/>
              <a:t>certifié</a:t>
            </a:r>
          </a:p>
          <a:p>
            <a:pPr marL="723265" lvl="1" indent="-342900">
              <a:buFont typeface="Wingdings" panose="020B0604020202020204" pitchFamily="34" charset="0"/>
              <a:buChar char="q"/>
              <a:defRPr/>
            </a:pPr>
            <a:r>
              <a:rPr lang="en-US" sz="2000" dirty="0"/>
              <a:t>Papier (</a:t>
            </a:r>
            <a:r>
              <a:rPr lang="en-US" sz="2000" dirty="0" err="1"/>
              <a:t>manuel</a:t>
            </a:r>
            <a:r>
              <a:rPr lang="en-US" sz="2000" dirty="0"/>
              <a:t>)</a:t>
            </a:r>
            <a:endParaRPr lang="en-US" dirty="0"/>
          </a:p>
        </p:txBody>
      </p:sp>
    </p:spTree>
    <p:extLst>
      <p:ext uri="{BB962C8B-B14F-4D97-AF65-F5344CB8AC3E}">
        <p14:creationId xmlns:p14="http://schemas.microsoft.com/office/powerpoint/2010/main" val="143587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US" sz="3600" dirty="0" err="1"/>
              <a:t>Utiliser</a:t>
            </a:r>
            <a:r>
              <a:rPr lang="en-US" sz="3600" dirty="0"/>
              <a:t> un </a:t>
            </a:r>
            <a:r>
              <a:rPr lang="en-US" sz="3600" dirty="0" err="1"/>
              <a:t>logiciel</a:t>
            </a:r>
            <a:r>
              <a:rPr lang="en-US" sz="3600" dirty="0"/>
              <a:t> </a:t>
            </a:r>
            <a:r>
              <a:rPr lang="en-US" sz="3600" dirty="0" err="1"/>
              <a:t>d’impôt</a:t>
            </a:r>
            <a:r>
              <a:rPr lang="en-US" sz="3600" dirty="0"/>
              <a:t> </a:t>
            </a:r>
            <a:r>
              <a:rPr lang="en-US" sz="3600" dirty="0" err="1"/>
              <a:t>homologué</a:t>
            </a:r>
            <a:endParaRPr lang="en-US" sz="3600" dirty="0"/>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571561"/>
            <a:ext cx="8638967" cy="4466930"/>
          </a:xfrm>
        </p:spPr>
        <p:txBody>
          <a:bodyPr>
            <a:normAutofit lnSpcReduction="10000"/>
          </a:bodyPr>
          <a:lstStyle/>
          <a:p>
            <a:pPr marL="37465" indent="0">
              <a:lnSpc>
                <a:spcPct val="110000"/>
              </a:lnSpc>
              <a:buNone/>
              <a:defRPr/>
            </a:pPr>
            <a:r>
              <a:rPr lang="en-US" sz="2000" dirty="0"/>
              <a:t>Le service </a:t>
            </a:r>
            <a:r>
              <a:rPr lang="en-US" sz="2000" b="1" dirty="0"/>
              <a:t>IMPÔTNET</a:t>
            </a:r>
            <a:r>
              <a:rPr lang="en-US" sz="2000" dirty="0"/>
              <a:t> </a:t>
            </a:r>
            <a:r>
              <a:rPr lang="en-US" sz="2000" dirty="0" err="1"/>
              <a:t>est</a:t>
            </a:r>
            <a:r>
              <a:rPr lang="en-US" sz="2000" dirty="0"/>
              <a:t> </a:t>
            </a:r>
            <a:r>
              <a:rPr lang="en-US" sz="2000" dirty="0" err="1"/>
              <a:t>maintenant</a:t>
            </a:r>
            <a:r>
              <a:rPr lang="en-US" sz="2000" dirty="0"/>
              <a:t> </a:t>
            </a:r>
            <a:r>
              <a:rPr lang="en-US" sz="2000" dirty="0" err="1"/>
              <a:t>disponibles</a:t>
            </a:r>
            <a:r>
              <a:rPr lang="en-US" sz="2000" dirty="0"/>
              <a:t> pour la transmission </a:t>
            </a:r>
            <a:r>
              <a:rPr lang="en-US" sz="2000" dirty="0" err="1"/>
              <a:t>électronique</a:t>
            </a:r>
            <a:r>
              <a:rPr lang="en-US" sz="2000" dirty="0"/>
              <a:t> de votre </a:t>
            </a:r>
            <a:r>
              <a:rPr lang="en-US" sz="2000" dirty="0" err="1"/>
              <a:t>déclaration</a:t>
            </a:r>
            <a:r>
              <a:rPr lang="en-US" sz="2000" dirty="0"/>
              <a:t> de </a:t>
            </a:r>
            <a:r>
              <a:rPr lang="en-US" sz="2000" dirty="0" err="1"/>
              <a:t>revenus</a:t>
            </a:r>
            <a:r>
              <a:rPr lang="en-US" sz="2000" dirty="0"/>
              <a:t> et de </a:t>
            </a:r>
            <a:r>
              <a:rPr lang="en-US" sz="2000" dirty="0" err="1"/>
              <a:t>prestations</a:t>
            </a:r>
            <a:r>
              <a:rPr lang="en-US" sz="2000" dirty="0"/>
              <a:t> T1.</a:t>
            </a:r>
            <a:endParaRPr lang="en-US" dirty="0"/>
          </a:p>
          <a:p>
            <a:pPr marL="37465" indent="0">
              <a:lnSpc>
                <a:spcPct val="110000"/>
              </a:lnSpc>
              <a:buNone/>
              <a:defRPr/>
            </a:pPr>
            <a:r>
              <a:rPr lang="en-US" sz="2000" dirty="0"/>
              <a:t>Il </a:t>
            </a:r>
            <a:r>
              <a:rPr lang="en-US" sz="2000" dirty="0" err="1"/>
              <a:t>simplifie</a:t>
            </a:r>
            <a:r>
              <a:rPr lang="en-US" sz="2000" dirty="0"/>
              <a:t> la </a:t>
            </a:r>
            <a:r>
              <a:rPr lang="en-US" sz="2000" dirty="0" err="1"/>
              <a:t>déclaration</a:t>
            </a:r>
            <a:r>
              <a:rPr lang="en-US" sz="2000" dirty="0"/>
              <a:t> </a:t>
            </a:r>
            <a:r>
              <a:rPr lang="en-US" sz="2000" dirty="0" err="1"/>
              <a:t>d'impôts</a:t>
            </a:r>
            <a:r>
              <a:rPr lang="en-US" sz="2000" dirty="0"/>
              <a:t> et </a:t>
            </a:r>
            <a:r>
              <a:rPr lang="en-US" sz="2000" dirty="0" err="1"/>
              <a:t>offre</a:t>
            </a:r>
            <a:r>
              <a:rPr lang="en-US" sz="2000" dirty="0"/>
              <a:t> les </a:t>
            </a:r>
            <a:r>
              <a:rPr lang="en-US" sz="2000" dirty="0" err="1"/>
              <a:t>avantages</a:t>
            </a:r>
            <a:r>
              <a:rPr lang="en-US" sz="2000" dirty="0"/>
              <a:t> </a:t>
            </a:r>
            <a:r>
              <a:rPr lang="en-US" sz="2000" dirty="0" err="1"/>
              <a:t>suivants</a:t>
            </a:r>
            <a:r>
              <a:rPr lang="en-US" sz="2000" dirty="0"/>
              <a:t> :</a:t>
            </a:r>
            <a:endParaRPr lang="en-US" dirty="0"/>
          </a:p>
          <a:p>
            <a:pPr marL="380365" indent="-342900">
              <a:lnSpc>
                <a:spcPct val="110000"/>
              </a:lnSpc>
              <a:defRPr/>
            </a:pPr>
            <a:r>
              <a:rPr lang="en-US" sz="2000" dirty="0"/>
              <a:t>Vous </a:t>
            </a:r>
            <a:r>
              <a:rPr lang="en-US" sz="2000" dirty="0" err="1"/>
              <a:t>pouvez</a:t>
            </a:r>
            <a:r>
              <a:rPr lang="en-US" sz="2000" dirty="0"/>
              <a:t> </a:t>
            </a:r>
            <a:r>
              <a:rPr lang="en-US" sz="2000" dirty="0" err="1"/>
              <a:t>déposer</a:t>
            </a:r>
            <a:r>
              <a:rPr lang="en-US" sz="2000" dirty="0"/>
              <a:t> votre </a:t>
            </a:r>
            <a:r>
              <a:rPr lang="en-US" sz="2000" dirty="0" err="1"/>
              <a:t>déclaration</a:t>
            </a:r>
            <a:r>
              <a:rPr lang="en-US" sz="2000" dirty="0"/>
              <a:t> de </a:t>
            </a:r>
            <a:r>
              <a:rPr lang="en-US" sz="2000" dirty="0" err="1"/>
              <a:t>revenus</a:t>
            </a:r>
            <a:r>
              <a:rPr lang="en-US" sz="2000" dirty="0"/>
              <a:t> </a:t>
            </a:r>
            <a:r>
              <a:rPr lang="en-US" sz="2000" dirty="0" err="1"/>
              <a:t>directement</a:t>
            </a:r>
            <a:r>
              <a:rPr lang="en-US" sz="2000" dirty="0"/>
              <a:t> </a:t>
            </a:r>
            <a:r>
              <a:rPr lang="en-US" sz="2000" dirty="0" err="1"/>
              <a:t>auprès</a:t>
            </a:r>
            <a:r>
              <a:rPr lang="en-US" sz="2000" dirty="0"/>
              <a:t> d'un IMPÔTNET- </a:t>
            </a:r>
            <a:r>
              <a:rPr lang="en-US" sz="2000" dirty="0" err="1"/>
              <a:t>logiciel</a:t>
            </a:r>
            <a:r>
              <a:rPr lang="en-US" sz="2000" dirty="0"/>
              <a:t> fiscal </a:t>
            </a:r>
            <a:r>
              <a:rPr lang="en-US" sz="2000" dirty="0" err="1"/>
              <a:t>certifié</a:t>
            </a:r>
            <a:r>
              <a:rPr lang="en-US" sz="2000" dirty="0"/>
              <a:t>, qui </a:t>
            </a:r>
            <a:r>
              <a:rPr lang="en-US" sz="2000" dirty="0" err="1"/>
              <a:t>est</a:t>
            </a:r>
            <a:r>
              <a:rPr lang="en-US" sz="2000" dirty="0"/>
              <a:t> plus précis et </a:t>
            </a:r>
            <a:r>
              <a:rPr lang="en-US" sz="2000" dirty="0" err="1"/>
              <a:t>présente</a:t>
            </a:r>
            <a:r>
              <a:rPr lang="en-US" sz="2000" dirty="0"/>
              <a:t> </a:t>
            </a:r>
            <a:r>
              <a:rPr lang="en-US" sz="2000" dirty="0" err="1"/>
              <a:t>moins</a:t>
            </a:r>
            <a:r>
              <a:rPr lang="en-US" sz="2000" dirty="0"/>
              <a:t> de </a:t>
            </a:r>
            <a:r>
              <a:rPr lang="en-US" sz="2000" dirty="0" err="1"/>
              <a:t>risques</a:t>
            </a:r>
            <a:r>
              <a:rPr lang="en-US" sz="2000" dirty="0"/>
              <a:t> </a:t>
            </a:r>
            <a:r>
              <a:rPr lang="en-US" sz="2000" dirty="0" err="1"/>
              <a:t>d'erreurs</a:t>
            </a:r>
            <a:r>
              <a:rPr lang="en-US" sz="2000" dirty="0"/>
              <a:t>.</a:t>
            </a:r>
          </a:p>
          <a:p>
            <a:pPr marL="380365" indent="-342900">
              <a:lnSpc>
                <a:spcPct val="110000"/>
              </a:lnSpc>
              <a:defRPr/>
            </a:pPr>
            <a:r>
              <a:rPr lang="en-US" sz="2000" dirty="0"/>
              <a:t>Vous </a:t>
            </a:r>
            <a:r>
              <a:rPr lang="en-US" sz="2000" dirty="0" err="1"/>
              <a:t>obtenez</a:t>
            </a:r>
            <a:r>
              <a:rPr lang="en-US" sz="2000" dirty="0"/>
              <a:t> </a:t>
            </a:r>
            <a:r>
              <a:rPr lang="en-US" sz="2000" dirty="0" err="1"/>
              <a:t>une</a:t>
            </a:r>
            <a:r>
              <a:rPr lang="en-US" sz="2000" dirty="0"/>
              <a:t> confirmation </a:t>
            </a:r>
            <a:r>
              <a:rPr lang="en-US" sz="2000" dirty="0" err="1"/>
              <a:t>immédiate</a:t>
            </a:r>
            <a:r>
              <a:rPr lang="en-US" sz="2000" dirty="0"/>
              <a:t> de la </a:t>
            </a:r>
            <a:r>
              <a:rPr lang="en-US" sz="2000" dirty="0" err="1"/>
              <a:t>réception</a:t>
            </a:r>
            <a:r>
              <a:rPr lang="en-US" sz="2000" dirty="0"/>
              <a:t>.</a:t>
            </a:r>
          </a:p>
          <a:p>
            <a:pPr marL="380365" indent="-342900">
              <a:lnSpc>
                <a:spcPct val="110000"/>
              </a:lnSpc>
              <a:defRPr/>
            </a:pPr>
            <a:r>
              <a:rPr lang="en-US" sz="2000" dirty="0"/>
              <a:t>Il </a:t>
            </a:r>
            <a:r>
              <a:rPr lang="en-US" sz="2000" dirty="0" err="1"/>
              <a:t>n'est</a:t>
            </a:r>
            <a:r>
              <a:rPr lang="en-US" sz="2000" dirty="0"/>
              <a:t> pas </a:t>
            </a:r>
            <a:r>
              <a:rPr lang="en-US" sz="2000" dirty="0" err="1"/>
              <a:t>nécessaire</a:t>
            </a:r>
            <a:r>
              <a:rPr lang="en-US" sz="2000" dirty="0"/>
              <a:t> </a:t>
            </a:r>
            <a:r>
              <a:rPr lang="en-US" sz="2000" dirty="0" err="1"/>
              <a:t>d'envoyer</a:t>
            </a:r>
            <a:r>
              <a:rPr lang="en-US" sz="2000" dirty="0"/>
              <a:t> des </a:t>
            </a:r>
            <a:r>
              <a:rPr lang="en-US" sz="2000" dirty="0" err="1"/>
              <a:t>reçus</a:t>
            </a:r>
            <a:r>
              <a:rPr lang="en-US" sz="2000" dirty="0"/>
              <a:t>, </a:t>
            </a:r>
            <a:r>
              <a:rPr lang="en-US" sz="2000" dirty="0" err="1"/>
              <a:t>sauf</a:t>
            </a:r>
            <a:r>
              <a:rPr lang="en-US" sz="2000" dirty="0"/>
              <a:t> </a:t>
            </a:r>
            <a:r>
              <a:rPr lang="en-US" sz="2000" dirty="0" err="1"/>
              <a:t>si</a:t>
            </a:r>
            <a:r>
              <a:rPr lang="en-US" sz="2000" dirty="0"/>
              <a:t> on vous le </a:t>
            </a:r>
            <a:r>
              <a:rPr lang="en-US" sz="2000" dirty="0" err="1"/>
              <a:t>demande</a:t>
            </a:r>
            <a:r>
              <a:rPr lang="en-US" sz="2000" dirty="0"/>
              <a:t>.</a:t>
            </a:r>
            <a:endParaRPr lang="en-US" dirty="0"/>
          </a:p>
          <a:p>
            <a:pPr marL="380365" indent="-342900">
              <a:lnSpc>
                <a:spcPct val="110000"/>
              </a:lnSpc>
              <a:defRPr/>
            </a:pPr>
            <a:r>
              <a:rPr lang="en-US" sz="2000" dirty="0"/>
              <a:t>Vous </a:t>
            </a:r>
            <a:r>
              <a:rPr lang="en-US" sz="2000" dirty="0" err="1"/>
              <a:t>obtenez</a:t>
            </a:r>
            <a:r>
              <a:rPr lang="en-US" sz="2000" dirty="0"/>
              <a:t> votre </a:t>
            </a:r>
            <a:r>
              <a:rPr lang="en-US" sz="2000" dirty="0" err="1"/>
              <a:t>remboursement</a:t>
            </a:r>
            <a:r>
              <a:rPr lang="en-US" sz="2000" dirty="0"/>
              <a:t> plus </a:t>
            </a:r>
            <a:r>
              <a:rPr lang="en-US" sz="2000" dirty="0" err="1"/>
              <a:t>rapidement</a:t>
            </a:r>
            <a:r>
              <a:rPr lang="en-US" sz="2000" dirty="0"/>
              <a:t> grâce à IMPÔTNET; avec le </a:t>
            </a:r>
            <a:r>
              <a:rPr lang="en-US" sz="2000" dirty="0" err="1"/>
              <a:t>dépôt</a:t>
            </a:r>
            <a:r>
              <a:rPr lang="en-US" sz="2000" dirty="0"/>
              <a:t> direct, vous </a:t>
            </a:r>
            <a:r>
              <a:rPr lang="en-US" sz="2000" dirty="0" err="1"/>
              <a:t>pouvez</a:t>
            </a:r>
            <a:r>
              <a:rPr lang="en-US" sz="2000" dirty="0"/>
              <a:t> </a:t>
            </a:r>
            <a:r>
              <a:rPr lang="en-US" sz="2000" dirty="0" err="1"/>
              <a:t>recevoir</a:t>
            </a:r>
            <a:r>
              <a:rPr lang="en-US" sz="2000" dirty="0"/>
              <a:t> votre </a:t>
            </a:r>
            <a:r>
              <a:rPr lang="en-US" sz="2000" dirty="0" err="1"/>
              <a:t>remboursement</a:t>
            </a:r>
            <a:r>
              <a:rPr lang="en-US" sz="2000" dirty="0"/>
              <a:t> dans un </a:t>
            </a:r>
            <a:r>
              <a:rPr lang="en-US" sz="2000" dirty="0" err="1"/>
              <a:t>délai</a:t>
            </a:r>
            <a:r>
              <a:rPr lang="en-US" sz="2000" dirty="0"/>
              <a:t> de 2 </a:t>
            </a:r>
            <a:r>
              <a:rPr lang="en-US" sz="2000" dirty="0" err="1"/>
              <a:t>semaines</a:t>
            </a:r>
            <a:r>
              <a:rPr lang="en-US" sz="2000" dirty="0"/>
              <a:t>.</a:t>
            </a:r>
          </a:p>
          <a:p>
            <a:pPr marL="37465" indent="0">
              <a:buNone/>
              <a:defRPr/>
            </a:pPr>
            <a:endParaRPr lang="en-US" sz="2000" dirty="0"/>
          </a:p>
          <a:p>
            <a:pPr marL="37465" indent="0">
              <a:buNone/>
              <a:defRPr/>
            </a:pPr>
            <a:endParaRPr lang="en-US" sz="2000" dirty="0"/>
          </a:p>
          <a:p>
            <a:pPr marL="37465" indent="0">
              <a:buNone/>
              <a:defRPr/>
            </a:pPr>
            <a:endParaRPr lang="en-US" sz="2000" dirty="0"/>
          </a:p>
        </p:txBody>
      </p:sp>
    </p:spTree>
    <p:extLst>
      <p:ext uri="{BB962C8B-B14F-4D97-AF65-F5344CB8AC3E}">
        <p14:creationId xmlns:p14="http://schemas.microsoft.com/office/powerpoint/2010/main" val="74623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571560"/>
            <a:ext cx="8638967" cy="5208801"/>
          </a:xfrm>
        </p:spPr>
        <p:txBody>
          <a:bodyPr>
            <a:normAutofit/>
          </a:bodyPr>
          <a:lstStyle/>
          <a:p>
            <a:pPr marL="37465" indent="0">
              <a:lnSpc>
                <a:spcPct val="100000"/>
              </a:lnSpc>
              <a:buNone/>
              <a:defRPr/>
            </a:pPr>
            <a:endParaRPr lang="en-US" sz="800" dirty="0"/>
          </a:p>
          <a:p>
            <a:pPr marL="37465" indent="0">
              <a:lnSpc>
                <a:spcPct val="100000"/>
              </a:lnSpc>
              <a:buNone/>
              <a:defRPr/>
            </a:pPr>
            <a:r>
              <a:rPr lang="en-US" sz="2000" dirty="0"/>
              <a:t>Le lien </a:t>
            </a:r>
            <a:r>
              <a:rPr lang="en-US" sz="2000" dirty="0" err="1"/>
              <a:t>suivant</a:t>
            </a:r>
            <a:r>
              <a:rPr lang="en-US" sz="2000" dirty="0"/>
              <a:t> </a:t>
            </a:r>
            <a:r>
              <a:rPr lang="en-US" sz="2000" dirty="0" err="1"/>
              <a:t>vous</a:t>
            </a:r>
            <a:r>
              <a:rPr lang="en-US" sz="2000" dirty="0"/>
              <a:t> </a:t>
            </a:r>
            <a:r>
              <a:rPr lang="en-US" sz="2000" dirty="0" err="1"/>
              <a:t>permet</a:t>
            </a:r>
            <a:r>
              <a:rPr lang="en-US" sz="2000" dirty="0"/>
              <a:t> </a:t>
            </a:r>
            <a:r>
              <a:rPr lang="en-US" sz="2000" dirty="0" err="1"/>
              <a:t>d'accéder</a:t>
            </a:r>
            <a:r>
              <a:rPr lang="en-US" sz="2000" dirty="0"/>
              <a:t> à la </a:t>
            </a:r>
            <a:r>
              <a:rPr lang="en-US" sz="2000" dirty="0" err="1"/>
              <a:t>liste</a:t>
            </a:r>
            <a:r>
              <a:rPr lang="en-US" sz="2000" dirty="0"/>
              <a:t> des </a:t>
            </a:r>
            <a:r>
              <a:rPr lang="en-US" sz="2000" dirty="0" err="1"/>
              <a:t>fournisseurs</a:t>
            </a:r>
            <a:r>
              <a:rPr lang="en-US" sz="2000" dirty="0"/>
              <a:t> de </a:t>
            </a:r>
            <a:r>
              <a:rPr lang="en-US" sz="2000" dirty="0" err="1"/>
              <a:t>logiciels</a:t>
            </a:r>
            <a:r>
              <a:rPr lang="en-US" sz="2000" dirty="0"/>
              <a:t> </a:t>
            </a:r>
            <a:r>
              <a:rPr lang="en-US" sz="2000" dirty="0" err="1"/>
              <a:t>gratuits</a:t>
            </a:r>
            <a:r>
              <a:rPr lang="en-US" sz="2000" dirty="0"/>
              <a:t> et </a:t>
            </a:r>
            <a:r>
              <a:rPr lang="en-US" sz="2000" dirty="0" err="1"/>
              <a:t>payants</a:t>
            </a:r>
            <a:r>
              <a:rPr lang="en-US" sz="2000" dirty="0"/>
              <a:t> </a:t>
            </a:r>
            <a:r>
              <a:rPr lang="en-US" sz="2000" dirty="0" err="1"/>
              <a:t>certifiés</a:t>
            </a:r>
            <a:r>
              <a:rPr lang="en-US" sz="2000" dirty="0"/>
              <a:t> par IMPÔTNET. (</a:t>
            </a:r>
            <a:r>
              <a:rPr lang="en-US" sz="2000" dirty="0" err="1"/>
              <a:t>en</a:t>
            </a:r>
            <a:r>
              <a:rPr lang="en-US" sz="2000" dirty="0"/>
              <a:t> </a:t>
            </a:r>
            <a:r>
              <a:rPr lang="en-US" sz="2000" dirty="0" err="1"/>
              <a:t>ligne</a:t>
            </a:r>
            <a:r>
              <a:rPr lang="en-US" sz="2000" dirty="0"/>
              <a:t> et mobile)</a:t>
            </a:r>
            <a:endParaRPr lang="en-US" dirty="0"/>
          </a:p>
          <a:p>
            <a:pPr marL="37465" indent="0">
              <a:lnSpc>
                <a:spcPct val="100000"/>
              </a:lnSpc>
              <a:buNone/>
              <a:defRPr/>
            </a:pPr>
            <a:endParaRPr lang="en-US" sz="2000" dirty="0"/>
          </a:p>
          <a:p>
            <a:pPr marL="37465" indent="0">
              <a:lnSpc>
                <a:spcPct val="100000"/>
              </a:lnSpc>
              <a:buNone/>
              <a:defRPr/>
            </a:pPr>
            <a:r>
              <a:rPr lang="en-US" sz="2000">
                <a:hlinkClick r:id="rId2"/>
              </a:rPr>
              <a:t>Logiciels d’impôt homologués (cliquez pour explorer)</a:t>
            </a:r>
            <a:r>
              <a:rPr lang="en-US" sz="2000" dirty="0"/>
              <a:t>  </a:t>
            </a:r>
          </a:p>
          <a:p>
            <a:pPr marL="37465" indent="0">
              <a:lnSpc>
                <a:spcPct val="100000"/>
              </a:lnSpc>
              <a:buNone/>
              <a:defRPr/>
            </a:pPr>
            <a:endParaRPr lang="en-US" sz="2000" dirty="0"/>
          </a:p>
          <a:p>
            <a:pPr marL="37465" indent="0">
              <a:lnSpc>
                <a:spcPct val="100000"/>
              </a:lnSpc>
              <a:buNone/>
              <a:defRPr/>
            </a:pPr>
            <a:r>
              <a:rPr lang="en-US" sz="2000" dirty="0"/>
              <a:t>Les </a:t>
            </a:r>
            <a:r>
              <a:rPr lang="en-US" sz="2000" dirty="0" err="1"/>
              <a:t>logiciels</a:t>
            </a:r>
            <a:r>
              <a:rPr lang="en-US" sz="2000" dirty="0"/>
              <a:t> </a:t>
            </a:r>
            <a:r>
              <a:rPr lang="en-US" sz="2000" dirty="0" err="1"/>
              <a:t>fiscaux</a:t>
            </a:r>
            <a:r>
              <a:rPr lang="en-US" sz="2000" dirty="0"/>
              <a:t> </a:t>
            </a:r>
            <a:r>
              <a:rPr lang="en-US" sz="2000" dirty="0" err="1"/>
              <a:t>vous</a:t>
            </a:r>
            <a:r>
              <a:rPr lang="en-US" sz="2000" dirty="0"/>
              <a:t> </a:t>
            </a:r>
            <a:r>
              <a:rPr lang="en-US" sz="2000" dirty="0" err="1"/>
              <a:t>guident</a:t>
            </a:r>
            <a:r>
              <a:rPr lang="en-US" sz="2000" dirty="0"/>
              <a:t> </a:t>
            </a:r>
            <a:r>
              <a:rPr lang="en-US" sz="2000" dirty="0" err="1"/>
              <a:t>en</a:t>
            </a:r>
            <a:r>
              <a:rPr lang="en-US" sz="2000" dirty="0"/>
              <a:t> </a:t>
            </a:r>
            <a:r>
              <a:rPr lang="en-US" sz="2000" dirty="0" err="1"/>
              <a:t>vous</a:t>
            </a:r>
            <a:r>
              <a:rPr lang="en-US" sz="2000" dirty="0"/>
              <a:t> </a:t>
            </a:r>
            <a:r>
              <a:rPr lang="en-US" sz="2000" dirty="0" err="1"/>
              <a:t>posant</a:t>
            </a:r>
            <a:r>
              <a:rPr lang="en-US" sz="2000" dirty="0"/>
              <a:t> des questions </a:t>
            </a:r>
            <a:r>
              <a:rPr lang="en-US" sz="2000" dirty="0" err="1"/>
              <a:t>spécifiques</a:t>
            </a:r>
            <a:r>
              <a:rPr lang="en-US" sz="2000" dirty="0"/>
              <a:t> et </a:t>
            </a:r>
            <a:r>
              <a:rPr lang="en-US" sz="2000" dirty="0" err="1"/>
              <a:t>simplifient</a:t>
            </a:r>
            <a:r>
              <a:rPr lang="en-US" sz="2000" dirty="0"/>
              <a:t> </a:t>
            </a:r>
            <a:r>
              <a:rPr lang="en-US" sz="2000" dirty="0" err="1"/>
              <a:t>grandement</a:t>
            </a:r>
            <a:r>
              <a:rPr lang="en-US" sz="2000" dirty="0"/>
              <a:t> la </a:t>
            </a:r>
            <a:r>
              <a:rPr lang="en-US" sz="2000" dirty="0" err="1"/>
              <a:t>préparation</a:t>
            </a:r>
            <a:r>
              <a:rPr lang="en-US" sz="2000" dirty="0"/>
              <a:t> de </a:t>
            </a:r>
            <a:r>
              <a:rPr lang="en-US" sz="2000" dirty="0" err="1"/>
              <a:t>l'impôt</a:t>
            </a:r>
            <a:r>
              <a:rPr lang="en-US" sz="2000" dirty="0"/>
              <a:t> </a:t>
            </a:r>
            <a:r>
              <a:rPr lang="en-US" sz="2000" dirty="0" err="1"/>
              <a:t>en</a:t>
            </a:r>
            <a:r>
              <a:rPr lang="en-US" sz="2000" dirty="0"/>
              <a:t> </a:t>
            </a:r>
            <a:r>
              <a:rPr lang="en-US" sz="2000" dirty="0" err="1"/>
              <a:t>vous</a:t>
            </a:r>
            <a:r>
              <a:rPr lang="en-US" sz="2000" dirty="0"/>
              <a:t> </a:t>
            </a:r>
            <a:r>
              <a:rPr lang="en-US" sz="2000" dirty="0" err="1"/>
              <a:t>accompagnant</a:t>
            </a:r>
            <a:r>
              <a:rPr lang="en-US" sz="2000" dirty="0"/>
              <a:t> tout au long du </a:t>
            </a:r>
            <a:r>
              <a:rPr lang="en-US" sz="2000" dirty="0" err="1"/>
              <a:t>processus</a:t>
            </a:r>
            <a:r>
              <a:rPr lang="en-US" sz="2000" dirty="0"/>
              <a:t>.</a:t>
            </a:r>
            <a:endParaRPr lang="en-US" dirty="0"/>
          </a:p>
          <a:p>
            <a:pPr marL="37465" indent="0">
              <a:buNone/>
              <a:defRPr/>
            </a:pPr>
            <a:endParaRPr lang="en-US" sz="2000" dirty="0"/>
          </a:p>
          <a:p>
            <a:pPr marL="37465" indent="0">
              <a:buNone/>
              <a:defRPr/>
            </a:pPr>
            <a:endParaRPr lang="en-US" sz="2000" dirty="0"/>
          </a:p>
          <a:p>
            <a:pPr marL="37465" indent="0">
              <a:buNone/>
              <a:defRPr/>
            </a:pPr>
            <a:endParaRPr lang="en-US" sz="2000" dirty="0"/>
          </a:p>
          <a:p>
            <a:pPr marL="37465" indent="0">
              <a:buNone/>
              <a:defRPr/>
            </a:pPr>
            <a:endParaRPr lang="en-US" sz="2000" dirty="0"/>
          </a:p>
        </p:txBody>
      </p:sp>
      <p:sp>
        <p:nvSpPr>
          <p:cNvPr id="5" name="Title 1">
            <a:extLst>
              <a:ext uri="{FF2B5EF4-FFF2-40B4-BE49-F238E27FC236}">
                <a16:creationId xmlns:a16="http://schemas.microsoft.com/office/drawing/2014/main" id="{473C76DD-FE39-A266-8B01-324E7A80E209}"/>
              </a:ext>
            </a:extLst>
          </p:cNvPr>
          <p:cNvSpPr>
            <a:spLocks noGrp="1"/>
          </p:cNvSpPr>
          <p:nvPr>
            <p:ph type="title"/>
          </p:nvPr>
        </p:nvSpPr>
        <p:spPr>
          <a:xfrm>
            <a:off x="251406" y="365129"/>
            <a:ext cx="8638967" cy="1325563"/>
          </a:xfrm>
        </p:spPr>
        <p:txBody>
          <a:bodyPr>
            <a:normAutofit/>
          </a:bodyPr>
          <a:lstStyle/>
          <a:p>
            <a:r>
              <a:rPr lang="en-US" sz="3600" dirty="0" err="1"/>
              <a:t>Utiliser</a:t>
            </a:r>
            <a:r>
              <a:rPr lang="en-US" sz="3600" dirty="0"/>
              <a:t> un </a:t>
            </a:r>
            <a:r>
              <a:rPr lang="en-US" sz="3600" dirty="0" err="1"/>
              <a:t>logiciel</a:t>
            </a:r>
            <a:r>
              <a:rPr lang="en-US" sz="3600" dirty="0"/>
              <a:t> </a:t>
            </a:r>
            <a:r>
              <a:rPr lang="en-US" sz="3600" dirty="0" err="1"/>
              <a:t>d’impôt</a:t>
            </a:r>
            <a:r>
              <a:rPr lang="en-US" sz="3600" dirty="0"/>
              <a:t> </a:t>
            </a:r>
            <a:r>
              <a:rPr lang="en-US" sz="3600" dirty="0" err="1"/>
              <a:t>homologué</a:t>
            </a:r>
            <a:endParaRPr lang="en-US" sz="3600" dirty="0"/>
          </a:p>
        </p:txBody>
      </p:sp>
    </p:spTree>
    <p:extLst>
      <p:ext uri="{BB962C8B-B14F-4D97-AF65-F5344CB8AC3E}">
        <p14:creationId xmlns:p14="http://schemas.microsoft.com/office/powerpoint/2010/main" val="110523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US" sz="3600" dirty="0" err="1"/>
              <a:t>Utiliser</a:t>
            </a:r>
            <a:r>
              <a:rPr lang="en-US" sz="3600" dirty="0"/>
              <a:t> un </a:t>
            </a:r>
            <a:r>
              <a:rPr lang="en-US" sz="3600" dirty="0" err="1"/>
              <a:t>logiciel</a:t>
            </a:r>
            <a:r>
              <a:rPr lang="en-US" sz="3600" dirty="0"/>
              <a:t> </a:t>
            </a:r>
            <a:r>
              <a:rPr lang="en-US" sz="3600" dirty="0" err="1"/>
              <a:t>d’impôt</a:t>
            </a:r>
            <a:r>
              <a:rPr lang="en-US" sz="3600" dirty="0"/>
              <a:t> </a:t>
            </a:r>
            <a:r>
              <a:rPr lang="en-US" sz="3600" dirty="0" err="1"/>
              <a:t>homologué</a:t>
            </a:r>
            <a:endParaRPr lang="en-US" dirty="0"/>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971874"/>
            <a:ext cx="8638967" cy="4381217"/>
          </a:xfrm>
        </p:spPr>
        <p:txBody>
          <a:bodyPr>
            <a:normAutofit/>
          </a:bodyPr>
          <a:lstStyle/>
          <a:p>
            <a:pPr marL="37465" indent="0">
              <a:lnSpc>
                <a:spcPct val="100000"/>
              </a:lnSpc>
              <a:buNone/>
              <a:defRPr/>
            </a:pPr>
            <a:r>
              <a:rPr lang="en-US" sz="2000" b="1" dirty="0" err="1"/>
              <a:t>Préremplir</a:t>
            </a:r>
            <a:r>
              <a:rPr lang="en-US" sz="2000" b="1" dirty="0"/>
              <a:t> ma </a:t>
            </a:r>
            <a:r>
              <a:rPr lang="en-US" sz="2000" b="1" dirty="0" err="1"/>
              <a:t>déclaration</a:t>
            </a:r>
            <a:endParaRPr lang="en-US" sz="2000" dirty="0"/>
          </a:p>
          <a:p>
            <a:pPr marL="380365" indent="-342900">
              <a:lnSpc>
                <a:spcPct val="100000"/>
              </a:lnSpc>
              <a:defRPr/>
            </a:pPr>
            <a:r>
              <a:rPr lang="fr-FR" sz="2000" dirty="0"/>
              <a:t>Si vous vous êtes inscrit au service Mon dossier de l'ARC et que vous utilisez un logiciel d'impôt certifié IMPÔTNET, vous avez la possibilité d'utiliser la fonction de remplissage automatique.</a:t>
            </a:r>
          </a:p>
          <a:p>
            <a:pPr marL="380365" indent="-342900">
              <a:lnSpc>
                <a:spcPct val="100000"/>
              </a:lnSpc>
              <a:defRPr/>
            </a:pPr>
            <a:r>
              <a:rPr lang="fr-FR" sz="2000" dirty="0"/>
              <a:t>Cette fonction permet de remplir rapidement et avec précision votre T1 à l'aide des renseignements fiscaux que l'ARC a déjà en dossier pour vous.</a:t>
            </a:r>
          </a:p>
          <a:p>
            <a:pPr marL="380365" indent="-342900">
              <a:lnSpc>
                <a:spcPct val="100000"/>
              </a:lnSpc>
              <a:defRPr/>
            </a:pPr>
            <a:r>
              <a:rPr lang="en-US" sz="2000" dirty="0" err="1"/>
              <a:t>Voir</a:t>
            </a:r>
            <a:r>
              <a:rPr lang="en-US" sz="2000" dirty="0"/>
              <a:t> : </a:t>
            </a:r>
            <a:r>
              <a:rPr lang="en-US" sz="2000" dirty="0" err="1">
                <a:hlinkClick r:id="rId2"/>
              </a:rPr>
              <a:t>Préremplir</a:t>
            </a:r>
            <a:r>
              <a:rPr lang="en-US" sz="2000" dirty="0">
                <a:hlinkClick r:id="rId2"/>
              </a:rPr>
              <a:t> ma </a:t>
            </a:r>
            <a:r>
              <a:rPr lang="en-US" sz="2000" dirty="0" err="1">
                <a:hlinkClick r:id="rId2"/>
              </a:rPr>
              <a:t>déclaration</a:t>
            </a:r>
            <a:endParaRPr lang="en-US" sz="2000" dirty="0"/>
          </a:p>
          <a:p>
            <a:pPr marL="37465" indent="0">
              <a:buNone/>
              <a:defRPr/>
            </a:pPr>
            <a:endParaRPr lang="en-US" sz="2000" dirty="0"/>
          </a:p>
          <a:p>
            <a:pPr marL="37465" indent="0">
              <a:buNone/>
              <a:defRPr/>
            </a:pPr>
            <a:endParaRPr lang="en-US" sz="2000" dirty="0"/>
          </a:p>
        </p:txBody>
      </p:sp>
    </p:spTree>
    <p:extLst>
      <p:ext uri="{BB962C8B-B14F-4D97-AF65-F5344CB8AC3E}">
        <p14:creationId xmlns:p14="http://schemas.microsoft.com/office/powerpoint/2010/main" val="264752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fr-FR" sz="3600" dirty="0"/>
              <a:t>Utiliser des formulaires papier (manuel)</a:t>
            </a:r>
            <a:endParaRPr lang="en-US" dirty="0"/>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961339"/>
            <a:ext cx="8638967" cy="4391752"/>
          </a:xfrm>
        </p:spPr>
        <p:txBody>
          <a:bodyPr>
            <a:normAutofit/>
          </a:bodyPr>
          <a:lstStyle/>
          <a:p>
            <a:pPr marL="380365" indent="-342900">
              <a:defRPr/>
            </a:pPr>
            <a:r>
              <a:rPr lang="fr-FR" sz="2000" dirty="0"/>
              <a:t>La T1 peut également être remplie sur papier.</a:t>
            </a:r>
          </a:p>
          <a:p>
            <a:pPr marL="380365" indent="-342900">
              <a:defRPr/>
            </a:pPr>
            <a:r>
              <a:rPr lang="fr-FR" sz="2000" dirty="0"/>
              <a:t>Vous pouvez obtenir une trousse d'impôt sur le revenu (guide, déclaration, formulaires et annexes) en ligne, par courrier ou en appelant l'ARC.</a:t>
            </a:r>
          </a:p>
          <a:p>
            <a:pPr marL="380365" indent="-342900">
              <a:defRPr/>
            </a:pPr>
            <a:r>
              <a:rPr lang="en-US" sz="2000" dirty="0">
                <a:hlinkClick r:id="rId2"/>
              </a:rPr>
              <a:t>Comment commander </a:t>
            </a:r>
            <a:r>
              <a:rPr lang="en-US" sz="2000" dirty="0" err="1">
                <a:hlinkClick r:id="rId2"/>
              </a:rPr>
              <a:t>une</a:t>
            </a:r>
            <a:r>
              <a:rPr lang="en-US" sz="2000" dirty="0">
                <a:hlinkClick r:id="rId2"/>
              </a:rPr>
              <a:t> </a:t>
            </a:r>
            <a:r>
              <a:rPr lang="en-US" sz="2000" dirty="0" err="1">
                <a:hlinkClick r:id="rId2"/>
              </a:rPr>
              <a:t>trousse</a:t>
            </a:r>
            <a:r>
              <a:rPr lang="en-US" sz="2000" dirty="0"/>
              <a:t> </a:t>
            </a:r>
          </a:p>
          <a:p>
            <a:pPr marL="380365" indent="-342900">
              <a:defRPr/>
            </a:pPr>
            <a:r>
              <a:rPr lang="en-US" sz="2000" dirty="0">
                <a:hlinkClick r:id="rId3"/>
              </a:rPr>
              <a:t>Commander par la poste</a:t>
            </a:r>
            <a:endParaRPr lang="en-US" sz="2000" dirty="0"/>
          </a:p>
          <a:p>
            <a:pPr marL="380365" indent="-342900">
              <a:defRPr/>
            </a:pPr>
            <a:r>
              <a:rPr lang="fr-FR" sz="2000" dirty="0"/>
              <a:t>Remarque : les déclarations sur papier nécessitent des calculs manuels.</a:t>
            </a:r>
            <a:endParaRPr lang="en-US" sz="2000" dirty="0"/>
          </a:p>
          <a:p>
            <a:pPr marL="37465" indent="0">
              <a:buNone/>
              <a:defRPr/>
            </a:pPr>
            <a:endParaRPr lang="en-US" sz="2000" dirty="0"/>
          </a:p>
        </p:txBody>
      </p:sp>
    </p:spTree>
    <p:extLst>
      <p:ext uri="{BB962C8B-B14F-4D97-AF65-F5344CB8AC3E}">
        <p14:creationId xmlns:p14="http://schemas.microsoft.com/office/powerpoint/2010/main" val="287212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US" sz="4000" dirty="0" err="1"/>
              <a:t>Ressource</a:t>
            </a:r>
            <a:r>
              <a:rPr lang="en-US" sz="4000" dirty="0"/>
              <a:t> utile</a:t>
            </a:r>
            <a:endParaRPr lang="en-US" sz="1050" dirty="0"/>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2066684"/>
            <a:ext cx="8638967" cy="4286407"/>
          </a:xfrm>
        </p:spPr>
        <p:txBody>
          <a:bodyPr>
            <a:normAutofit/>
          </a:bodyPr>
          <a:lstStyle/>
          <a:p>
            <a:pPr marL="37465" indent="0">
              <a:buNone/>
              <a:defRPr/>
            </a:pPr>
            <a:r>
              <a:rPr lang="en-US" sz="2000" b="1" dirty="0" err="1"/>
              <a:t>Comptoirs</a:t>
            </a:r>
            <a:r>
              <a:rPr lang="en-US" sz="2000" b="1" dirty="0"/>
              <a:t> </a:t>
            </a:r>
            <a:r>
              <a:rPr lang="en-US" sz="2000" b="1" dirty="0" err="1"/>
              <a:t>d’impôts</a:t>
            </a:r>
            <a:r>
              <a:rPr lang="en-US" sz="2000" b="1" dirty="0"/>
              <a:t> </a:t>
            </a:r>
            <a:r>
              <a:rPr lang="en-US" sz="2000" b="1" dirty="0" err="1"/>
              <a:t>gratuits</a:t>
            </a:r>
            <a:endParaRPr lang="en-US" sz="2000" b="1" dirty="0"/>
          </a:p>
          <a:p>
            <a:pPr marL="380365" indent="-342900">
              <a:defRPr/>
            </a:pPr>
            <a:r>
              <a:rPr lang="fr-FR" sz="2000" dirty="0"/>
              <a:t>L'ARC organise également des permanences fiscales gratuites pour aider les contribuables à remplir leur déclaration de revenus.</a:t>
            </a:r>
            <a:endParaRPr lang="en-US" sz="2000" dirty="0"/>
          </a:p>
          <a:p>
            <a:pPr marL="380365" indent="-342900">
              <a:defRPr/>
            </a:pPr>
            <a:r>
              <a:rPr lang="fr-FR" sz="2000" dirty="0"/>
              <a:t>Découvrez si vous pouvez participer à une clinique fiscale.</a:t>
            </a:r>
            <a:endParaRPr lang="en-US" sz="2000" dirty="0"/>
          </a:p>
          <a:p>
            <a:pPr marL="380365" indent="-342900">
              <a:defRPr/>
            </a:pPr>
            <a:r>
              <a:rPr lang="en-US" sz="2000" dirty="0" err="1">
                <a:hlinkClick r:id="rId2"/>
              </a:rPr>
              <a:t>Comptoirs</a:t>
            </a:r>
            <a:r>
              <a:rPr lang="en-US" sz="2000" dirty="0">
                <a:hlinkClick r:id="rId2"/>
              </a:rPr>
              <a:t> </a:t>
            </a:r>
            <a:r>
              <a:rPr lang="en-US" sz="2000" dirty="0" err="1">
                <a:hlinkClick r:id="rId2"/>
              </a:rPr>
              <a:t>d’impôts</a:t>
            </a:r>
            <a:r>
              <a:rPr lang="en-US" sz="2000" dirty="0">
                <a:hlinkClick r:id="rId2"/>
              </a:rPr>
              <a:t> </a:t>
            </a:r>
            <a:r>
              <a:rPr lang="en-US" sz="2000" dirty="0" err="1">
                <a:hlinkClick r:id="rId2"/>
              </a:rPr>
              <a:t>gratuits</a:t>
            </a:r>
            <a:endParaRPr lang="en-US" sz="2000" dirty="0"/>
          </a:p>
          <a:p>
            <a:pPr marL="37465" indent="0">
              <a:buNone/>
              <a:defRPr/>
            </a:pPr>
            <a:endParaRPr lang="en-US" sz="2000" dirty="0"/>
          </a:p>
          <a:p>
            <a:pPr marL="37465" indent="0">
              <a:buNone/>
              <a:defRPr/>
            </a:pPr>
            <a:endParaRPr lang="en-US" sz="2000" dirty="0"/>
          </a:p>
          <a:p>
            <a:pPr marL="37465" indent="0">
              <a:buNone/>
              <a:defRPr/>
            </a:pPr>
            <a:endParaRPr lang="en-US" sz="2000" dirty="0"/>
          </a:p>
          <a:p>
            <a:pPr marL="342265" indent="-304165">
              <a:defRPr/>
            </a:pPr>
            <a:endParaRPr lang="en-US" sz="2000" dirty="0"/>
          </a:p>
        </p:txBody>
      </p:sp>
    </p:spTree>
    <p:extLst>
      <p:ext uri="{BB962C8B-B14F-4D97-AF65-F5344CB8AC3E}">
        <p14:creationId xmlns:p14="http://schemas.microsoft.com/office/powerpoint/2010/main" val="89339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US" sz="3600" dirty="0"/>
              <a:t>Bravo !</a:t>
            </a:r>
            <a:endParaRPr lang="en-US" dirty="0"/>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905000"/>
            <a:ext cx="8638967" cy="4448091"/>
          </a:xfrm>
        </p:spPr>
        <p:txBody>
          <a:bodyPr>
            <a:normAutofit/>
          </a:bodyPr>
          <a:lstStyle/>
          <a:p>
            <a:pPr marL="37465" indent="0">
              <a:lnSpc>
                <a:spcPts val="2400"/>
              </a:lnSpc>
              <a:buNone/>
              <a:defRPr/>
            </a:pPr>
            <a:r>
              <a:rPr lang="fr-FR" sz="2000" b="1" dirty="0">
                <a:solidFill>
                  <a:schemeClr val="accent1"/>
                </a:solidFill>
              </a:rPr>
              <a:t>Vous venez de terminer une leçon sur un sujet qui intimide et déroute la plupart des gens ! </a:t>
            </a:r>
            <a:r>
              <a:rPr lang="fr-FR" sz="2000" dirty="0">
                <a:solidFill>
                  <a:schemeClr val="accent6"/>
                </a:solidFill>
              </a:rPr>
              <a:t>Félicitez-vous pour le travail bien fait.</a:t>
            </a:r>
            <a:endParaRPr lang="en-US" sz="2000" dirty="0">
              <a:solidFill>
                <a:schemeClr val="accent6"/>
              </a:solidFill>
            </a:endParaRPr>
          </a:p>
          <a:p>
            <a:pPr marL="37465" indent="0">
              <a:buNone/>
              <a:defRPr/>
            </a:pPr>
            <a:endParaRPr lang="en-US" sz="2000" b="1" dirty="0"/>
          </a:p>
          <a:p>
            <a:pPr marL="494665" indent="-457200">
              <a:lnSpc>
                <a:spcPts val="2400"/>
              </a:lnSpc>
              <a:buAutoNum type="arabicPeriod"/>
              <a:defRPr/>
            </a:pPr>
            <a:r>
              <a:rPr lang="fr-FR" sz="2000" dirty="0"/>
              <a:t>Notez trois choses que vous avez apprises au cours de cette leçon.</a:t>
            </a:r>
          </a:p>
          <a:p>
            <a:pPr marL="494665" indent="-457200">
              <a:lnSpc>
                <a:spcPts val="2400"/>
              </a:lnSpc>
              <a:buAutoNum type="arabicPeriod"/>
              <a:defRPr/>
            </a:pPr>
            <a:r>
              <a:rPr lang="fr-FR" sz="2000" dirty="0"/>
              <a:t>Dans quelle mesure vous sentez-vous à l'aise pour remplir votre propre déclaration de revenus ? Notez deux choses pour lesquelles vous vous sentez sûr de vous et une chose sur laquelle vous aimeriez en savoir plus.  (Partagez ces informations avec une autre personne de cette session).</a:t>
            </a:r>
            <a:endParaRPr lang="en-US" sz="2000" dirty="0"/>
          </a:p>
          <a:p>
            <a:pPr marL="37465" indent="0">
              <a:buNone/>
              <a:defRPr/>
            </a:pPr>
            <a:endParaRPr lang="en-US" sz="2000" dirty="0"/>
          </a:p>
          <a:p>
            <a:pPr marL="37465" indent="0">
              <a:buNone/>
              <a:defRPr/>
            </a:pPr>
            <a:endParaRPr lang="en-US" sz="2000" dirty="0"/>
          </a:p>
          <a:p>
            <a:pPr marL="37465" indent="0">
              <a:buNone/>
              <a:defRPr/>
            </a:pPr>
            <a:endParaRPr lang="en-US" sz="2000" dirty="0"/>
          </a:p>
          <a:p>
            <a:pPr marL="342265" indent="-304165">
              <a:defRPr/>
            </a:pPr>
            <a:endParaRPr lang="en-US" sz="2000" dirty="0"/>
          </a:p>
        </p:txBody>
      </p:sp>
      <p:pic>
        <p:nvPicPr>
          <p:cNvPr id="5" name="Picture 4">
            <a:extLst>
              <a:ext uri="{FF2B5EF4-FFF2-40B4-BE49-F238E27FC236}">
                <a16:creationId xmlns:a16="http://schemas.microsoft.com/office/drawing/2014/main" id="{8C94A862-BACA-0228-4A9F-51BED50C3E67}"/>
              </a:ext>
            </a:extLst>
          </p:cNvPr>
          <p:cNvPicPr>
            <a:picLocks noChangeAspect="1"/>
          </p:cNvPicPr>
          <p:nvPr/>
        </p:nvPicPr>
        <p:blipFill>
          <a:blip r:embed="rId2"/>
          <a:stretch>
            <a:fillRect/>
          </a:stretch>
        </p:blipFill>
        <p:spPr>
          <a:xfrm>
            <a:off x="3845415" y="5023608"/>
            <a:ext cx="1453170" cy="1543791"/>
          </a:xfrm>
          <a:prstGeom prst="rect">
            <a:avLst/>
          </a:prstGeom>
        </p:spPr>
      </p:pic>
    </p:spTree>
    <p:extLst>
      <p:ext uri="{BB962C8B-B14F-4D97-AF65-F5344CB8AC3E}">
        <p14:creationId xmlns:p14="http://schemas.microsoft.com/office/powerpoint/2010/main" val="337766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1464330" y="2091192"/>
            <a:ext cx="6145880" cy="1895591"/>
          </a:xfrm>
        </p:spPr>
        <p:txBody>
          <a:bodyPr>
            <a:normAutofit/>
          </a:bodyPr>
          <a:lstStyle/>
          <a:p>
            <a:pPr marL="283845" lvl="1" indent="-283845" algn="ctr">
              <a:buNone/>
              <a:defRPr/>
            </a:pPr>
            <a:r>
              <a:rPr lang="en-US" sz="2000" b="1" dirty="0"/>
              <a:t>AVANT LA LEÇON</a:t>
            </a:r>
            <a:endParaRPr lang="en-US" sz="2000" dirty="0"/>
          </a:p>
          <a:p>
            <a:pPr marL="283845" lvl="1" indent="-283845" algn="ctr">
              <a:buNone/>
              <a:defRPr/>
            </a:pPr>
            <a:endParaRPr lang="en-US" sz="2000" b="1" dirty="0"/>
          </a:p>
          <a:p>
            <a:pPr marL="283845" lvl="1" indent="-283845" algn="ctr">
              <a:buNone/>
              <a:defRPr/>
            </a:pPr>
            <a:r>
              <a:rPr lang="en-US" sz="2400" dirty="0" err="1"/>
              <a:t>L'impôt</a:t>
            </a:r>
            <a:r>
              <a:rPr lang="en-US" sz="2400" dirty="0"/>
              <a:t> sur le </a:t>
            </a:r>
            <a:r>
              <a:rPr lang="en-US" sz="2400" dirty="0" err="1"/>
              <a:t>revenu</a:t>
            </a:r>
            <a:r>
              <a:rPr lang="en-US" sz="2400" dirty="0"/>
              <a:t> a </a:t>
            </a:r>
            <a:r>
              <a:rPr lang="en-US" sz="2400" dirty="0" err="1"/>
              <a:t>été</a:t>
            </a:r>
            <a:r>
              <a:rPr lang="en-US" sz="2400" dirty="0"/>
              <a:t> </a:t>
            </a:r>
            <a:r>
              <a:rPr lang="en-US" sz="2400" dirty="0" err="1"/>
              <a:t>instauré</a:t>
            </a:r>
            <a:r>
              <a:rPr lang="en-US" sz="2400" dirty="0"/>
              <a:t> </a:t>
            </a:r>
            <a:r>
              <a:rPr lang="en-US" sz="2400" dirty="0" err="1"/>
              <a:t>en</a:t>
            </a:r>
            <a:r>
              <a:rPr lang="en-US" sz="2400" dirty="0"/>
              <a:t> 1939 pour financer le </a:t>
            </a:r>
            <a:r>
              <a:rPr lang="en-US" sz="2400" dirty="0" err="1"/>
              <a:t>système</a:t>
            </a:r>
            <a:r>
              <a:rPr lang="en-US" sz="2400" dirty="0"/>
              <a:t> de </a:t>
            </a:r>
            <a:r>
              <a:rPr lang="en-US" sz="2400" dirty="0" err="1"/>
              <a:t>santé</a:t>
            </a:r>
            <a:r>
              <a:rPr lang="en-US" sz="2400" dirty="0"/>
              <a:t>.</a:t>
            </a:r>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283845" lvl="1" indent="-28384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a:p>
            <a:pPr marL="685165" lvl="1" indent="-285115">
              <a:buNone/>
              <a:defRPr/>
            </a:pPr>
            <a:endParaRPr lang="en-US" sz="2000" dirty="0"/>
          </a:p>
        </p:txBody>
      </p:sp>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a:xfrm>
            <a:off x="536430" y="179081"/>
            <a:ext cx="8638967" cy="1325563"/>
          </a:xfrm>
        </p:spPr>
        <p:txBody>
          <a:bodyPr>
            <a:normAutofit/>
          </a:bodyPr>
          <a:lstStyle/>
          <a:p>
            <a:r>
              <a:rPr lang="en-CA" sz="4000" dirty="0" err="1"/>
              <a:t>Activité</a:t>
            </a:r>
            <a:r>
              <a:rPr lang="en-CA" sz="4000" dirty="0"/>
              <a:t> « </a:t>
            </a:r>
            <a:r>
              <a:rPr lang="en-CA" sz="4000" dirty="0" err="1"/>
              <a:t>Pensez</a:t>
            </a:r>
            <a:r>
              <a:rPr lang="en-CA" sz="4000" dirty="0"/>
              <a:t>-y bien »</a:t>
            </a:r>
          </a:p>
        </p:txBody>
      </p:sp>
      <p:sp>
        <p:nvSpPr>
          <p:cNvPr id="5" name="Rounded Rectangle 4"/>
          <p:cNvSpPr/>
          <p:nvPr/>
        </p:nvSpPr>
        <p:spPr>
          <a:xfrm>
            <a:off x="1464330" y="4078527"/>
            <a:ext cx="2432304" cy="1252728"/>
          </a:xfrm>
          <a:prstGeom prst="roundRect">
            <a:avLst/>
          </a:prstGeom>
          <a:solidFill>
            <a:schemeClr val="accent5"/>
          </a:solidFill>
          <a:ln w="22225"/>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dirty="0">
                <a:solidFill>
                  <a:schemeClr val="tx1"/>
                </a:solidFill>
              </a:rPr>
              <a:t>VRAI</a:t>
            </a:r>
            <a:endParaRPr lang="en-US" dirty="0"/>
          </a:p>
        </p:txBody>
      </p:sp>
      <p:sp>
        <p:nvSpPr>
          <p:cNvPr id="6" name="Rounded Rectangle 5"/>
          <p:cNvSpPr/>
          <p:nvPr/>
        </p:nvSpPr>
        <p:spPr>
          <a:xfrm>
            <a:off x="5177906" y="4078527"/>
            <a:ext cx="2432304" cy="1252728"/>
          </a:xfrm>
          <a:prstGeom prst="roundRect">
            <a:avLst/>
          </a:prstGeom>
          <a:solidFill>
            <a:schemeClr val="accent6"/>
          </a:solidFill>
          <a:ln w="22225"/>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dirty="0">
                <a:solidFill>
                  <a:schemeClr val="tx1"/>
                </a:solidFill>
              </a:rPr>
              <a:t>FAUX</a:t>
            </a:r>
            <a:endParaRPr lang="en-US" dirty="0"/>
          </a:p>
        </p:txBody>
      </p:sp>
    </p:spTree>
    <p:extLst>
      <p:ext uri="{BB962C8B-B14F-4D97-AF65-F5344CB8AC3E}">
        <p14:creationId xmlns:p14="http://schemas.microsoft.com/office/powerpoint/2010/main" val="2716287826"/>
      </p:ext>
    </p:extLst>
  </p:cSld>
  <p:clrMapOvr>
    <a:masterClrMapping/>
  </p:clrMapOvr>
</p:sld>
</file>

<file path=ppt/theme/theme1.xml><?xml version="1.0" encoding="utf-8"?>
<a:theme xmlns:a="http://schemas.openxmlformats.org/drawingml/2006/main" name="Office Theme">
  <a:themeElements>
    <a:clrScheme name="United for Literacy">
      <a:dk1>
        <a:srgbClr val="000000"/>
      </a:dk1>
      <a:lt1>
        <a:srgbClr val="FFFFFF"/>
      </a:lt1>
      <a:dk2>
        <a:srgbClr val="093254"/>
      </a:dk2>
      <a:lt2>
        <a:srgbClr val="FFFFFF"/>
      </a:lt2>
      <a:accent1>
        <a:srgbClr val="005659"/>
      </a:accent1>
      <a:accent2>
        <a:srgbClr val="093254"/>
      </a:accent2>
      <a:accent3>
        <a:srgbClr val="3FA947"/>
      </a:accent3>
      <a:accent4>
        <a:srgbClr val="00734F"/>
      </a:accent4>
      <a:accent5>
        <a:srgbClr val="92C82E"/>
      </a:accent5>
      <a:accent6>
        <a:srgbClr val="F36C20"/>
      </a:accent6>
      <a:hlink>
        <a:srgbClr val="00BFDF"/>
      </a:hlink>
      <a:folHlink>
        <a:srgbClr val="7330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4" id="{FBC8EA80-A3DA-E54B-88C8-85CC3B551E85}" vid="{D8FACF28-C2FD-DE47-9339-3293D044943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7E63EF2496EC4A8317235C224509C7" ma:contentTypeVersion="15" ma:contentTypeDescription="Create a new document." ma:contentTypeScope="" ma:versionID="2567e716e479f0fe1fad83c07d0475b4">
  <xsd:schema xmlns:xsd="http://www.w3.org/2001/XMLSchema" xmlns:xs="http://www.w3.org/2001/XMLSchema" xmlns:p="http://schemas.microsoft.com/office/2006/metadata/properties" xmlns:ns2="f6493094-0435-4eae-a32c-76983131fc0f" xmlns:ns3="1bca0e2f-16d9-4d6a-8327-7fd70d55969c" targetNamespace="http://schemas.microsoft.com/office/2006/metadata/properties" ma:root="true" ma:fieldsID="012dbca595c35fff498512ea9a6f57f6" ns2:_="" ns3:_="">
    <xsd:import namespace="f6493094-0435-4eae-a32c-76983131fc0f"/>
    <xsd:import namespace="1bca0e2f-16d9-4d6a-8327-7fd70d55969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493094-0435-4eae-a32c-76983131fc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24ab7d2-68ae-4300-a5cd-dbcd0e7db7b8"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bca0e2f-16d9-4d6a-8327-7fd70d55969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8ae85c5a-a45e-43e1-b40a-0ff7d4a9c2a1}" ma:internalName="TaxCatchAll" ma:showField="CatchAllData" ma:web="1bca0e2f-16d9-4d6a-8327-7fd70d5596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6493094-0435-4eae-a32c-76983131fc0f">
      <Terms xmlns="http://schemas.microsoft.com/office/infopath/2007/PartnerControls"/>
    </lcf76f155ced4ddcb4097134ff3c332f>
    <TaxCatchAll xmlns="1bca0e2f-16d9-4d6a-8327-7fd70d55969c" xsi:nil="true"/>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0F5E0CEC-0EDD-4AF9-A2EB-8FE71F2303DA}">
  <ds:schemaRefs>
    <ds:schemaRef ds:uri="1bca0e2f-16d9-4d6a-8327-7fd70d55969c"/>
    <ds:schemaRef ds:uri="f6493094-0435-4eae-a32c-76983131fc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4A581EC-43B8-4740-9F2D-8D1D7BA3A37E}">
  <ds:schemaRefs>
    <ds:schemaRef ds:uri="http://schemas.microsoft.com/sharepoint/v3/contenttype/forms"/>
  </ds:schemaRefs>
</ds:datastoreItem>
</file>

<file path=customXml/itemProps3.xml><?xml version="1.0" encoding="utf-8"?>
<ds:datastoreItem xmlns:ds="http://schemas.openxmlformats.org/officeDocument/2006/customXml" ds:itemID="{6BAB852A-0F1E-43AF-86DD-CDEB92FA258D}">
  <ds:schemaRefs>
    <ds:schemaRef ds:uri="1bca0e2f-16d9-4d6a-8327-7fd70d55969c"/>
    <ds:schemaRef ds:uri="f6493094-0435-4eae-a32c-76983131fc0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E12A6851-F7E1-42FB-812A-E3A1277D2969}">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otalTime>0</TotalTime>
  <Words>4617</Words>
  <Application>Microsoft Office PowerPoint</Application>
  <PresentationFormat>On-screen Show (4:3)</PresentationFormat>
  <Paragraphs>1060</Paragraphs>
  <Slides>86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86</vt:i4>
      </vt:variant>
    </vt:vector>
  </HeadingPairs>
  <TitlesOfParts>
    <vt:vector size="93" baseType="lpstr">
      <vt:lpstr>Amasis MT Pro Medium</vt:lpstr>
      <vt:lpstr>Arial</vt:lpstr>
      <vt:lpstr>Berlin Sans FB Demi</vt:lpstr>
      <vt:lpstr>Calibri</vt:lpstr>
      <vt:lpstr>Cambria Math</vt:lpstr>
      <vt:lpstr>Wingdings</vt:lpstr>
      <vt:lpstr>Office Theme</vt:lpstr>
      <vt:lpstr>Impôt sur le revenu des particuliers</vt:lpstr>
      <vt:lpstr>Remarque spéciale à l’intention du personnel enseignant</vt:lpstr>
      <vt:lpstr>Les élèves vont... </vt:lpstr>
      <vt:lpstr>Partie</vt:lpstr>
      <vt:lpstr>Activité “Pensez-y bien”</vt:lpstr>
      <vt:lpstr>Activité « Pensez-y bien »</vt:lpstr>
      <vt:lpstr>Activité « Pensez-y bien »</vt:lpstr>
      <vt:lpstr>Activité « Pensez-y bien »</vt:lpstr>
      <vt:lpstr>Activité « Pensez-y bien »</vt:lpstr>
      <vt:lpstr>Activité « Pensez-y bien »</vt:lpstr>
      <vt:lpstr>Pourquoi des impôts ?</vt:lpstr>
      <vt:lpstr>Qu'est-ce que vous y gagnez ?</vt:lpstr>
      <vt:lpstr>Qu'est-ce que vous y gagnez ?</vt:lpstr>
      <vt:lpstr>Histoire des impôts au Canada</vt:lpstr>
      <vt:lpstr>Comment allez-vous répondre ?</vt:lpstr>
      <vt:lpstr>Comment allez-vous répondre ?</vt:lpstr>
      <vt:lpstr>Comment allez-vous répondre ?</vt:lpstr>
      <vt:lpstr>Comment allez-vous répondre ?</vt:lpstr>
      <vt:lpstr>Comment allez-vous répondre ?</vt:lpstr>
      <vt:lpstr>Activité « Pensez-y bien »</vt:lpstr>
      <vt:lpstr>Activité « Pensez-y bien »</vt:lpstr>
      <vt:lpstr>Activité « Pensez-y bien »</vt:lpstr>
      <vt:lpstr>Activité « Pensez-y bien »</vt:lpstr>
      <vt:lpstr>Activité « Pensez-y bien »</vt:lpstr>
      <vt:lpstr>Activité « Pensez-y bien »</vt:lpstr>
      <vt:lpstr>Défi Sudoku</vt:lpstr>
      <vt:lpstr>Défi Sudoku</vt:lpstr>
      <vt:lpstr>Le calcul de base de l'impôt</vt:lpstr>
      <vt:lpstr>Sources de revenus imposables</vt:lpstr>
      <vt:lpstr>Sources de revenus imposables</vt:lpstr>
      <vt:lpstr>Déductions</vt:lpstr>
      <vt:lpstr>Le calcul de base de l'impôt</vt:lpstr>
      <vt:lpstr>Taux d'imposition</vt:lpstr>
      <vt:lpstr>Taux d'imposition</vt:lpstr>
      <vt:lpstr>Le calcul de base de l'impôt</vt:lpstr>
      <vt:lpstr>Responsabilité fiscale</vt:lpstr>
      <vt:lpstr>Comment allez-vous répondre ?</vt:lpstr>
      <vt:lpstr>PowerPoint Presentation</vt:lpstr>
      <vt:lpstr>Comment allez-vous répondre ?</vt:lpstr>
      <vt:lpstr>Comment allez-vous répondre ?</vt:lpstr>
      <vt:lpstr>Comment allez-vous répondre ?</vt:lpstr>
      <vt:lpstr>Comment allez-vous répondre ?</vt:lpstr>
      <vt:lpstr>Activité « Pensez-y bien »</vt:lpstr>
      <vt:lpstr>Activité « Pensez-y bien »</vt:lpstr>
      <vt:lpstr>Activité « Pensez-y bien »</vt:lpstr>
      <vt:lpstr>Activité « Pensez-y bien »</vt:lpstr>
      <vt:lpstr>Activité « Pensez-y bien »</vt:lpstr>
      <vt:lpstr>Activité « Pensez-y bien »</vt:lpstr>
      <vt:lpstr>Allègements fiscaux de l'ARC</vt:lpstr>
      <vt:lpstr>Allocation et crédits de l'ARC</vt:lpstr>
      <vt:lpstr>Allocation et crédits de l'ARC</vt:lpstr>
      <vt:lpstr>Allocation et crédits de l'ARC</vt:lpstr>
      <vt:lpstr>Allocation et crédits de l'ARC</vt:lpstr>
      <vt:lpstr>Allocation et crédits de l'ARC</vt:lpstr>
      <vt:lpstr>Résumé des règles relatives à l'impôt sur le revenu </vt:lpstr>
      <vt:lpstr>Crédits d'impôt</vt:lpstr>
      <vt:lpstr>Retenues salariales</vt:lpstr>
      <vt:lpstr>Autres crédits d'impôt</vt:lpstr>
      <vt:lpstr>Point clé</vt:lpstr>
      <vt:lpstr>Comment allez-vous répondre ?</vt:lpstr>
      <vt:lpstr>Comment allez-vous répondre ?</vt:lpstr>
      <vt:lpstr>Comment allez-vous répondre ?</vt:lpstr>
      <vt:lpstr>Comment allez-vous répondre ?</vt:lpstr>
      <vt:lpstr>Comment allez-vous répondre ?</vt:lpstr>
      <vt:lpstr>Comment allez-vous répondre ?</vt:lpstr>
      <vt:lpstr>Comment allez-vous répondre ?</vt:lpstr>
      <vt:lpstr>Défi Sudoku</vt:lpstr>
      <vt:lpstr>Partie</vt:lpstr>
      <vt:lpstr>Documents nécessaires</vt:lpstr>
      <vt:lpstr>Documents nécessaires</vt:lpstr>
      <vt:lpstr>Informations personnelles</vt:lpstr>
      <vt:lpstr>Avis de cotisation</vt:lpstr>
      <vt:lpstr>Feuillets d’impôt en T</vt:lpstr>
      <vt:lpstr>Feuillets d’impôt en T</vt:lpstr>
      <vt:lpstr>Feuillets d’impôt en T</vt:lpstr>
      <vt:lpstr>Déductions</vt:lpstr>
      <vt:lpstr>Crédits d'impôt non remboursables</vt:lpstr>
      <vt:lpstr>Crédits d'impôt non remboursables</vt:lpstr>
      <vt:lpstr>Partie</vt:lpstr>
      <vt:lpstr>Préparation de la déclaration d'impôt sur le revenu</vt:lpstr>
      <vt:lpstr>Utiliser un logiciel d’impôt homologué</vt:lpstr>
      <vt:lpstr>Utiliser un logiciel d’impôt homologué</vt:lpstr>
      <vt:lpstr>Utiliser un logiciel d’impôt homologué</vt:lpstr>
      <vt:lpstr>Utiliser des formulaires papier (manuel)</vt:lpstr>
      <vt:lpstr>Ressource utile</vt:lpstr>
      <vt:lpstr>Bravo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Frontier College Literacy. Learning for Life</dc:title>
  <dc:creator/>
  <cp:lastModifiedBy/>
  <cp:revision>2444</cp:revision>
  <dcterms:created xsi:type="dcterms:W3CDTF">2011-06-06T13:23:04Z</dcterms:created>
  <dcterms:modified xsi:type="dcterms:W3CDTF">2023-04-26T14:14:39Z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Meredith Roberts</vt:lpwstr>
  </property>
  <property fmtid="{D5CDD505-2E9C-101B-9397-08002B2CF9AE}" pid="3" name="Order">
    <vt:lpwstr>935400.000000000</vt:lpwstr>
  </property>
  <property fmtid="{D5CDD505-2E9C-101B-9397-08002B2CF9AE}" pid="4" name="display_urn:schemas-microsoft-com:office:office#Author">
    <vt:lpwstr>Meredith Roberts</vt:lpwstr>
  </property>
  <property fmtid="{D5CDD505-2E9C-101B-9397-08002B2CF9AE}" pid="5" name="ContentTypeId">
    <vt:lpwstr>0x0101006F7E63EF2496EC4A8317235C224509C7</vt:lpwstr>
  </property>
  <property fmtid="{D5CDD505-2E9C-101B-9397-08002B2CF9AE}" pid="6" name="MediaServiceImageTags">
    <vt:lpwstr/>
  </property>
</Properties>
</file>