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893" r:id="rId5"/>
  </p:sldMasterIdLst>
  <p:notesMasterIdLst>
    <p:notesMasterId r:id="rId27"/>
  </p:notesMasterIdLst>
  <p:handoutMasterIdLst>
    <p:handoutMasterId r:id="rId28"/>
  </p:handoutMasterIdLst>
  <p:sldIdLst>
    <p:sldId id="366" r:id="rId6"/>
    <p:sldId id="273" r:id="rId7"/>
    <p:sldId id="259" r:id="rId8"/>
    <p:sldId id="279" r:id="rId9"/>
    <p:sldId id="262" r:id="rId10"/>
    <p:sldId id="360" r:id="rId11"/>
    <p:sldId id="275" r:id="rId12"/>
    <p:sldId id="298" r:id="rId13"/>
    <p:sldId id="364" r:id="rId14"/>
    <p:sldId id="357" r:id="rId15"/>
    <p:sldId id="332" r:id="rId16"/>
    <p:sldId id="294" r:id="rId17"/>
    <p:sldId id="356" r:id="rId18"/>
    <p:sldId id="287" r:id="rId19"/>
    <p:sldId id="359" r:id="rId20"/>
    <p:sldId id="269" r:id="rId21"/>
    <p:sldId id="362" r:id="rId22"/>
    <p:sldId id="363" r:id="rId23"/>
    <p:sldId id="299" r:id="rId24"/>
    <p:sldId id="365" r:id="rId25"/>
    <p:sldId id="361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modifyVerifier cryptProviderType="rsaAES" cryptAlgorithmClass="hash" cryptAlgorithmType="typeAny" cryptAlgorithmSid="14" spinCount="100000" saltData="q8ys8Tr0ixFs4gC6w2VCig==" hashData="dW0okgjptFjcE+hodoqi2xnziFxHdaeRFnMUv/ME+iZgN1h4BmStEZksj3RFgnENQE+ZVTuWcCsPVPQkZONNe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5954"/>
    <a:srgbClr val="003E38"/>
    <a:srgbClr val="CF5B13"/>
    <a:srgbClr val="B75011"/>
    <a:srgbClr val="EA7123"/>
    <a:srgbClr val="5C4A89"/>
    <a:srgbClr val="FDCE3A"/>
    <a:srgbClr val="98BF1E"/>
    <a:srgbClr val="477E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C411D2-F3EB-4833-96CB-54385F67B23A}" v="32" dt="2023-03-28T18:52:46.686"/>
    <p1510:client id="{F4DB5B72-245F-4699-ABDE-135DE5B07B78}" v="22" dt="2023-03-29T15:08:04.811"/>
  </p1510:revLst>
</p1510:revInfo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92" autoAdjust="0"/>
  </p:normalViewPr>
  <p:slideViewPr>
    <p:cSldViewPr snapToGrid="0">
      <p:cViewPr varScale="1">
        <p:scale>
          <a:sx n="62" d="100"/>
          <a:sy n="62" d="100"/>
        </p:scale>
        <p:origin x="588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D9495D4-AEC1-44CC-876E-4AF530B265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8FBB7-FDB5-4623-B9FE-64001DA93A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2C2C782-B009-4CCF-A3FF-4524DEEEDA32}" type="datetimeFigureOut">
              <a:rPr lang="en-US"/>
              <a:pPr>
                <a:defRPr/>
              </a:pPr>
              <a:t>3/29/2023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2818AA-55B8-488A-84EB-BD1F897251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BC563D-D661-43E1-B327-1C8E387430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2AC7960-17DD-4183-9673-25EA59BC59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C0CD097-99D6-44F0-8D58-7C302EFBFAC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35DE2AF-BB9B-47E5-91EB-E12202C4A01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A06F05BA-3762-4E31-9B07-23595465C0C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4ED3AFCF-F459-436C-9A70-562B6B0082F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0FD2C517-4B84-4DE0-BAA4-899F817A977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FECFCB27-DD45-43E5-9C69-9B5D946E57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909075F-1A24-4A34-8121-5E10FB53706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600"/>
            </a:pPr>
            <a:r>
              <a:rPr lang="fr-CA" noProof="0"/>
              <a:t>Remarque pour les enseignantes et enseignants : Demandez aux élèves de faire une recherche sur les salaires moyens.</a:t>
            </a:r>
          </a:p>
          <a:p>
            <a:endParaRPr lang="fr-CA" noProof="0"/>
          </a:p>
        </p:txBody>
      </p:sp>
    </p:spTree>
    <p:extLst>
      <p:ext uri="{BB962C8B-B14F-4D97-AF65-F5344CB8AC3E}">
        <p14:creationId xmlns:p14="http://schemas.microsoft.com/office/powerpoint/2010/main" val="2877512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79871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8935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2643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6" name="Shape 21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7502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3215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BDF90-9B25-453B-83E0-7C6DEAB5F885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4477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8906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0483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6" name="Shape 21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CA"/>
              <a:t>Remarque pour les enseignantes et enseignants : À cette étape, les élèves peuvent rééquilibrer leur budget. Expliquez-leur que s’il leur reste de l’argent gagné (revenu), cela leur permet d’épargner davantage ou d’augmenter leurs dépenses flexibles. Par contre, si leurs dépenses dépassent leurs revenus, cela les oblige à réduire le montant épargné ou leurs dépenses flexibles.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4673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251406" y="365129"/>
            <a:ext cx="8638967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251406" y="1825625"/>
            <a:ext cx="8638967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342884" lvl="0" indent="-30478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marL="2057297" lvl="5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180" lvl="6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064" lvl="7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5946" lvl="8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Google Shape;13;p2">
            <a:extLst>
              <a:ext uri="{FF2B5EF4-FFF2-40B4-BE49-F238E27FC236}">
                <a16:creationId xmlns:a16="http://schemas.microsoft.com/office/drawing/2014/main" id="{6C99DF3A-4F53-FFA9-BE93-EAC502B58377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Google Shape;14;p2">
            <a:extLst>
              <a:ext uri="{FF2B5EF4-FFF2-40B4-BE49-F238E27FC236}">
                <a16:creationId xmlns:a16="http://schemas.microsoft.com/office/drawing/2014/main" id="{47B1C58C-862F-15AD-A271-4B3EB25C0E83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15;p2">
            <a:extLst>
              <a:ext uri="{FF2B5EF4-FFF2-40B4-BE49-F238E27FC236}">
                <a16:creationId xmlns:a16="http://schemas.microsoft.com/office/drawing/2014/main" id="{DC375EF9-C07F-91AF-D3B1-144A0535DF83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13DFA-96B8-4B46-BF7D-A03F389B0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00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8;p3">
            <a:extLst>
              <a:ext uri="{FF2B5EF4-FFF2-40B4-BE49-F238E27FC236}">
                <a16:creationId xmlns:a16="http://schemas.microsoft.com/office/drawing/2014/main" id="{0ADB823D-2BA8-AB98-9D60-5DBC0B55264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2" r="175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21;p3">
            <a:extLst>
              <a:ext uri="{FF2B5EF4-FFF2-40B4-BE49-F238E27FC236}">
                <a16:creationId xmlns:a16="http://schemas.microsoft.com/office/drawing/2014/main" id="{09D53A39-EB8F-CEC2-9137-DB01BE3BD89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5611813"/>
            <a:ext cx="26003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251405" y="1122363"/>
            <a:ext cx="8593914" cy="23876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4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251405" y="3724349"/>
            <a:ext cx="8593914" cy="153345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54E697-6D80-4421-D827-44CBDDCECA2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933440" y="5999219"/>
            <a:ext cx="2911879" cy="32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96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– singl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066208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oogle Shape;10;p2">
            <a:extLst>
              <a:ext uri="{FF2B5EF4-FFF2-40B4-BE49-F238E27FC236}">
                <a16:creationId xmlns:a16="http://schemas.microsoft.com/office/drawing/2014/main" id="{05050A78-BCC0-962B-9F54-BC5A7503ACF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25"/>
            <a:ext cx="9144000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Google Shape;11;p2">
            <a:extLst>
              <a:ext uri="{FF2B5EF4-FFF2-40B4-BE49-F238E27FC236}">
                <a16:creationId xmlns:a16="http://schemas.microsoft.com/office/drawing/2014/main" id="{6EFB601F-E4D3-4F95-67AA-C1DDE5009E1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50825" y="365125"/>
            <a:ext cx="863917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12;p2">
            <a:extLst>
              <a:ext uri="{FF2B5EF4-FFF2-40B4-BE49-F238E27FC236}">
                <a16:creationId xmlns:a16="http://schemas.microsoft.com/office/drawing/2014/main" id="{5BE0B752-3506-0846-0CD5-07806A66CA3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250825" y="1825625"/>
            <a:ext cx="863917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3" name="Google Shape;13;p2">
            <a:extLst>
              <a:ext uri="{FF2B5EF4-FFF2-40B4-BE49-F238E27FC236}">
                <a16:creationId xmlns:a16="http://schemas.microsoft.com/office/drawing/2014/main" id="{8AD8C511-E917-E5C9-AB84-8257300C47FD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3927475" y="6356350"/>
            <a:ext cx="12858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50" b="0" i="0" u="none" strike="noStrike" kern="0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4" name="Google Shape;14;p2">
            <a:extLst>
              <a:ext uri="{FF2B5EF4-FFF2-40B4-BE49-F238E27FC236}">
                <a16:creationId xmlns:a16="http://schemas.microsoft.com/office/drawing/2014/main" id="{48B2B30E-2E04-0A9C-948B-20BCC3DF94D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86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50" b="0" i="0" u="none" strike="noStrike" kern="0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5" name="Google Shape;15;p2">
            <a:extLst>
              <a:ext uri="{FF2B5EF4-FFF2-40B4-BE49-F238E27FC236}">
                <a16:creationId xmlns:a16="http://schemas.microsoft.com/office/drawing/2014/main" id="{DEDCBDAF-3D0C-0D23-44F1-8EB95B542AF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43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750" b="0" i="0" u="none" strike="noStrike" kern="0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fld id="{A285CD37-B78A-0540-8384-2A7FB6DF0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Google Shape;16;p2">
            <a:extLst>
              <a:ext uri="{FF2B5EF4-FFF2-40B4-BE49-F238E27FC236}">
                <a16:creationId xmlns:a16="http://schemas.microsoft.com/office/drawing/2014/main" id="{C0A6DCD9-8F9B-FA96-BBB0-04657622B51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97625"/>
            <a:ext cx="339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894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40660DF5-134D-4D9F-88DF-3A90127A5F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288" y="2060575"/>
            <a:ext cx="8424862" cy="1079500"/>
          </a:xfrm>
        </p:spPr>
        <p:txBody>
          <a:bodyPr>
            <a:noAutofit/>
          </a:bodyPr>
          <a:lstStyle/>
          <a:p>
            <a:pPr eaLnBrk="1" hangingPunct="1"/>
            <a:r>
              <a:rPr lang="en-CA" sz="4400" err="1">
                <a:latin typeface="+mj-lt"/>
              </a:rPr>
              <a:t>Rééquilibrer</a:t>
            </a:r>
            <a:r>
              <a:rPr lang="en-CA" sz="4400">
                <a:latin typeface="+mj-lt"/>
              </a:rPr>
              <a:t> un budget familial </a:t>
            </a:r>
            <a:endParaRPr lang="fr-CA" altLang="en-US" sz="4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315" name="Subtitle 2">
            <a:extLst>
              <a:ext uri="{FF2B5EF4-FFF2-40B4-BE49-F238E27FC236}">
                <a16:creationId xmlns:a16="http://schemas.microsoft.com/office/drawing/2014/main" id="{DC45DC25-A8B9-4099-A9DE-7E25C3BC96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288" y="3187824"/>
            <a:ext cx="8424862" cy="457200"/>
          </a:xfrm>
        </p:spPr>
        <p:txBody>
          <a:bodyPr>
            <a:noAutofit/>
          </a:bodyPr>
          <a:lstStyle/>
          <a:p>
            <a:pPr eaLnBrk="1" hangingPunct="1"/>
            <a:r>
              <a:rPr lang="fr-CA" altLang="en-US" sz="2400" dirty="0">
                <a:solidFill>
                  <a:schemeClr val="bg1"/>
                </a:solidFill>
                <a:latin typeface="+mj-lt"/>
                <a:ea typeface="MS PGothic"/>
              </a:rPr>
              <a:t>À partir de la 9</a:t>
            </a:r>
            <a:r>
              <a:rPr lang="fr-CA" altLang="en-US" sz="2400" baseline="30000" dirty="0">
                <a:solidFill>
                  <a:schemeClr val="bg1"/>
                </a:solidFill>
                <a:latin typeface="+mj-lt"/>
                <a:ea typeface="MS PGothic"/>
              </a:rPr>
              <a:t>e</a:t>
            </a:r>
            <a:r>
              <a:rPr lang="fr-CA" altLang="en-US" sz="2400" dirty="0">
                <a:solidFill>
                  <a:schemeClr val="bg1"/>
                </a:solidFill>
                <a:latin typeface="+mj-lt"/>
                <a:ea typeface="MS PGothic"/>
              </a:rPr>
              <a:t> année</a:t>
            </a:r>
            <a:endParaRPr lang="fr-CA" alt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6292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407575" y="6256337"/>
            <a:ext cx="203023" cy="2888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  <p:sp>
        <p:nvSpPr>
          <p:cNvPr id="129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463648" y="1340643"/>
            <a:ext cx="8033079" cy="4176714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2400"/>
              </a:lnSpc>
              <a:buSzTx/>
              <a:buNone/>
            </a:pPr>
            <a:r>
              <a:rPr lang="fr-CA" sz="2000" b="1" dirty="0">
                <a:solidFill>
                  <a:srgbClr val="EA7123"/>
                </a:solidFill>
              </a:rPr>
              <a:t>Compte tenu de l’arrivée de l’animal, comment vas-tu rééquilibrer le budget familial mensuel?</a:t>
            </a:r>
          </a:p>
          <a:p>
            <a:pPr marL="0" indent="0">
              <a:lnSpc>
                <a:spcPts val="2400"/>
              </a:lnSpc>
              <a:buSzTx/>
              <a:buNone/>
            </a:pPr>
            <a:endParaRPr lang="fr-CA" sz="2000" dirty="0"/>
          </a:p>
          <a:p>
            <a:pPr marL="0" indent="0">
              <a:lnSpc>
                <a:spcPts val="2400"/>
              </a:lnSpc>
              <a:buSzTx/>
              <a:buNone/>
            </a:pPr>
            <a:r>
              <a:rPr lang="fr-CA" sz="2000" dirty="0"/>
              <a:t>Consulte les options de dépenses des diapositives 11 à 16. </a:t>
            </a:r>
          </a:p>
          <a:p>
            <a:pPr marL="0" indent="0">
              <a:lnSpc>
                <a:spcPts val="2400"/>
              </a:lnSpc>
              <a:buSzTx/>
              <a:buNone/>
            </a:pPr>
            <a:r>
              <a:rPr lang="fr-CA" sz="2000" b="1" dirty="0"/>
              <a:t>Rééquilibre ton budget et remplis la colonne « Budget rééquilibré 1 ».</a:t>
            </a:r>
          </a:p>
          <a:p>
            <a:pPr marL="0" indent="0">
              <a:lnSpc>
                <a:spcPts val="2400"/>
              </a:lnSpc>
              <a:buSzTx/>
              <a:buNone/>
            </a:pPr>
            <a:endParaRPr lang="fr-CA" sz="2000" dirty="0"/>
          </a:p>
          <a:p>
            <a:pPr marL="0" indent="0">
              <a:lnSpc>
                <a:spcPts val="2400"/>
              </a:lnSpc>
              <a:buSzTx/>
              <a:buNone/>
            </a:pPr>
            <a:r>
              <a:rPr lang="fr-CA" sz="2000" b="1" dirty="0"/>
              <a:t>Remarque :</a:t>
            </a:r>
            <a:r>
              <a:rPr lang="fr-CA" sz="2000" dirty="0"/>
              <a:t> Tu peux choisir la ou les dépenses à augmenter ou à réduire. Il n’est pas nécessaire d’augmenter ou de réduire toutes les dépenses des diapositives 11 à 16.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E26BFAA-BCD8-848B-E503-66C09AEE1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fr-CA" altLang="en-US" sz="3600">
                <a:solidFill>
                  <a:schemeClr val="bg2"/>
                </a:solidFill>
                <a:latin typeface="+mj-lt"/>
                <a:ea typeface="MS PGothic"/>
              </a:rPr>
              <a:t>Budget rééquilibré 1</a:t>
            </a:r>
          </a:p>
        </p:txBody>
      </p:sp>
    </p:spTree>
    <p:extLst>
      <p:ext uri="{BB962C8B-B14F-4D97-AF65-F5344CB8AC3E}">
        <p14:creationId xmlns:p14="http://schemas.microsoft.com/office/powerpoint/2010/main" val="250820864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r>
              <a:rPr lang="fr-CA" altLang="en-US" sz="3600">
                <a:solidFill>
                  <a:schemeClr val="bg2"/>
                </a:solidFill>
                <a:latin typeface="+mj-lt"/>
                <a:ea typeface="MS PGothic"/>
              </a:rPr>
              <a:t>Options de dépenses</a:t>
            </a:r>
            <a:endParaRPr lang="en-US" altLang="en-US" sz="3600">
              <a:solidFill>
                <a:schemeClr val="bg2"/>
              </a:solidFill>
              <a:latin typeface="+mj-lt"/>
              <a:ea typeface="MS PGothic"/>
            </a:endParaRP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/>
          </a:p>
          <a:p>
            <a:pPr marL="0" indent="0" eaLnBrk="1" hangingPunct="1">
              <a:buNone/>
            </a:pPr>
            <a:endParaRPr lang="en-US" altLang="en-US"/>
          </a:p>
          <a:p>
            <a:pPr marL="0" indent="0" eaLnBrk="1" hangingPunct="1">
              <a:buNone/>
            </a:pPr>
            <a:endParaRPr lang="en-US" altLang="en-US"/>
          </a:p>
          <a:p>
            <a:pPr marL="0" indent="0" eaLnBrk="1" hangingPunct="1">
              <a:buNone/>
            </a:pPr>
            <a:endParaRPr lang="en-US" altLang="en-US"/>
          </a:p>
          <a:p>
            <a:pPr marL="0" indent="0" eaLnBrk="1" hangingPunct="1">
              <a:buNone/>
            </a:pPr>
            <a:endParaRPr lang="en-US" altLang="en-US"/>
          </a:p>
          <a:p>
            <a:pPr marL="0" indent="0" eaLnBrk="1" hangingPunct="1">
              <a:buNone/>
            </a:pPr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62A5E4-9DED-4616-B5D9-58C2F9CEDB72}"/>
              </a:ext>
            </a:extLst>
          </p:cNvPr>
          <p:cNvSpPr txBox="1"/>
          <p:nvPr/>
        </p:nvSpPr>
        <p:spPr>
          <a:xfrm>
            <a:off x="468312" y="1389892"/>
            <a:ext cx="79232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srgbClr val="005954"/>
                </a:solidFill>
              </a:rPr>
              <a:t>Épargne</a:t>
            </a:r>
          </a:p>
          <a:p>
            <a:endParaRPr lang="fr-CA" sz="2000" dirty="0"/>
          </a:p>
          <a:p>
            <a:r>
              <a:rPr lang="fr-CA" sz="2000" dirty="0"/>
              <a:t>Veux-tu ajuster le montant épargné?</a:t>
            </a:r>
            <a:endParaRPr lang="en-CA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3F6370-04ED-4E87-A737-A093A65F9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2750246"/>
            <a:ext cx="2808312" cy="287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8721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26CF7A0-E23C-1D64-5321-7A773888165B}"/>
              </a:ext>
            </a:extLst>
          </p:cNvPr>
          <p:cNvSpPr txBox="1">
            <a:spLocks/>
          </p:cNvSpPr>
          <p:nvPr/>
        </p:nvSpPr>
        <p:spPr>
          <a:xfrm>
            <a:off x="468313" y="1412875"/>
            <a:ext cx="7923212" cy="4176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342900" marR="0" indent="-342900" algn="l" defTabSz="914400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77E27"/>
              </a:buClr>
              <a:buSzPct val="10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42950" marR="0" indent="-285750" algn="l" defTabSz="914400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77E27"/>
              </a:buClr>
              <a:buSzPct val="100000"/>
              <a:buFontTx/>
              <a:buChar char="–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143000" marR="0" indent="-228600" algn="l" defTabSz="914400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77E27"/>
              </a:buClr>
              <a:buSzPct val="10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600200" marR="0" indent="-228600" algn="l" defTabSz="914400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77E27"/>
              </a:buClr>
              <a:buSzPct val="100000"/>
              <a:buFontTx/>
              <a:buChar char="–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057400" marR="0" indent="-228600" algn="l" defTabSz="914400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77E27"/>
              </a:buClr>
              <a:buSzPct val="100000"/>
              <a:buFontTx/>
              <a:buChar char="»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514600" marR="0" indent="-228600" algn="l" defTabSz="914400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77E27"/>
              </a:buClr>
              <a:buSzPct val="100000"/>
              <a:buFontTx/>
              <a:buChar char="»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2971800" marR="0" indent="-228600" algn="l" defTabSz="914400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77E27"/>
              </a:buClr>
              <a:buSzPct val="100000"/>
              <a:buFontTx/>
              <a:buChar char="»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429000" marR="0" indent="-228600" algn="l" defTabSz="914400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77E27"/>
              </a:buClr>
              <a:buSzPct val="100000"/>
              <a:buFontTx/>
              <a:buChar char="»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3886200" marR="0" indent="-228600" algn="l" defTabSz="914400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77E27"/>
              </a:buClr>
              <a:buSzPct val="100000"/>
              <a:buFontTx/>
              <a:buChar char="»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 hangingPunct="1">
              <a:buFontTx/>
              <a:buNone/>
            </a:pPr>
            <a:r>
              <a:rPr lang="en-US" altLang="en-US" sz="2000" b="1" err="1">
                <a:solidFill>
                  <a:srgbClr val="005954"/>
                </a:solidFill>
              </a:rPr>
              <a:t>Nourriture</a:t>
            </a:r>
            <a:endParaRPr lang="en-US" altLang="en-US" sz="2000" b="1">
              <a:solidFill>
                <a:srgbClr val="005954"/>
              </a:solidFill>
            </a:endParaRPr>
          </a:p>
          <a:p>
            <a:pPr marL="0" indent="0" hangingPunct="1">
              <a:buFontTx/>
              <a:buNone/>
            </a:pPr>
            <a:r>
              <a:rPr lang="fr-CA" altLang="en-US" sz="2000"/>
              <a:t>Actuellement, la famille utilise l’option 1.</a:t>
            </a:r>
            <a:endParaRPr lang="en-US" altLang="en-US" sz="2000"/>
          </a:p>
        </p:txBody>
      </p:sp>
      <p:sp>
        <p:nvSpPr>
          <p:cNvPr id="156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308691" y="6256337"/>
            <a:ext cx="301907" cy="2888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  <p:sp>
        <p:nvSpPr>
          <p:cNvPr id="159" name="Rectangle: Rounded Corners 1"/>
          <p:cNvSpPr/>
          <p:nvPr/>
        </p:nvSpPr>
        <p:spPr>
          <a:xfrm>
            <a:off x="395536" y="2223015"/>
            <a:ext cx="2660925" cy="3909093"/>
          </a:xfrm>
          <a:prstGeom prst="roundRect">
            <a:avLst>
              <a:gd name="adj" fmla="val 16667"/>
            </a:avLst>
          </a:prstGeom>
          <a:solidFill>
            <a:srgbClr val="3DC5C4">
              <a:alpha val="23922"/>
            </a:srgbClr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3DC5C4"/>
                </a:solidFill>
              </a:defRPr>
            </a:pPr>
            <a:endParaRPr/>
          </a:p>
        </p:txBody>
      </p:sp>
      <p:sp>
        <p:nvSpPr>
          <p:cNvPr id="160" name="Rectangle: Rounded Corners 7"/>
          <p:cNvSpPr/>
          <p:nvPr/>
        </p:nvSpPr>
        <p:spPr>
          <a:xfrm>
            <a:off x="3241536" y="2221214"/>
            <a:ext cx="2660925" cy="3909093"/>
          </a:xfrm>
          <a:prstGeom prst="roundRect">
            <a:avLst>
              <a:gd name="adj" fmla="val 16667"/>
            </a:avLst>
          </a:prstGeom>
          <a:solidFill>
            <a:srgbClr val="3DC5C4">
              <a:alpha val="23922"/>
            </a:srgbClr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3DC5C4"/>
                </a:solidFill>
              </a:defRPr>
            </a:pPr>
            <a:endParaRPr/>
          </a:p>
        </p:txBody>
      </p:sp>
      <p:sp>
        <p:nvSpPr>
          <p:cNvPr id="161" name="Rectangle: Rounded Corners 8"/>
          <p:cNvSpPr/>
          <p:nvPr/>
        </p:nvSpPr>
        <p:spPr>
          <a:xfrm>
            <a:off x="6087540" y="2181921"/>
            <a:ext cx="2660925" cy="3948385"/>
          </a:xfrm>
          <a:prstGeom prst="roundRect">
            <a:avLst>
              <a:gd name="adj" fmla="val 16667"/>
            </a:avLst>
          </a:prstGeom>
          <a:solidFill>
            <a:srgbClr val="3DC5C4">
              <a:alpha val="23922"/>
            </a:srgbClr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3DC5C4"/>
                </a:solidFill>
              </a:defRPr>
            </a:pPr>
            <a:endParaRPr/>
          </a:p>
        </p:txBody>
      </p:sp>
      <p:sp>
        <p:nvSpPr>
          <p:cNvPr id="162" name="TextBox 2"/>
          <p:cNvSpPr txBox="1"/>
          <p:nvPr/>
        </p:nvSpPr>
        <p:spPr>
          <a:xfrm>
            <a:off x="395535" y="2284906"/>
            <a:ext cx="2660926" cy="3724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800" b="1"/>
            </a:pPr>
            <a:r>
              <a:rPr lang="fr-CA" dirty="0"/>
              <a:t>Option 1 </a:t>
            </a:r>
          </a:p>
          <a:p>
            <a:pPr algn="ctr">
              <a:defRPr sz="1800" b="1"/>
            </a:pPr>
            <a:endParaRPr lang="fr-CA" dirty="0"/>
          </a:p>
          <a:p>
            <a:pPr marL="342900" indent="-342900">
              <a:buSzPct val="100000"/>
              <a:buFont typeface="Arial"/>
              <a:buChar char="•"/>
              <a:defRPr sz="1600"/>
            </a:pPr>
            <a:r>
              <a:rPr lang="fr-CA" dirty="0"/>
              <a:t>Manger au restaurant une fois par semaine</a:t>
            </a:r>
          </a:p>
          <a:p>
            <a:pPr marL="342900" indent="-342900">
              <a:buSzPct val="100000"/>
              <a:buFont typeface="Arial"/>
              <a:buChar char="•"/>
              <a:defRPr sz="1600"/>
            </a:pPr>
            <a:r>
              <a:rPr lang="fr-CA" dirty="0"/>
              <a:t>Faire l’épicerie et préparer des repas à la maison la plupart du temps</a:t>
            </a:r>
          </a:p>
          <a:p>
            <a:pPr marL="342900" indent="-342900">
              <a:buSzPct val="100000"/>
              <a:buFont typeface="Arial"/>
              <a:buChar char="•"/>
              <a:defRPr sz="1600"/>
            </a:pPr>
            <a:r>
              <a:rPr lang="fr-CA" dirty="0"/>
              <a:t>Produits d’épicerie frais et de bonne qualité</a:t>
            </a:r>
          </a:p>
          <a:p>
            <a:pPr marL="342900" indent="-342900">
              <a:buSzPct val="100000"/>
              <a:buFont typeface="Arial"/>
              <a:buChar char="•"/>
              <a:defRPr sz="1600"/>
            </a:pPr>
            <a:r>
              <a:rPr lang="fr-CA" dirty="0"/>
              <a:t>Desserts et collations pour les enfants</a:t>
            </a:r>
          </a:p>
          <a:p>
            <a:pPr algn="ctr">
              <a:defRPr sz="2000"/>
            </a:pPr>
            <a:endParaRPr lang="fr-CA" dirty="0"/>
          </a:p>
          <a:p>
            <a:pPr algn="ctr">
              <a:defRPr sz="2000"/>
            </a:pPr>
            <a:r>
              <a:rPr lang="fr-CA" dirty="0"/>
              <a:t>2 400 $ par mois</a:t>
            </a:r>
          </a:p>
        </p:txBody>
      </p:sp>
      <p:sp>
        <p:nvSpPr>
          <p:cNvPr id="163" name="TextBox 10"/>
          <p:cNvSpPr txBox="1"/>
          <p:nvPr/>
        </p:nvSpPr>
        <p:spPr>
          <a:xfrm>
            <a:off x="3241535" y="2299445"/>
            <a:ext cx="2660924" cy="3754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800" b="1"/>
            </a:pPr>
            <a:r>
              <a:rPr lang="fr-CA" dirty="0"/>
              <a:t>Option 2</a:t>
            </a:r>
          </a:p>
          <a:p>
            <a:pPr>
              <a:defRPr sz="1600"/>
            </a:pPr>
            <a:endParaRPr lang="fr-CA" dirty="0"/>
          </a:p>
          <a:p>
            <a:pPr marL="342900" indent="-342900">
              <a:buSzPct val="100000"/>
              <a:buFont typeface="Arial"/>
              <a:buChar char="•"/>
              <a:defRPr sz="1600"/>
            </a:pPr>
            <a:r>
              <a:rPr lang="fr-CA" dirty="0"/>
              <a:t>Manger au restaurant une fois par mois</a:t>
            </a:r>
          </a:p>
          <a:p>
            <a:pPr marL="342900" indent="-342900">
              <a:buSzPct val="100000"/>
              <a:buFont typeface="Arial"/>
              <a:buChar char="•"/>
              <a:defRPr sz="1600"/>
            </a:pPr>
            <a:r>
              <a:rPr lang="fr-CA" dirty="0"/>
              <a:t>Produits d’épicerie frais la plupart du temps</a:t>
            </a:r>
          </a:p>
          <a:p>
            <a:pPr marL="342900" indent="-342900">
              <a:buSzPct val="100000"/>
              <a:buFont typeface="Arial"/>
              <a:buChar char="•"/>
              <a:defRPr sz="1600"/>
            </a:pPr>
            <a:r>
              <a:rPr lang="fr-CA" dirty="0"/>
              <a:t>Desserts et collations pour les enfants à l’occasion</a:t>
            </a:r>
          </a:p>
          <a:p>
            <a:pPr marL="342900" indent="-342900">
              <a:buSzPct val="100000"/>
              <a:buFont typeface="Arial"/>
              <a:buChar char="•"/>
              <a:defRPr sz="1600"/>
            </a:pPr>
            <a:r>
              <a:rPr lang="fr-CA" dirty="0"/>
              <a:t>Coupons pour économiser à l’épicerie</a:t>
            </a:r>
          </a:p>
          <a:p>
            <a:pPr>
              <a:defRPr sz="2000"/>
            </a:pPr>
            <a:endParaRPr lang="fr-CA" sz="2000" dirty="0"/>
          </a:p>
          <a:p>
            <a:pPr algn="ctr">
              <a:defRPr sz="2000"/>
            </a:pPr>
            <a:endParaRPr lang="fr-CA" dirty="0"/>
          </a:p>
          <a:p>
            <a:pPr algn="ctr">
              <a:defRPr sz="2000"/>
            </a:pPr>
            <a:r>
              <a:rPr lang="fr-CA" dirty="0"/>
              <a:t>2 100 $ par mois</a:t>
            </a:r>
          </a:p>
        </p:txBody>
      </p:sp>
      <p:sp>
        <p:nvSpPr>
          <p:cNvPr id="164" name="TextBox 11"/>
          <p:cNvSpPr txBox="1"/>
          <p:nvPr/>
        </p:nvSpPr>
        <p:spPr>
          <a:xfrm>
            <a:off x="6087540" y="2284906"/>
            <a:ext cx="2660924" cy="3816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800" b="1"/>
            </a:pPr>
            <a:r>
              <a:rPr dirty="0"/>
              <a:t>Option</a:t>
            </a:r>
            <a:r>
              <a:rPr lang="fr-CA" dirty="0"/>
              <a:t> </a:t>
            </a:r>
            <a:r>
              <a:rPr dirty="0"/>
              <a:t>3 </a:t>
            </a:r>
          </a:p>
          <a:p>
            <a:pPr algn="ctr">
              <a:defRPr sz="1800" b="1"/>
            </a:pPr>
            <a:endParaRPr lang="fr-CA" dirty="0"/>
          </a:p>
          <a:p>
            <a:pPr marL="342900" indent="-342900">
              <a:buSzPct val="100000"/>
              <a:buFont typeface="Arial"/>
              <a:buChar char="•"/>
              <a:defRPr sz="1600"/>
            </a:pPr>
            <a:r>
              <a:rPr lang="fr-CA" dirty="0"/>
              <a:t>Pas de sortie au restaurant</a:t>
            </a:r>
          </a:p>
          <a:p>
            <a:pPr marL="342900" indent="-342900">
              <a:buSzPct val="100000"/>
              <a:buFont typeface="Arial"/>
              <a:buChar char="•"/>
              <a:defRPr sz="1600"/>
            </a:pPr>
            <a:r>
              <a:rPr lang="fr-CA" dirty="0"/>
              <a:t>La plupart des produits d’épicerie sont frais, mais pas toujours de bonne qualité</a:t>
            </a:r>
          </a:p>
          <a:p>
            <a:pPr marL="342900" indent="-342900">
              <a:buSzPct val="100000"/>
              <a:buFont typeface="Arial"/>
              <a:buChar char="•"/>
              <a:defRPr sz="1600"/>
            </a:pPr>
            <a:r>
              <a:rPr lang="fr-CA" dirty="0"/>
              <a:t>Acheter selon ses besoins, pas ses envies</a:t>
            </a:r>
          </a:p>
          <a:p>
            <a:pPr marL="342900" indent="-342900">
              <a:buSzPct val="100000"/>
              <a:buFont typeface="Arial"/>
              <a:buChar char="•"/>
              <a:defRPr sz="1600"/>
            </a:pPr>
            <a:r>
              <a:rPr lang="fr-CA" dirty="0"/>
              <a:t>Acheter seulement des produits en solde</a:t>
            </a:r>
          </a:p>
          <a:p>
            <a:pPr algn="ctr">
              <a:defRPr sz="2000"/>
            </a:pPr>
            <a:endParaRPr lang="fr-CA" sz="2600" dirty="0"/>
          </a:p>
          <a:p>
            <a:pPr algn="ctr">
              <a:defRPr sz="2000"/>
            </a:pPr>
            <a:r>
              <a:rPr lang="fr-CA" dirty="0"/>
              <a:t>1 900 $ par mois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0375E3D-ED87-6523-D070-86218849F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r>
              <a:rPr lang="fr-CA" altLang="en-US" sz="3600">
                <a:solidFill>
                  <a:schemeClr val="bg2"/>
                </a:solidFill>
                <a:latin typeface="+mj-lt"/>
                <a:ea typeface="MS PGothic"/>
              </a:rPr>
              <a:t>Options de dépenses</a:t>
            </a:r>
            <a:endParaRPr lang="en-US" altLang="en-US" sz="3600">
              <a:solidFill>
                <a:schemeClr val="bg2"/>
              </a:solidFill>
              <a:latin typeface="+mj-lt"/>
              <a:ea typeface="MS PGothic"/>
            </a:endParaRPr>
          </a:p>
        </p:txBody>
      </p:sp>
      <p:pic>
        <p:nvPicPr>
          <p:cNvPr id="14" name="Picture 2" descr="Icon&#10;&#10;Description automatically generated">
            <a:extLst>
              <a:ext uri="{FF2B5EF4-FFF2-40B4-BE49-F238E27FC236}">
                <a16:creationId xmlns:a16="http://schemas.microsoft.com/office/drawing/2014/main" id="{75A1E5EA-DBD9-08BE-9743-42E2DF202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322" y="150504"/>
            <a:ext cx="1720276" cy="169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86631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r>
              <a:rPr lang="fr-CA" altLang="en-US" sz="3600">
                <a:solidFill>
                  <a:schemeClr val="bg2"/>
                </a:solidFill>
                <a:latin typeface="+mj-lt"/>
                <a:ea typeface="MS PGothic"/>
              </a:rPr>
              <a:t>Options de dépenses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000" b="1" err="1">
                <a:solidFill>
                  <a:srgbClr val="005954"/>
                </a:solidFill>
              </a:rPr>
              <a:t>Loisirs</a:t>
            </a:r>
            <a:endParaRPr lang="en-US" altLang="en-US" sz="2000" b="1">
              <a:solidFill>
                <a:srgbClr val="005954"/>
              </a:solidFill>
            </a:endParaRPr>
          </a:p>
          <a:p>
            <a:pPr marL="0" indent="0">
              <a:buNone/>
            </a:pPr>
            <a:r>
              <a:rPr lang="fr-CA" altLang="en-US" sz="2000"/>
              <a:t>Actuellement, la famille utilise l’option 1.</a:t>
            </a:r>
            <a:endParaRPr lang="en-US" altLang="en-US" sz="2000"/>
          </a:p>
          <a:p>
            <a:pPr marL="0" indent="0" eaLnBrk="1" hangingPunct="1">
              <a:buNone/>
            </a:pPr>
            <a:endParaRPr lang="en-US" alt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371552A-A32C-495A-9F68-6BC397F02C46}"/>
              </a:ext>
            </a:extLst>
          </p:cNvPr>
          <p:cNvSpPr/>
          <p:nvPr/>
        </p:nvSpPr>
        <p:spPr bwMode="auto">
          <a:xfrm>
            <a:off x="395536" y="2253838"/>
            <a:ext cx="2660923" cy="3572468"/>
          </a:xfrm>
          <a:prstGeom prst="roundRect">
            <a:avLst/>
          </a:prstGeom>
          <a:solidFill>
            <a:srgbClr val="005954">
              <a:alpha val="2392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3DC5C4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5632E15-E695-4EB0-980C-6B5D5806EA28}"/>
              </a:ext>
            </a:extLst>
          </p:cNvPr>
          <p:cNvSpPr/>
          <p:nvPr/>
        </p:nvSpPr>
        <p:spPr bwMode="auto">
          <a:xfrm>
            <a:off x="3241536" y="2293130"/>
            <a:ext cx="2660923" cy="3533176"/>
          </a:xfrm>
          <a:prstGeom prst="roundRect">
            <a:avLst/>
          </a:prstGeom>
          <a:solidFill>
            <a:srgbClr val="005954">
              <a:alpha val="2392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3DC5C4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C677F0-08A1-4C55-A3BA-A246DAE93FE2}"/>
              </a:ext>
            </a:extLst>
          </p:cNvPr>
          <p:cNvSpPr txBox="1"/>
          <p:nvPr/>
        </p:nvSpPr>
        <p:spPr>
          <a:xfrm>
            <a:off x="395536" y="2440757"/>
            <a:ext cx="266092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/>
              <a:t>Option 1 </a:t>
            </a:r>
          </a:p>
          <a:p>
            <a:endParaRPr lang="en-US" sz="12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1400"/>
              <a:t>Trois services de diffusion en continu par mois (films, vidéos, musique, etc.)</a:t>
            </a:r>
            <a:endParaRPr lang="en-US" sz="1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1400"/>
              <a:t>Deux applications de jeux ou jeux vidéos par mois</a:t>
            </a:r>
            <a:endParaRPr lang="en-US" sz="1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1400"/>
              <a:t>Nouvel équipement récréatif pour enfants (matériel artistique, casque, équipement de sport, etc.)</a:t>
            </a:r>
            <a:br>
              <a:rPr lang="en-US" sz="1600"/>
            </a:br>
            <a:r>
              <a:rPr lang="fr-CA" sz="900"/>
              <a:t>  </a:t>
            </a:r>
            <a:endParaRPr lang="fr-CA" sz="2800"/>
          </a:p>
          <a:p>
            <a:pPr algn="ctr"/>
            <a:r>
              <a:rPr lang="fr-CA" sz="2000"/>
              <a:t>200 $ par mois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F768D9-C80A-4DAC-939E-D94EAA47B7CF}"/>
              </a:ext>
            </a:extLst>
          </p:cNvPr>
          <p:cNvSpPr txBox="1"/>
          <p:nvPr/>
        </p:nvSpPr>
        <p:spPr>
          <a:xfrm>
            <a:off x="3241537" y="2440757"/>
            <a:ext cx="2660922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/>
              <a:t>Option 2 </a:t>
            </a:r>
          </a:p>
          <a:p>
            <a:endParaRPr lang="en-US" sz="12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1600"/>
              <a:t>Deux services de diffusion en continu par mois (films, vidéos, musique,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1600"/>
              <a:t>Une application de jeux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1600"/>
              <a:t>Acheter certains équipements récréatifs en solde</a:t>
            </a:r>
            <a:endParaRPr lang="en-US" sz="1600"/>
          </a:p>
          <a:p>
            <a:r>
              <a:rPr lang="en-US" sz="900"/>
              <a:t> </a:t>
            </a:r>
            <a:r>
              <a:rPr lang="en-US" sz="1100"/>
              <a:t> </a:t>
            </a:r>
            <a:br>
              <a:rPr lang="en-US" sz="2000"/>
            </a:br>
            <a:r>
              <a:rPr lang="en-US" sz="900"/>
              <a:t> </a:t>
            </a:r>
            <a:endParaRPr lang="en-US" sz="400"/>
          </a:p>
          <a:p>
            <a:endParaRPr lang="en-US" sz="400"/>
          </a:p>
          <a:p>
            <a:pPr algn="ctr"/>
            <a:r>
              <a:rPr lang="fr-CA" sz="2000"/>
              <a:t>130 $ par mois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A253A4-8B45-5203-FC7A-5D010F227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020476">
            <a:off x="6378725" y="931384"/>
            <a:ext cx="1451688" cy="11818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2B79DA-7F5E-12F9-BB32-084CF0A261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075" y="222836"/>
            <a:ext cx="1591566" cy="10610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9F9492-4E1A-4D50-A5B6-5EBCB35925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2154" y="140470"/>
            <a:ext cx="771381" cy="1381826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41F1E50-9216-4EDD-8B18-B9F956770A89}"/>
              </a:ext>
            </a:extLst>
          </p:cNvPr>
          <p:cNvSpPr/>
          <p:nvPr/>
        </p:nvSpPr>
        <p:spPr bwMode="auto">
          <a:xfrm>
            <a:off x="6087541" y="2253836"/>
            <a:ext cx="2660923" cy="3572469"/>
          </a:xfrm>
          <a:prstGeom prst="roundRect">
            <a:avLst/>
          </a:prstGeom>
          <a:solidFill>
            <a:srgbClr val="005954">
              <a:alpha val="2392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3DC5C4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F33DE3-20E8-4D85-A3C3-8D7EE53B94F2}"/>
              </a:ext>
            </a:extLst>
          </p:cNvPr>
          <p:cNvSpPr txBox="1"/>
          <p:nvPr/>
        </p:nvSpPr>
        <p:spPr>
          <a:xfrm>
            <a:off x="6099150" y="2409985"/>
            <a:ext cx="2660922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/>
              <a:t>Option 3 </a:t>
            </a:r>
          </a:p>
          <a:p>
            <a:endParaRPr lang="en-US" sz="11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/>
              <a:t>Un </a:t>
            </a:r>
            <a:r>
              <a:rPr lang="fr-CA" sz="1400"/>
              <a:t>service de diffusion en continu par mois (films, vidéos, musique, etc.)</a:t>
            </a:r>
            <a:endParaRPr lang="en-US" sz="1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1400"/>
              <a:t>Acheter tout équipement récréatif en solde ou sur des plateformes d’échange</a:t>
            </a:r>
            <a:endParaRPr lang="en-US" sz="1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1400"/>
              <a:t>Attendre plusieurs mois avant d’avoir tous les équipements</a:t>
            </a:r>
          </a:p>
          <a:p>
            <a:endParaRPr lang="en-US" sz="1200"/>
          </a:p>
          <a:p>
            <a:endParaRPr lang="en-US" sz="1800"/>
          </a:p>
          <a:p>
            <a:pPr algn="ctr"/>
            <a:r>
              <a:rPr lang="fr-CA" sz="2000"/>
              <a:t>90 $ par mois</a:t>
            </a:r>
          </a:p>
        </p:txBody>
      </p:sp>
    </p:spTree>
    <p:extLst>
      <p:ext uri="{BB962C8B-B14F-4D97-AF65-F5344CB8AC3E}">
        <p14:creationId xmlns:p14="http://schemas.microsoft.com/office/powerpoint/2010/main" val="145078467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>
            <a:normAutofit/>
          </a:bodyPr>
          <a:lstStyle/>
          <a:p>
            <a:r>
              <a:rPr lang="fr-CA" altLang="en-US" sz="3600">
                <a:solidFill>
                  <a:schemeClr val="bg2"/>
                </a:solidFill>
                <a:latin typeface="+mj-lt"/>
                <a:ea typeface="MS PGothic"/>
              </a:rPr>
              <a:t>Options de dépenses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CA" altLang="en-US" sz="2000" b="1">
                <a:solidFill>
                  <a:srgbClr val="005954"/>
                </a:solidFill>
              </a:rPr>
              <a:t>Internet et câble</a:t>
            </a:r>
          </a:p>
          <a:p>
            <a:pPr marL="0" indent="0" eaLnBrk="1" hangingPunct="1">
              <a:buNone/>
            </a:pPr>
            <a:r>
              <a:rPr lang="fr-CA" altLang="en-US" sz="2000"/>
              <a:t>Actuellement, la famille utilise l’option 1.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371552A-A32C-495A-9F68-6BC397F02C46}"/>
              </a:ext>
            </a:extLst>
          </p:cNvPr>
          <p:cNvSpPr/>
          <p:nvPr/>
        </p:nvSpPr>
        <p:spPr bwMode="auto">
          <a:xfrm>
            <a:off x="470917" y="2336748"/>
            <a:ext cx="2660923" cy="3324500"/>
          </a:xfrm>
          <a:prstGeom prst="roundRect">
            <a:avLst/>
          </a:prstGeom>
          <a:solidFill>
            <a:srgbClr val="EA7123">
              <a:alpha val="2392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3DC5C4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5632E15-E695-4EB0-980C-6B5D5806EA28}"/>
              </a:ext>
            </a:extLst>
          </p:cNvPr>
          <p:cNvSpPr/>
          <p:nvPr/>
        </p:nvSpPr>
        <p:spPr bwMode="auto">
          <a:xfrm>
            <a:off x="3279229" y="2376039"/>
            <a:ext cx="2660923" cy="3285209"/>
          </a:xfrm>
          <a:prstGeom prst="roundRect">
            <a:avLst/>
          </a:prstGeom>
          <a:solidFill>
            <a:srgbClr val="EA7123">
              <a:alpha val="2392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3DC5C4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C677F0-08A1-4C55-A3BA-A246DAE93FE2}"/>
              </a:ext>
            </a:extLst>
          </p:cNvPr>
          <p:cNvSpPr txBox="1"/>
          <p:nvPr/>
        </p:nvSpPr>
        <p:spPr>
          <a:xfrm>
            <a:off x="470917" y="2523667"/>
            <a:ext cx="266092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/>
              <a:t>Option 1 </a:t>
            </a:r>
          </a:p>
          <a:p>
            <a:endParaRPr lang="en-US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1600"/>
              <a:t>Internet haute vitesse 5G illimité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1600"/>
              <a:t>Connexion Internet fiable en tout temps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1600"/>
              <a:t>Service de câble de base, plus 20 canaux de télévision</a:t>
            </a:r>
          </a:p>
          <a:p>
            <a:endParaRPr lang="en-US" sz="1400"/>
          </a:p>
          <a:p>
            <a:pPr algn="ctr"/>
            <a:r>
              <a:rPr lang="fr-CA" sz="2000"/>
              <a:t>250 $ par mois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F768D9-C80A-4DAC-939E-D94EAA47B7CF}"/>
              </a:ext>
            </a:extLst>
          </p:cNvPr>
          <p:cNvSpPr txBox="1"/>
          <p:nvPr/>
        </p:nvSpPr>
        <p:spPr>
          <a:xfrm>
            <a:off x="3279230" y="2523667"/>
            <a:ext cx="2660922" cy="29546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CA" sz="1800" b="1"/>
              <a:t>Option 2 </a:t>
            </a:r>
          </a:p>
          <a:p>
            <a:endParaRPr lang="fr-CA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1600"/>
              <a:t>Internet 4G illimité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1600"/>
              <a:t>Connexion Internet souvent fiable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1600"/>
              <a:t>Service de câble de base (inclut programmes pour enfants)</a:t>
            </a:r>
            <a:r>
              <a:rPr lang="fr-CA" sz="2000"/>
              <a:t> </a:t>
            </a:r>
            <a:r>
              <a:rPr lang="fr-CA" sz="1200"/>
              <a:t>   </a:t>
            </a:r>
            <a:br>
              <a:rPr lang="fr-CA" sz="1200"/>
            </a:br>
            <a:r>
              <a:rPr lang="fr-CA" sz="900"/>
              <a:t> </a:t>
            </a:r>
            <a:r>
              <a:rPr lang="fr-CA" sz="1050"/>
              <a:t> </a:t>
            </a:r>
            <a:r>
              <a:rPr lang="fr-CA" sz="1100"/>
              <a:t> </a:t>
            </a:r>
            <a:r>
              <a:rPr lang="fr-CA" sz="1200"/>
              <a:t> </a:t>
            </a:r>
            <a:endParaRPr lang="fr-CA" sz="1800"/>
          </a:p>
          <a:p>
            <a:pPr algn="ctr"/>
            <a:r>
              <a:rPr lang="fr-CA" sz="2000"/>
              <a:t>180 $ par mois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0593033-6424-4FDC-BC58-5B730FD617B9}"/>
              </a:ext>
            </a:extLst>
          </p:cNvPr>
          <p:cNvSpPr/>
          <p:nvPr/>
        </p:nvSpPr>
        <p:spPr bwMode="auto">
          <a:xfrm>
            <a:off x="6087541" y="2376039"/>
            <a:ext cx="2660923" cy="3285209"/>
          </a:xfrm>
          <a:prstGeom prst="roundRect">
            <a:avLst/>
          </a:prstGeom>
          <a:solidFill>
            <a:srgbClr val="EA7123">
              <a:alpha val="2392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3DC5C4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4BC75C-0ED4-4845-AD84-D1B43F201DBE}"/>
              </a:ext>
            </a:extLst>
          </p:cNvPr>
          <p:cNvSpPr txBox="1"/>
          <p:nvPr/>
        </p:nvSpPr>
        <p:spPr>
          <a:xfrm>
            <a:off x="6087542" y="2523667"/>
            <a:ext cx="266092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800" b="1"/>
              <a:t>Option 3 </a:t>
            </a:r>
          </a:p>
          <a:p>
            <a:endParaRPr lang="fr-CA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1600"/>
              <a:t>Internet 4G illimité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1600"/>
              <a:t>Connexion Internet instable pendant les heures de pointe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1600"/>
              <a:t>Pas de service de câble</a:t>
            </a:r>
            <a:endParaRPr lang="fr-CA" sz="2000"/>
          </a:p>
          <a:p>
            <a:endParaRPr lang="fr-CA"/>
          </a:p>
          <a:p>
            <a:pPr algn="ctr"/>
            <a:r>
              <a:rPr lang="fr-CA" sz="2000"/>
              <a:t>90 $ par mois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9FB714-17A4-430A-9CBE-5EB5586FC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9678" y="301348"/>
            <a:ext cx="2106869" cy="164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1956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>
            <a:normAutofit/>
          </a:bodyPr>
          <a:lstStyle/>
          <a:p>
            <a:r>
              <a:rPr lang="fr-CA" altLang="en-US" sz="3600">
                <a:solidFill>
                  <a:schemeClr val="bg2"/>
                </a:solidFill>
                <a:latin typeface="+mj-lt"/>
                <a:ea typeface="MS PGothic"/>
              </a:rPr>
              <a:t>Options de dépenses</a:t>
            </a:r>
            <a:endParaRPr lang="en-US" altLang="en-US" sz="3600">
              <a:solidFill>
                <a:schemeClr val="bg2"/>
              </a:solidFill>
              <a:latin typeface="+mj-lt"/>
              <a:ea typeface="MS PGothic"/>
            </a:endParaRP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CA" altLang="en-US" sz="2000" b="1">
                <a:solidFill>
                  <a:srgbClr val="005954"/>
                </a:solidFill>
              </a:rPr>
              <a:t>Articles ménagers : couches</a:t>
            </a:r>
          </a:p>
          <a:p>
            <a:pPr marL="0" indent="0" eaLnBrk="1" hangingPunct="1">
              <a:buNone/>
            </a:pPr>
            <a:r>
              <a:rPr lang="fr-CA" altLang="en-US" sz="2000"/>
              <a:t>Actuellement, la famille utilise l’option 1.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371552A-A32C-495A-9F68-6BC397F02C46}"/>
              </a:ext>
            </a:extLst>
          </p:cNvPr>
          <p:cNvSpPr/>
          <p:nvPr/>
        </p:nvSpPr>
        <p:spPr bwMode="auto">
          <a:xfrm>
            <a:off x="395536" y="2264740"/>
            <a:ext cx="2660923" cy="3324500"/>
          </a:xfrm>
          <a:prstGeom prst="roundRect">
            <a:avLst/>
          </a:prstGeom>
          <a:solidFill>
            <a:srgbClr val="FDCE3A">
              <a:alpha val="2392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3DC5C4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5632E15-E695-4EB0-980C-6B5D5806EA28}"/>
              </a:ext>
            </a:extLst>
          </p:cNvPr>
          <p:cNvSpPr/>
          <p:nvPr/>
        </p:nvSpPr>
        <p:spPr bwMode="auto">
          <a:xfrm>
            <a:off x="3203848" y="2304031"/>
            <a:ext cx="2660923" cy="3285209"/>
          </a:xfrm>
          <a:prstGeom prst="roundRect">
            <a:avLst/>
          </a:prstGeom>
          <a:solidFill>
            <a:srgbClr val="FDCE3A">
              <a:alpha val="2392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3DC5C4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C677F0-08A1-4C55-A3BA-A246DAE93FE2}"/>
              </a:ext>
            </a:extLst>
          </p:cNvPr>
          <p:cNvSpPr txBox="1"/>
          <p:nvPr/>
        </p:nvSpPr>
        <p:spPr>
          <a:xfrm>
            <a:off x="395536" y="2451659"/>
            <a:ext cx="26609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800" b="1"/>
              <a:t>Option 1 </a:t>
            </a:r>
          </a:p>
          <a:p>
            <a:endParaRPr lang="fr-CA" sz="1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1600"/>
              <a:t>Couches de marque très confortables et faites de matériaux de première qualité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1600"/>
              <a:t>Achat de grandes quantités pour économiser un peu</a:t>
            </a:r>
          </a:p>
          <a:p>
            <a:endParaRPr lang="fr-CA" sz="1400"/>
          </a:p>
          <a:p>
            <a:endParaRPr lang="fr-CA" sz="1400"/>
          </a:p>
          <a:p>
            <a:pPr algn="ctr"/>
            <a:r>
              <a:rPr lang="fr-CA" sz="2000"/>
              <a:t>200 $ par mois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F768D9-C80A-4DAC-939E-D94EAA47B7CF}"/>
              </a:ext>
            </a:extLst>
          </p:cNvPr>
          <p:cNvSpPr txBox="1"/>
          <p:nvPr/>
        </p:nvSpPr>
        <p:spPr>
          <a:xfrm>
            <a:off x="3203849" y="2451659"/>
            <a:ext cx="266092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800" b="1"/>
              <a:t>Option 2 </a:t>
            </a:r>
          </a:p>
          <a:p>
            <a:endParaRPr lang="fr-CA" sz="1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1500"/>
              <a:t>Couches de marques génériques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1500"/>
              <a:t>Confortables et faites de matériaux de qualité comparable à celles des produits de marque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1400"/>
              <a:t>Achat de grandes quantités pour économiser un peu</a:t>
            </a:r>
          </a:p>
          <a:p>
            <a:r>
              <a:rPr lang="fr-CA" sz="1200"/>
              <a:t> </a:t>
            </a:r>
            <a:endParaRPr lang="fr-CA" sz="1400"/>
          </a:p>
          <a:p>
            <a:pPr algn="ctr"/>
            <a:r>
              <a:rPr lang="fr-CA" sz="2000"/>
              <a:t>170 $ par mois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C2E49C9-3E1B-4169-B6F5-DD03A83FB2CF}"/>
              </a:ext>
            </a:extLst>
          </p:cNvPr>
          <p:cNvSpPr/>
          <p:nvPr/>
        </p:nvSpPr>
        <p:spPr bwMode="auto">
          <a:xfrm>
            <a:off x="6043597" y="2271793"/>
            <a:ext cx="2660923" cy="3285209"/>
          </a:xfrm>
          <a:prstGeom prst="roundRect">
            <a:avLst/>
          </a:prstGeom>
          <a:solidFill>
            <a:srgbClr val="FDCE3A">
              <a:alpha val="2392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3DC5C4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DE325D-C163-45AE-9A49-F96D863FBBB9}"/>
              </a:ext>
            </a:extLst>
          </p:cNvPr>
          <p:cNvSpPr txBox="1"/>
          <p:nvPr/>
        </p:nvSpPr>
        <p:spPr>
          <a:xfrm>
            <a:off x="6030249" y="2359326"/>
            <a:ext cx="26609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800" b="1"/>
              <a:t>Option 3 </a:t>
            </a:r>
          </a:p>
          <a:p>
            <a:endParaRPr lang="fr-CA" sz="1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1400"/>
              <a:t>Couches de marques génériques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1400"/>
              <a:t>Un peu moins confortables que les couches des options 1 et 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1400"/>
              <a:t>Acheter en vrac pour faire économiser beaucoup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1400"/>
              <a:t>Abonnement mensuel pour économiser 3 % de plus</a:t>
            </a:r>
          </a:p>
          <a:p>
            <a:endParaRPr lang="fr-CA" sz="2000"/>
          </a:p>
          <a:p>
            <a:pPr algn="ctr"/>
            <a:r>
              <a:rPr lang="fr-CA" sz="2000"/>
              <a:t>120 $ par mois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0B0C98-7BDE-98DC-5316-158DB7345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135" y="338763"/>
            <a:ext cx="2123167" cy="159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33075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319496" y="6256337"/>
            <a:ext cx="291102" cy="30777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CA"/>
              <a:t>16</a:t>
            </a:r>
            <a:endParaRPr/>
          </a:p>
        </p:txBody>
      </p:sp>
      <p:sp>
        <p:nvSpPr>
          <p:cNvPr id="210" name="TextBox 6"/>
          <p:cNvSpPr txBox="1"/>
          <p:nvPr/>
        </p:nvSpPr>
        <p:spPr>
          <a:xfrm>
            <a:off x="542925" y="1449532"/>
            <a:ext cx="3680356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800" b="1"/>
            </a:lvl1pPr>
          </a:lstStyle>
          <a:p>
            <a:r>
              <a:rPr lang="fr-CA" sz="2000" dirty="0"/>
              <a:t>Ton « Budget rééquilibré 1 » est-il égal au « Revenu total »?</a:t>
            </a:r>
            <a:endParaRPr sz="2000" dirty="0"/>
          </a:p>
        </p:txBody>
      </p:sp>
      <p:sp>
        <p:nvSpPr>
          <p:cNvPr id="211" name="TextBox 8"/>
          <p:cNvSpPr txBox="1"/>
          <p:nvPr/>
        </p:nvSpPr>
        <p:spPr>
          <a:xfrm>
            <a:off x="1468915" y="2787381"/>
            <a:ext cx="3014334" cy="923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1800" b="1">
                <a:solidFill>
                  <a:srgbClr val="005954"/>
                </a:solidFill>
              </a:defRPr>
            </a:pPr>
            <a:r>
              <a:rPr lang="fr-CA" sz="1800" dirty="0"/>
              <a:t>Truc de pro :</a:t>
            </a:r>
          </a:p>
          <a:p>
            <a:pPr>
              <a:defRPr sz="1800">
                <a:solidFill>
                  <a:srgbClr val="005954"/>
                </a:solidFill>
              </a:defRPr>
            </a:pPr>
            <a:r>
              <a:rPr lang="fr-CA" sz="1800" dirty="0"/>
              <a:t>Tu ne devrais pas dépenser plus que tu gagnes.</a:t>
            </a:r>
            <a:endParaRPr sz="1800" dirty="0"/>
          </a:p>
        </p:txBody>
      </p:sp>
      <p:sp>
        <p:nvSpPr>
          <p:cNvPr id="212" name="TextBox 13"/>
          <p:cNvSpPr txBox="1"/>
          <p:nvPr/>
        </p:nvSpPr>
        <p:spPr>
          <a:xfrm>
            <a:off x="347472" y="4053938"/>
            <a:ext cx="4224528" cy="2246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1600"/>
            </a:pPr>
            <a:r>
              <a:rPr lang="fr-CA" sz="2000" dirty="0"/>
              <a:t>Si tes dépenses prévues </a:t>
            </a:r>
            <a:r>
              <a:rPr lang="fr-CA" sz="2000" b="1" dirty="0"/>
              <a:t>sont supérieures</a:t>
            </a:r>
            <a:r>
              <a:rPr lang="fr-CA" sz="2000" dirty="0"/>
              <a:t> à tes revenus, quelles dépenses peux-tu réduire?</a:t>
            </a:r>
          </a:p>
          <a:p>
            <a:pPr>
              <a:defRPr sz="1600"/>
            </a:pPr>
            <a:endParaRPr lang="fr-CA" sz="2000" dirty="0"/>
          </a:p>
          <a:p>
            <a:pPr>
              <a:defRPr sz="1600"/>
            </a:pPr>
            <a:r>
              <a:rPr lang="fr-CA" sz="2000" dirty="0"/>
              <a:t>Si tes dépenses prévues </a:t>
            </a:r>
            <a:r>
              <a:rPr lang="fr-CA" sz="2000" b="1" dirty="0"/>
              <a:t>sont inférieures</a:t>
            </a:r>
            <a:r>
              <a:rPr lang="fr-CA" sz="2000" dirty="0"/>
              <a:t> à tes revenus, comment veux-tu dépenser l’argent restant?</a:t>
            </a:r>
            <a:endParaRPr sz="2000" dirty="0"/>
          </a:p>
        </p:txBody>
      </p:sp>
      <p:pic>
        <p:nvPicPr>
          <p:cNvPr id="213" name="Picture 14" descr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158" y="2485165"/>
            <a:ext cx="1201043" cy="1063309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8769A48F-6437-4AC3-AC45-6C43D159F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18" y="484104"/>
            <a:ext cx="7923981" cy="685800"/>
          </a:xfrm>
        </p:spPr>
        <p:txBody>
          <a:bodyPr/>
          <a:lstStyle/>
          <a:p>
            <a:r>
              <a:rPr lang="fr-CA" altLang="en-US" sz="3600" dirty="0">
                <a:solidFill>
                  <a:schemeClr val="bg2"/>
                </a:solidFill>
                <a:latin typeface="+mj-lt"/>
                <a:ea typeface="MS PGothic"/>
              </a:rPr>
              <a:t>Équilibre ton budget</a:t>
            </a:r>
            <a:endParaRPr lang="en-US" altLang="en-US" sz="3600" dirty="0">
              <a:solidFill>
                <a:schemeClr val="bg2"/>
              </a:solidFill>
              <a:latin typeface="+mj-lt"/>
              <a:ea typeface="MS PGothic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275BC3-4524-B5C3-2A9A-FBAA139282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6463" y="776445"/>
            <a:ext cx="6054711" cy="5783894"/>
          </a:xfrm>
          <a:prstGeom prst="rect">
            <a:avLst/>
          </a:prstGeom>
        </p:spPr>
      </p:pic>
      <p:sp>
        <p:nvSpPr>
          <p:cNvPr id="207" name="Rectangle 7"/>
          <p:cNvSpPr/>
          <p:nvPr/>
        </p:nvSpPr>
        <p:spPr>
          <a:xfrm>
            <a:off x="5512866" y="2042308"/>
            <a:ext cx="1177113" cy="194885"/>
          </a:xfrm>
          <a:prstGeom prst="rect">
            <a:avLst/>
          </a:prstGeom>
          <a:solidFill>
            <a:srgbClr val="3DC5C4">
              <a:alpha val="45882"/>
            </a:srgbClr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209" name="Graphic 10" descr="Graphic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029507" flipH="1" flipV="1">
            <a:off x="4293798" y="5181504"/>
            <a:ext cx="1018328" cy="101832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Graphic 5" descr="Graphic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15570" flipH="1">
            <a:off x="4112382" y="1960824"/>
            <a:ext cx="849117" cy="849117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Rectangle 3"/>
          <p:cNvSpPr/>
          <p:nvPr/>
        </p:nvSpPr>
        <p:spPr>
          <a:xfrm>
            <a:off x="5725696" y="6081555"/>
            <a:ext cx="1098985" cy="282974"/>
          </a:xfrm>
          <a:prstGeom prst="rect">
            <a:avLst/>
          </a:prstGeom>
          <a:solidFill>
            <a:srgbClr val="3DC5C4">
              <a:alpha val="45882"/>
            </a:srgbClr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 animBg="1" advAuto="0"/>
      <p:bldP spid="212" grpId="0" animBg="1" advAuto="0"/>
      <p:bldP spid="213" grpId="0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308694" y="6256337"/>
            <a:ext cx="301907" cy="2888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17</a:t>
            </a:fld>
            <a:endParaRPr/>
          </a:p>
        </p:txBody>
      </p:sp>
      <p:sp>
        <p:nvSpPr>
          <p:cNvPr id="289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68313" y="1412875"/>
            <a:ext cx="7923211" cy="4176713"/>
          </a:xfrm>
          <a:prstGeom prst="rect">
            <a:avLst/>
          </a:prstGeom>
        </p:spPr>
        <p:txBody>
          <a:bodyPr lIns="45718" tIns="45718" rIns="45718" bIns="45718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CA" sz="2000" dirty="0"/>
              <a:t>Grand-maman habite à 60 km de la famille. Elle marche désormais lentement et doit se procurer une paire de béquilles. Ta famille décide de lui rendre visite pendant le week-end et d’aller lui chercher les béquilles.</a:t>
            </a:r>
          </a:p>
          <a:p>
            <a:pPr marL="0" indent="0">
              <a:lnSpc>
                <a:spcPct val="100000"/>
              </a:lnSpc>
              <a:buNone/>
            </a:pPr>
            <a:endParaRPr lang="fr-CA" b="1" dirty="0"/>
          </a:p>
          <a:p>
            <a:pPr marL="0" indent="0">
              <a:lnSpc>
                <a:spcPct val="100000"/>
              </a:lnSpc>
              <a:buNone/>
            </a:pPr>
            <a:endParaRPr lang="fr-CA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873E4C3-FC6E-1489-9CD4-B62A43230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7" y="403226"/>
            <a:ext cx="8132762" cy="685800"/>
          </a:xfrm>
        </p:spPr>
        <p:txBody>
          <a:bodyPr>
            <a:normAutofit/>
          </a:bodyPr>
          <a:lstStyle/>
          <a:p>
            <a:r>
              <a:rPr lang="fr-CA" altLang="en-US" sz="3600" dirty="0">
                <a:solidFill>
                  <a:schemeClr val="bg2"/>
                </a:solidFill>
                <a:latin typeface="+mj-lt"/>
                <a:ea typeface="MS PGothic"/>
              </a:rPr>
              <a:t>Scénario 2 : Visite chez grand-maman</a:t>
            </a:r>
          </a:p>
        </p:txBody>
      </p:sp>
      <p:pic>
        <p:nvPicPr>
          <p:cNvPr id="4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B39D7E13-54B7-55A9-CDE5-64CFAC125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499" y="2896375"/>
            <a:ext cx="1760192" cy="2836088"/>
          </a:xfrm>
          <a:prstGeom prst="rect">
            <a:avLst/>
          </a:prstGeom>
        </p:spPr>
      </p:pic>
      <p:pic>
        <p:nvPicPr>
          <p:cNvPr id="6" name="Picture 6" descr="Icon&#10;&#10;Description automatically generated">
            <a:extLst>
              <a:ext uri="{FF2B5EF4-FFF2-40B4-BE49-F238E27FC236}">
                <a16:creationId xmlns:a16="http://schemas.microsoft.com/office/drawing/2014/main" id="{C0D729B6-1A28-BF92-37E1-513AF45DE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428" y="3120810"/>
            <a:ext cx="3322239" cy="192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22487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308694" y="6256337"/>
            <a:ext cx="301907" cy="2888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18</a:t>
            </a:fld>
            <a:endParaRPr/>
          </a:p>
        </p:txBody>
      </p:sp>
      <p:sp>
        <p:nvSpPr>
          <p:cNvPr id="289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68313" y="1219201"/>
            <a:ext cx="7923211" cy="4370388"/>
          </a:xfrm>
          <a:prstGeom prst="rect">
            <a:avLst/>
          </a:prstGeom>
        </p:spPr>
        <p:txBody>
          <a:bodyPr lIns="45718" tIns="45718" rIns="45718" bIns="45718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CA" sz="2000" dirty="0"/>
              <a:t>Vous n’avez pas vu grand-maman depuis quelque temps. Tout le monde est fébrile, et vous décidez de lui acheter un cadeau. Choisis un cadeau parmi les articles suivants, ou invente ton propre cadeau.</a:t>
            </a:r>
          </a:p>
          <a:p>
            <a:pPr marL="0" indent="0">
              <a:lnSpc>
                <a:spcPct val="100000"/>
              </a:lnSpc>
              <a:buNone/>
            </a:pPr>
            <a:endParaRPr lang="fr-CA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873E4C3-FC6E-1489-9CD4-B62A43230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>
            <a:normAutofit/>
          </a:bodyPr>
          <a:lstStyle/>
          <a:p>
            <a:r>
              <a:rPr lang="fr-CA" altLang="en-US" sz="3600">
                <a:solidFill>
                  <a:schemeClr val="bg2"/>
                </a:solidFill>
                <a:latin typeface="+mj-lt"/>
                <a:ea typeface="MS PGothic"/>
              </a:rPr>
              <a:t>Visite chez grand-maman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BEC12C4-DD1E-7C5D-6268-3C85B6A24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57" y="2395593"/>
            <a:ext cx="2363206" cy="1587609"/>
          </a:xfrm>
          <a:prstGeom prst="rect">
            <a:avLst/>
          </a:prstGeom>
        </p:spPr>
      </p:pic>
      <p:pic>
        <p:nvPicPr>
          <p:cNvPr id="3" name="Picture 3" descr="A picture containing indoor, handwear&#10;&#10;Description automatically generated">
            <a:extLst>
              <a:ext uri="{FF2B5EF4-FFF2-40B4-BE49-F238E27FC236}">
                <a16:creationId xmlns:a16="http://schemas.microsoft.com/office/drawing/2014/main" id="{71EBB4B6-6B72-7425-21CA-D7D1C54BE4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5825" y="2396166"/>
            <a:ext cx="2333047" cy="1586461"/>
          </a:xfrm>
          <a:prstGeom prst="rect">
            <a:avLst/>
          </a:prstGeom>
        </p:spPr>
      </p:pic>
      <p:pic>
        <p:nvPicPr>
          <p:cNvPr id="4" name="Picture 4" descr="A picture containing cup, table&#10;&#10;Description automatically generated">
            <a:extLst>
              <a:ext uri="{FF2B5EF4-FFF2-40B4-BE49-F238E27FC236}">
                <a16:creationId xmlns:a16="http://schemas.microsoft.com/office/drawing/2014/main" id="{72A484E5-FAED-1E4B-DD8A-25B7036AD0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057" y="4270539"/>
            <a:ext cx="2369237" cy="1634338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BAD74522-B486-A807-9C42-27712D702D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5825" y="4278968"/>
            <a:ext cx="2333047" cy="16259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49E04F-7599-B689-2C29-58B2E7B7EE4C}"/>
              </a:ext>
            </a:extLst>
          </p:cNvPr>
          <p:cNvSpPr txBox="1"/>
          <p:nvPr/>
        </p:nvSpPr>
        <p:spPr>
          <a:xfrm>
            <a:off x="2922944" y="3308970"/>
            <a:ext cx="2743200" cy="830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CA" sz="1600" b="1">
                <a:cs typeface="Segoe UI"/>
              </a:rPr>
              <a:t>Liseuse</a:t>
            </a:r>
          </a:p>
          <a:p>
            <a:r>
              <a:rPr lang="fr-CA" sz="1600" b="1">
                <a:cs typeface="Segoe UI"/>
              </a:rPr>
              <a:t>90 $</a:t>
            </a:r>
          </a:p>
          <a:p>
            <a:r>
              <a:rPr lang="fr-CA" sz="1600">
                <a:cs typeface="Segoe UI"/>
              </a:rPr>
              <a:t>​</a:t>
            </a:r>
            <a:endParaRPr lang="fr-CA" sz="1600">
              <a:latin typeface="+mn-lt"/>
              <a:cs typeface="Segoe U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C0853F-D063-3550-3D0C-12AD1F479383}"/>
              </a:ext>
            </a:extLst>
          </p:cNvPr>
          <p:cNvSpPr txBox="1"/>
          <p:nvPr/>
        </p:nvSpPr>
        <p:spPr>
          <a:xfrm>
            <a:off x="2874690" y="5371798"/>
            <a:ext cx="2743200" cy="954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CA" sz="1600" b="1">
                <a:cs typeface="Segoe UI"/>
              </a:rPr>
              <a:t>Théière</a:t>
            </a:r>
            <a:br>
              <a:rPr lang="fr-CA" sz="1600" b="1">
                <a:cs typeface="Segoe UI"/>
              </a:rPr>
            </a:br>
            <a:r>
              <a:rPr lang="fr-CA" sz="1600" b="1">
                <a:cs typeface="Segoe UI"/>
              </a:rPr>
              <a:t>18 $</a:t>
            </a:r>
          </a:p>
          <a:p>
            <a:endParaRPr lang="fr-CA">
              <a:cs typeface="Segoe U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6D8CBF-5256-C67D-B1C9-2A311412D323}"/>
              </a:ext>
            </a:extLst>
          </p:cNvPr>
          <p:cNvSpPr txBox="1"/>
          <p:nvPr/>
        </p:nvSpPr>
        <p:spPr>
          <a:xfrm>
            <a:off x="7120554" y="3085734"/>
            <a:ext cx="1865402" cy="830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CA" sz="1600" b="1">
                <a:cs typeface="Segoe UI"/>
              </a:rPr>
              <a:t>Paire de pantoufles</a:t>
            </a:r>
          </a:p>
          <a:p>
            <a:r>
              <a:rPr lang="fr-CA" sz="1600" b="1">
                <a:cs typeface="Segoe UI"/>
              </a:rPr>
              <a:t>25 $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92038D-09DA-A488-8920-B8C7084C0CD4}"/>
              </a:ext>
            </a:extLst>
          </p:cNvPr>
          <p:cNvSpPr txBox="1"/>
          <p:nvPr/>
        </p:nvSpPr>
        <p:spPr>
          <a:xfrm>
            <a:off x="7120554" y="4948978"/>
            <a:ext cx="1865402" cy="830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CA" sz="1600" b="1">
                <a:cs typeface="Segoe UI"/>
              </a:rPr>
              <a:t>Boîte de chocolats</a:t>
            </a:r>
          </a:p>
          <a:p>
            <a:r>
              <a:rPr lang="fr-CA" sz="1600" b="1">
                <a:cs typeface="Segoe UI"/>
              </a:rPr>
              <a:t>36 $</a:t>
            </a:r>
          </a:p>
        </p:txBody>
      </p:sp>
    </p:spTree>
    <p:extLst>
      <p:ext uri="{BB962C8B-B14F-4D97-AF65-F5344CB8AC3E}">
        <p14:creationId xmlns:p14="http://schemas.microsoft.com/office/powerpoint/2010/main" val="248628142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407575" y="6256337"/>
            <a:ext cx="203023" cy="2888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19</a:t>
            </a:fld>
            <a:endParaRPr/>
          </a:p>
        </p:txBody>
      </p:sp>
      <p:sp>
        <p:nvSpPr>
          <p:cNvPr id="129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523808" y="1208290"/>
            <a:ext cx="8330577" cy="5288757"/>
          </a:xfrm>
          <a:prstGeom prst="rect">
            <a:avLst/>
          </a:prstGeom>
        </p:spPr>
        <p:txBody>
          <a:bodyPr lIns="45718" tIns="45718" rIns="45718" bIns="45718" anchor="t"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fr-CA" sz="2000" dirty="0">
                <a:ea typeface="+mn-lt"/>
                <a:cs typeface="+mn-lt"/>
              </a:rPr>
              <a:t>Ce voyage occasionne plusieurs dépenses ponctuelles. Voici la liste de dépenses estimées pour ce voyage.</a:t>
            </a:r>
            <a:endParaRPr lang="fr-CA" sz="2000" dirty="0"/>
          </a:p>
          <a:p>
            <a:pPr marL="0" indent="0">
              <a:buSzTx/>
              <a:buNone/>
            </a:pPr>
            <a:endParaRPr lang="fr-CA" sz="2000" dirty="0"/>
          </a:p>
          <a:p>
            <a:pPr marL="0" indent="0">
              <a:buSzTx/>
              <a:buNone/>
            </a:pPr>
            <a:endParaRPr lang="fr-CA" sz="2000" dirty="0"/>
          </a:p>
          <a:p>
            <a:pPr marL="0" indent="0">
              <a:buSzTx/>
              <a:buNone/>
            </a:pPr>
            <a:endParaRPr lang="fr-CA" dirty="0"/>
          </a:p>
          <a:p>
            <a:pPr marL="0" indent="0">
              <a:buSzTx/>
              <a:buNone/>
            </a:pPr>
            <a:endParaRPr lang="fr-CA" dirty="0"/>
          </a:p>
          <a:p>
            <a:pPr marL="0" indent="0">
              <a:buSzTx/>
              <a:buNone/>
            </a:pPr>
            <a:endParaRPr lang="fr-CA" dirty="0"/>
          </a:p>
          <a:p>
            <a:pPr marL="0" indent="0">
              <a:buSzTx/>
              <a:buNone/>
            </a:pPr>
            <a:endParaRPr lang="fr-CA" dirty="0"/>
          </a:p>
          <a:p>
            <a:pPr marL="0" indent="0">
              <a:buSzTx/>
              <a:buNone/>
            </a:pPr>
            <a:endParaRPr lang="fr-CA" dirty="0"/>
          </a:p>
          <a:p>
            <a:pPr marL="0" indent="0">
              <a:buSzTx/>
              <a:buNone/>
            </a:pPr>
            <a:endParaRPr lang="fr-CA" dirty="0"/>
          </a:p>
          <a:p>
            <a:pPr marL="0" indent="0">
              <a:buSzTx/>
              <a:buNone/>
            </a:pPr>
            <a:endParaRPr lang="fr-CA" dirty="0"/>
          </a:p>
          <a:p>
            <a:pPr marL="0" indent="0">
              <a:buSzTx/>
              <a:buNone/>
            </a:pPr>
            <a:endParaRPr lang="fr-CA" dirty="0"/>
          </a:p>
          <a:p>
            <a:pPr marL="0" indent="0">
              <a:buSzTx/>
              <a:buNone/>
            </a:pPr>
            <a:endParaRPr lang="fr-CA" dirty="0"/>
          </a:p>
          <a:p>
            <a:pPr marL="0" indent="0">
              <a:buSzTx/>
              <a:buNone/>
            </a:pPr>
            <a:endParaRPr lang="fr-CA" dirty="0"/>
          </a:p>
          <a:p>
            <a:pPr marL="0" indent="0">
              <a:buSzTx/>
              <a:buNone/>
            </a:pPr>
            <a:endParaRPr lang="fr-CA" dirty="0"/>
          </a:p>
          <a:p>
            <a:pPr marL="0" indent="0">
              <a:buSzTx/>
              <a:buNone/>
            </a:pPr>
            <a:endParaRPr lang="fr-CA" dirty="0"/>
          </a:p>
          <a:p>
            <a:pPr marL="0" indent="0">
              <a:buSzTx/>
              <a:buNone/>
            </a:pPr>
            <a:endParaRPr lang="fr-CA" dirty="0"/>
          </a:p>
          <a:p>
            <a:pPr marL="0" indent="0">
              <a:buSzTx/>
              <a:buNone/>
            </a:pPr>
            <a:endParaRPr lang="fr-CA" dirty="0"/>
          </a:p>
          <a:p>
            <a:pPr marL="0" indent="0">
              <a:buSzTx/>
              <a:buNone/>
            </a:pPr>
            <a:endParaRPr lang="fr-CA" dirty="0"/>
          </a:p>
          <a:p>
            <a:pPr marL="0" indent="0">
              <a:buSzTx/>
              <a:buNone/>
            </a:pPr>
            <a:endParaRPr lang="fr-CA" dirty="0"/>
          </a:p>
          <a:p>
            <a:pPr marL="0" indent="0">
              <a:buSzTx/>
              <a:buNone/>
            </a:pPr>
            <a:endParaRPr lang="fr-CA" dirty="0"/>
          </a:p>
          <a:p>
            <a:pPr marL="0" indent="0">
              <a:buSzTx/>
              <a:buNone/>
            </a:pPr>
            <a:br>
              <a:rPr lang="fr-CA" sz="2000" dirty="0"/>
            </a:br>
            <a:r>
              <a:rPr lang="fr-CA" sz="2000" b="1" dirty="0"/>
              <a:t>Ajoute « Visite grand-maman » à tes dépenses mensuelles, y compris le montant total.</a:t>
            </a:r>
          </a:p>
        </p:txBody>
      </p:sp>
      <p:graphicFrame>
        <p:nvGraphicFramePr>
          <p:cNvPr id="131" name="Table 2"/>
          <p:cNvGraphicFramePr/>
          <p:nvPr>
            <p:extLst>
              <p:ext uri="{D42A27DB-BD31-4B8C-83A1-F6EECF244321}">
                <p14:modId xmlns:p14="http://schemas.microsoft.com/office/powerpoint/2010/main" val="2056503930"/>
              </p:ext>
            </p:extLst>
          </p:nvPr>
        </p:nvGraphicFramePr>
        <p:xfrm>
          <a:off x="1270631" y="2098133"/>
          <a:ext cx="4824537" cy="24942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535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8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r-CA" b="1" noProof="0"/>
                        <a:t>Dépenses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r-CA" b="1" noProof="0"/>
                        <a:t>Montant estimé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lang="fr-CA" noProof="0"/>
                        <a:t>Essence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fr-CA" noProof="0"/>
                        <a:t>120 $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CA" sz="1800" b="0" u="none" strike="noStrike" cap="none" spc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sym typeface="Arial"/>
                        </a:rPr>
                        <a:t>Collations de voyage</a:t>
                      </a:r>
                      <a:endParaRPr lang="fr-CA" sz="1800" b="0" i="0" u="none" strike="noStrike" cap="none" spc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fr-CA" noProof="0"/>
                        <a:t>60 $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4014922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lang="fr-CA" noProof="0"/>
                        <a:t>Béquilles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fr-CA" noProof="0"/>
                        <a:t>75 $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lang="fr-CA" noProof="0"/>
                        <a:t>Cadeau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endParaRPr lang="fr-CA" noProof="0"/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CA" sz="1800" b="1" u="none" strike="noStrike" cap="none" spc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sym typeface="Arial"/>
                        </a:rPr>
                        <a:t>Total « Visite grand-maman »</a:t>
                      </a:r>
                      <a:endParaRPr lang="fr-CA" sz="1800" b="1" i="0" u="none" strike="noStrike" cap="none" spc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endParaRPr lang="fr-CA" noProof="0" dirty="0"/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4E26BFAA-BCD8-848B-E503-66C09AEE1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363" y="420469"/>
            <a:ext cx="7923212" cy="685800"/>
          </a:xfrm>
        </p:spPr>
        <p:txBody>
          <a:bodyPr/>
          <a:lstStyle/>
          <a:p>
            <a:r>
              <a:rPr lang="fr-CA" altLang="en-US" sz="3600" dirty="0">
                <a:solidFill>
                  <a:schemeClr val="bg2"/>
                </a:solidFill>
                <a:latin typeface="+mj-lt"/>
                <a:ea typeface="MS PGothic"/>
              </a:rPr>
              <a:t>Établir un budget mensuel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170D931-2FAF-16F8-29ED-C2F48465AD7E}"/>
              </a:ext>
            </a:extLst>
          </p:cNvPr>
          <p:cNvGrpSpPr/>
          <p:nvPr/>
        </p:nvGrpSpPr>
        <p:grpSpPr>
          <a:xfrm>
            <a:off x="6362275" y="3010409"/>
            <a:ext cx="2483351" cy="1938989"/>
            <a:chOff x="6167821" y="4266678"/>
            <a:chExt cx="2483351" cy="193898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54C32BDE-83A9-354C-575B-4A5B3173EF9E}"/>
                </a:ext>
              </a:extLst>
            </p:cNvPr>
            <p:cNvSpPr/>
            <p:nvPr/>
          </p:nvSpPr>
          <p:spPr>
            <a:xfrm rot="5400000">
              <a:off x="6419715" y="4014784"/>
              <a:ext cx="1938989" cy="2442777"/>
            </a:xfrm>
            <a:prstGeom prst="wedgeRoundRectCallout">
              <a:avLst>
                <a:gd name="adj1" fmla="val 9024"/>
                <a:gd name="adj2" fmla="val 67108"/>
                <a:gd name="adj3" fmla="val 16667"/>
              </a:avLst>
            </a:prstGeom>
            <a:solidFill>
              <a:srgbClr val="FFFFFF"/>
            </a:solidFill>
            <a:ln w="19050" cap="flat">
              <a:solidFill>
                <a:srgbClr val="EA7123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CA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D435935-4A3E-7FFA-4788-617D9B51FCA5}"/>
                </a:ext>
              </a:extLst>
            </p:cNvPr>
            <p:cNvSpPr txBox="1"/>
            <p:nvPr/>
          </p:nvSpPr>
          <p:spPr>
            <a:xfrm>
              <a:off x="6290478" y="4266679"/>
              <a:ext cx="2360694" cy="19389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CA" sz="2000" dirty="0">
                  <a:latin typeface="Britannic Bold" panose="020B0903060703020204" pitchFamily="34" charset="0"/>
                </a:rPr>
                <a:t>Comme la dernière fois, tu dois inclure cette dépense ponctuelle dans ton budget pour ce mois-ci.</a:t>
              </a:r>
              <a:endParaRPr kumimoji="0" lang="fr-CA" sz="2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Britannic Bold" panose="020B090306070302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041100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>
            <a:noAutofit/>
          </a:bodyPr>
          <a:lstStyle/>
          <a:p>
            <a:pPr eaLnBrk="1" hangingPunct="1"/>
            <a:r>
              <a:rPr lang="fr-CA" sz="3600">
                <a:solidFill>
                  <a:schemeClr val="bg2"/>
                </a:solidFill>
                <a:latin typeface="+mj-lt"/>
                <a:ea typeface="MS PGothic"/>
              </a:rPr>
              <a:t>Remarque spéciale à l’intention du personnel enseignant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87BF38-5376-7951-FC96-BA37D8A9A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439" y="1630682"/>
            <a:ext cx="5761122" cy="477304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407575" y="6256337"/>
            <a:ext cx="203023" cy="2888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20</a:t>
            </a:fld>
            <a:endParaRPr/>
          </a:p>
        </p:txBody>
      </p:sp>
      <p:sp>
        <p:nvSpPr>
          <p:cNvPr id="129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463648" y="1340643"/>
            <a:ext cx="8033079" cy="4176714"/>
          </a:xfrm>
          <a:prstGeom prst="rect">
            <a:avLst/>
          </a:prstGeom>
        </p:spPr>
        <p:txBody>
          <a:bodyPr lIns="45718" tIns="45718" rIns="45718" bIns="45718" anchor="t">
            <a:normAutofit/>
          </a:bodyPr>
          <a:lstStyle/>
          <a:p>
            <a:pPr marL="0" indent="0">
              <a:lnSpc>
                <a:spcPts val="2400"/>
              </a:lnSpc>
              <a:buSzTx/>
              <a:buNone/>
            </a:pPr>
            <a:r>
              <a:rPr lang="fr-CA" sz="1900" b="1" dirty="0">
                <a:solidFill>
                  <a:srgbClr val="EA7123"/>
                </a:solidFill>
              </a:rPr>
              <a:t>Compte tenu de la visite chez grand-maman, comment vas-tu rééquilibrer le budget familial mensuel?</a:t>
            </a:r>
            <a:endParaRPr lang="en-CA" sz="1900" b="1" dirty="0">
              <a:solidFill>
                <a:srgbClr val="EA7123"/>
              </a:solidFill>
            </a:endParaRPr>
          </a:p>
          <a:p>
            <a:pPr marL="0" indent="0">
              <a:lnSpc>
                <a:spcPts val="2400"/>
              </a:lnSpc>
              <a:buSzTx/>
              <a:buNone/>
            </a:pPr>
            <a:endParaRPr lang="en-CA" sz="1900" dirty="0"/>
          </a:p>
          <a:p>
            <a:pPr marL="0" indent="0">
              <a:lnSpc>
                <a:spcPts val="2400"/>
              </a:lnSpc>
              <a:buSzTx/>
              <a:buNone/>
            </a:pPr>
            <a:r>
              <a:rPr lang="fr-CA" sz="1900" dirty="0"/>
              <a:t>Relis les options de dépenses des diapositives 11 à 16. </a:t>
            </a:r>
          </a:p>
          <a:p>
            <a:pPr marL="0" indent="0">
              <a:lnSpc>
                <a:spcPts val="2400"/>
              </a:lnSpc>
              <a:buSzTx/>
              <a:buNone/>
            </a:pPr>
            <a:r>
              <a:rPr lang="fr-CA" sz="1900" b="1" dirty="0"/>
              <a:t>Rééquilibre ton budget et remplis la colonne « Budget rééquilibré 2 ».</a:t>
            </a:r>
            <a:endParaRPr lang="en-CA" sz="1900" b="1" dirty="0"/>
          </a:p>
          <a:p>
            <a:pPr marL="0" indent="0">
              <a:lnSpc>
                <a:spcPts val="2400"/>
              </a:lnSpc>
              <a:buSzTx/>
              <a:buNone/>
            </a:pPr>
            <a:endParaRPr lang="en-CA" sz="1900" dirty="0"/>
          </a:p>
          <a:p>
            <a:pPr marL="0" indent="0">
              <a:lnSpc>
                <a:spcPts val="2400"/>
              </a:lnSpc>
              <a:buSzTx/>
              <a:buNone/>
            </a:pPr>
            <a:r>
              <a:rPr lang="fr-CA" sz="1900" b="1" dirty="0"/>
              <a:t>Remarque :</a:t>
            </a:r>
            <a:r>
              <a:rPr lang="fr-CA" sz="1900" dirty="0"/>
              <a:t> Tu peux choisir la ou les dépenses à augmenter ou à réduire. Il n’est pas nécessaire d’augmenter ou de réduire toutes les dépenses des diapositives 11 à 16.</a:t>
            </a:r>
            <a:endParaRPr lang="en-CA" sz="1900" dirty="0"/>
          </a:p>
          <a:p>
            <a:pPr marL="0" indent="0">
              <a:lnSpc>
                <a:spcPts val="2400"/>
              </a:lnSpc>
              <a:buSzTx/>
              <a:buNone/>
            </a:pPr>
            <a:endParaRPr lang="en-CA" sz="1900" dirty="0"/>
          </a:p>
          <a:p>
            <a:pPr marL="0" indent="0">
              <a:lnSpc>
                <a:spcPts val="2400"/>
              </a:lnSpc>
              <a:buSzTx/>
              <a:buNone/>
            </a:pPr>
            <a:r>
              <a:rPr lang="fr-CA" sz="1900" b="1" dirty="0"/>
              <a:t>Ton « Budget rééquilibré  2 » est-il égal à ton « Revenu total »?</a:t>
            </a:r>
            <a:endParaRPr lang="en-US" sz="1900" b="1" dirty="0"/>
          </a:p>
          <a:p>
            <a:pPr marL="0" indent="0">
              <a:lnSpc>
                <a:spcPts val="2400"/>
              </a:lnSpc>
              <a:buSzTx/>
              <a:buNone/>
            </a:pPr>
            <a:r>
              <a:rPr lang="en-CA" dirty="0"/>
              <a:t>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E26BFAA-BCD8-848B-E503-66C09AEE1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6087935" cy="685800"/>
          </a:xfrm>
        </p:spPr>
        <p:txBody>
          <a:bodyPr/>
          <a:lstStyle/>
          <a:p>
            <a:r>
              <a:rPr lang="fr-CA" altLang="en-US" sz="3600">
                <a:solidFill>
                  <a:schemeClr val="bg2"/>
                </a:solidFill>
                <a:latin typeface="+mj-lt"/>
                <a:ea typeface="MS PGothic"/>
              </a:rPr>
              <a:t>Budget rééquilibré </a:t>
            </a:r>
            <a:r>
              <a:rPr lang="en-US" altLang="en-US" sz="3600">
                <a:solidFill>
                  <a:schemeClr val="bg2"/>
                </a:solidFill>
                <a:latin typeface="+mj-lt"/>
                <a:ea typeface="MS PGothic"/>
              </a:rPr>
              <a:t> 2</a:t>
            </a:r>
          </a:p>
        </p:txBody>
      </p:sp>
    </p:spTree>
    <p:extLst>
      <p:ext uri="{BB962C8B-B14F-4D97-AF65-F5344CB8AC3E}">
        <p14:creationId xmlns:p14="http://schemas.microsoft.com/office/powerpoint/2010/main" val="102825450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308691" y="6256337"/>
            <a:ext cx="301907" cy="2888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21</a:t>
            </a:fld>
            <a:endParaRPr/>
          </a:p>
        </p:txBody>
      </p:sp>
      <p:sp>
        <p:nvSpPr>
          <p:cNvPr id="369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301752" y="1679944"/>
            <a:ext cx="8449056" cy="4776220"/>
          </a:xfrm>
          <a:prstGeom prst="rect">
            <a:avLst/>
          </a:prstGeom>
        </p:spPr>
        <p:txBody>
          <a:bodyPr lIns="45718" tIns="45718" rIns="45718" bIns="45718" anchor="t">
            <a:noAutofit/>
          </a:bodyPr>
          <a:lstStyle/>
          <a:p>
            <a:pPr marL="457200" indent="-457200">
              <a:lnSpc>
                <a:spcPts val="2600"/>
              </a:lnSpc>
              <a:buAutoNum type="arabicPeriod"/>
            </a:pPr>
            <a:r>
              <a:rPr lang="fr-CA" sz="2000" dirty="0"/>
              <a:t>Était-ce facile de prendre des décisions financières pour toute la famille? Pourquoi?</a:t>
            </a:r>
          </a:p>
          <a:p>
            <a:pPr marL="457200" indent="-457200">
              <a:lnSpc>
                <a:spcPts val="2600"/>
              </a:lnSpc>
              <a:buAutoNum type="arabicPeriod"/>
            </a:pPr>
            <a:r>
              <a:rPr lang="fr-CA" sz="2000" dirty="0"/>
              <a:t>Choisis une dépense que tu as augmentée ou réduite. Parmi les options offertes, pourquoi as-tu choisi d’augmenter ou de réduire cette dépense?</a:t>
            </a:r>
          </a:p>
          <a:p>
            <a:pPr marL="457200" indent="-457200">
              <a:lnSpc>
                <a:spcPts val="2600"/>
              </a:lnSpc>
              <a:buAutoNum type="arabicPeriod"/>
            </a:pPr>
            <a:r>
              <a:rPr lang="fr-CA" sz="2000" dirty="0"/>
              <a:t>Lorsque nous devons rééquilibrer notre budget, est-il facile de faire des compromis sur notre style de vie, comme choisir un forfait cellulaire avec moins de données ou changer de marque de couches?</a:t>
            </a:r>
          </a:p>
          <a:p>
            <a:pPr marL="457200" indent="-457200">
              <a:lnSpc>
                <a:spcPts val="2600"/>
              </a:lnSpc>
              <a:buAutoNum type="arabicPeriod"/>
            </a:pPr>
            <a:r>
              <a:rPr lang="fr-CA" sz="2000" dirty="0"/>
              <a:t>Penses-tu que la famille pourrait utiliser son épargne pour combler le manque financier dans chacun des scénarios? Quelles questions pourrait-elle se poser avant de prendre cette décision?</a:t>
            </a:r>
          </a:p>
          <a:p>
            <a:pPr marL="457200" indent="-457200">
              <a:lnSpc>
                <a:spcPts val="2600"/>
              </a:lnSpc>
              <a:buAutoNum type="arabicPeriod"/>
            </a:pPr>
            <a:r>
              <a:rPr lang="fr-CA" sz="2000" dirty="0"/>
              <a:t>Est-ce une bonne idée de faire notre possible pour planifier les dépenses familiales? Pourquoi?</a:t>
            </a:r>
          </a:p>
        </p:txBody>
      </p:sp>
      <p:pic>
        <p:nvPicPr>
          <p:cNvPr id="371" name="Picture 4" descr="Picture 4"/>
          <p:cNvPicPr>
            <a:picLocks noChangeAspect="1"/>
          </p:cNvPicPr>
          <p:nvPr/>
        </p:nvPicPr>
        <p:blipFill>
          <a:blip r:embed="rId2"/>
          <a:srcRect r="1816" b="433"/>
          <a:stretch>
            <a:fillRect/>
          </a:stretch>
        </p:blipFill>
        <p:spPr>
          <a:xfrm>
            <a:off x="7431874" y="207846"/>
            <a:ext cx="1178724" cy="1161982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8419797-286D-A444-7BF1-22EA11B4E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533400"/>
            <a:ext cx="4853495" cy="685800"/>
          </a:xfrm>
        </p:spPr>
        <p:txBody>
          <a:bodyPr/>
          <a:lstStyle/>
          <a:p>
            <a:r>
              <a:rPr lang="fr-CA" altLang="en-US" sz="3600" dirty="0">
                <a:solidFill>
                  <a:schemeClr val="bg2"/>
                </a:solidFill>
                <a:latin typeface="+mj-lt"/>
                <a:ea typeface="MS PGothic"/>
              </a:rPr>
              <a:t>Questions de réflexion</a:t>
            </a:r>
            <a:endParaRPr lang="en-US" altLang="en-US" sz="3600" dirty="0">
              <a:solidFill>
                <a:schemeClr val="bg2"/>
              </a:solidFill>
              <a:latin typeface="+mj-lt"/>
              <a:ea typeface="MS PGothic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407575" y="6256337"/>
            <a:ext cx="203023" cy="2888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115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68313" y="1412875"/>
            <a:ext cx="7923211" cy="4176713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2400"/>
              </a:lnSpc>
              <a:buSzTx/>
              <a:buNone/>
              <a:defRPr b="1"/>
            </a:pPr>
            <a:r>
              <a:rPr lang="fr-CA" sz="2000"/>
              <a:t>Penser-préparer-partager</a:t>
            </a:r>
          </a:p>
          <a:p>
            <a:pPr marL="0" indent="0">
              <a:lnSpc>
                <a:spcPts val="2400"/>
              </a:lnSpc>
              <a:buSzTx/>
              <a:buNone/>
              <a:defRPr b="1"/>
            </a:pPr>
            <a:endParaRPr lang="fr-CA" sz="2000"/>
          </a:p>
          <a:p>
            <a:pPr marL="0" indent="0">
              <a:lnSpc>
                <a:spcPts val="2400"/>
              </a:lnSpc>
              <a:buSzTx/>
              <a:buNone/>
            </a:pPr>
            <a:r>
              <a:rPr lang="fr-CA" sz="2000"/>
              <a:t>Que pouvons nous faire lorsque la situation financière d’une famille change?</a:t>
            </a:r>
          </a:p>
          <a:p>
            <a:pPr marL="0" indent="0">
              <a:lnSpc>
                <a:spcPts val="2400"/>
              </a:lnSpc>
              <a:buSzTx/>
              <a:buNone/>
            </a:pPr>
            <a:endParaRPr lang="fr-CA" sz="2000"/>
          </a:p>
          <a:p>
            <a:pPr marL="0" indent="0">
              <a:lnSpc>
                <a:spcPts val="2400"/>
              </a:lnSpc>
              <a:buSzTx/>
              <a:buNone/>
            </a:pPr>
            <a:r>
              <a:rPr lang="fr-CA" sz="2000"/>
              <a:t>Exemples :</a:t>
            </a:r>
          </a:p>
          <a:p>
            <a:pPr>
              <a:lnSpc>
                <a:spcPts val="2400"/>
              </a:lnSpc>
              <a:buFont typeface="Arial"/>
            </a:pPr>
            <a:r>
              <a:rPr lang="fr-CA" sz="2000"/>
              <a:t>Un membre de la famille connaît une baisse de revenus.</a:t>
            </a:r>
          </a:p>
          <a:p>
            <a:pPr>
              <a:lnSpc>
                <a:spcPts val="2400"/>
              </a:lnSpc>
              <a:buFont typeface="Arial"/>
            </a:pPr>
            <a:r>
              <a:rPr lang="fr-CA" sz="2000"/>
              <a:t>Un membre de la famille devient malade.</a:t>
            </a:r>
          </a:p>
          <a:p>
            <a:pPr>
              <a:lnSpc>
                <a:spcPts val="2400"/>
              </a:lnSpc>
              <a:buFont typeface="Arial"/>
            </a:pPr>
            <a:r>
              <a:rPr lang="fr-CA" sz="2000"/>
              <a:t>La famille décide ensemble d’une dépense commune.</a:t>
            </a:r>
          </a:p>
        </p:txBody>
      </p:sp>
      <p:pic>
        <p:nvPicPr>
          <p:cNvPr id="117" name="Content Placeholder 4" descr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9637" y="3671306"/>
            <a:ext cx="1880961" cy="211195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DAB96C5-6FD8-E9FB-0664-4CD6F0EE4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fr-CA" altLang="en-US" sz="3600">
                <a:solidFill>
                  <a:schemeClr val="bg2"/>
                </a:solidFill>
                <a:latin typeface="+mj-lt"/>
                <a:ea typeface="MS PGothic"/>
              </a:rPr>
              <a:t>Exercice de réflexion</a:t>
            </a:r>
            <a:endParaRPr lang="en-US" altLang="en-US" sz="3600">
              <a:solidFill>
                <a:schemeClr val="bg2"/>
              </a:solidFill>
              <a:latin typeface="+mj-lt"/>
              <a:ea typeface="MS PGothic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308694" y="6256337"/>
            <a:ext cx="301907" cy="2888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289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68313" y="1412875"/>
            <a:ext cx="8367462" cy="4505040"/>
          </a:xfrm>
          <a:prstGeom prst="rect">
            <a:avLst/>
          </a:prstGeom>
        </p:spPr>
        <p:txBody>
          <a:bodyPr lIns="45718" tIns="45718" rIns="45718" bIns="45718" anchor="t"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fr-CA" sz="2000" dirty="0"/>
              <a:t>Les deux adultes d’une famille travaillent à temps plein. L’un gagne 3 960 $ par mois et l’autre, 3 780 $ par mois. La famille comprend aussi trois jeunes enfants âgés de 1, 3 et 5 ans.</a:t>
            </a:r>
          </a:p>
          <a:p>
            <a:pPr marL="0" indent="0">
              <a:lnSpc>
                <a:spcPts val="2400"/>
              </a:lnSpc>
              <a:buSzTx/>
              <a:buNone/>
            </a:pPr>
            <a:endParaRPr lang="fr-CA" sz="2000" dirty="0"/>
          </a:p>
          <a:p>
            <a:pPr marL="0" indent="0">
              <a:lnSpc>
                <a:spcPts val="2400"/>
              </a:lnSpc>
              <a:buSzTx/>
              <a:buNone/>
            </a:pPr>
            <a:r>
              <a:rPr lang="fr-CA" sz="2000" dirty="0"/>
              <a:t>Sur la fiche « Budget mensuel », inscris les éléments suivants :</a:t>
            </a:r>
          </a:p>
          <a:p>
            <a:pPr marL="342900" indent="-34290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fr-CA" sz="2000" dirty="0"/>
              <a:t>Revenu 1 </a:t>
            </a:r>
          </a:p>
          <a:p>
            <a:pPr marL="342900" indent="-34290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fr-CA" sz="2000" dirty="0"/>
              <a:t>Revenu 2 </a:t>
            </a:r>
          </a:p>
          <a:p>
            <a:pPr marL="342900" indent="-34290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fr-CA" sz="2000" dirty="0"/>
              <a:t>Calcule le « Revenu total » de la famille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873E4C3-FC6E-1489-9CD4-B62A43230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r>
              <a:rPr lang="fr-CA" altLang="en-US" sz="3600" dirty="0">
                <a:solidFill>
                  <a:schemeClr val="bg2"/>
                </a:solidFill>
                <a:latin typeface="+mj-lt"/>
                <a:ea typeface="MS PGothic"/>
              </a:rPr>
              <a:t>Établir un budget mensuel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407575" y="6256337"/>
            <a:ext cx="203023" cy="2888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129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463648" y="1159789"/>
            <a:ext cx="8212039" cy="4176714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2400"/>
              </a:lnSpc>
              <a:buSzTx/>
              <a:buNone/>
            </a:pPr>
            <a:r>
              <a:rPr lang="fr-CA" sz="2000" dirty="0"/>
              <a:t>La famille connaît certaines de ses dépenses mensuelles. Voici les montants prévus. </a:t>
            </a:r>
            <a:r>
              <a:rPr lang="fr-CA" sz="2000" b="1" dirty="0"/>
              <a:t>Remplis la colonne « Budget initial » et calcule le total.</a:t>
            </a:r>
          </a:p>
        </p:txBody>
      </p:sp>
      <p:graphicFrame>
        <p:nvGraphicFramePr>
          <p:cNvPr id="131" name="Table 2"/>
          <p:cNvGraphicFramePr/>
          <p:nvPr>
            <p:extLst>
              <p:ext uri="{D42A27DB-BD31-4B8C-83A1-F6EECF244321}">
                <p14:modId xmlns:p14="http://schemas.microsoft.com/office/powerpoint/2010/main" val="1211609327"/>
              </p:ext>
            </p:extLst>
          </p:nvPr>
        </p:nvGraphicFramePr>
        <p:xfrm>
          <a:off x="2208881" y="2011628"/>
          <a:ext cx="4726237" cy="4389120"/>
        </p:xfrm>
        <a:graphic>
          <a:graphicData uri="http://schemas.openxmlformats.org/drawingml/2006/table">
            <a:tbl>
              <a:tblPr firstRow="1" bandRow="1"/>
              <a:tblGrid>
                <a:gridCol w="2658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7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218">
                <a:tc>
                  <a:txBody>
                    <a:bodyPr/>
                    <a:lstStyle/>
                    <a:p>
                      <a:pPr algn="ctr"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r-CA" b="1" noProof="0"/>
                        <a:t>Dépenses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r-CA" b="1" noProof="0"/>
                        <a:t>Budget initial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218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lang="fr-CA" noProof="0"/>
                        <a:t>Loyer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fr-CA" noProof="0"/>
                        <a:t>2 500 $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218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lang="fr-CA" noProof="0"/>
                        <a:t>Services publics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fr-CA" noProof="0"/>
                        <a:t>110 $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218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lang="fr-CA" noProof="0"/>
                        <a:t>Nourriture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fr-CA" noProof="0"/>
                        <a:t>2 400 $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218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lang="fr-CA" noProof="0"/>
                        <a:t>Vêtements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fr-CA" noProof="0"/>
                        <a:t>80 $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218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lang="fr-CA" noProof="0"/>
                        <a:t>Loisirs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fr-CA" noProof="0"/>
                        <a:t>200 $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218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lang="fr-CA" noProof="0"/>
                        <a:t>Internet et câble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fr-CA" noProof="0"/>
                        <a:t>250 $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218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lang="fr-CA" noProof="0"/>
                        <a:t>Forfait cellulaire familial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fr-CA" noProof="0"/>
                        <a:t>120 $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218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lang="fr-CA" noProof="0"/>
                        <a:t>Transport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fr-CA" noProof="0"/>
                        <a:t>180 $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218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lang="fr-CA" noProof="0"/>
                        <a:t>Articles ménagers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fr-CA" noProof="0"/>
                        <a:t>250 $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52385504"/>
                  </a:ext>
                </a:extLst>
              </a:tr>
              <a:tr h="361218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lang="fr-CA" noProof="0"/>
                        <a:t>Service de garde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fr-CA" noProof="0"/>
                        <a:t>1 600 $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891498032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lang="fr-CA" noProof="0"/>
                        <a:t>Épargne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fr-CA" noProof="0"/>
                        <a:t> 50 $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4E26BFAA-BCD8-848B-E503-66C09AEE1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r>
              <a:rPr lang="fr-CA" altLang="en-US" sz="3600">
                <a:solidFill>
                  <a:schemeClr val="bg2"/>
                </a:solidFill>
                <a:latin typeface="+mj-lt"/>
                <a:ea typeface="MS PGothic"/>
              </a:rPr>
              <a:t>Établir un budget mensuel</a:t>
            </a:r>
            <a:endParaRPr lang="en-US" altLang="en-US" sz="3600">
              <a:solidFill>
                <a:schemeClr val="bg2"/>
              </a:solidFill>
              <a:latin typeface="+mj-lt"/>
              <a:ea typeface="MS PGothic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319496" y="6256337"/>
            <a:ext cx="291102" cy="30777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CA"/>
              <a:t>16</a:t>
            </a:r>
            <a:endParaRPr/>
          </a:p>
        </p:txBody>
      </p:sp>
      <p:sp>
        <p:nvSpPr>
          <p:cNvPr id="207" name="Rectangle 7"/>
          <p:cNvSpPr/>
          <p:nvPr/>
        </p:nvSpPr>
        <p:spPr>
          <a:xfrm>
            <a:off x="5305378" y="1657361"/>
            <a:ext cx="1388480" cy="194885"/>
          </a:xfrm>
          <a:prstGeom prst="rect">
            <a:avLst/>
          </a:prstGeom>
          <a:solidFill>
            <a:srgbClr val="3DC5C4">
              <a:alpha val="45882"/>
            </a:srgbClr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10" name="TextBox 6"/>
          <p:cNvSpPr txBox="1"/>
          <p:nvPr/>
        </p:nvSpPr>
        <p:spPr>
          <a:xfrm>
            <a:off x="399507" y="1768043"/>
            <a:ext cx="3680356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800" b="1"/>
            </a:lvl1pPr>
          </a:lstStyle>
          <a:p>
            <a:r>
              <a:rPr lang="fr-CA" sz="2000"/>
              <a:t>Le « Total » du « Budget initial » doit être égal au « Revenu total ».</a:t>
            </a:r>
          </a:p>
        </p:txBody>
      </p:sp>
      <p:sp>
        <p:nvSpPr>
          <p:cNvPr id="211" name="TextBox 8"/>
          <p:cNvSpPr txBox="1"/>
          <p:nvPr/>
        </p:nvSpPr>
        <p:spPr>
          <a:xfrm>
            <a:off x="1561636" y="3607326"/>
            <a:ext cx="2783680" cy="1323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1800" b="1">
                <a:solidFill>
                  <a:srgbClr val="005954"/>
                </a:solidFill>
              </a:defRPr>
            </a:pPr>
            <a:r>
              <a:rPr lang="fr-CA" sz="2000" dirty="0"/>
              <a:t>Truc de pro :</a:t>
            </a:r>
          </a:p>
          <a:p>
            <a:pPr>
              <a:defRPr sz="1800">
                <a:solidFill>
                  <a:srgbClr val="005954"/>
                </a:solidFill>
              </a:defRPr>
            </a:pPr>
            <a:r>
              <a:rPr lang="fr-CA" sz="2000" dirty="0"/>
              <a:t>Cela veut dire que tu ne dépenses pas plus que tu gagnes.</a:t>
            </a:r>
          </a:p>
        </p:txBody>
      </p:sp>
      <p:pic>
        <p:nvPicPr>
          <p:cNvPr id="213" name="Picture 14" descr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07" y="3476559"/>
            <a:ext cx="1201043" cy="1063309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8769A48F-6437-4AC3-AC45-6C43D159F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325" y="559749"/>
            <a:ext cx="7923981" cy="685800"/>
          </a:xfrm>
        </p:spPr>
        <p:txBody>
          <a:bodyPr/>
          <a:lstStyle/>
          <a:p>
            <a:r>
              <a:rPr lang="fr-CA" altLang="en-US" sz="3600" dirty="0">
                <a:solidFill>
                  <a:schemeClr val="bg2"/>
                </a:solidFill>
                <a:latin typeface="+mj-lt"/>
                <a:ea typeface="MS PGothic"/>
              </a:rPr>
              <a:t>Équilibre ton budget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3799129-FC34-F5D8-558F-DFCB05E42C8C}"/>
              </a:ext>
            </a:extLst>
          </p:cNvPr>
          <p:cNvSpPr txBox="1">
            <a:spLocks/>
          </p:cNvSpPr>
          <p:nvPr/>
        </p:nvSpPr>
        <p:spPr>
          <a:xfrm>
            <a:off x="8319496" y="6256337"/>
            <a:ext cx="291102" cy="307773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rt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750" b="0" i="0" u="none" strike="noStrike" kern="0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 eaLnBrk="0" fontAlgn="base" hangingPunct="0">
              <a:spcBef>
                <a:spcPts val="0"/>
              </a:spcBef>
              <a:spcAft>
                <a:spcPct val="0"/>
              </a:spcAft>
              <a:buNone/>
              <a:defRPr sz="75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 eaLnBrk="0" fontAlgn="base" hangingPunct="0">
              <a:spcBef>
                <a:spcPts val="0"/>
              </a:spcBef>
              <a:spcAft>
                <a:spcPct val="0"/>
              </a:spcAft>
              <a:buNone/>
              <a:defRPr sz="75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 eaLnBrk="0" fontAlgn="base" hangingPunct="0">
              <a:spcBef>
                <a:spcPts val="0"/>
              </a:spcBef>
              <a:spcAft>
                <a:spcPct val="0"/>
              </a:spcAft>
              <a:buNone/>
              <a:defRPr sz="75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 eaLnBrk="0" fontAlgn="base" hangingPunct="0">
              <a:spcBef>
                <a:spcPts val="0"/>
              </a:spcBef>
              <a:spcAft>
                <a:spcPct val="0"/>
              </a:spcAft>
              <a:buNone/>
              <a:defRPr sz="75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spcBef>
                <a:spcPts val="0"/>
              </a:spcBef>
              <a:buNone/>
              <a:defRPr sz="75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spcBef>
                <a:spcPts val="0"/>
              </a:spcBef>
              <a:buNone/>
              <a:defRPr sz="75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spcBef>
                <a:spcPts val="0"/>
              </a:spcBef>
              <a:buNone/>
              <a:defRPr sz="75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spcBef>
                <a:spcPts val="0"/>
              </a:spcBef>
              <a:buNone/>
              <a:defRPr sz="75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/>
              <a:t>16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C7F8AC-64E6-4B7B-BDA5-13A11A319D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7225" y="780216"/>
            <a:ext cx="6054711" cy="5783894"/>
          </a:xfrm>
          <a:prstGeom prst="rect">
            <a:avLst/>
          </a:prstGeom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5D938027-DE21-7B8D-9F7E-503E34C67505}"/>
              </a:ext>
            </a:extLst>
          </p:cNvPr>
          <p:cNvSpPr/>
          <p:nvPr/>
        </p:nvSpPr>
        <p:spPr>
          <a:xfrm>
            <a:off x="5359700" y="2051086"/>
            <a:ext cx="1167849" cy="194886"/>
          </a:xfrm>
          <a:prstGeom prst="rect">
            <a:avLst/>
          </a:prstGeom>
          <a:solidFill>
            <a:srgbClr val="3DC5C4">
              <a:alpha val="45882"/>
            </a:srgbClr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209" name="Graphic 10" descr="Graphic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029507" flipH="1" flipV="1">
            <a:off x="3570699" y="5382220"/>
            <a:ext cx="1018328" cy="1018328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Rectangle 3"/>
          <p:cNvSpPr/>
          <p:nvPr/>
        </p:nvSpPr>
        <p:spPr>
          <a:xfrm>
            <a:off x="5619296" y="6102451"/>
            <a:ext cx="908253" cy="222150"/>
          </a:xfrm>
          <a:prstGeom prst="rect">
            <a:avLst/>
          </a:prstGeom>
          <a:solidFill>
            <a:srgbClr val="3DC5C4">
              <a:alpha val="45882"/>
            </a:srgbClr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208" name="Graphic 5" descr="Graphic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15570" flipH="1">
            <a:off x="4002620" y="1975335"/>
            <a:ext cx="849117" cy="8491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70649718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 animBg="1"/>
      <p:bldP spid="5" grpId="0" animBg="1"/>
      <p:bldP spid="20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308691" y="6256337"/>
            <a:ext cx="301907" cy="2888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pic>
        <p:nvPicPr>
          <p:cNvPr id="2" name="Picture 2" descr="Icon&#10;&#10;Description automatically generated">
            <a:extLst>
              <a:ext uri="{FF2B5EF4-FFF2-40B4-BE49-F238E27FC236}">
                <a16:creationId xmlns:a16="http://schemas.microsoft.com/office/drawing/2014/main" id="{69CF5D2D-00AE-B3A7-BE8E-8D368F34B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05" y="3196283"/>
            <a:ext cx="2481045" cy="25312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53FEAD5-D25F-37D4-3710-E3074509D8B9}"/>
              </a:ext>
            </a:extLst>
          </p:cNvPr>
          <p:cNvSpPr/>
          <p:nvPr/>
        </p:nvSpPr>
        <p:spPr>
          <a:xfrm>
            <a:off x="2504767" y="1669477"/>
            <a:ext cx="4134465" cy="2308324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Prochain</a:t>
            </a:r>
          </a:p>
          <a:p>
            <a:pPr algn="ctr"/>
            <a:r>
              <a:rPr lang="en-US" sz="72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niveau</a:t>
            </a:r>
            <a:endParaRPr lang="en-US" sz="72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308694" y="6256337"/>
            <a:ext cx="301907" cy="2888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289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68313" y="1412875"/>
            <a:ext cx="8142288" cy="4176713"/>
          </a:xfrm>
          <a:prstGeom prst="rect">
            <a:avLst/>
          </a:prstGeom>
        </p:spPr>
        <p:txBody>
          <a:bodyPr lIns="45718" tIns="45718" rIns="45718" bIns="45718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CA" sz="2000"/>
              <a:t>Après en avoir discuté ensemble, la famille décide unanimement d’adopter un animal. Youpi! </a:t>
            </a:r>
            <a:r>
              <a:rPr lang="fr-CA" sz="2000" b="1"/>
              <a:t>Tu peux choisir un animal parmi les images ci-dessus, ou un autre. Donne-lui un nom. Tu peux écrire ou dessiner dans la fenêtre vide sur ta fiche de budget.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CA"/>
              <a:t> </a:t>
            </a:r>
          </a:p>
          <a:p>
            <a:pPr marL="0" indent="0">
              <a:buSzTx/>
              <a:buNone/>
            </a:pPr>
            <a:endParaRPr lang="fr-CA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873E4C3-FC6E-1489-9CD4-B62A43230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>
            <a:normAutofit/>
          </a:bodyPr>
          <a:lstStyle/>
          <a:p>
            <a:r>
              <a:rPr lang="fr-CA" altLang="en-US" sz="3600">
                <a:solidFill>
                  <a:schemeClr val="bg2"/>
                </a:solidFill>
                <a:latin typeface="+mj-lt"/>
                <a:ea typeface="MS PGothic"/>
              </a:rPr>
              <a:t>Scénario 1 : Adopter un animal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EB8A87-0DB6-0749-3A9C-91DFB0371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62" y="2828935"/>
            <a:ext cx="1746077" cy="28047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52E83B-81C4-C27D-5CD7-2E7F28621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914" y="3293999"/>
            <a:ext cx="1746077" cy="27867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821A4D-F69B-8255-5D9A-32E13C7E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918" y="2878634"/>
            <a:ext cx="2041867" cy="20577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71EEAF-E1E2-7E9B-DE0A-007563C250F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41" t="1833" r="1617"/>
          <a:stretch/>
        </p:blipFill>
        <p:spPr>
          <a:xfrm>
            <a:off x="6377342" y="3309711"/>
            <a:ext cx="2327703" cy="247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383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407575" y="6256337"/>
            <a:ext cx="203023" cy="2888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sp>
        <p:nvSpPr>
          <p:cNvPr id="129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393406" y="1219200"/>
            <a:ext cx="8460980" cy="5415515"/>
          </a:xfrm>
          <a:prstGeom prst="rect">
            <a:avLst/>
          </a:prstGeom>
        </p:spPr>
        <p:txBody>
          <a:bodyPr lIns="45718" tIns="45718" rIns="45718" bIns="45718" anchor="t"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fr-CA" sz="2000" dirty="0">
                <a:ea typeface="+mn-lt"/>
                <a:cs typeface="+mn-lt"/>
              </a:rPr>
              <a:t>Évidemment, un nouvel animal entraîne de nouvelles dépenses! Voici la liste des dépenses estimées pour ce mois-ci. </a:t>
            </a:r>
            <a:endParaRPr lang="fr-CA" sz="2000" dirty="0"/>
          </a:p>
          <a:p>
            <a:pPr marL="0" indent="0">
              <a:buSzTx/>
              <a:buNone/>
            </a:pPr>
            <a:endParaRPr lang="fr-CA" dirty="0"/>
          </a:p>
          <a:p>
            <a:pPr marL="0" indent="0">
              <a:buSzTx/>
              <a:buNone/>
            </a:pPr>
            <a:endParaRPr lang="fr-CA" dirty="0"/>
          </a:p>
          <a:p>
            <a:pPr marL="0" indent="0">
              <a:buSzTx/>
              <a:buNone/>
            </a:pPr>
            <a:endParaRPr lang="fr-CA" dirty="0"/>
          </a:p>
          <a:p>
            <a:pPr marL="0" indent="0">
              <a:buSzTx/>
              <a:buNone/>
            </a:pPr>
            <a:endParaRPr lang="fr-CA" dirty="0"/>
          </a:p>
          <a:p>
            <a:pPr marL="0" indent="0">
              <a:buSzTx/>
              <a:buNone/>
            </a:pPr>
            <a:endParaRPr lang="fr-CA" dirty="0"/>
          </a:p>
          <a:p>
            <a:pPr marL="0" indent="0">
              <a:buSzTx/>
              <a:buNone/>
            </a:pPr>
            <a:endParaRPr lang="fr-CA" dirty="0"/>
          </a:p>
          <a:p>
            <a:pPr marL="0" indent="0">
              <a:buSzTx/>
              <a:buNone/>
            </a:pPr>
            <a:endParaRPr lang="fr-CA" dirty="0"/>
          </a:p>
          <a:p>
            <a:pPr marL="0" indent="0">
              <a:buSzTx/>
              <a:buNone/>
            </a:pPr>
            <a:endParaRPr lang="fr-CA" dirty="0"/>
          </a:p>
          <a:p>
            <a:pPr marL="0" indent="0">
              <a:buSzTx/>
              <a:buNone/>
            </a:pPr>
            <a:endParaRPr lang="fr-CA" dirty="0"/>
          </a:p>
          <a:p>
            <a:pPr marL="0" indent="0">
              <a:buSzTx/>
              <a:buNone/>
            </a:pPr>
            <a:endParaRPr lang="fr-CA" dirty="0"/>
          </a:p>
          <a:p>
            <a:pPr marL="0" indent="0">
              <a:buSzTx/>
              <a:buNone/>
            </a:pPr>
            <a:endParaRPr lang="fr-CA" dirty="0"/>
          </a:p>
          <a:p>
            <a:pPr marL="0" indent="0">
              <a:buSzTx/>
              <a:buNone/>
            </a:pPr>
            <a:endParaRPr lang="fr-CA" dirty="0"/>
          </a:p>
          <a:p>
            <a:pPr marL="0" indent="0">
              <a:buSzTx/>
              <a:buNone/>
            </a:pPr>
            <a:endParaRPr lang="fr-CA" dirty="0"/>
          </a:p>
          <a:p>
            <a:pPr marL="0" indent="0">
              <a:buSzTx/>
              <a:buNone/>
            </a:pPr>
            <a:endParaRPr lang="fr-CA" dirty="0"/>
          </a:p>
          <a:p>
            <a:pPr marL="0" indent="0">
              <a:buSzTx/>
              <a:buNone/>
            </a:pPr>
            <a:endParaRPr lang="fr-CA" dirty="0"/>
          </a:p>
          <a:p>
            <a:pPr marL="0" indent="0">
              <a:buSzTx/>
              <a:buNone/>
            </a:pPr>
            <a:endParaRPr lang="fr-CA" dirty="0"/>
          </a:p>
          <a:p>
            <a:pPr marL="0" indent="0">
              <a:buSzTx/>
              <a:buNone/>
            </a:pPr>
            <a:endParaRPr lang="fr-CA" dirty="0"/>
          </a:p>
          <a:p>
            <a:pPr marL="0" indent="0">
              <a:buSzTx/>
              <a:buNone/>
            </a:pPr>
            <a:endParaRPr lang="fr-CA" dirty="0"/>
          </a:p>
          <a:p>
            <a:pPr marL="0" indent="0">
              <a:buSzTx/>
              <a:buNone/>
            </a:pPr>
            <a:endParaRPr lang="fr-CA" dirty="0"/>
          </a:p>
          <a:p>
            <a:pPr marL="0" indent="0">
              <a:buSzTx/>
              <a:buNone/>
            </a:pPr>
            <a:endParaRPr lang="fr-CA" dirty="0"/>
          </a:p>
          <a:p>
            <a:pPr marL="0" indent="0">
              <a:buSzTx/>
              <a:buNone/>
            </a:pPr>
            <a:endParaRPr lang="fr-CA" dirty="0"/>
          </a:p>
          <a:p>
            <a:pPr marL="0" indent="0">
              <a:buSzTx/>
              <a:buNone/>
            </a:pPr>
            <a:endParaRPr lang="fr-CA" dirty="0"/>
          </a:p>
          <a:p>
            <a:pPr marL="0" indent="0">
              <a:buSzTx/>
              <a:buNone/>
            </a:pPr>
            <a:endParaRPr lang="fr-CA" dirty="0"/>
          </a:p>
          <a:p>
            <a:pPr marL="0" indent="0">
              <a:buSzTx/>
              <a:buNone/>
            </a:pPr>
            <a:endParaRPr lang="fr-CA" dirty="0"/>
          </a:p>
          <a:p>
            <a:pPr marL="0" indent="0">
              <a:buSzTx/>
              <a:buNone/>
            </a:pPr>
            <a:endParaRPr lang="fr-CA" dirty="0"/>
          </a:p>
          <a:p>
            <a:pPr marL="0" indent="0">
              <a:buSzTx/>
              <a:buNone/>
            </a:pPr>
            <a:endParaRPr lang="fr-CA" dirty="0"/>
          </a:p>
          <a:p>
            <a:pPr marL="0" indent="0">
              <a:buSzTx/>
              <a:buNone/>
            </a:pPr>
            <a:r>
              <a:rPr lang="fr-CA" sz="1600" b="1" dirty="0"/>
              <a:t>Ajoute « Nouvel animal » à tes dépenses mensuelles, y compris le montant total.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E26BFAA-BCD8-848B-E503-66C09AEE1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201" y="526496"/>
            <a:ext cx="7923212" cy="685800"/>
          </a:xfrm>
        </p:spPr>
        <p:txBody>
          <a:bodyPr/>
          <a:lstStyle/>
          <a:p>
            <a:pPr eaLnBrk="1" hangingPunct="1"/>
            <a:r>
              <a:rPr lang="fr-CA" altLang="en-US" sz="3600" dirty="0">
                <a:solidFill>
                  <a:schemeClr val="bg2"/>
                </a:solidFill>
                <a:latin typeface="+mj-lt"/>
                <a:ea typeface="MS PGothic"/>
              </a:rPr>
              <a:t>Établir un budget mensuel</a:t>
            </a:r>
            <a:endParaRPr lang="en-US" altLang="en-US" sz="3600" dirty="0">
              <a:solidFill>
                <a:schemeClr val="bg2"/>
              </a:solidFill>
              <a:latin typeface="+mj-lt"/>
              <a:ea typeface="MS PGothic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EC401E5-E500-BE6B-52A0-70FF326D2F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457251"/>
              </p:ext>
            </p:extLst>
          </p:nvPr>
        </p:nvGraphicFramePr>
        <p:xfrm>
          <a:off x="809422" y="1918808"/>
          <a:ext cx="5621572" cy="3583413"/>
        </p:xfrm>
        <a:graphic>
          <a:graphicData uri="http://schemas.openxmlformats.org/drawingml/2006/table">
            <a:tbl>
              <a:tblPr/>
              <a:tblGrid>
                <a:gridCol w="2791334">
                  <a:extLst>
                    <a:ext uri="{9D8B030D-6E8A-4147-A177-3AD203B41FA5}">
                      <a16:colId xmlns:a16="http://schemas.microsoft.com/office/drawing/2014/main" val="3160942159"/>
                    </a:ext>
                  </a:extLst>
                </a:gridCol>
                <a:gridCol w="391958">
                  <a:extLst>
                    <a:ext uri="{9D8B030D-6E8A-4147-A177-3AD203B41FA5}">
                      <a16:colId xmlns:a16="http://schemas.microsoft.com/office/drawing/2014/main" val="1266215455"/>
                    </a:ext>
                  </a:extLst>
                </a:gridCol>
                <a:gridCol w="2438280">
                  <a:extLst>
                    <a:ext uri="{9D8B030D-6E8A-4147-A177-3AD203B41FA5}">
                      <a16:colId xmlns:a16="http://schemas.microsoft.com/office/drawing/2014/main" val="1789352768"/>
                    </a:ext>
                  </a:extLst>
                </a:gridCol>
              </a:tblGrid>
              <a:tr h="351825"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fr-CA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Dépenses</a:t>
                      </a:r>
                      <a:r>
                        <a:rPr lang="fr-CA" sz="1600" b="1" i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fr-CA" sz="1100" b="1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8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Montant estimé</a:t>
                      </a:r>
                      <a:r>
                        <a:rPr lang="fr-CA" sz="16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fr-CA" sz="1100" b="1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8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589140"/>
                  </a:ext>
                </a:extLst>
              </a:tr>
              <a:tr h="306785">
                <a:tc gridSpan="3">
                  <a:txBody>
                    <a:bodyPr/>
                    <a:lstStyle/>
                    <a:p>
                      <a:pPr algn="l" fontAlgn="base"/>
                      <a:r>
                        <a:rPr lang="fr-C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Dépenses flexibles</a:t>
                      </a:r>
                      <a:r>
                        <a:rPr lang="fr-CA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fr-CA" sz="1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8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517366"/>
                  </a:ext>
                </a:extLst>
              </a:tr>
              <a:tr h="351825">
                <a:tc gridSpan="2">
                  <a:txBody>
                    <a:bodyPr/>
                    <a:lstStyle/>
                    <a:p>
                      <a:pPr algn="l" fontAlgn="base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Nourriture</a:t>
                      </a:r>
                      <a:r>
                        <a:rPr lang="fr-CA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fr-CA" sz="11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8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100 $</a:t>
                      </a:r>
                      <a:r>
                        <a:rPr lang="fr-CA" sz="16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fr-CA" sz="11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8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825973"/>
                  </a:ext>
                </a:extLst>
              </a:tr>
              <a:tr h="351825">
                <a:tc gridSpan="2">
                  <a:txBody>
                    <a:bodyPr/>
                    <a:lstStyle/>
                    <a:p>
                      <a:pPr algn="l" fontAlgn="base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Collations</a:t>
                      </a:r>
                      <a:r>
                        <a:rPr lang="fr-CA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fr-CA" sz="11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8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30 $</a:t>
                      </a:r>
                      <a:r>
                        <a:rPr lang="fr-CA" sz="16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fr-CA" sz="11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8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796216"/>
                  </a:ext>
                </a:extLst>
              </a:tr>
              <a:tr h="351825">
                <a:tc gridSpan="2">
                  <a:txBody>
                    <a:bodyPr/>
                    <a:lstStyle/>
                    <a:p>
                      <a:pPr algn="l" fontAlgn="base"/>
                      <a:r>
                        <a:rPr lang="fr-CA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Jouets</a:t>
                      </a:r>
                      <a:r>
                        <a:rPr lang="fr-CA" sz="16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fr-CA" sz="11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8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20 $</a:t>
                      </a:r>
                      <a:r>
                        <a:rPr lang="fr-CA" sz="16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fr-CA" sz="11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8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427885"/>
                  </a:ext>
                </a:extLst>
              </a:tr>
              <a:tr h="363168">
                <a:tc gridSpan="2">
                  <a:txBody>
                    <a:bodyPr/>
                    <a:lstStyle/>
                    <a:p>
                      <a:pPr algn="l" fontAlgn="base"/>
                      <a:r>
                        <a:rPr lang="fr-CA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Articles personnels pour l’animal</a:t>
                      </a:r>
                      <a:r>
                        <a:rPr lang="fr-CA" sz="16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fr-CA" sz="11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8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15 $</a:t>
                      </a:r>
                      <a:r>
                        <a:rPr lang="fr-CA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fr-CA" sz="11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8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779130"/>
                  </a:ext>
                </a:extLst>
              </a:tr>
              <a:tr h="351825">
                <a:tc gridSpan="2">
                  <a:txBody>
                    <a:bodyPr/>
                    <a:lstStyle/>
                    <a:p>
                      <a:pPr algn="l" fontAlgn="base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Visite chez le vétérinaire</a:t>
                      </a:r>
                      <a:r>
                        <a:rPr lang="fr-CA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fr-CA" sz="11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8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200 $</a:t>
                      </a:r>
                      <a:r>
                        <a:rPr lang="fr-CA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fr-CA" sz="11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8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850214"/>
                  </a:ext>
                </a:extLst>
              </a:tr>
              <a:tr h="351825">
                <a:tc gridSpan="3">
                  <a:txBody>
                    <a:bodyPr/>
                    <a:lstStyle/>
                    <a:p>
                      <a:pPr algn="l" fontAlgn="base"/>
                      <a:r>
                        <a:rPr lang="fr-C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Dépense ponctuelle</a:t>
                      </a:r>
                      <a:r>
                        <a:rPr lang="fr-CA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fr-CA" sz="11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8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095005"/>
                  </a:ext>
                </a:extLst>
              </a:tr>
              <a:tr h="422190">
                <a:tc>
                  <a:txBody>
                    <a:bodyPr/>
                    <a:lstStyle/>
                    <a:p>
                      <a:pPr algn="l" fontAlgn="base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Espace de vie</a:t>
                      </a:r>
                      <a:r>
                        <a:rPr lang="fr-CA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fr-CA" sz="1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8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130 $</a:t>
                      </a:r>
                      <a:r>
                        <a:rPr lang="fr-CA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fr-CA" sz="1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8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30651"/>
                  </a:ext>
                </a:extLst>
              </a:tr>
              <a:tr h="351825">
                <a:tc gridSpan="2">
                  <a:txBody>
                    <a:bodyPr/>
                    <a:lstStyle/>
                    <a:p>
                      <a:pPr algn="l" fontAlgn="base"/>
                      <a:r>
                        <a:rPr lang="fr-C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« Nouvel animal »</a:t>
                      </a:r>
                      <a:r>
                        <a:rPr lang="fr-CA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fr-CA" sz="11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8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8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2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867294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868E282F-7B25-8E56-C7EC-167D5D840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1578" y="181066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170D931-2FAF-16F8-29ED-C2F48465AD7E}"/>
              </a:ext>
            </a:extLst>
          </p:cNvPr>
          <p:cNvGrpSpPr/>
          <p:nvPr/>
        </p:nvGrpSpPr>
        <p:grpSpPr>
          <a:xfrm>
            <a:off x="6337741" y="4011104"/>
            <a:ext cx="2282451" cy="1627696"/>
            <a:chOff x="6415679" y="4221064"/>
            <a:chExt cx="2629085" cy="1891082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54C32BDE-83A9-354C-575B-4A5B3173EF9E}"/>
                </a:ext>
              </a:extLst>
            </p:cNvPr>
            <p:cNvSpPr/>
            <p:nvPr/>
          </p:nvSpPr>
          <p:spPr>
            <a:xfrm rot="5400000">
              <a:off x="6762730" y="3874013"/>
              <a:ext cx="1891082" cy="2585183"/>
            </a:xfrm>
            <a:prstGeom prst="wedgeRoundRectCallout">
              <a:avLst>
                <a:gd name="adj1" fmla="val 9024"/>
                <a:gd name="adj2" fmla="val 67108"/>
                <a:gd name="adj3" fmla="val 16667"/>
              </a:avLst>
            </a:prstGeom>
            <a:solidFill>
              <a:srgbClr val="FFFFFF"/>
            </a:solidFill>
            <a:ln w="19050" cap="flat">
              <a:solidFill>
                <a:srgbClr val="EA7123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D435935-4A3E-7FFA-4788-617D9B51FCA5}"/>
                </a:ext>
              </a:extLst>
            </p:cNvPr>
            <p:cNvSpPr txBox="1"/>
            <p:nvPr/>
          </p:nvSpPr>
          <p:spPr>
            <a:xfrm>
              <a:off x="6684070" y="4469557"/>
              <a:ext cx="2360694" cy="12003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CA" sz="1800" dirty="0">
                  <a:latin typeface="Britannic Bold" panose="020B0903060703020204" pitchFamily="34" charset="0"/>
                </a:rPr>
                <a:t>Tu dois inclure la dépense ponctuelle dans ton budget pour ce mois-ci.</a:t>
              </a:r>
              <a:endParaRPr kumimoji="0" lang="fr-CA" sz="1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Britannic Bold" panose="020B090306070302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62702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United for Literacy">
      <a:dk1>
        <a:srgbClr val="000000"/>
      </a:dk1>
      <a:lt1>
        <a:srgbClr val="FFFFFF"/>
      </a:lt1>
      <a:dk2>
        <a:srgbClr val="093254"/>
      </a:dk2>
      <a:lt2>
        <a:srgbClr val="FFFFFF"/>
      </a:lt2>
      <a:accent1>
        <a:srgbClr val="005659"/>
      </a:accent1>
      <a:accent2>
        <a:srgbClr val="093254"/>
      </a:accent2>
      <a:accent3>
        <a:srgbClr val="3FA947"/>
      </a:accent3>
      <a:accent4>
        <a:srgbClr val="00734F"/>
      </a:accent4>
      <a:accent5>
        <a:srgbClr val="92C82E"/>
      </a:accent5>
      <a:accent6>
        <a:srgbClr val="F36C20"/>
      </a:accent6>
      <a:hlink>
        <a:srgbClr val="00BFDF"/>
      </a:hlink>
      <a:folHlink>
        <a:srgbClr val="7330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FBC8EA80-A3DA-E54B-88C8-85CC3B551E85}" vid="{D8FACF28-C2FD-DE47-9339-3293D044943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6493094-0435-4eae-a32c-76983131fc0f">
      <Terms xmlns="http://schemas.microsoft.com/office/infopath/2007/PartnerControls"/>
    </lcf76f155ced4ddcb4097134ff3c332f>
    <TaxCatchAll xmlns="1bca0e2f-16d9-4d6a-8327-7fd70d55969c" xsi:nil="true"/>
    <SharedWithUsers xmlns="1bca0e2f-16d9-4d6a-8327-7fd70d55969c">
      <UserInfo>
        <DisplayName>Ellie Chan</DisplayName>
        <AccountId>12</AccountId>
        <AccountType/>
      </UserInfo>
      <UserInfo>
        <DisplayName>Teal Booth</DisplayName>
        <AccountId>126</AccountId>
        <AccountType/>
      </UserInfo>
      <UserInfo>
        <DisplayName>Jason Lam</DisplayName>
        <AccountId>178</AccountId>
        <AccountType/>
      </UserInfo>
    </SharedWithUsers>
  </documentManagement>
</p:properties>
</file>

<file path=customXml/item3.xml><?xml version="1.0" encoding="utf-8"?>
<LongProperties xmlns="http://schemas.microsoft.com/office/2006/metadata/longPropertie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7E63EF2496EC4A8317235C224509C7" ma:contentTypeVersion="15" ma:contentTypeDescription="Create a new document." ma:contentTypeScope="" ma:versionID="2567e716e479f0fe1fad83c07d0475b4">
  <xsd:schema xmlns:xsd="http://www.w3.org/2001/XMLSchema" xmlns:xs="http://www.w3.org/2001/XMLSchema" xmlns:p="http://schemas.microsoft.com/office/2006/metadata/properties" xmlns:ns2="f6493094-0435-4eae-a32c-76983131fc0f" xmlns:ns3="1bca0e2f-16d9-4d6a-8327-7fd70d55969c" targetNamespace="http://schemas.microsoft.com/office/2006/metadata/properties" ma:root="true" ma:fieldsID="012dbca595c35fff498512ea9a6f57f6" ns2:_="" ns3:_="">
    <xsd:import namespace="f6493094-0435-4eae-a32c-76983131fc0f"/>
    <xsd:import namespace="1bca0e2f-16d9-4d6a-8327-7fd70d5596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493094-0435-4eae-a32c-76983131fc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524ab7d2-68ae-4300-a5cd-dbcd0e7db7b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ca0e2f-16d9-4d6a-8327-7fd70d55969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ae85c5a-a45e-43e1-b40a-0ff7d4a9c2a1}" ma:internalName="TaxCatchAll" ma:showField="CatchAllData" ma:web="1bca0e2f-16d9-4d6a-8327-7fd70d5596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A581EC-43B8-4740-9F2D-8D1D7BA3A3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AB852A-0F1E-43AF-86DD-CDEB92FA258D}">
  <ds:schemaRefs>
    <ds:schemaRef ds:uri="1bca0e2f-16d9-4d6a-8327-7fd70d55969c"/>
    <ds:schemaRef ds:uri="f6493094-0435-4eae-a32c-76983131fc0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12A6851-F7E1-42FB-812A-E3A1277D2969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0F5E0CEC-0EDD-4AF9-A2EB-8FE71F2303DA}">
  <ds:schemaRefs>
    <ds:schemaRef ds:uri="1bca0e2f-16d9-4d6a-8327-7fd70d55969c"/>
    <ds:schemaRef ds:uri="f6493094-0435-4eae-a32c-76983131fc0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1519</Words>
  <Application>Microsoft Office PowerPoint</Application>
  <PresentationFormat>On-screen Show (4:3)</PresentationFormat>
  <Paragraphs>306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Britannic Bold</vt:lpstr>
      <vt:lpstr>Calibri</vt:lpstr>
      <vt:lpstr>Times New Roman</vt:lpstr>
      <vt:lpstr>Office Theme</vt:lpstr>
      <vt:lpstr>Rééquilibrer un budget familial </vt:lpstr>
      <vt:lpstr>Remarque spéciale à l’intention du personnel enseignant</vt:lpstr>
      <vt:lpstr>Exercice de réflexion</vt:lpstr>
      <vt:lpstr>Établir un budget mensuel</vt:lpstr>
      <vt:lpstr>Établir un budget mensuel</vt:lpstr>
      <vt:lpstr>Équilibre ton budget</vt:lpstr>
      <vt:lpstr>PowerPoint Presentation</vt:lpstr>
      <vt:lpstr>Scénario 1 : Adopter un animal</vt:lpstr>
      <vt:lpstr>Établir un budget mensuel</vt:lpstr>
      <vt:lpstr>Budget rééquilibré 1</vt:lpstr>
      <vt:lpstr>Options de dépenses</vt:lpstr>
      <vt:lpstr>Options de dépenses</vt:lpstr>
      <vt:lpstr>Options de dépenses</vt:lpstr>
      <vt:lpstr>Options de dépenses</vt:lpstr>
      <vt:lpstr>Options de dépenses</vt:lpstr>
      <vt:lpstr>Équilibre ton budget</vt:lpstr>
      <vt:lpstr>Scénario 2 : Visite chez grand-maman</vt:lpstr>
      <vt:lpstr>Visite chez grand-maman</vt:lpstr>
      <vt:lpstr>Établir un budget mensuel</vt:lpstr>
      <vt:lpstr>Budget rééquilibré  2</vt:lpstr>
      <vt:lpstr>Questions de réflexion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Frontier College Literacy. Learning for Life</dc:title>
  <dc:creator/>
  <cp:lastModifiedBy/>
  <cp:revision>1</cp:revision>
  <dcterms:created xsi:type="dcterms:W3CDTF">2011-06-06T13:23:04Z</dcterms:created>
  <dcterms:modified xsi:type="dcterms:W3CDTF">2023-03-29T15:08:43Z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Meredith Roberts</vt:lpwstr>
  </property>
  <property fmtid="{D5CDD505-2E9C-101B-9397-08002B2CF9AE}" pid="3" name="Order">
    <vt:lpwstr>935400.000000000</vt:lpwstr>
  </property>
  <property fmtid="{D5CDD505-2E9C-101B-9397-08002B2CF9AE}" pid="4" name="display_urn:schemas-microsoft-com:office:office#Author">
    <vt:lpwstr>Meredith Roberts</vt:lpwstr>
  </property>
  <property fmtid="{D5CDD505-2E9C-101B-9397-08002B2CF9AE}" pid="5" name="ContentTypeId">
    <vt:lpwstr>0x0101006F7E63EF2496EC4A8317235C224509C7</vt:lpwstr>
  </property>
  <property fmtid="{D5CDD505-2E9C-101B-9397-08002B2CF9AE}" pid="6" name="MediaServiceImageTags">
    <vt:lpwstr/>
  </property>
</Properties>
</file>