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7"/>
  </p:notesMasterIdLst>
  <p:sldIdLst>
    <p:sldId id="257" r:id="rId5"/>
    <p:sldId id="298" r:id="rId6"/>
    <p:sldId id="271" r:id="rId7"/>
    <p:sldId id="264" r:id="rId8"/>
    <p:sldId id="267" r:id="rId9"/>
    <p:sldId id="265" r:id="rId10"/>
    <p:sldId id="268" r:id="rId11"/>
    <p:sldId id="269" r:id="rId12"/>
    <p:sldId id="266" r:id="rId13"/>
    <p:sldId id="270" r:id="rId14"/>
    <p:sldId id="260"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DMjXEoukxRb9gQ5fu/NpA==" hashData="eenqkMUwUsF3meZNCnNyfk2/Bcm+QGgA/pwR29tN5hxINOXbfu8TJCTDRCaclqNgixHFmCB6/ymAz92IdA8Fg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954"/>
    <a:srgbClr val="EA71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EA1D8-E623-4F33-A6CF-A11A5B7632A4}" v="1" dt="2021-12-01T18:51:36.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22BDD-FAD3-4201-9308-8A1C7B84E410}" type="datetimeFigureOut">
              <a:rPr lang="en-GB"/>
              <a:t>17/12/2021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1B459-F718-4773-A2DD-F4AA0F78E0E7}" type="slidenum">
              <a:rPr lang="en-GB"/>
              <a:t>‹#›</a:t>
            </a:fld>
            <a:endParaRPr lang="en-GB"/>
          </a:p>
        </p:txBody>
      </p:sp>
    </p:spTree>
    <p:extLst>
      <p:ext uri="{BB962C8B-B14F-4D97-AF65-F5344CB8AC3E}">
        <p14:creationId xmlns:p14="http://schemas.microsoft.com/office/powerpoint/2010/main" val="279039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Some basic things to consider when exchanging currency include:</a:t>
            </a:r>
          </a:p>
          <a:p>
            <a:r>
              <a:rPr lang="en-US"/>
              <a:t>- Gaining or losing value during currency exchange</a:t>
            </a:r>
            <a:endParaRPr lang="en-US">
              <a:cs typeface="Calibri"/>
            </a:endParaRPr>
          </a:p>
          <a:p>
            <a:r>
              <a:rPr lang="en-US"/>
              <a:t>- Service fees for exchanging currency</a:t>
            </a:r>
            <a:endParaRPr lang="en-US">
              <a:cs typeface="Calibri"/>
            </a:endParaRPr>
          </a:p>
          <a:p>
            <a:r>
              <a:rPr lang="en-US"/>
              <a:t>- Fluctuating exchange rates and unpredictability of currencies</a:t>
            </a:r>
            <a:endParaRPr lang="en-US">
              <a:cs typeface="Calibri"/>
            </a:endParaRPr>
          </a:p>
          <a:p>
            <a:r>
              <a:rPr lang="en-US"/>
              <a:t>- Methods of payment while travelling (e.g., credit card, pre-paid debit, cash</a:t>
            </a:r>
            <a:r>
              <a:rPr lang="en-US" u="sng"/>
              <a:t>,</a:t>
            </a:r>
            <a:r>
              <a:rPr lang="en-US"/>
              <a:t> traveler’s cheque</a:t>
            </a:r>
            <a:r>
              <a:rPr lang="en-US" u="sng"/>
              <a:t>,</a:t>
            </a:r>
            <a:r>
              <a:rPr lang="en-US"/>
              <a:t> etc.)</a:t>
            </a:r>
          </a:p>
        </p:txBody>
      </p:sp>
      <p:sp>
        <p:nvSpPr>
          <p:cNvPr id="4" name="Slide Number Placeholder 3"/>
          <p:cNvSpPr>
            <a:spLocks noGrp="1"/>
          </p:cNvSpPr>
          <p:nvPr>
            <p:ph type="sldNum" sz="quarter" idx="5"/>
          </p:nvPr>
        </p:nvSpPr>
        <p:spPr/>
        <p:txBody>
          <a:bodyPr/>
          <a:lstStyle/>
          <a:p>
            <a:fld id="{6911B459-F718-4773-A2DD-F4AA0F78E0E7}" type="slidenum">
              <a:rPr lang="en-GB"/>
              <a:t>11</a:t>
            </a:fld>
            <a:endParaRPr lang="en-GB"/>
          </a:p>
        </p:txBody>
      </p:sp>
    </p:spTree>
    <p:extLst>
      <p:ext uri="{BB962C8B-B14F-4D97-AF65-F5344CB8AC3E}">
        <p14:creationId xmlns:p14="http://schemas.microsoft.com/office/powerpoint/2010/main" val="3174363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213" y="260352"/>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3"/>
            <a:ext cx="8424936" cy="1080119"/>
          </a:xfrm>
        </p:spPr>
        <p:txBody>
          <a:bodyPr/>
          <a:lstStyle>
            <a:lvl1pPr algn="ctr">
              <a:lnSpc>
                <a:spcPct val="85000"/>
              </a:lnSpc>
              <a:defRPr sz="3600">
                <a:solidFill>
                  <a:srgbClr val="003E38"/>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100">
                <a:solidFill>
                  <a:srgbClr val="477E27"/>
                </a:solidFill>
              </a:defRPr>
            </a:lvl1pPr>
          </a:lstStyle>
          <a:p>
            <a:pPr lvl="0"/>
            <a:r>
              <a:rPr lang="en-US" noProof="0"/>
              <a:t>Click to edit Master subtitle style</a:t>
            </a:r>
          </a:p>
        </p:txBody>
      </p:sp>
    </p:spTree>
    <p:extLst>
      <p:ext uri="{BB962C8B-B14F-4D97-AF65-F5344CB8AC3E}">
        <p14:creationId xmlns:p14="http://schemas.microsoft.com/office/powerpoint/2010/main" val="102493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050">
                <a:solidFill>
                  <a:schemeClr val="bg1"/>
                </a:solidFill>
              </a:rPr>
              <a:pPr algn="r"/>
              <a:t>‹#›</a:t>
            </a:fld>
            <a:endParaRPr lang="en-US" altLang="en-US" sz="1050">
              <a:solidFill>
                <a:schemeClr val="bg1"/>
              </a:solidFill>
            </a:endParaRPr>
          </a:p>
        </p:txBody>
      </p:sp>
      <p:sp>
        <p:nvSpPr>
          <p:cNvPr id="2" name="Title 1"/>
          <p:cNvSpPr>
            <a:spLocks noGrp="1"/>
          </p:cNvSpPr>
          <p:nvPr>
            <p:ph type="title"/>
          </p:nvPr>
        </p:nvSpPr>
        <p:spPr>
          <a:xfrm>
            <a:off x="467545"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5"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6"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308672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050">
                <a:solidFill>
                  <a:schemeClr val="bg1"/>
                </a:solidFill>
              </a:rPr>
              <a:pPr algn="r"/>
              <a:t>‹#›</a:t>
            </a:fld>
            <a:endParaRPr lang="en-US" altLang="en-US" sz="1050">
              <a:solidFill>
                <a:schemeClr val="bg1"/>
              </a:solidFill>
            </a:endParaRPr>
          </a:p>
        </p:txBody>
      </p:sp>
      <p:sp>
        <p:nvSpPr>
          <p:cNvPr id="2" name="Title 1"/>
          <p:cNvSpPr>
            <a:spLocks noGrp="1"/>
          </p:cNvSpPr>
          <p:nvPr>
            <p:ph type="title"/>
          </p:nvPr>
        </p:nvSpPr>
        <p:spPr>
          <a:xfrm>
            <a:off x="467545"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5"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85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050">
                <a:solidFill>
                  <a:schemeClr val="bg1"/>
                </a:solidFill>
              </a:rPr>
              <a:pPr algn="r"/>
              <a:t>‹#›</a:t>
            </a:fld>
            <a:endParaRPr lang="en-US" altLang="en-US" sz="1050">
              <a:solidFill>
                <a:schemeClr val="bg1"/>
              </a:solidFill>
            </a:endParaRPr>
          </a:p>
        </p:txBody>
      </p:sp>
      <p:sp>
        <p:nvSpPr>
          <p:cNvPr id="2" name="Title 1"/>
          <p:cNvSpPr>
            <a:spLocks noGrp="1"/>
          </p:cNvSpPr>
          <p:nvPr>
            <p:ph type="title"/>
          </p:nvPr>
        </p:nvSpPr>
        <p:spPr>
          <a:xfrm>
            <a:off x="467545"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5"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3"/>
          </p:nvPr>
        </p:nvSpPr>
        <p:spPr>
          <a:xfrm>
            <a:off x="4499994" y="1413682"/>
            <a:ext cx="3888358" cy="417590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131925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050">
                <a:solidFill>
                  <a:schemeClr val="bg1"/>
                </a:solidFill>
              </a:rPr>
              <a:pPr algn="r"/>
              <a:t>‹#›</a:t>
            </a:fld>
            <a:endParaRPr lang="en-US" altLang="en-US" sz="105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7920807" cy="403244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329995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050">
                <a:solidFill>
                  <a:schemeClr val="bg1"/>
                </a:solidFill>
              </a:rPr>
              <a:pPr algn="r"/>
              <a:t>‹#›</a:t>
            </a:fld>
            <a:endParaRPr lang="en-US" altLang="en-US" sz="105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5"/>
            <a:ext cx="7920807" cy="3384376"/>
          </a:xfrm>
        </p:spPr>
        <p:txBody>
          <a:bodyPr/>
          <a:lstStyle>
            <a:lvl1pPr>
              <a:defRPr baseline="0"/>
            </a:lvl1pPr>
          </a:lstStyle>
          <a:p>
            <a:pPr lvl="0"/>
            <a:r>
              <a:rPr lang="en-US" noProof="0"/>
              <a:t>Drag picture to placeholder or click icon to add</a:t>
            </a:r>
          </a:p>
        </p:txBody>
      </p:sp>
      <p:sp>
        <p:nvSpPr>
          <p:cNvPr id="4" name="Text Placeholder 3"/>
          <p:cNvSpPr>
            <a:spLocks noGrp="1"/>
          </p:cNvSpPr>
          <p:nvPr>
            <p:ph type="body" sz="quarter" idx="14"/>
          </p:nvPr>
        </p:nvSpPr>
        <p:spPr>
          <a:xfrm>
            <a:off x="468314" y="5084765"/>
            <a:ext cx="7920037" cy="288453"/>
          </a:xfrm>
        </p:spPr>
        <p:txBody>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334336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050">
                <a:solidFill>
                  <a:schemeClr val="bg1"/>
                </a:solidFill>
              </a:rPr>
              <a:pPr algn="r"/>
              <a:t>‹#›</a:t>
            </a:fld>
            <a:endParaRPr lang="en-US" altLang="en-US" sz="105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6"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190195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050">
                <a:solidFill>
                  <a:schemeClr val="bg1"/>
                </a:solidFill>
              </a:rPr>
              <a:pPr algn="r"/>
              <a:t>‹#›</a:t>
            </a:fld>
            <a:endParaRPr lang="en-US" altLang="en-US" sz="105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p>
        </p:txBody>
      </p:sp>
      <p:sp>
        <p:nvSpPr>
          <p:cNvPr id="7" name="Text Placeholder 3"/>
          <p:cNvSpPr>
            <a:spLocks noGrp="1"/>
          </p:cNvSpPr>
          <p:nvPr>
            <p:ph type="body" sz="quarter" idx="15"/>
          </p:nvPr>
        </p:nvSpPr>
        <p:spPr>
          <a:xfrm>
            <a:off x="468314" y="5229200"/>
            <a:ext cx="3887663" cy="360040"/>
          </a:xfrm>
        </p:spPr>
        <p:txBody>
          <a:bodyPr/>
          <a:lstStyle>
            <a:lvl1pPr marL="0" indent="0">
              <a:buNone/>
              <a:defRPr sz="900" baseline="0"/>
            </a:lvl1pPr>
          </a:lstStyle>
          <a:p>
            <a:pPr lvl="0"/>
            <a:r>
              <a:rPr lang="en-US"/>
              <a:t>Click to edit Master text styles</a:t>
            </a:r>
          </a:p>
        </p:txBody>
      </p:sp>
      <p:sp>
        <p:nvSpPr>
          <p:cNvPr id="8" name="Text Placeholder 3"/>
          <p:cNvSpPr>
            <a:spLocks noGrp="1"/>
          </p:cNvSpPr>
          <p:nvPr>
            <p:ph type="body" sz="quarter" idx="16"/>
          </p:nvPr>
        </p:nvSpPr>
        <p:spPr>
          <a:xfrm>
            <a:off x="4499993" y="5229200"/>
            <a:ext cx="3887663" cy="360040"/>
          </a:xfrm>
        </p:spPr>
        <p:txBody>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74610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050">
                <a:solidFill>
                  <a:schemeClr val="bg1"/>
                </a:solidFill>
              </a:rPr>
              <a:pPr algn="r"/>
              <a:t>‹#›</a:t>
            </a:fld>
            <a:endParaRPr lang="en-US" altLang="en-US" sz="1050">
              <a:solidFill>
                <a:schemeClr val="bg1"/>
              </a:solidFill>
            </a:endParaRPr>
          </a:p>
        </p:txBody>
      </p:sp>
    </p:spTree>
    <p:extLst>
      <p:ext uri="{BB962C8B-B14F-4D97-AF65-F5344CB8AC3E}">
        <p14:creationId xmlns:p14="http://schemas.microsoft.com/office/powerpoint/2010/main" val="113819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05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ctr">
              <a:defRPr sz="105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050"/>
            </a:lvl1pPr>
          </a:lstStyle>
          <a:p>
            <a:fld id="{9A57548E-CA4B-4924-BBB6-DB64FB4B2176}" type="slidenum">
              <a:rPr lang="en-US" altLang="en-US"/>
              <a:pPr/>
              <a:t>‹#›</a:t>
            </a:fld>
            <a:endParaRPr lang="en-US" altLang="en-US"/>
          </a:p>
        </p:txBody>
      </p:sp>
    </p:spTree>
    <p:extLst>
      <p:ext uri="{BB962C8B-B14F-4D97-AF65-F5344CB8AC3E}">
        <p14:creationId xmlns:p14="http://schemas.microsoft.com/office/powerpoint/2010/main" val="4147855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lnSpc>
          <a:spcPct val="80000"/>
        </a:lnSpc>
        <a:spcBef>
          <a:spcPct val="0"/>
        </a:spcBef>
        <a:spcAft>
          <a:spcPct val="0"/>
        </a:spcAft>
        <a:defRPr sz="3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3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3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3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3000">
          <a:solidFill>
            <a:srgbClr val="477E27"/>
          </a:solidFill>
          <a:latin typeface="Arial" charset="0"/>
          <a:ea typeface="MS PGothic" panose="020B0600070205080204" pitchFamily="34" charset="-128"/>
          <a:cs typeface="ＭＳ Ｐゴシック" charset="0"/>
        </a:defRPr>
      </a:lvl5pPr>
      <a:lvl6pPr marL="342900" algn="l" rtl="0" fontAlgn="base">
        <a:lnSpc>
          <a:spcPct val="80000"/>
        </a:lnSpc>
        <a:spcBef>
          <a:spcPct val="0"/>
        </a:spcBef>
        <a:spcAft>
          <a:spcPct val="0"/>
        </a:spcAft>
        <a:defRPr sz="3300">
          <a:solidFill>
            <a:srgbClr val="477E27"/>
          </a:solidFill>
          <a:latin typeface="Arial" charset="0"/>
          <a:ea typeface="ＭＳ Ｐゴシック" charset="0"/>
          <a:cs typeface="ＭＳ Ｐゴシック" charset="0"/>
        </a:defRPr>
      </a:lvl6pPr>
      <a:lvl7pPr marL="685800" algn="l" rtl="0" fontAlgn="base">
        <a:lnSpc>
          <a:spcPct val="80000"/>
        </a:lnSpc>
        <a:spcBef>
          <a:spcPct val="0"/>
        </a:spcBef>
        <a:spcAft>
          <a:spcPct val="0"/>
        </a:spcAft>
        <a:defRPr sz="3300">
          <a:solidFill>
            <a:srgbClr val="477E27"/>
          </a:solidFill>
          <a:latin typeface="Arial" charset="0"/>
          <a:ea typeface="ＭＳ Ｐゴシック" charset="0"/>
          <a:cs typeface="ＭＳ Ｐゴシック" charset="0"/>
        </a:defRPr>
      </a:lvl7pPr>
      <a:lvl8pPr marL="1028700" algn="l" rtl="0" fontAlgn="base">
        <a:lnSpc>
          <a:spcPct val="80000"/>
        </a:lnSpc>
        <a:spcBef>
          <a:spcPct val="0"/>
        </a:spcBef>
        <a:spcAft>
          <a:spcPct val="0"/>
        </a:spcAft>
        <a:defRPr sz="3300">
          <a:solidFill>
            <a:srgbClr val="477E27"/>
          </a:solidFill>
          <a:latin typeface="Arial" charset="0"/>
          <a:ea typeface="ＭＳ Ｐゴシック" charset="0"/>
          <a:cs typeface="ＭＳ Ｐゴシック" charset="0"/>
        </a:defRPr>
      </a:lvl8pPr>
      <a:lvl9pPr marL="1371600" algn="l" rtl="0" fontAlgn="base">
        <a:lnSpc>
          <a:spcPct val="80000"/>
        </a:lnSpc>
        <a:spcBef>
          <a:spcPct val="0"/>
        </a:spcBef>
        <a:spcAft>
          <a:spcPct val="0"/>
        </a:spcAft>
        <a:defRPr sz="3300">
          <a:solidFill>
            <a:srgbClr val="477E27"/>
          </a:solidFill>
          <a:latin typeface="Arial" charset="0"/>
          <a:ea typeface="ＭＳ Ｐゴシック" charset="0"/>
          <a:cs typeface="ＭＳ Ｐゴシック" charset="0"/>
        </a:defRPr>
      </a:lvl9pPr>
    </p:titleStyle>
    <p:bodyStyle>
      <a:lvl1pPr marL="257175" indent="-257175"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557213" indent="-214313"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857250" indent="-1714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200150" indent="-1714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1543050" indent="-1714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18859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2288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25717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29146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ournaldemontreal.com/2017/03/14/carte-de-credit-ou-comptant-en-voyage" TargetMode="External"/><Relationship Id="rId2" Type="http://schemas.openxmlformats.org/officeDocument/2006/relationships/hyperlink" Target="https://www.cibc.com/fr/personal-banking/credit-cards/articles/foreign-currency-credit-card.html" TargetMode="External"/><Relationship Id="rId1" Type="http://schemas.openxmlformats.org/officeDocument/2006/relationships/slideLayout" Target="../slideLayouts/slideLayout2.xml"/><Relationship Id="rId4" Type="http://schemas.openxmlformats.org/officeDocument/2006/relationships/hyperlink" Target="https://www.youtube.com/watch?v=bREBZ1WWfS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logsenclasse.fr/87-limoges-lycee-gay-lussac-lvses/2017/04/07/les-variations-du-taux-de-chan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4A9B29-1DE9-4A98-8BF9-2FCEBE69CC50}"/>
              </a:ext>
            </a:extLst>
          </p:cNvPr>
          <p:cNvSpPr>
            <a:spLocks noGrp="1"/>
          </p:cNvSpPr>
          <p:nvPr>
            <p:ph type="ctrTitle"/>
          </p:nvPr>
        </p:nvSpPr>
        <p:spPr>
          <a:xfrm>
            <a:off x="395288" y="2071330"/>
            <a:ext cx="8424862" cy="1079500"/>
          </a:xfrm>
        </p:spPr>
        <p:txBody>
          <a:bodyPr/>
          <a:lstStyle/>
          <a:p>
            <a:pPr eaLnBrk="1" hangingPunct="1"/>
            <a:r>
              <a:rPr lang="fr-FR" dirty="0">
                <a:solidFill>
                  <a:srgbClr val="005954"/>
                </a:solidFill>
                <a:latin typeface="Open Sans" panose="020B0606030504020204" pitchFamily="34" charset="0"/>
              </a:rPr>
              <a:t>Taux de change et devises étrangères</a:t>
            </a:r>
            <a:endParaRPr lang="fr-CA" dirty="0">
              <a:solidFill>
                <a:srgbClr val="005954"/>
              </a:solidFill>
              <a:latin typeface="Open Sans" panose="020B0606030504020204" pitchFamily="34" charset="0"/>
            </a:endParaRPr>
          </a:p>
        </p:txBody>
      </p:sp>
      <p:sp>
        <p:nvSpPr>
          <p:cNvPr id="6" name="Subtitle 2">
            <a:extLst>
              <a:ext uri="{FF2B5EF4-FFF2-40B4-BE49-F238E27FC236}">
                <a16:creationId xmlns:a16="http://schemas.microsoft.com/office/drawing/2014/main" id="{1FEE3126-D0C5-4702-8CAD-162FB031D8CF}"/>
              </a:ext>
            </a:extLst>
          </p:cNvPr>
          <p:cNvSpPr>
            <a:spLocks noGrp="1"/>
          </p:cNvSpPr>
          <p:nvPr>
            <p:ph type="subTitle" idx="1"/>
          </p:nvPr>
        </p:nvSpPr>
        <p:spPr>
          <a:xfrm>
            <a:off x="395288" y="3068638"/>
            <a:ext cx="8424862" cy="457200"/>
          </a:xfrm>
        </p:spPr>
        <p:txBody>
          <a:bodyPr/>
          <a:lstStyle/>
          <a:p>
            <a:pPr eaLnBrk="1" hangingPunct="1"/>
            <a:r>
              <a:rPr lang="fr-CA" sz="2800">
                <a:solidFill>
                  <a:srgbClr val="98BF1E"/>
                </a:solidFill>
                <a:latin typeface="Open Sans"/>
                <a:ea typeface="MS PGothic"/>
              </a:rPr>
              <a:t>À partir de la 8</a:t>
            </a:r>
            <a:r>
              <a:rPr lang="fr-CA" sz="2800" baseline="30000">
                <a:solidFill>
                  <a:srgbClr val="98BF1E"/>
                </a:solidFill>
                <a:latin typeface="Open Sans"/>
                <a:ea typeface="MS PGothic"/>
              </a:rPr>
              <a:t>e</a:t>
            </a:r>
            <a:r>
              <a:rPr lang="fr-CA" sz="2800">
                <a:solidFill>
                  <a:srgbClr val="98BF1E"/>
                </a:solidFill>
                <a:latin typeface="Open Sans"/>
                <a:ea typeface="MS PGothic"/>
              </a:rPr>
              <a:t> année</a:t>
            </a:r>
          </a:p>
        </p:txBody>
      </p:sp>
      <p:cxnSp>
        <p:nvCxnSpPr>
          <p:cNvPr id="7" name="Straight Connector 3">
            <a:extLst>
              <a:ext uri="{FF2B5EF4-FFF2-40B4-BE49-F238E27FC236}">
                <a16:creationId xmlns:a16="http://schemas.microsoft.com/office/drawing/2014/main" id="{6F4737EF-945B-4438-8776-160A3F542200}"/>
              </a:ext>
            </a:extLst>
          </p:cNvPr>
          <p:cNvCxnSpPr>
            <a:cxnSpLocks noChangeShapeType="1"/>
          </p:cNvCxnSpPr>
          <p:nvPr/>
        </p:nvCxnSpPr>
        <p:spPr bwMode="auto">
          <a:xfrm>
            <a:off x="827088" y="2924175"/>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710015-F6AC-4BF8-B704-2327FD8C323C}"/>
              </a:ext>
            </a:extLst>
          </p:cNvPr>
          <p:cNvSpPr txBox="1"/>
          <p:nvPr/>
        </p:nvSpPr>
        <p:spPr>
          <a:xfrm>
            <a:off x="647767" y="1082834"/>
            <a:ext cx="7848466" cy="4278094"/>
          </a:xfrm>
          <a:prstGeom prst="rect">
            <a:avLst/>
          </a:prstGeom>
          <a:noFill/>
        </p:spPr>
        <p:txBody>
          <a:bodyPr wrap="square" rtlCol="0">
            <a:spAutoFit/>
          </a:bodyPr>
          <a:lstStyle/>
          <a:p>
            <a:r>
              <a:rPr lang="fr-CA" b="1" dirty="0"/>
              <a:t>N’hésitez pas à inverser le sens de la conversion et à convertir des yens japonais en dollars australiens!</a:t>
            </a:r>
          </a:p>
          <a:p>
            <a:endParaRPr lang="en-US" b="1" dirty="0"/>
          </a:p>
          <a:p>
            <a:r>
              <a:rPr lang="fr-CA" dirty="0"/>
              <a:t>Trouvez combien vaut le dollar canadien dans les pays suivants :</a:t>
            </a:r>
          </a:p>
          <a:p>
            <a:pPr marL="285750" indent="-285750">
              <a:buFont typeface="Arial" panose="020B0604020202020204" pitchFamily="34" charset="0"/>
              <a:buChar char="•"/>
            </a:pPr>
            <a:r>
              <a:rPr lang="fr-CA" dirty="0"/>
              <a:t>Égypte</a:t>
            </a:r>
          </a:p>
          <a:p>
            <a:pPr marL="285750" indent="-285750">
              <a:buFont typeface="Arial" panose="020B0604020202020204" pitchFamily="34" charset="0"/>
              <a:buChar char="•"/>
            </a:pPr>
            <a:r>
              <a:rPr lang="fr-CA" dirty="0"/>
              <a:t>Afrique du Sud</a:t>
            </a:r>
          </a:p>
          <a:p>
            <a:pPr marL="285750" indent="-285750">
              <a:buFont typeface="Arial" panose="020B0604020202020204" pitchFamily="34" charset="0"/>
              <a:buChar char="•"/>
            </a:pPr>
            <a:r>
              <a:rPr lang="fr-CA" dirty="0"/>
              <a:t>Argentine</a:t>
            </a:r>
          </a:p>
          <a:p>
            <a:pPr marL="285750" indent="-285750">
              <a:buFont typeface="Arial" panose="020B0604020202020204" pitchFamily="34" charset="0"/>
              <a:buChar char="•"/>
            </a:pPr>
            <a:r>
              <a:rPr lang="fr-CA" dirty="0"/>
              <a:t>Brésil</a:t>
            </a:r>
          </a:p>
          <a:p>
            <a:pPr marL="285750" indent="-285750">
              <a:buFont typeface="Arial" panose="020B0604020202020204" pitchFamily="34" charset="0"/>
              <a:buChar char="•"/>
            </a:pPr>
            <a:r>
              <a:rPr lang="fr-CA" dirty="0"/>
              <a:t>Chine</a:t>
            </a:r>
          </a:p>
          <a:p>
            <a:pPr marL="285750" indent="-285750">
              <a:buFont typeface="Arial" panose="020B0604020202020204" pitchFamily="34" charset="0"/>
              <a:buChar char="•"/>
            </a:pPr>
            <a:r>
              <a:rPr lang="fr-CA" dirty="0"/>
              <a:t>Inde</a:t>
            </a:r>
          </a:p>
          <a:p>
            <a:pPr marL="285750" indent="-285750">
              <a:buFont typeface="Arial" panose="020B0604020202020204" pitchFamily="34" charset="0"/>
              <a:buChar char="•"/>
            </a:pPr>
            <a:r>
              <a:rPr lang="fr-CA" dirty="0"/>
              <a:t>France</a:t>
            </a:r>
          </a:p>
          <a:p>
            <a:pPr marL="285750" indent="-285750">
              <a:buFont typeface="Arial" panose="020B0604020202020204" pitchFamily="34" charset="0"/>
              <a:buChar char="•"/>
            </a:pPr>
            <a:r>
              <a:rPr lang="fr-CA" dirty="0"/>
              <a:t>Allemagne</a:t>
            </a:r>
          </a:p>
          <a:p>
            <a:pPr marL="285750" indent="-285750">
              <a:buFont typeface="Arial" panose="020B0604020202020204" pitchFamily="34" charset="0"/>
              <a:buChar char="•"/>
            </a:pPr>
            <a:r>
              <a:rPr lang="fr-CA" dirty="0"/>
              <a:t>Islande</a:t>
            </a:r>
          </a:p>
          <a:p>
            <a:pPr marL="285750" indent="-285750">
              <a:buFont typeface="Arial" panose="020B0604020202020204" pitchFamily="34" charset="0"/>
              <a:buChar char="•"/>
            </a:pPr>
            <a:r>
              <a:rPr lang="fr-CA" dirty="0"/>
              <a:t>N’importe quel autre pays!</a:t>
            </a:r>
          </a:p>
          <a:p>
            <a:endParaRPr lang="en-US" sz="2000" b="1" dirty="0">
              <a:solidFill>
                <a:srgbClr val="EA7123"/>
              </a:solidFill>
            </a:endParaRPr>
          </a:p>
        </p:txBody>
      </p:sp>
      <p:sp>
        <p:nvSpPr>
          <p:cNvPr id="8" name="TextBox 7">
            <a:extLst>
              <a:ext uri="{FF2B5EF4-FFF2-40B4-BE49-F238E27FC236}">
                <a16:creationId xmlns:a16="http://schemas.microsoft.com/office/drawing/2014/main" id="{C2AE53A2-78E3-47D0-BEC0-C25E3A1260A7}"/>
              </a:ext>
            </a:extLst>
          </p:cNvPr>
          <p:cNvSpPr txBox="1"/>
          <p:nvPr/>
        </p:nvSpPr>
        <p:spPr>
          <a:xfrm>
            <a:off x="605051" y="410797"/>
            <a:ext cx="8293415" cy="553998"/>
          </a:xfrm>
          <a:prstGeom prst="rect">
            <a:avLst/>
          </a:prstGeom>
          <a:noFill/>
        </p:spPr>
        <p:txBody>
          <a:bodyPr wrap="square">
            <a:spAutoFit/>
          </a:bodyPr>
          <a:lstStyle/>
          <a:p>
            <a:r>
              <a:rPr kumimoji="0" lang="fr-CA" sz="3000" b="0" i="0" u="none" strike="noStrike" cap="none" normalizeH="0" baseline="0" noProof="0" dirty="0">
                <a:ln>
                  <a:noFill/>
                </a:ln>
                <a:solidFill>
                  <a:srgbClr val="477E27"/>
                </a:solidFill>
                <a:uLnTx/>
                <a:uFillTx/>
                <a:latin typeface="Arial"/>
                <a:ea typeface="MS PGothic" panose="020B0600070205080204" pitchFamily="34" charset="-128"/>
              </a:rPr>
              <a:t>Activité exploratoire avec la classe (facultatif) </a:t>
            </a:r>
          </a:p>
        </p:txBody>
      </p:sp>
      <p:pic>
        <p:nvPicPr>
          <p:cNvPr id="4" name="Picture 3">
            <a:extLst>
              <a:ext uri="{FF2B5EF4-FFF2-40B4-BE49-F238E27FC236}">
                <a16:creationId xmlns:a16="http://schemas.microsoft.com/office/drawing/2014/main" id="{06640B1C-F8EE-4671-9C08-B141F8FBCCEA}"/>
              </a:ext>
            </a:extLst>
          </p:cNvPr>
          <p:cNvPicPr>
            <a:picLocks noChangeAspect="1"/>
          </p:cNvPicPr>
          <p:nvPr/>
        </p:nvPicPr>
        <p:blipFill>
          <a:blip r:embed="rId2"/>
          <a:stretch>
            <a:fillRect/>
          </a:stretch>
        </p:blipFill>
        <p:spPr>
          <a:xfrm>
            <a:off x="5090997" y="3221881"/>
            <a:ext cx="3675287" cy="2457616"/>
          </a:xfrm>
          <a:prstGeom prst="rect">
            <a:avLst/>
          </a:prstGeom>
        </p:spPr>
      </p:pic>
    </p:spTree>
    <p:extLst>
      <p:ext uri="{BB962C8B-B14F-4D97-AF65-F5344CB8AC3E}">
        <p14:creationId xmlns:p14="http://schemas.microsoft.com/office/powerpoint/2010/main" val="421826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1EC0-5131-403A-AE72-BA3F36A21C2C}"/>
              </a:ext>
            </a:extLst>
          </p:cNvPr>
          <p:cNvSpPr>
            <a:spLocks noGrp="1"/>
          </p:cNvSpPr>
          <p:nvPr>
            <p:ph type="title"/>
          </p:nvPr>
        </p:nvSpPr>
        <p:spPr>
          <a:xfrm>
            <a:off x="474143" y="-6455"/>
            <a:ext cx="8667848" cy="476076"/>
          </a:xfrm>
        </p:spPr>
        <p:txBody>
          <a:bodyPr/>
          <a:lstStyle/>
          <a:p>
            <a:r>
              <a:rPr lang="fr-CA" sz="2200" dirty="0"/>
              <a:t>Les avantages et les inconvénients des méthodes de paiement</a:t>
            </a:r>
          </a:p>
        </p:txBody>
      </p:sp>
      <p:graphicFrame>
        <p:nvGraphicFramePr>
          <p:cNvPr id="4" name="Table 4">
            <a:extLst>
              <a:ext uri="{FF2B5EF4-FFF2-40B4-BE49-F238E27FC236}">
                <a16:creationId xmlns:a16="http://schemas.microsoft.com/office/drawing/2014/main" id="{BEE67A55-006A-43DD-A18A-8C4F02164B50}"/>
              </a:ext>
            </a:extLst>
          </p:cNvPr>
          <p:cNvGraphicFramePr>
            <a:graphicFrameLocks noGrp="1"/>
          </p:cNvGraphicFramePr>
          <p:nvPr>
            <p:extLst>
              <p:ext uri="{D42A27DB-BD31-4B8C-83A1-F6EECF244321}">
                <p14:modId xmlns:p14="http://schemas.microsoft.com/office/powerpoint/2010/main" val="1550432401"/>
              </p:ext>
            </p:extLst>
          </p:nvPr>
        </p:nvGraphicFramePr>
        <p:xfrm>
          <a:off x="-52431" y="398477"/>
          <a:ext cx="9227067" cy="6593383"/>
        </p:xfrm>
        <a:graphic>
          <a:graphicData uri="http://schemas.openxmlformats.org/drawingml/2006/table">
            <a:tbl>
              <a:tblPr firstRow="1" bandRow="1">
                <a:tableStyleId>{93296810-A885-4BE3-A3E7-6D5BEEA58F35}</a:tableStyleId>
              </a:tblPr>
              <a:tblGrid>
                <a:gridCol w="1351208">
                  <a:extLst>
                    <a:ext uri="{9D8B030D-6E8A-4147-A177-3AD203B41FA5}">
                      <a16:colId xmlns:a16="http://schemas.microsoft.com/office/drawing/2014/main" val="3778365422"/>
                    </a:ext>
                  </a:extLst>
                </a:gridCol>
                <a:gridCol w="3570564">
                  <a:extLst>
                    <a:ext uri="{9D8B030D-6E8A-4147-A177-3AD203B41FA5}">
                      <a16:colId xmlns:a16="http://schemas.microsoft.com/office/drawing/2014/main" val="270168802"/>
                    </a:ext>
                  </a:extLst>
                </a:gridCol>
                <a:gridCol w="4305295">
                  <a:extLst>
                    <a:ext uri="{9D8B030D-6E8A-4147-A177-3AD203B41FA5}">
                      <a16:colId xmlns:a16="http://schemas.microsoft.com/office/drawing/2014/main" val="125851614"/>
                    </a:ext>
                  </a:extLst>
                </a:gridCol>
              </a:tblGrid>
              <a:tr h="634196">
                <a:tc>
                  <a:txBody>
                    <a:bodyPr/>
                    <a:lstStyle/>
                    <a:p>
                      <a:pPr algn="ctr"/>
                      <a:r>
                        <a:rPr lang="fr-CA" sz="1600" dirty="0"/>
                        <a:t>Méthodes de paiement</a:t>
                      </a:r>
                    </a:p>
                  </a:txBody>
                  <a:tcPr marL="68580" marR="68580" marT="34290" marB="34290" anchor="ctr"/>
                </a:tc>
                <a:tc>
                  <a:txBody>
                    <a:bodyPr/>
                    <a:lstStyle/>
                    <a:p>
                      <a:pPr algn="ctr"/>
                      <a:r>
                        <a:rPr lang="fr-CA" sz="1600" dirty="0"/>
                        <a:t>Avantages</a:t>
                      </a:r>
                    </a:p>
                  </a:txBody>
                  <a:tcPr marL="68580" marR="68580" marT="34290" marB="34290" anchor="ctr"/>
                </a:tc>
                <a:tc>
                  <a:txBody>
                    <a:bodyPr/>
                    <a:lstStyle/>
                    <a:p>
                      <a:pPr algn="ctr"/>
                      <a:r>
                        <a:rPr lang="fr-CA" sz="1600" dirty="0"/>
                        <a:t>Inconvénients</a:t>
                      </a:r>
                    </a:p>
                  </a:txBody>
                  <a:tcPr marL="68580" marR="68580" marT="34290" marB="34290" anchor="ctr"/>
                </a:tc>
                <a:extLst>
                  <a:ext uri="{0D108BD9-81ED-4DB2-BD59-A6C34878D82A}">
                    <a16:rowId xmlns:a16="http://schemas.microsoft.com/office/drawing/2014/main" val="3739980269"/>
                  </a:ext>
                </a:extLst>
              </a:tr>
              <a:tr h="1809788">
                <a:tc>
                  <a:txBody>
                    <a:bodyPr/>
                    <a:lstStyle/>
                    <a:p>
                      <a:pPr algn="ctr"/>
                      <a:r>
                        <a:rPr lang="fr-CA" sz="1800" b="1" dirty="0"/>
                        <a:t>Argent liquide</a:t>
                      </a:r>
                    </a:p>
                  </a:txBody>
                  <a:tcPr marL="68580" marR="68580" marT="34290" marB="34290" anchor="ctr"/>
                </a:tc>
                <a:tc>
                  <a:txBody>
                    <a:bodyPr/>
                    <a:lstStyle/>
                    <a:p>
                      <a:pPr marL="285750" indent="-285750">
                        <a:buFont typeface="Arial" panose="020B0604020202020204" pitchFamily="34" charset="0"/>
                        <a:buChar char="•"/>
                      </a:pPr>
                      <a:r>
                        <a:rPr lang="fr-CA" sz="1600" dirty="0"/>
                        <a:t>Les taux de change fluctuent tous les jours! Il vaut mieux convertir de l’argent quand la monnaie nationale est forte et que la devise voulue est faible. </a:t>
                      </a:r>
                    </a:p>
                  </a:txBody>
                  <a:tcPr marL="68580" marR="68580" marT="34290" marB="34290"/>
                </a:tc>
                <a:tc>
                  <a:txBody>
                    <a:bodyPr/>
                    <a:lstStyle/>
                    <a:p>
                      <a:pPr marL="285750" indent="-285750">
                        <a:buFont typeface="Arial" panose="020B0604020202020204" pitchFamily="34" charset="0"/>
                        <a:buChar char="•"/>
                      </a:pPr>
                      <a:r>
                        <a:rPr lang="fr-CA" sz="1600" dirty="0"/>
                        <a:t>Il faut payer une commission lorsqu’on convertit de l’argent liquide. </a:t>
                      </a:r>
                      <a:endParaRPr lang="fr-CA" sz="1600"/>
                    </a:p>
                    <a:p>
                      <a:pPr marL="285750" indent="-285750">
                        <a:buFont typeface="Arial" panose="020B0604020202020204" pitchFamily="34" charset="0"/>
                        <a:buChar char="•"/>
                      </a:pPr>
                      <a:r>
                        <a:rPr lang="fr-CA" sz="1600" dirty="0"/>
                        <a:t>La commission est habituellement inférieure aux frais de carte de crédit. </a:t>
                      </a:r>
                    </a:p>
                    <a:p>
                      <a:pPr marL="285750" indent="-285750">
                        <a:buFont typeface="Arial" panose="020B0604020202020204" pitchFamily="34" charset="0"/>
                        <a:buChar char="•"/>
                      </a:pPr>
                      <a:r>
                        <a:rPr lang="fr-CA" sz="1600" dirty="0"/>
                        <a:t>La commission varie d’un endroit à l’autre. Elle est particulièrement élevée dans les aéroports.</a:t>
                      </a:r>
                    </a:p>
                  </a:txBody>
                  <a:tcPr marL="68580" marR="68580" marT="34290" marB="34290"/>
                </a:tc>
                <a:extLst>
                  <a:ext uri="{0D108BD9-81ED-4DB2-BD59-A6C34878D82A}">
                    <a16:rowId xmlns:a16="http://schemas.microsoft.com/office/drawing/2014/main" val="2255689106"/>
                  </a:ext>
                </a:extLst>
              </a:tr>
              <a:tr h="1562290">
                <a:tc>
                  <a:txBody>
                    <a:bodyPr/>
                    <a:lstStyle/>
                    <a:p>
                      <a:pPr algn="ctr"/>
                      <a:r>
                        <a:rPr lang="fr-CA" sz="1800" b="1" dirty="0"/>
                        <a:t>Carte de crédit</a:t>
                      </a:r>
                    </a:p>
                  </a:txBody>
                  <a:tcPr marL="68580" marR="68580" marT="34290" marB="34290" anchor="ctr"/>
                </a:tc>
                <a:tc>
                  <a:txBody>
                    <a:bodyPr/>
                    <a:lstStyle/>
                    <a:p>
                      <a:pPr marL="285750" indent="-285750">
                        <a:buFont typeface="Arial" panose="020B0604020202020204" pitchFamily="34" charset="0"/>
                        <a:buChar char="•"/>
                      </a:pPr>
                      <a:r>
                        <a:rPr lang="fr-CA" sz="1600" dirty="0"/>
                        <a:t>Commode et rapide.</a:t>
                      </a:r>
                    </a:p>
                  </a:txBody>
                  <a:tcPr marL="68580" marR="68580" marT="34290" marB="34290"/>
                </a:tc>
                <a:tc>
                  <a:txBody>
                    <a:bodyPr/>
                    <a:lstStyle/>
                    <a:p>
                      <a:pPr marL="285750" indent="-285750">
                        <a:buFont typeface="Arial" panose="020B0604020202020204" pitchFamily="34" charset="0"/>
                        <a:buChar char="•"/>
                      </a:pPr>
                      <a:r>
                        <a:rPr lang="fr-CA" sz="1600" dirty="0"/>
                        <a:t>Les frais de conversion sont élevés (de 1 à 5 % par achat) et s’ajoutent au taux de change.</a:t>
                      </a:r>
                    </a:p>
                    <a:p>
                      <a:pPr marL="285750" indent="-285750">
                        <a:buFont typeface="Arial" panose="020B0604020202020204" pitchFamily="34" charset="0"/>
                        <a:buChar char="•"/>
                      </a:pPr>
                      <a:r>
                        <a:rPr lang="fr-CA" sz="1600" dirty="0"/>
                        <a:t>Le taux de change appliqué aux achats faits à l’aide d’une carte de crédit n’est habituellement pas avantageux.</a:t>
                      </a:r>
                    </a:p>
                  </a:txBody>
                  <a:tcPr marL="68580" marR="68580" marT="34290" marB="34290"/>
                </a:tc>
                <a:extLst>
                  <a:ext uri="{0D108BD9-81ED-4DB2-BD59-A6C34878D82A}">
                    <a16:rowId xmlns:a16="http://schemas.microsoft.com/office/drawing/2014/main" val="1222949918"/>
                  </a:ext>
                </a:extLst>
              </a:tr>
              <a:tr h="1299329">
                <a:tc>
                  <a:txBody>
                    <a:bodyPr/>
                    <a:lstStyle/>
                    <a:p>
                      <a:pPr algn="ctr"/>
                      <a:r>
                        <a:rPr lang="fr-CA" sz="1800" b="1" dirty="0"/>
                        <a:t>Virement de fonds</a:t>
                      </a:r>
                    </a:p>
                  </a:txBody>
                  <a:tcPr marL="68580" marR="68580" marT="34290" marB="34290" anchor="ctr"/>
                </a:tc>
                <a:tc>
                  <a:txBody>
                    <a:bodyPr/>
                    <a:lstStyle/>
                    <a:p>
                      <a:pPr marL="285750" indent="-285750">
                        <a:buFont typeface="Arial" panose="020B0604020202020204" pitchFamily="34" charset="0"/>
                        <a:buChar char="•"/>
                      </a:pPr>
                      <a:r>
                        <a:rPr lang="fr-CA" sz="1600" dirty="0"/>
                        <a:t>Les virements sont sécuritaires; les fonds sont déposés directement sur le compte de banque.</a:t>
                      </a:r>
                    </a:p>
                    <a:p>
                      <a:pPr marL="285750" indent="-285750">
                        <a:buFont typeface="Arial" panose="020B0604020202020204" pitchFamily="34" charset="0"/>
                        <a:buChar char="•"/>
                      </a:pPr>
                      <a:r>
                        <a:rPr lang="fr-CA" sz="1600" dirty="0"/>
                        <a:t>Commission peu élevée.</a:t>
                      </a:r>
                    </a:p>
                  </a:txBody>
                  <a:tcPr marL="68580" marR="68580" marT="34290" marB="34290"/>
                </a:tc>
                <a:tc>
                  <a:txBody>
                    <a:bodyPr/>
                    <a:lstStyle/>
                    <a:p>
                      <a:pPr marL="285750" indent="-285750">
                        <a:buFont typeface="Arial" panose="020B0604020202020204" pitchFamily="34" charset="0"/>
                        <a:buChar char="•"/>
                      </a:pPr>
                      <a:r>
                        <a:rPr lang="fr-CA" sz="1600" dirty="0"/>
                        <a:t>Minimum de 500 $ à 1 000 $.</a:t>
                      </a:r>
                    </a:p>
                  </a:txBody>
                  <a:tcPr marL="68580" marR="68580" marT="34290" marB="34290"/>
                </a:tc>
                <a:extLst>
                  <a:ext uri="{0D108BD9-81ED-4DB2-BD59-A6C34878D82A}">
                    <a16:rowId xmlns:a16="http://schemas.microsoft.com/office/drawing/2014/main" val="894654693"/>
                  </a:ext>
                </a:extLst>
              </a:tr>
              <a:tr h="1221988">
                <a:tc>
                  <a:txBody>
                    <a:bodyPr/>
                    <a:lstStyle/>
                    <a:p>
                      <a:pPr algn="ctr"/>
                      <a:r>
                        <a:rPr lang="fr-CA" sz="1800" b="1" dirty="0"/>
                        <a:t>Chèques de voyage </a:t>
                      </a:r>
                    </a:p>
                    <a:p>
                      <a:pPr algn="l" rtl="0"/>
                      <a:endParaRPr lang="en-US" sz="1800" b="1" dirty="0"/>
                    </a:p>
                  </a:txBody>
                  <a:tcPr marL="68580" marR="68580" marT="34290" marB="34290" anchor="ctr"/>
                </a:tc>
                <a:tc>
                  <a:txBody>
                    <a:bodyPr/>
                    <a:lstStyle/>
                    <a:p>
                      <a:pPr marL="285750" indent="-285750">
                        <a:buFont typeface="Arial" panose="020B0604020202020204" pitchFamily="34" charset="0"/>
                        <a:buChar char="•"/>
                      </a:pPr>
                      <a:r>
                        <a:rPr lang="fr-CA" sz="1600" dirty="0"/>
                        <a:t>Les chèques de voyage sont sécuritaires.</a:t>
                      </a:r>
                    </a:p>
                    <a:p>
                      <a:pPr marL="285750" indent="-285750">
                        <a:buFont typeface="Arial" panose="020B0604020202020204" pitchFamily="34" charset="0"/>
                        <a:buChar char="•"/>
                      </a:pPr>
                      <a:r>
                        <a:rPr lang="fr-CA" sz="1600" dirty="0"/>
                        <a:t>On peut se les procurer dans différentes monnaies.</a:t>
                      </a:r>
                    </a:p>
                  </a:txBody>
                  <a:tcPr marL="68580" marR="68580" marT="34290" marB="34290"/>
                </a:tc>
                <a:tc>
                  <a:txBody>
                    <a:bodyPr/>
                    <a:lstStyle/>
                    <a:p>
                      <a:pPr marL="285750" indent="-285750">
                        <a:buFont typeface="Arial" panose="020B0604020202020204" pitchFamily="34" charset="0"/>
                        <a:buChar char="•"/>
                      </a:pPr>
                      <a:r>
                        <a:rPr lang="fr-CA" sz="1600" dirty="0"/>
                        <a:t>Ils ne sont pas acceptés dans tous les pays.</a:t>
                      </a:r>
                    </a:p>
                    <a:p>
                      <a:pPr marL="285750" indent="-285750">
                        <a:buFont typeface="Arial" panose="020B0604020202020204" pitchFamily="34" charset="0"/>
                        <a:buChar char="•"/>
                      </a:pPr>
                      <a:r>
                        <a:rPr lang="fr-CA" sz="1600" dirty="0"/>
                        <a:t>Dans certains pays, les banques et les magasins ne les accepteront pas.</a:t>
                      </a:r>
                    </a:p>
                    <a:p>
                      <a:endParaRPr lang="en-US" sz="1600" dirty="0"/>
                    </a:p>
                  </a:txBody>
                  <a:tcPr marL="68580" marR="68580" marT="34290" marB="34290"/>
                </a:tc>
                <a:extLst>
                  <a:ext uri="{0D108BD9-81ED-4DB2-BD59-A6C34878D82A}">
                    <a16:rowId xmlns:a16="http://schemas.microsoft.com/office/drawing/2014/main" val="2100062755"/>
                  </a:ext>
                </a:extLst>
              </a:tr>
            </a:tbl>
          </a:graphicData>
        </a:graphic>
      </p:graphicFrame>
    </p:spTree>
    <p:extLst>
      <p:ext uri="{BB962C8B-B14F-4D97-AF65-F5344CB8AC3E}">
        <p14:creationId xmlns:p14="http://schemas.microsoft.com/office/powerpoint/2010/main" val="260498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6818-C1B8-4721-BFDC-295132B81101}"/>
              </a:ext>
            </a:extLst>
          </p:cNvPr>
          <p:cNvSpPr>
            <a:spLocks noGrp="1"/>
          </p:cNvSpPr>
          <p:nvPr>
            <p:ph type="title"/>
          </p:nvPr>
        </p:nvSpPr>
        <p:spPr>
          <a:xfrm>
            <a:off x="541564" y="523126"/>
            <a:ext cx="7923981" cy="685800"/>
          </a:xfrm>
        </p:spPr>
        <p:txBody>
          <a:bodyPr/>
          <a:lstStyle/>
          <a:p>
            <a:r>
              <a:rPr lang="fr-CA" dirty="0"/>
              <a:t>Ressources supplémentaires </a:t>
            </a:r>
          </a:p>
        </p:txBody>
      </p:sp>
      <p:sp>
        <p:nvSpPr>
          <p:cNvPr id="5" name="TextBox 4">
            <a:extLst>
              <a:ext uri="{FF2B5EF4-FFF2-40B4-BE49-F238E27FC236}">
                <a16:creationId xmlns:a16="http://schemas.microsoft.com/office/drawing/2014/main" id="{48A34EB1-3AB1-4023-AACE-2603B929A2A4}"/>
              </a:ext>
            </a:extLst>
          </p:cNvPr>
          <p:cNvSpPr txBox="1"/>
          <p:nvPr/>
        </p:nvSpPr>
        <p:spPr>
          <a:xfrm>
            <a:off x="541564" y="1314771"/>
            <a:ext cx="7364186" cy="3000821"/>
          </a:xfrm>
          <a:prstGeom prst="rect">
            <a:avLst/>
          </a:prstGeom>
          <a:noFill/>
        </p:spPr>
        <p:txBody>
          <a:bodyPr wrap="square" rtlCol="0">
            <a:spAutoFit/>
          </a:bodyPr>
          <a:lstStyle/>
          <a:p>
            <a:r>
              <a:rPr lang="fr-CA" dirty="0"/>
              <a:t>Vidéos supplémentaires sur la conversion de monnaies :</a:t>
            </a:r>
          </a:p>
          <a:p>
            <a:endParaRPr lang="en-US" dirty="0">
              <a:hlinkClick r:id="rId2"/>
            </a:endParaRPr>
          </a:p>
          <a:p>
            <a:r>
              <a:rPr lang="fr-CA" dirty="0">
                <a:hlinkClick r:id="rId2"/>
              </a:rPr>
              <a:t>Les opérations en devises effectuées avec votre carte de crédit | Outils et conseils | CIBC</a:t>
            </a:r>
            <a:r>
              <a:rPr lang="fr-CA" dirty="0"/>
              <a:t> </a:t>
            </a:r>
          </a:p>
          <a:p>
            <a:endParaRPr lang="en-US" dirty="0"/>
          </a:p>
          <a:p>
            <a:r>
              <a:rPr lang="fr-CA" dirty="0">
                <a:hlinkClick r:id="rId3"/>
              </a:rPr>
              <a:t>Carte de crédit ou comptant en voyage?</a:t>
            </a:r>
            <a:r>
              <a:rPr lang="fr-CA" dirty="0"/>
              <a:t> </a:t>
            </a:r>
          </a:p>
          <a:p>
            <a:endParaRPr lang="en-US" dirty="0"/>
          </a:p>
          <a:p>
            <a:r>
              <a:rPr lang="fr-CA" dirty="0">
                <a:hlinkClick r:id="rId4"/>
              </a:rPr>
              <a:t>Le système bancaire de A à Z – YouTube</a:t>
            </a:r>
            <a:r>
              <a:rPr lang="fr-CA" dirty="0"/>
              <a:t> </a:t>
            </a:r>
          </a:p>
          <a:p>
            <a:endParaRPr lang="en-US" sz="1350" dirty="0"/>
          </a:p>
          <a:p>
            <a:endParaRPr lang="en-US" sz="1350" dirty="0"/>
          </a:p>
        </p:txBody>
      </p:sp>
    </p:spTree>
    <p:extLst>
      <p:ext uri="{BB962C8B-B14F-4D97-AF65-F5344CB8AC3E}">
        <p14:creationId xmlns:p14="http://schemas.microsoft.com/office/powerpoint/2010/main" val="161837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383936"/>
            <a:ext cx="7923212" cy="685800"/>
          </a:xfrm>
        </p:spPr>
        <p:txBody>
          <a:bodyPr/>
          <a:lstStyle/>
          <a:p>
            <a:pPr eaLnBrk="1" hangingPunct="1"/>
            <a:r>
              <a:rPr lang="fr-CA" dirty="0">
                <a:solidFill>
                  <a:srgbClr val="005954"/>
                </a:solidFill>
                <a:latin typeface="Open Sans"/>
                <a:ea typeface="MS PGothic"/>
              </a:rPr>
              <a:t>Remarque spéciale à l’intention du personnel enseignant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25741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8D5BBA8F-C514-4A51-B170-B26BEDF165B8}"/>
              </a:ext>
            </a:extLst>
          </p:cNvPr>
          <p:cNvPicPr>
            <a:picLocks noChangeAspect="1"/>
          </p:cNvPicPr>
          <p:nvPr/>
        </p:nvPicPr>
        <p:blipFill>
          <a:blip r:embed="rId2"/>
          <a:stretch>
            <a:fillRect/>
          </a:stretch>
        </p:blipFill>
        <p:spPr>
          <a:xfrm>
            <a:off x="1536980" y="1327486"/>
            <a:ext cx="6070039" cy="48093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a:ea typeface="MS PGothic"/>
              </a:rPr>
              <a:t>Au terme de la leçon, les élèves :</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p:txBody>
          <a:bodyPr/>
          <a:lstStyle/>
          <a:p>
            <a:pPr eaLnBrk="1" hangingPunct="1"/>
            <a:endParaRPr lang="en-US" altLang="en-US"/>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6" name="Content Placeholder 2">
            <a:extLst>
              <a:ext uri="{FF2B5EF4-FFF2-40B4-BE49-F238E27FC236}">
                <a16:creationId xmlns:a16="http://schemas.microsoft.com/office/drawing/2014/main" id="{C65C2EA1-A623-4C06-965A-19CBC1453430}"/>
              </a:ext>
            </a:extLst>
          </p:cNvPr>
          <p:cNvSpPr txBox="1">
            <a:spLocks/>
          </p:cNvSpPr>
          <p:nvPr/>
        </p:nvSpPr>
        <p:spPr bwMode="auto">
          <a:xfrm>
            <a:off x="467545" y="1441351"/>
            <a:ext cx="792398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557213" indent="-214313"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857250" indent="-1714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200150" indent="-1714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1543050" indent="-1714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18859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2288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25717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2914650" indent="-17145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algn="l" rtl="0" fontAlgn="base">
              <a:lnSpc>
                <a:spcPts val="2400"/>
              </a:lnSpc>
              <a:buFont typeface="Arial" panose="020B0604020202020204" pitchFamily="34" charset="0"/>
              <a:buChar char="•"/>
            </a:pPr>
            <a:r>
              <a:rPr lang="fr-CA" sz="2000" b="0" i="0">
                <a:solidFill>
                  <a:srgbClr val="000000"/>
                </a:solidFill>
                <a:latin typeface="Arial" panose="020B0604020202020204" pitchFamily="34" charset="0"/>
              </a:rPr>
              <a:t>comprendront pourquoi les taux de change fluctuent continuellement; </a:t>
            </a:r>
          </a:p>
          <a:p>
            <a:pPr algn="l" rtl="0" fontAlgn="base">
              <a:lnSpc>
                <a:spcPts val="2400"/>
              </a:lnSpc>
              <a:buFont typeface="Arial" panose="020B0604020202020204" pitchFamily="34" charset="0"/>
              <a:buChar char="•"/>
            </a:pPr>
            <a:r>
              <a:rPr lang="fr-CA" sz="2000" b="0" i="0">
                <a:solidFill>
                  <a:srgbClr val="000000"/>
                </a:solidFill>
                <a:latin typeface="Arial" panose="020B0604020202020204" pitchFamily="34" charset="0"/>
              </a:rPr>
              <a:t>sauront ce qu’est une monnaie nationale et une devise, et pourront déterminer si une monnaie est plus forte ou plus faible qu’une autre; </a:t>
            </a:r>
          </a:p>
          <a:p>
            <a:pPr>
              <a:lnSpc>
                <a:spcPts val="2400"/>
              </a:lnSpc>
            </a:pPr>
            <a:r>
              <a:rPr lang="fr-CA" sz="2000">
                <a:solidFill>
                  <a:srgbClr val="000000"/>
                </a:solidFill>
                <a:latin typeface="Arial" panose="020B0604020202020204" pitchFamily="34" charset="0"/>
              </a:rPr>
              <a:t>connaîtront certains des avantages et des inconvénients des différents modes de paiement en fonction des monnaies utilisées. </a:t>
            </a:r>
          </a:p>
          <a:p>
            <a:endParaRPr lang="en-CA" kern="0"/>
          </a:p>
        </p:txBody>
      </p:sp>
    </p:spTree>
    <p:extLst>
      <p:ext uri="{BB962C8B-B14F-4D97-AF65-F5344CB8AC3E}">
        <p14:creationId xmlns:p14="http://schemas.microsoft.com/office/powerpoint/2010/main" val="70529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10DB-6766-4F43-A7DC-BF8081A9424D}"/>
              </a:ext>
            </a:extLst>
          </p:cNvPr>
          <p:cNvSpPr>
            <a:spLocks noGrp="1"/>
          </p:cNvSpPr>
          <p:nvPr>
            <p:ph type="title"/>
          </p:nvPr>
        </p:nvSpPr>
        <p:spPr>
          <a:xfrm>
            <a:off x="467545" y="554385"/>
            <a:ext cx="7923981" cy="685800"/>
          </a:xfrm>
        </p:spPr>
        <p:txBody>
          <a:bodyPr/>
          <a:lstStyle/>
          <a:p>
            <a:r>
              <a:rPr lang="fr-CA"/>
              <a:t>Pourquoi la conversion de monnaies est-elle si importante?</a:t>
            </a:r>
          </a:p>
        </p:txBody>
      </p:sp>
      <p:sp>
        <p:nvSpPr>
          <p:cNvPr id="3" name="Content Placeholder 2">
            <a:extLst>
              <a:ext uri="{FF2B5EF4-FFF2-40B4-BE49-F238E27FC236}">
                <a16:creationId xmlns:a16="http://schemas.microsoft.com/office/drawing/2014/main" id="{96462073-31F8-42B3-BD16-BD8EB83F6E2F}"/>
              </a:ext>
            </a:extLst>
          </p:cNvPr>
          <p:cNvSpPr>
            <a:spLocks noGrp="1"/>
          </p:cNvSpPr>
          <p:nvPr>
            <p:ph idx="1"/>
          </p:nvPr>
        </p:nvSpPr>
        <p:spPr>
          <a:xfrm>
            <a:off x="467545" y="1441351"/>
            <a:ext cx="8476430" cy="4176464"/>
          </a:xfrm>
        </p:spPr>
        <p:txBody>
          <a:bodyPr/>
          <a:lstStyle/>
          <a:p>
            <a:r>
              <a:rPr lang="fr-CA" sz="2200">
                <a:ea typeface="MS PGothic"/>
              </a:rPr>
              <a:t>Il est bon de savoir comment convertir des monnaies lorsqu’on veut voyager ou acheter et vendre des choses dans d’autres pays. </a:t>
            </a:r>
          </a:p>
          <a:p>
            <a:r>
              <a:rPr lang="fr-CA" sz="2200">
                <a:ea typeface="MS PGothic"/>
              </a:rPr>
              <a:t>Pour convertir des monnaies, il faut connaître le </a:t>
            </a:r>
            <a:r>
              <a:rPr lang="fr-CA" sz="2200" b="1">
                <a:ea typeface="MS PGothic"/>
              </a:rPr>
              <a:t>taux de change</a:t>
            </a:r>
            <a:r>
              <a:rPr lang="fr-CA" sz="2200">
                <a:ea typeface="MS PGothic"/>
              </a:rPr>
              <a:t> et ainsi savoir quelle est la différence de valeur entre deux monnaies. </a:t>
            </a:r>
          </a:p>
          <a:p>
            <a:r>
              <a:rPr lang="fr-CA" sz="2200">
                <a:ea typeface="MS PGothic"/>
              </a:rPr>
              <a:t>Les taux de change, et donc la valeur de l’argent, changent tous les jours. </a:t>
            </a:r>
          </a:p>
          <a:p>
            <a:endParaRPr lang="en-CA"/>
          </a:p>
          <a:p>
            <a:pPr marL="0" indent="0">
              <a:buNone/>
            </a:pPr>
            <a:r>
              <a:rPr lang="fr-CA" b="1"/>
              <a:t>Regardez la vidéo suivante : </a:t>
            </a:r>
            <a:r>
              <a:rPr lang="fr-CA">
                <a:ea typeface="MS PGothic"/>
                <a:hlinkClick r:id="rId2"/>
              </a:rPr>
              <a:t>Les variations du taux de change</a:t>
            </a:r>
            <a:r>
              <a:rPr lang="fr-CA"/>
              <a:t> </a:t>
            </a:r>
          </a:p>
          <a:p>
            <a:endParaRPr lang="en-CA"/>
          </a:p>
        </p:txBody>
      </p:sp>
    </p:spTree>
    <p:extLst>
      <p:ext uri="{BB962C8B-B14F-4D97-AF65-F5344CB8AC3E}">
        <p14:creationId xmlns:p14="http://schemas.microsoft.com/office/powerpoint/2010/main" val="286614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B01C-3611-486E-A130-7955A36E4EEA}"/>
              </a:ext>
            </a:extLst>
          </p:cNvPr>
          <p:cNvSpPr>
            <a:spLocks noGrp="1"/>
          </p:cNvSpPr>
          <p:nvPr>
            <p:ph type="title"/>
          </p:nvPr>
        </p:nvSpPr>
        <p:spPr>
          <a:xfrm>
            <a:off x="562384" y="638175"/>
            <a:ext cx="8296275" cy="514350"/>
          </a:xfrm>
        </p:spPr>
        <p:txBody>
          <a:bodyPr/>
          <a:lstStyle/>
          <a:p>
            <a:r>
              <a:rPr lang="fr-CA"/>
              <a:t>Vrai ou faux</a:t>
            </a:r>
          </a:p>
        </p:txBody>
      </p:sp>
      <p:sp>
        <p:nvSpPr>
          <p:cNvPr id="3" name="Content Placeholder 2">
            <a:extLst>
              <a:ext uri="{FF2B5EF4-FFF2-40B4-BE49-F238E27FC236}">
                <a16:creationId xmlns:a16="http://schemas.microsoft.com/office/drawing/2014/main" id="{43D5BFA4-DC36-46D1-863B-579FE9A3C5CE}"/>
              </a:ext>
            </a:extLst>
          </p:cNvPr>
          <p:cNvSpPr>
            <a:spLocks noGrp="1"/>
          </p:cNvSpPr>
          <p:nvPr>
            <p:ph idx="1"/>
          </p:nvPr>
        </p:nvSpPr>
        <p:spPr>
          <a:xfrm>
            <a:off x="467545" y="1158006"/>
            <a:ext cx="8485955" cy="4946795"/>
          </a:xfrm>
        </p:spPr>
        <p:txBody>
          <a:bodyPr/>
          <a:lstStyle/>
          <a:p>
            <a:r>
              <a:rPr lang="fr-CA" sz="2400" b="1" dirty="0"/>
              <a:t>A. </a:t>
            </a:r>
            <a:r>
              <a:rPr lang="fr-CA" sz="2400" dirty="0"/>
              <a:t>Quand la valeur d’une monnaie chute, la valeur d’une autre augmente.</a:t>
            </a:r>
          </a:p>
          <a:p>
            <a:pPr marL="0" indent="0">
              <a:buNone/>
            </a:pPr>
            <a:r>
              <a:rPr lang="fr-CA" sz="2400" dirty="0">
                <a:solidFill>
                  <a:srgbClr val="005954"/>
                </a:solidFill>
              </a:rPr>
              <a:t>Vrai! Après tout, la valeur des monnaies est déterminée en les comparant aux autres monnaies. Cet équilibre doit donc être maintenu. </a:t>
            </a:r>
          </a:p>
          <a:p>
            <a:r>
              <a:rPr lang="fr-CA" sz="2400" b="1" dirty="0"/>
              <a:t>B. </a:t>
            </a:r>
            <a:r>
              <a:rPr lang="fr-CA" sz="2400" dirty="0"/>
              <a:t>La valeur des monnaies monte et descend pratiquement toutes les secondes. Elle peut être très élevée un instant, puis faible quelques minutes plus tard.</a:t>
            </a:r>
          </a:p>
          <a:p>
            <a:pPr marL="0" indent="0">
              <a:buNone/>
            </a:pPr>
            <a:r>
              <a:rPr lang="fr-CA" sz="2400" dirty="0">
                <a:solidFill>
                  <a:srgbClr val="005954"/>
                </a:solidFill>
              </a:rPr>
              <a:t>Vrai!</a:t>
            </a:r>
          </a:p>
          <a:p>
            <a:r>
              <a:rPr lang="fr-CA" sz="2400" b="1" dirty="0"/>
              <a:t>C. On entend parfois parler de « </a:t>
            </a:r>
            <a:r>
              <a:rPr lang="fr-CA" sz="2400" b="1" dirty="0" err="1"/>
              <a:t>Forex</a:t>
            </a:r>
            <a:r>
              <a:rPr lang="fr-CA" sz="2400" b="1" dirty="0"/>
              <a:t> »</a:t>
            </a:r>
            <a:r>
              <a:rPr lang="fr-CA" sz="2400" dirty="0"/>
              <a:t>; il s’agit du </a:t>
            </a:r>
            <a:r>
              <a:rPr lang="fr-CA" sz="2400" b="1" dirty="0"/>
              <a:t>commerce de devises</a:t>
            </a:r>
            <a:r>
              <a:rPr lang="fr-CA" sz="2400" dirty="0"/>
              <a:t>. </a:t>
            </a:r>
          </a:p>
          <a:p>
            <a:pPr marL="0" indent="0">
              <a:buNone/>
            </a:pPr>
            <a:r>
              <a:rPr lang="fr-CA" sz="2400" dirty="0">
                <a:solidFill>
                  <a:srgbClr val="005954"/>
                </a:solidFill>
              </a:rPr>
              <a:t>Vrai! </a:t>
            </a:r>
          </a:p>
          <a:p>
            <a:endParaRPr lang="en-CA" dirty="0"/>
          </a:p>
        </p:txBody>
      </p:sp>
    </p:spTree>
    <p:extLst>
      <p:ext uri="{BB962C8B-B14F-4D97-AF65-F5344CB8AC3E}">
        <p14:creationId xmlns:p14="http://schemas.microsoft.com/office/powerpoint/2010/main" val="145316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00BE3-CBA6-4CE9-B6F5-BC3B2BFDB0CD}"/>
              </a:ext>
            </a:extLst>
          </p:cNvPr>
          <p:cNvSpPr txBox="1"/>
          <p:nvPr/>
        </p:nvSpPr>
        <p:spPr>
          <a:xfrm>
            <a:off x="605051" y="410797"/>
            <a:ext cx="7861615" cy="553998"/>
          </a:xfrm>
          <a:prstGeom prst="rect">
            <a:avLst/>
          </a:prstGeom>
          <a:noFill/>
        </p:spPr>
        <p:txBody>
          <a:bodyPr wrap="square">
            <a:spAutoFit/>
          </a:bodyPr>
          <a:lstStyle/>
          <a:p>
            <a:r>
              <a:rPr kumimoji="0" lang="fr-CA" sz="3000" b="0" i="0" u="none" strike="noStrike" cap="none" normalizeH="0" baseline="0" noProof="0" dirty="0">
                <a:ln>
                  <a:noFill/>
                </a:ln>
                <a:solidFill>
                  <a:srgbClr val="477E27"/>
                </a:solidFill>
                <a:uLnTx/>
                <a:uFillTx/>
                <a:latin typeface="Arial"/>
                <a:ea typeface="MS PGothic" panose="020B0600070205080204" pitchFamily="34" charset="-128"/>
              </a:rPr>
              <a:t>Activité exploratoire avec la classe</a:t>
            </a:r>
          </a:p>
        </p:txBody>
      </p:sp>
      <p:sp>
        <p:nvSpPr>
          <p:cNvPr id="2" name="TextBox 1">
            <a:extLst>
              <a:ext uri="{FF2B5EF4-FFF2-40B4-BE49-F238E27FC236}">
                <a16:creationId xmlns:a16="http://schemas.microsoft.com/office/drawing/2014/main" id="{233208E2-8CB7-4ADD-9003-5FD500448D99}"/>
              </a:ext>
            </a:extLst>
          </p:cNvPr>
          <p:cNvSpPr txBox="1"/>
          <p:nvPr/>
        </p:nvSpPr>
        <p:spPr>
          <a:xfrm>
            <a:off x="688368" y="964853"/>
            <a:ext cx="8013520" cy="3139321"/>
          </a:xfrm>
          <a:prstGeom prst="rect">
            <a:avLst/>
          </a:prstGeom>
          <a:noFill/>
        </p:spPr>
        <p:txBody>
          <a:bodyPr wrap="square" lIns="91440" tIns="45720" rIns="91440" bIns="45720" rtlCol="0" anchor="t">
            <a:spAutoFit/>
          </a:bodyPr>
          <a:lstStyle/>
          <a:p>
            <a:r>
              <a:rPr lang="fr-CA" dirty="0"/>
              <a:t>Nous allons maintenant nous pencher sur la fluctuation des taux de change.</a:t>
            </a:r>
          </a:p>
          <a:p>
            <a:endParaRPr lang="en-US" dirty="0"/>
          </a:p>
          <a:p>
            <a:pPr marL="342900" indent="-342900">
              <a:buFont typeface="+mj-lt"/>
              <a:buAutoNum type="arabicPeriod"/>
            </a:pPr>
            <a:r>
              <a:rPr lang="fr-CA" dirty="0"/>
              <a:t>Cherchez « conversion dollars canadiens en dollars américains » dans Google. Ce qui s’affiche à l’écran devrait ressembler à la capture d’écran ci-dessous.</a:t>
            </a:r>
          </a:p>
          <a:p>
            <a:pPr marL="342900" indent="-342900">
              <a:buFont typeface="+mj-lt"/>
              <a:buAutoNum type="arabicPeriod"/>
            </a:pPr>
            <a:r>
              <a:rPr lang="fr-CA" dirty="0"/>
              <a:t>Placez le curseur de la souris sur le graphique et cherchez le taux de change du jour, depuis cinq jours, depuis un mois, depuis un an et depuis cinq ans. Que remarquez-vous?</a:t>
            </a:r>
          </a:p>
          <a:p>
            <a:pPr marL="342900" indent="-342900">
              <a:buFont typeface="+mj-lt"/>
              <a:buAutoNum type="arabicPeriod"/>
            </a:pPr>
            <a:r>
              <a:rPr lang="fr-CA" dirty="0"/>
              <a:t>Que pensez-vous que « 1 dollar canadien égale 0,79 dollar américain » signifie?</a:t>
            </a:r>
          </a:p>
          <a:p>
            <a:endParaRPr lang="en-CA" dirty="0"/>
          </a:p>
        </p:txBody>
      </p:sp>
      <p:pic>
        <p:nvPicPr>
          <p:cNvPr id="6" name="Picture 7" descr="A picture containing graphical user interface&#10;&#10;Description automatically generated">
            <a:extLst>
              <a:ext uri="{FF2B5EF4-FFF2-40B4-BE49-F238E27FC236}">
                <a16:creationId xmlns:a16="http://schemas.microsoft.com/office/drawing/2014/main" id="{D4B0F194-21D2-40EB-BD22-3BAD824C80C3}"/>
              </a:ext>
            </a:extLst>
          </p:cNvPr>
          <p:cNvPicPr>
            <a:picLocks noGrp="1" noChangeAspect="1"/>
          </p:cNvPicPr>
          <p:nvPr>
            <p:ph idx="1"/>
          </p:nvPr>
        </p:nvPicPr>
        <p:blipFill>
          <a:blip r:embed="rId2"/>
          <a:stretch>
            <a:fillRect/>
          </a:stretch>
        </p:blipFill>
        <p:spPr>
          <a:xfrm>
            <a:off x="2281664" y="3493383"/>
            <a:ext cx="6004999" cy="2699729"/>
          </a:xfrm>
        </p:spPr>
      </p:pic>
    </p:spTree>
    <p:extLst>
      <p:ext uri="{BB962C8B-B14F-4D97-AF65-F5344CB8AC3E}">
        <p14:creationId xmlns:p14="http://schemas.microsoft.com/office/powerpoint/2010/main" val="1669990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710015-F6AC-4BF8-B704-2327FD8C323C}"/>
              </a:ext>
            </a:extLst>
          </p:cNvPr>
          <p:cNvSpPr txBox="1"/>
          <p:nvPr/>
        </p:nvSpPr>
        <p:spPr>
          <a:xfrm>
            <a:off x="699633" y="1154753"/>
            <a:ext cx="7848466" cy="1261884"/>
          </a:xfrm>
          <a:prstGeom prst="rect">
            <a:avLst/>
          </a:prstGeom>
          <a:noFill/>
        </p:spPr>
        <p:txBody>
          <a:bodyPr wrap="square" rtlCol="0">
            <a:spAutoFit/>
          </a:bodyPr>
          <a:lstStyle/>
          <a:p>
            <a:r>
              <a:rPr lang="fr-CA" b="1" dirty="0"/>
              <a:t>Dans cet exemple, on convertit des dollars canadiens en dollars américains.</a:t>
            </a:r>
          </a:p>
          <a:p>
            <a:endParaRPr lang="en-US" b="1" dirty="0"/>
          </a:p>
          <a:p>
            <a:r>
              <a:rPr lang="fr-CA" sz="2000" dirty="0">
                <a:solidFill>
                  <a:srgbClr val="EA7123"/>
                </a:solidFill>
              </a:rPr>
              <a:t>La </a:t>
            </a:r>
            <a:r>
              <a:rPr lang="fr-CA" sz="2000" b="1" dirty="0">
                <a:solidFill>
                  <a:srgbClr val="EA7123"/>
                </a:solidFill>
              </a:rPr>
              <a:t>monnaie nationale</a:t>
            </a:r>
            <a:r>
              <a:rPr lang="fr-CA" sz="2000" dirty="0">
                <a:solidFill>
                  <a:srgbClr val="EA7123"/>
                </a:solidFill>
              </a:rPr>
              <a:t> est donc le dollar canadien.</a:t>
            </a:r>
          </a:p>
          <a:p>
            <a:r>
              <a:rPr lang="fr-CA" sz="2000" dirty="0">
                <a:solidFill>
                  <a:srgbClr val="EA7123"/>
                </a:solidFill>
              </a:rPr>
              <a:t>La </a:t>
            </a:r>
            <a:r>
              <a:rPr lang="fr-CA" sz="2000" b="1" dirty="0">
                <a:solidFill>
                  <a:srgbClr val="EA7123"/>
                </a:solidFill>
              </a:rPr>
              <a:t>devise</a:t>
            </a:r>
            <a:r>
              <a:rPr lang="fr-CA" sz="2000" dirty="0">
                <a:solidFill>
                  <a:srgbClr val="EA7123"/>
                </a:solidFill>
              </a:rPr>
              <a:t> est le dollar américain.</a:t>
            </a:r>
          </a:p>
        </p:txBody>
      </p:sp>
      <p:sp>
        <p:nvSpPr>
          <p:cNvPr id="8" name="TextBox 7">
            <a:extLst>
              <a:ext uri="{FF2B5EF4-FFF2-40B4-BE49-F238E27FC236}">
                <a16:creationId xmlns:a16="http://schemas.microsoft.com/office/drawing/2014/main" id="{C2AE53A2-78E3-47D0-BEC0-C25E3A1260A7}"/>
              </a:ext>
            </a:extLst>
          </p:cNvPr>
          <p:cNvSpPr txBox="1"/>
          <p:nvPr/>
        </p:nvSpPr>
        <p:spPr>
          <a:xfrm>
            <a:off x="605051" y="410797"/>
            <a:ext cx="7743081" cy="553998"/>
          </a:xfrm>
          <a:prstGeom prst="rect">
            <a:avLst/>
          </a:prstGeom>
          <a:noFill/>
        </p:spPr>
        <p:txBody>
          <a:bodyPr wrap="square">
            <a:spAutoFit/>
          </a:bodyPr>
          <a:lstStyle/>
          <a:p>
            <a:r>
              <a:rPr lang="fr-CA" sz="3000" dirty="0">
                <a:solidFill>
                  <a:srgbClr val="477E27"/>
                </a:solidFill>
                <a:latin typeface="Arial"/>
                <a:ea typeface="MS PGothic" panose="020B0600070205080204" pitchFamily="34" charset="-128"/>
              </a:rPr>
              <a:t>Activité exploratoire avec la classe</a:t>
            </a:r>
          </a:p>
        </p:txBody>
      </p:sp>
      <p:pic>
        <p:nvPicPr>
          <p:cNvPr id="6" name="Picture 6" descr="A picture containing graphical user interface&#10;&#10;Description automatically generated">
            <a:extLst>
              <a:ext uri="{FF2B5EF4-FFF2-40B4-BE49-F238E27FC236}">
                <a16:creationId xmlns:a16="http://schemas.microsoft.com/office/drawing/2014/main" id="{6F57025A-7F67-4E04-B5A8-E46298C26278}"/>
              </a:ext>
            </a:extLst>
          </p:cNvPr>
          <p:cNvPicPr>
            <a:picLocks noChangeAspect="1"/>
          </p:cNvPicPr>
          <p:nvPr/>
        </p:nvPicPr>
        <p:blipFill>
          <a:blip r:embed="rId2"/>
          <a:stretch>
            <a:fillRect/>
          </a:stretch>
        </p:blipFill>
        <p:spPr>
          <a:xfrm>
            <a:off x="599813" y="2676531"/>
            <a:ext cx="8258961" cy="3717535"/>
          </a:xfrm>
          <a:prstGeom prst="rect">
            <a:avLst/>
          </a:prstGeom>
        </p:spPr>
      </p:pic>
    </p:spTree>
    <p:extLst>
      <p:ext uri="{BB962C8B-B14F-4D97-AF65-F5344CB8AC3E}">
        <p14:creationId xmlns:p14="http://schemas.microsoft.com/office/powerpoint/2010/main" val="14145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710015-F6AC-4BF8-B704-2327FD8C323C}"/>
              </a:ext>
            </a:extLst>
          </p:cNvPr>
          <p:cNvSpPr txBox="1"/>
          <p:nvPr/>
        </p:nvSpPr>
        <p:spPr>
          <a:xfrm>
            <a:off x="647767" y="1082834"/>
            <a:ext cx="7848466" cy="3754874"/>
          </a:xfrm>
          <a:prstGeom prst="rect">
            <a:avLst/>
          </a:prstGeom>
          <a:noFill/>
        </p:spPr>
        <p:txBody>
          <a:bodyPr wrap="square" rtlCol="0">
            <a:spAutoFit/>
          </a:bodyPr>
          <a:lstStyle/>
          <a:p>
            <a:r>
              <a:rPr lang="fr-CA" sz="2000" b="1" dirty="0">
                <a:solidFill>
                  <a:srgbClr val="005954"/>
                </a:solidFill>
              </a:rPr>
              <a:t>Inversons la conversion! </a:t>
            </a:r>
          </a:p>
          <a:p>
            <a:r>
              <a:rPr lang="fr-CA" b="1" dirty="0"/>
              <a:t>Et si nous convertissions des dollars américains en dollars canadiens?</a:t>
            </a:r>
          </a:p>
          <a:p>
            <a:endParaRPr lang="en-US" sz="2000" dirty="0"/>
          </a:p>
          <a:p>
            <a:r>
              <a:rPr lang="fr-CA" dirty="0"/>
              <a:t>Cherchez « conversion dollars américains en dollars canadiens » dans Google. Essayez ensuite de répondre aux questions suivantes :</a:t>
            </a:r>
          </a:p>
          <a:p>
            <a:endParaRPr lang="en-US" dirty="0"/>
          </a:p>
          <a:p>
            <a:pPr marL="457200" indent="-457200">
              <a:buFont typeface="+mj-lt"/>
              <a:buAutoNum type="arabicPeriod"/>
            </a:pPr>
            <a:r>
              <a:rPr lang="fr-CA" dirty="0"/>
              <a:t>Combien de dollars canadiens 1 dollar américain </a:t>
            </a:r>
            <a:r>
              <a:rPr lang="fr-CA" dirty="0" err="1"/>
              <a:t>vaut-il</a:t>
            </a:r>
            <a:r>
              <a:rPr lang="fr-CA" dirty="0"/>
              <a:t>?</a:t>
            </a:r>
          </a:p>
          <a:p>
            <a:pPr marL="457200" indent="-457200">
              <a:buFont typeface="+mj-lt"/>
              <a:buAutoNum type="arabicPeriod"/>
            </a:pPr>
            <a:r>
              <a:rPr lang="fr-CA" dirty="0"/>
              <a:t>Le dollar américain est-il la monnaie la plus forte ou la plus faible?</a:t>
            </a:r>
          </a:p>
          <a:p>
            <a:pPr marL="457200" indent="-457200">
              <a:buFont typeface="+mj-lt"/>
              <a:buAutoNum type="arabicPeriod"/>
            </a:pPr>
            <a:r>
              <a:rPr lang="fr-CA" dirty="0"/>
              <a:t>Le dollar canadien est-il la monnaie la plus forte ou la plus faible?</a:t>
            </a:r>
          </a:p>
          <a:p>
            <a:pPr marL="457200" indent="-457200">
              <a:buFont typeface="+mj-lt"/>
              <a:buAutoNum type="arabicPeriod"/>
            </a:pPr>
            <a:r>
              <a:rPr lang="fr-CA" dirty="0"/>
              <a:t>Dans cet exemple, quelle est la monnaie nationale? (la monnaie que vous souhaitez convertir)</a:t>
            </a:r>
          </a:p>
          <a:p>
            <a:pPr marL="457200" indent="-457200">
              <a:buFont typeface="+mj-lt"/>
              <a:buAutoNum type="arabicPeriod"/>
            </a:pPr>
            <a:r>
              <a:rPr lang="fr-CA" dirty="0"/>
              <a:t>Quelle est la devise? (la monnaie que vous souhaitez obtenir)</a:t>
            </a:r>
          </a:p>
          <a:p>
            <a:endParaRPr lang="en-US" sz="2000" b="1" dirty="0">
              <a:solidFill>
                <a:srgbClr val="EA7123"/>
              </a:solidFill>
            </a:endParaRPr>
          </a:p>
        </p:txBody>
      </p:sp>
      <p:sp>
        <p:nvSpPr>
          <p:cNvPr id="8" name="TextBox 7">
            <a:extLst>
              <a:ext uri="{FF2B5EF4-FFF2-40B4-BE49-F238E27FC236}">
                <a16:creationId xmlns:a16="http://schemas.microsoft.com/office/drawing/2014/main" id="{C2AE53A2-78E3-47D0-BEC0-C25E3A1260A7}"/>
              </a:ext>
            </a:extLst>
          </p:cNvPr>
          <p:cNvSpPr txBox="1"/>
          <p:nvPr/>
        </p:nvSpPr>
        <p:spPr>
          <a:xfrm>
            <a:off x="605051" y="410797"/>
            <a:ext cx="7455215" cy="553998"/>
          </a:xfrm>
          <a:prstGeom prst="rect">
            <a:avLst/>
          </a:prstGeom>
          <a:noFill/>
        </p:spPr>
        <p:txBody>
          <a:bodyPr wrap="square">
            <a:spAutoFit/>
          </a:bodyPr>
          <a:lstStyle/>
          <a:p>
            <a:r>
              <a:rPr kumimoji="0" lang="fr-CA" sz="3000" b="0" i="0" u="none" strike="noStrike" cap="none" normalizeH="0" baseline="0" noProof="0" dirty="0">
                <a:ln>
                  <a:noFill/>
                </a:ln>
                <a:solidFill>
                  <a:srgbClr val="477E27"/>
                </a:solidFill>
                <a:uLnTx/>
                <a:uFillTx/>
                <a:latin typeface="Arial"/>
                <a:ea typeface="MS PGothic" panose="020B0600070205080204" pitchFamily="34" charset="-128"/>
              </a:rPr>
              <a:t>Activité exploratoire avec la classe</a:t>
            </a:r>
          </a:p>
        </p:txBody>
      </p:sp>
    </p:spTree>
    <p:extLst>
      <p:ext uri="{BB962C8B-B14F-4D97-AF65-F5344CB8AC3E}">
        <p14:creationId xmlns:p14="http://schemas.microsoft.com/office/powerpoint/2010/main" val="254876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E391-728D-4665-863B-F4560CB7933E}"/>
              </a:ext>
            </a:extLst>
          </p:cNvPr>
          <p:cNvSpPr>
            <a:spLocks noGrp="1"/>
          </p:cNvSpPr>
          <p:nvPr>
            <p:ph type="title"/>
          </p:nvPr>
        </p:nvSpPr>
        <p:spPr>
          <a:xfrm>
            <a:off x="610009" y="447866"/>
            <a:ext cx="7923981" cy="685800"/>
          </a:xfrm>
        </p:spPr>
        <p:txBody>
          <a:bodyPr/>
          <a:lstStyle/>
          <a:p>
            <a:r>
              <a:rPr lang="fr-CA"/>
              <a:t>Conversion de dollars australiens en yens japonais</a:t>
            </a:r>
          </a:p>
        </p:txBody>
      </p:sp>
      <p:sp>
        <p:nvSpPr>
          <p:cNvPr id="7" name="TextBox 6">
            <a:extLst>
              <a:ext uri="{FF2B5EF4-FFF2-40B4-BE49-F238E27FC236}">
                <a16:creationId xmlns:a16="http://schemas.microsoft.com/office/drawing/2014/main" id="{6CA1C930-1A3F-400E-AEEC-90945F13165A}"/>
              </a:ext>
            </a:extLst>
          </p:cNvPr>
          <p:cNvSpPr txBox="1"/>
          <p:nvPr/>
        </p:nvSpPr>
        <p:spPr>
          <a:xfrm>
            <a:off x="572747" y="1170650"/>
            <a:ext cx="8393987" cy="923330"/>
          </a:xfrm>
          <a:prstGeom prst="rect">
            <a:avLst/>
          </a:prstGeom>
          <a:noFill/>
        </p:spPr>
        <p:txBody>
          <a:bodyPr wrap="square" rtlCol="0">
            <a:spAutoFit/>
          </a:bodyPr>
          <a:lstStyle/>
          <a:p>
            <a:r>
              <a:rPr lang="fr-CA"/>
              <a:t>Dans cet exemple :</a:t>
            </a:r>
          </a:p>
          <a:p>
            <a:r>
              <a:rPr lang="fr-CA"/>
              <a:t>Quelle est la </a:t>
            </a:r>
            <a:r>
              <a:rPr lang="fr-CA" b="1"/>
              <a:t>monnaie nationale</a:t>
            </a:r>
            <a:r>
              <a:rPr lang="fr-CA"/>
              <a:t>? (la monnaie que vous souhaitez convertir)</a:t>
            </a:r>
          </a:p>
          <a:p>
            <a:r>
              <a:rPr lang="fr-CA"/>
              <a:t>Quelle est la </a:t>
            </a:r>
            <a:r>
              <a:rPr lang="fr-CA" b="1"/>
              <a:t>devise</a:t>
            </a:r>
            <a:r>
              <a:rPr lang="fr-CA"/>
              <a:t>? (la monnaie que vous souhaitez obtenir)</a:t>
            </a:r>
          </a:p>
        </p:txBody>
      </p:sp>
      <p:pic>
        <p:nvPicPr>
          <p:cNvPr id="5" name="Picture 5">
            <a:extLst>
              <a:ext uri="{FF2B5EF4-FFF2-40B4-BE49-F238E27FC236}">
                <a16:creationId xmlns:a16="http://schemas.microsoft.com/office/drawing/2014/main" id="{E4827AEA-461C-4722-8E5A-3A16548C0F84}"/>
              </a:ext>
            </a:extLst>
          </p:cNvPr>
          <p:cNvPicPr>
            <a:picLocks noGrp="1" noChangeAspect="1"/>
          </p:cNvPicPr>
          <p:nvPr>
            <p:ph idx="1"/>
          </p:nvPr>
        </p:nvPicPr>
        <p:blipFill>
          <a:blip r:embed="rId2"/>
          <a:stretch>
            <a:fillRect/>
          </a:stretch>
        </p:blipFill>
        <p:spPr>
          <a:xfrm>
            <a:off x="142471" y="2350133"/>
            <a:ext cx="8909688" cy="3245511"/>
          </a:xfrm>
        </p:spPr>
      </p:pic>
    </p:spTree>
    <p:extLst>
      <p:ext uri="{BB962C8B-B14F-4D97-AF65-F5344CB8AC3E}">
        <p14:creationId xmlns:p14="http://schemas.microsoft.com/office/powerpoint/2010/main" val="145526430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1" ma:contentTypeDescription="Create a new document." ma:contentTypeScope="" ma:versionID="640ffff8c20f7e010ea2200d054a54c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743b969b4f3ac85a24cce56866ed8e25"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bca0e2f-16d9-4d6a-8327-7fd70d55969c">
      <UserInfo>
        <DisplayName>oroydebelleval</DisplayName>
        <AccountId>62</AccountId>
        <AccountType/>
      </UserInfo>
      <UserInfo>
        <DisplayName>Cathy Mehagan</DisplayName>
        <AccountId>9</AccountId>
        <AccountType/>
      </UserInfo>
      <UserInfo>
        <DisplayName>Ashley Johnston</DisplayName>
        <AccountId>13</AccountId>
        <AccountType/>
      </UserInfo>
      <UserInfo>
        <DisplayName>Ellie Chan</DisplayName>
        <AccountId>12</AccountId>
        <AccountType/>
      </UserInfo>
    </SharedWithUsers>
  </documentManagement>
</p:properties>
</file>

<file path=customXml/itemProps1.xml><?xml version="1.0" encoding="utf-8"?>
<ds:datastoreItem xmlns:ds="http://schemas.openxmlformats.org/officeDocument/2006/customXml" ds:itemID="{9D009A39-4853-4547-8C40-6BB835452232}">
  <ds:schemaRefs>
    <ds:schemaRef ds:uri="http://schemas.microsoft.com/sharepoint/v3/contenttype/forms"/>
  </ds:schemaRefs>
</ds:datastoreItem>
</file>

<file path=customXml/itemProps2.xml><?xml version="1.0" encoding="utf-8"?>
<ds:datastoreItem xmlns:ds="http://schemas.openxmlformats.org/officeDocument/2006/customXml" ds:itemID="{23149E8C-1EED-4389-AADB-71D7E6F035FD}">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DDD31D-6353-4AC8-9C42-411CE3669FCE}">
  <ds:schemaRefs>
    <ds:schemaRef ds:uri="1bca0e2f-16d9-4d6a-8327-7fd70d55969c"/>
    <ds:schemaRef ds:uri="f6493094-0435-4eae-a32c-76983131fc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On-screen Show (4:3)</PresentationFormat>
  <Paragraphs>96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Sans</vt:lpstr>
      <vt:lpstr>Blank Presentation</vt:lpstr>
      <vt:lpstr>Taux de change et devises étrangères</vt:lpstr>
      <vt:lpstr>Remarque spéciale à l’intention du personnel enseignant</vt:lpstr>
      <vt:lpstr>Au terme de la leçon, les élèves :</vt:lpstr>
      <vt:lpstr>Pourquoi la conversion de monnaies est-elle si importante?</vt:lpstr>
      <vt:lpstr>Vrai ou faux</vt:lpstr>
      <vt:lpstr>PowerPoint Presentation</vt:lpstr>
      <vt:lpstr>PowerPoint Presentation</vt:lpstr>
      <vt:lpstr>PowerPoint Presentation</vt:lpstr>
      <vt:lpstr>Conversion de dollars australiens en yens japonais</vt:lpstr>
      <vt:lpstr>PowerPoint Presentation</vt:lpstr>
      <vt:lpstr>Les avantages et les inconvénients des méthodes de paiement</vt:lpstr>
      <vt:lpstr>Ressources supplémentaires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Currency Exchange</dc:title>
  <dc:creator/>
  <cp:lastModifiedBy/>
  <cp:revision>43</cp:revision>
  <dcterms:created xsi:type="dcterms:W3CDTF">2021-06-30T16:21:58Z</dcterms:created>
  <dcterms:modified xsi:type="dcterms:W3CDTF">2021-12-17T16:43:08Z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0x0101006F7E63EF2496EC4A8317235C224509C7</vt:lpwstr>
  </property>
  <property fmtid="{D5CDD505-2E9C-101B-9397-08002B2CF9AE}" pid="3" name="Order">
    <vt:r8>10700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