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893" r:id="rId5"/>
  </p:sldMasterIdLst>
  <p:notesMasterIdLst>
    <p:notesMasterId r:id="rId16"/>
  </p:notesMasterIdLst>
  <p:handoutMasterIdLst>
    <p:handoutMasterId r:id="rId17"/>
  </p:handoutMasterIdLst>
  <p:sldIdLst>
    <p:sldId id="328" r:id="rId6"/>
    <p:sldId id="295" r:id="rId7"/>
    <p:sldId id="330" r:id="rId8"/>
    <p:sldId id="340" r:id="rId9"/>
    <p:sldId id="333" r:id="rId10"/>
    <p:sldId id="335" r:id="rId11"/>
    <p:sldId id="336" r:id="rId12"/>
    <p:sldId id="337" r:id="rId13"/>
    <p:sldId id="338" r:id="rId14"/>
    <p:sldId id="34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rQTB/an0M3QIE7eGzWBynA==" hashData="8yZKhvMzCRF/9MJHqdumwufkKPMd6eQGeA9E/6+rKFhi36wt0CtU/ZJphvViaJpG7BMSdjV8JJ5gq/wrrLyxy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5954"/>
    <a:srgbClr val="003E38"/>
    <a:srgbClr val="CF5B13"/>
    <a:srgbClr val="B75011"/>
    <a:srgbClr val="EA7123"/>
    <a:srgbClr val="5C4A89"/>
    <a:srgbClr val="FDCE3A"/>
    <a:srgbClr val="98BF1E"/>
    <a:srgbClr val="477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D10286-1C48-4A0D-B2A3-9299AE1EF88D}" v="79" dt="2023-04-13T16:58:48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4/13/2023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niloduchesnes.com/blog/strategie-de-prix/" TargetMode="External"/><Relationship Id="rId2" Type="http://schemas.openxmlformats.org/officeDocument/2006/relationships/hyperlink" Target="https://hotmart.com/fr/blog/augmentez-la-valeur-de-vos-ventes-avec-les-forfaits-doffres-personnalises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paystone.com/fr/blogue/discount-strategies-to-maximize-profits" TargetMode="External"/><Relationship Id="rId4" Type="http://schemas.openxmlformats.org/officeDocument/2006/relationships/hyperlink" Target="https://www.ontario.ca/fr/document/guide-de-demarrage-dune-entreprise-daliments-et-de-boissons-en-ontario/etablissement-prix-votre-produ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allbusinessact.com/blog/politique-de-prix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peeHNgufPc" TargetMode="External"/><Relationship Id="rId7" Type="http://schemas.openxmlformats.org/officeDocument/2006/relationships/hyperlink" Target="https://www.pricefx.com/fr/learning-center/discount-pricing-strategy-explained-examples-pros-cons-tips/#:~:text=La%20tarification%20au%20rabais%20est,augmenter%20le%20volume%20des%20ventes." TargetMode="External"/><Relationship Id="rId2" Type="http://schemas.openxmlformats.org/officeDocument/2006/relationships/hyperlink" Target="https://www.youtube.com/watch?v=EaRMxmzOot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O8oQd2MljnA" TargetMode="External"/><Relationship Id="rId5" Type="http://schemas.openxmlformats.org/officeDocument/2006/relationships/hyperlink" Target="https://www.hrimag.com/Le-forfait-une-strategie-de-vente" TargetMode="External"/><Relationship Id="rId4" Type="http://schemas.openxmlformats.org/officeDocument/2006/relationships/hyperlink" Target="https://www.youtube.com/shorts/Hj2_cMhxc8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fr-CA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Dépensez sagement! Stratégies d’établissement des prix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À </a:t>
            </a:r>
            <a:r>
              <a:rPr lang="en-US" altLang="en-US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partir</a:t>
            </a:r>
            <a:r>
              <a:rPr lang="en-US" alt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de la 11</a:t>
            </a:r>
            <a:r>
              <a:rPr lang="en-US" altLang="en-US" sz="20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</a:t>
            </a:r>
            <a:r>
              <a:rPr lang="en-US" alt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année</a:t>
            </a:r>
            <a:endParaRPr lang="en-US" alt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823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487934"/>
            <a:ext cx="8638967" cy="1174884"/>
          </a:xfrm>
        </p:spPr>
        <p:txBody>
          <a:bodyPr>
            <a:normAutofit/>
          </a:bodyPr>
          <a:lstStyle/>
          <a:p>
            <a:r>
              <a:rPr lang="fr-CA" sz="3600" dirty="0"/>
              <a:t>Ressources supplémentaires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08915" indent="-171450">
              <a:lnSpc>
                <a:spcPts val="2400"/>
              </a:lnSpc>
            </a:pPr>
            <a:r>
              <a:rPr lang="en-CA" sz="2000" dirty="0">
                <a:hlinkClick r:id="rId2"/>
              </a:rPr>
              <a:t>https://fourweekmba.com/fr/vente-en-gros-mod%C3%A8le-d%27affaires/</a:t>
            </a:r>
          </a:p>
          <a:p>
            <a:pPr marL="208915" indent="-171450">
              <a:lnSpc>
                <a:spcPts val="2400"/>
              </a:lnSpc>
            </a:pPr>
            <a:r>
              <a:rPr lang="en-CA" sz="2000" dirty="0">
                <a:hlinkClick r:id="rId2"/>
              </a:rPr>
              <a:t>https://hotmart.com/fr/blog/augmentez-la-valeur-de-vos-ventes-avec-les-forfaits-doffres-personnalises</a:t>
            </a:r>
            <a:endParaRPr lang="en-CA" sz="2000" dirty="0"/>
          </a:p>
          <a:p>
            <a:pPr marL="208915" indent="-171450">
              <a:lnSpc>
                <a:spcPts val="2400"/>
              </a:lnSpc>
            </a:pPr>
            <a:r>
              <a:rPr lang="en-CA" sz="2000" dirty="0">
                <a:hlinkClick r:id="rId3"/>
              </a:rPr>
              <a:t>https://daniloduchesnes.com/blog/strategie-de-prix/</a:t>
            </a:r>
            <a:endParaRPr lang="en-CA" sz="2000" dirty="0"/>
          </a:p>
          <a:p>
            <a:pPr marL="208915" indent="-171450">
              <a:lnSpc>
                <a:spcPts val="2400"/>
              </a:lnSpc>
            </a:pPr>
            <a:r>
              <a:rPr lang="en-CA" sz="2000" dirty="0">
                <a:hlinkClick r:id="rId4"/>
              </a:rPr>
              <a:t>https://www.ontario.ca/fr/document/guide-de-demarrage-dune-entreprise-daliments-et-de-boissons-en-ontario/etablissement-prix-votre-produit</a:t>
            </a:r>
            <a:endParaRPr lang="en-CA" sz="2000" dirty="0"/>
          </a:p>
          <a:p>
            <a:pPr marL="208915" indent="-171450">
              <a:lnSpc>
                <a:spcPts val="2400"/>
              </a:lnSpc>
            </a:pPr>
            <a:r>
              <a:rPr lang="en-CA" sz="2000" dirty="0">
                <a:hlinkClick r:id="rId5"/>
              </a:rPr>
              <a:t>https://www.paystone.com/fr/blogue/discount-strategies-to-maximize-profits</a:t>
            </a:r>
            <a:endParaRPr lang="en-CA" sz="2000" dirty="0"/>
          </a:p>
          <a:p>
            <a:pPr marL="208915" indent="-171450">
              <a:lnSpc>
                <a:spcPts val="2400"/>
              </a:lnSpc>
            </a:pPr>
            <a:endParaRPr lang="en-CA" sz="2000" dirty="0"/>
          </a:p>
          <a:p>
            <a:pPr marL="208915" indent="-171450">
              <a:lnSpc>
                <a:spcPts val="2400"/>
              </a:lnSpc>
            </a:pPr>
            <a:endParaRPr lang="en-CA" sz="2000" dirty="0"/>
          </a:p>
          <a:p>
            <a:pPr marL="208915" indent="-171450">
              <a:lnSpc>
                <a:spcPts val="2400"/>
              </a:lnSpc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099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75ABC45-703E-4857-B751-96F66A99F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33400"/>
            <a:ext cx="7923212" cy="685800"/>
          </a:xfrm>
        </p:spPr>
        <p:txBody>
          <a:bodyPr>
            <a:noAutofit/>
          </a:bodyPr>
          <a:lstStyle/>
          <a:p>
            <a:pPr eaLnBrk="1" hangingPunct="1"/>
            <a:r>
              <a:rPr lang="fr-CA" sz="3600">
                <a:solidFill>
                  <a:schemeClr val="bg2"/>
                </a:solidFill>
                <a:ea typeface="MS PGothic"/>
              </a:rPr>
              <a:t>Remarque spéciale à l’intention du personnel enseignant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CE09169-3831-4481-AC7D-22AA60ECE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7923212" cy="4176713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AB090C-D7A0-1742-86F3-6D341B66C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39" y="1630682"/>
            <a:ext cx="5761122" cy="477304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728443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élèves apprendront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828799"/>
            <a:ext cx="8639175" cy="4253501"/>
          </a:xfrm>
        </p:spPr>
        <p:txBody>
          <a:bodyPr lIns="68569" tIns="34275" rIns="68569" bIns="34275"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fr-CA" sz="1800" b="1" dirty="0"/>
              <a:t>À identifier les stratégies et politiques des prix utilisées pour promouvoir la vente de produits tels que: </a:t>
            </a:r>
            <a:endParaRPr lang="en-US" sz="1800" b="1" kern="0" dirty="0">
              <a:ea typeface="MS PGothic"/>
              <a:cs typeface="Arial"/>
            </a:endParaRP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fr-CA" sz="1800" kern="0" dirty="0">
                <a:ea typeface="MS PGothic"/>
                <a:cs typeface="Arial"/>
              </a:rPr>
              <a:t>Stratégie de l’écrémage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1800" kern="0" dirty="0">
                <a:ea typeface="MS PGothic"/>
                <a:cs typeface="Arial"/>
              </a:rPr>
              <a:t>Prix de </a:t>
            </a:r>
            <a:r>
              <a:rPr lang="fr-CA" sz="1800" kern="0" dirty="0">
                <a:ea typeface="MS PGothic"/>
                <a:cs typeface="Arial"/>
              </a:rPr>
              <a:t>pénétration</a:t>
            </a:r>
            <a:endParaRPr lang="fr-CA" sz="1800" dirty="0">
              <a:ea typeface="MS PGothic"/>
            </a:endParaRP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1800" kern="0" dirty="0">
                <a:ea typeface="MS PGothic"/>
                <a:cs typeface="Arial"/>
              </a:rPr>
              <a:t>Prix </a:t>
            </a:r>
            <a:r>
              <a:rPr lang="fr-CA" sz="1800" kern="0" dirty="0">
                <a:ea typeface="MS PGothic"/>
                <a:cs typeface="Arial"/>
              </a:rPr>
              <a:t>d’appel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1800" kern="0" dirty="0">
                <a:ea typeface="MS PGothic"/>
                <a:cs typeface="Arial"/>
              </a:rPr>
              <a:t>Formats </a:t>
            </a:r>
            <a:r>
              <a:rPr lang="en-US" sz="1800" kern="0" dirty="0" err="1">
                <a:ea typeface="MS PGothic"/>
                <a:cs typeface="Arial"/>
              </a:rPr>
              <a:t>géants</a:t>
            </a:r>
            <a:endParaRPr lang="en-US" sz="1800" kern="0" dirty="0">
              <a:ea typeface="MS PGothic"/>
              <a:cs typeface="Arial"/>
            </a:endParaRPr>
          </a:p>
          <a:p>
            <a:pPr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fr-FR" sz="1800" dirty="0"/>
              <a:t>Forfaits</a:t>
            </a:r>
          </a:p>
          <a:p>
            <a:pPr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1800" kern="0" dirty="0">
                <a:ea typeface="MS PGothic"/>
                <a:cs typeface="Arial"/>
              </a:rPr>
              <a:t>Prix </a:t>
            </a:r>
            <a:r>
              <a:rPr lang="fr-CA" sz="1800" kern="0" dirty="0">
                <a:ea typeface="MS PGothic"/>
                <a:cs typeface="Arial"/>
              </a:rPr>
              <a:t>réduit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1800" kern="0" dirty="0" err="1">
                <a:ea typeface="MS PGothic"/>
                <a:cs typeface="Arial"/>
              </a:rPr>
              <a:t>Rabais</a:t>
            </a:r>
            <a:r>
              <a:rPr lang="en-US" sz="1800" kern="0" dirty="0">
                <a:ea typeface="MS PGothic"/>
                <a:cs typeface="Arial"/>
              </a:rPr>
              <a:t> de </a:t>
            </a:r>
            <a:r>
              <a:rPr lang="en-US" sz="1800" kern="0" dirty="0" err="1">
                <a:ea typeface="MS PGothic"/>
                <a:cs typeface="Arial"/>
              </a:rPr>
              <a:t>quantité</a:t>
            </a:r>
            <a:endParaRPr lang="en-US" sz="1800" kern="0" dirty="0">
              <a:ea typeface="MS PGothic"/>
              <a:cs typeface="Arial"/>
            </a:endParaRP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1800" kern="0" dirty="0">
                <a:ea typeface="MS PGothic"/>
                <a:cs typeface="Arial"/>
              </a:rPr>
              <a:t>Prix </a:t>
            </a:r>
            <a:r>
              <a:rPr lang="fr-CA" sz="1800" kern="0" dirty="0">
                <a:ea typeface="MS PGothic"/>
                <a:cs typeface="Arial"/>
              </a:rPr>
              <a:t>d’ancrage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01638-0783-A331-6F4C-81A227FF2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796643"/>
            <a:ext cx="8638967" cy="1325563"/>
          </a:xfrm>
        </p:spPr>
        <p:txBody>
          <a:bodyPr/>
          <a:lstStyle/>
          <a:p>
            <a:r>
              <a:rPr lang="fr-CA" sz="4000" dirty="0"/>
              <a:t>Introduction</a:t>
            </a:r>
            <a:endParaRPr lang="en-CA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5B188-BB7B-4E95-C34C-2DF5D170E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2342507"/>
            <a:ext cx="8638967" cy="3834455"/>
          </a:xfrm>
        </p:spPr>
        <p:txBody>
          <a:bodyPr/>
          <a:lstStyle/>
          <a:p>
            <a:pPr marL="38098" indent="0">
              <a:buNone/>
            </a:pPr>
            <a:r>
              <a:rPr lang="fr-FR" sz="2000" dirty="0">
                <a:solidFill>
                  <a:schemeClr val="tx1"/>
                </a:solidFill>
              </a:rPr>
              <a:t>Voici un article d'introduction à certaines stratégies de tarification utilisées par les entreprises pour maximiser leurs profits :</a:t>
            </a:r>
          </a:p>
          <a:p>
            <a:pPr marL="38098" indent="0">
              <a:buNone/>
            </a:pPr>
            <a:endParaRPr lang="en-CA" sz="2000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8098" indent="0">
              <a:buNone/>
            </a:pPr>
            <a:r>
              <a:rPr lang="en-CA" sz="2000" dirty="0">
                <a:solidFill>
                  <a:srgbClr val="00BFD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https://www.smallbusinessact.com/blog/politique-de-prix/</a:t>
            </a:r>
            <a:endParaRPr lang="en-CA" sz="2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682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65129"/>
            <a:ext cx="8638967" cy="1132595"/>
          </a:xfrm>
        </p:spPr>
        <p:txBody>
          <a:bodyPr>
            <a:normAutofit/>
          </a:bodyPr>
          <a:lstStyle/>
          <a:p>
            <a:r>
              <a:rPr lang="fr-MA" sz="3600" dirty="0"/>
              <a:t>Activité « pensez-y bien »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511131"/>
            <a:ext cx="6210042" cy="5346870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  <a:defRPr b="1"/>
            </a:pPr>
            <a:r>
              <a:rPr lang="en-US" sz="2000" dirty="0" err="1"/>
              <a:t>Penser-partager-présenter</a:t>
            </a:r>
            <a:endParaRPr lang="en-US" sz="2000" b="1" dirty="0"/>
          </a:p>
          <a:p>
            <a:pPr marL="342265" indent="-304165">
              <a:lnSpc>
                <a:spcPts val="2400"/>
              </a:lnSpc>
              <a:buSzTx/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342265" indent="-304165">
              <a:lnSpc>
                <a:spcPts val="2400"/>
              </a:lnSpc>
              <a:buSzTx/>
            </a:pPr>
            <a:r>
              <a:rPr lang="fr-CA" sz="2000" dirty="0"/>
              <a:t>Quelles sont les choses que vous devez considérer avant d'acheter un produit ou un service</a:t>
            </a:r>
            <a:r>
              <a:rPr lang="en-US" sz="2000" dirty="0"/>
              <a:t>?</a:t>
            </a:r>
          </a:p>
          <a:p>
            <a:pPr marL="342265" indent="-304165">
              <a:lnSpc>
                <a:spcPts val="2400"/>
              </a:lnSpc>
              <a:buSzTx/>
              <a:buNone/>
            </a:pPr>
            <a:endParaRPr lang="en-US" sz="2000" dirty="0"/>
          </a:p>
          <a:p>
            <a:pPr marL="342265" indent="-304165">
              <a:lnSpc>
                <a:spcPts val="2400"/>
              </a:lnSpc>
              <a:buSzTx/>
            </a:pPr>
            <a:r>
              <a:rPr lang="fr-CA" sz="2000" dirty="0"/>
              <a:t>S’il y a deux magasins qui vendent le même produit, pourquoi choisiriez-vous un magasin plutôt qu'un autre</a:t>
            </a:r>
            <a:r>
              <a:rPr lang="en-US" sz="2000" dirty="0"/>
              <a:t>?</a:t>
            </a:r>
          </a:p>
          <a:p>
            <a:pPr marL="342265" indent="-304165">
              <a:lnSpc>
                <a:spcPts val="2400"/>
              </a:lnSpc>
              <a:buSzTx/>
            </a:pPr>
            <a:endParaRPr lang="en-US" sz="2000" dirty="0"/>
          </a:p>
          <a:p>
            <a:pPr marL="342265" indent="-304165">
              <a:lnSpc>
                <a:spcPts val="2400"/>
              </a:lnSpc>
              <a:buSzTx/>
            </a:pPr>
            <a:r>
              <a:rPr lang="fr-CA" sz="2000" dirty="0"/>
              <a:t>Quelles stratégies une entreprise utilise-t-elle pour vous encourager à acheter </a:t>
            </a:r>
            <a:r>
              <a:rPr lang="en-US" sz="2000" dirty="0" err="1"/>
              <a:t>dans</a:t>
            </a:r>
            <a:r>
              <a:rPr lang="en-US" sz="2000" dirty="0"/>
              <a:t> son </a:t>
            </a:r>
            <a:r>
              <a:rPr lang="en-US" sz="2000" dirty="0" err="1"/>
              <a:t>magasin</a:t>
            </a:r>
            <a:r>
              <a:rPr lang="en-US" sz="2000" dirty="0"/>
              <a:t>?</a:t>
            </a:r>
          </a:p>
          <a:p>
            <a:pPr marL="0" indent="0">
              <a:lnSpc>
                <a:spcPts val="25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Content Placeholder 4" descr="Content Placeholder 4">
            <a:extLst>
              <a:ext uri="{FF2B5EF4-FFF2-40B4-BE49-F238E27FC236}">
                <a16:creationId xmlns:a16="http://schemas.microsoft.com/office/drawing/2014/main" id="{32357D38-568B-A514-1B44-EEA4F39D4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448" y="3234913"/>
            <a:ext cx="1880961" cy="21119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0614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54371"/>
            <a:ext cx="8638967" cy="1096057"/>
          </a:xfrm>
        </p:spPr>
        <p:txBody>
          <a:bodyPr>
            <a:normAutofit/>
          </a:bodyPr>
          <a:lstStyle/>
          <a:p>
            <a:r>
              <a:rPr lang="en-CA" sz="4000" dirty="0" err="1"/>
              <a:t>Partie</a:t>
            </a:r>
            <a:r>
              <a:rPr lang="en-CA" sz="4000" dirty="0"/>
              <a:t> 1: </a:t>
            </a:r>
            <a:r>
              <a:rPr lang="en-CA" sz="4000" dirty="0" err="1"/>
              <a:t>Activité</a:t>
            </a:r>
            <a:r>
              <a:rPr lang="en-CA" sz="40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469204"/>
            <a:ext cx="8638967" cy="4707759"/>
          </a:xfrm>
        </p:spPr>
        <p:txBody>
          <a:bodyPr/>
          <a:lstStyle/>
          <a:p>
            <a:pPr marL="37465" indent="0" eaLnBrk="1" hangingPunct="1">
              <a:lnSpc>
                <a:spcPts val="2600"/>
              </a:lnSpc>
              <a:buNone/>
            </a:pPr>
            <a:r>
              <a:rPr lang="fr-CA" sz="2000" dirty="0">
                <a:ea typeface="MS PGothic"/>
                <a:sym typeface="Wingdings" panose="05000000000000000000" pitchFamily="2" charset="2"/>
              </a:rPr>
              <a:t>Renseignez-vous sur une politique de prix et transmettez-la à la classe:</a:t>
            </a:r>
            <a:b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</a:br>
            <a:endParaRPr lang="en-US" dirty="0"/>
          </a:p>
          <a:p>
            <a:pPr marL="857250" lvl="1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dirty="0"/>
              <a:t>Choisissez une politique ou une stratégie de prix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.</a:t>
            </a:r>
            <a:endParaRPr lang="en-US" sz="2000" kern="0" dirty="0">
              <a:ea typeface="MS PGothic"/>
              <a:cs typeface="Arial"/>
            </a:endParaRPr>
          </a:p>
          <a:p>
            <a:pPr marL="857250" lvl="1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dirty="0"/>
              <a:t>Utilisez la feuille de calcul pour recueillir des idées et des notes sur la stratégie à partir des diapositives PowerPoint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.</a:t>
            </a:r>
            <a:endParaRPr lang="en-US" sz="2000" kern="0" dirty="0">
              <a:ea typeface="MS PGothic"/>
              <a:cs typeface="Arial"/>
            </a:endParaRPr>
          </a:p>
          <a:p>
            <a:pPr marL="857250" lvl="1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dirty="0"/>
              <a:t>Regardez la vidéo sur la politique de prix </a:t>
            </a:r>
            <a:r>
              <a:rPr lang="fr-CA" sz="2000" dirty="0">
                <a:sym typeface="Wingdings" panose="05000000000000000000" pitchFamily="2" charset="2"/>
              </a:rPr>
              <a:t>que vous avez choisie et créez une présentation</a:t>
            </a:r>
            <a:r>
              <a:rPr lang="en-US" sz="2000" dirty="0">
                <a:sym typeface="Wingdings" panose="05000000000000000000" pitchFamily="2" charset="2"/>
              </a:rPr>
              <a:t> de 1 à 3 </a:t>
            </a:r>
            <a:r>
              <a:rPr lang="en-US" sz="2000" dirty="0" err="1">
                <a:sym typeface="Wingdings" panose="05000000000000000000" pitchFamily="2" charset="2"/>
              </a:rPr>
              <a:t>diapos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fr-CA" sz="2000" dirty="0"/>
              <a:t>à l'aide du modèle de diapositive.</a:t>
            </a:r>
            <a:endParaRPr lang="en-US" sz="2000" kern="0" dirty="0">
              <a:ea typeface="MS PGothic"/>
              <a:cs typeface="Arial"/>
            </a:endParaRPr>
          </a:p>
          <a:p>
            <a:pPr marL="85725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kern="0" dirty="0">
                <a:ea typeface="MS PGothic"/>
                <a:cs typeface="Arial"/>
                <a:sym typeface="Wingdings" panose="05000000000000000000" pitchFamily="2" charset="2"/>
              </a:rPr>
              <a:t>Dans une présentation de 1 à 3 minutes, expliquez la stratégie au reste de la classe ou en petits groupes</a:t>
            </a:r>
            <a:r>
              <a:rPr lang="fr-CA" sz="2000" dirty="0">
                <a:ea typeface="MS PGothic"/>
                <a:sym typeface="Wingdings" panose="05000000000000000000" pitchFamily="2" charset="2"/>
              </a:rPr>
              <a:t>.</a:t>
            </a:r>
            <a:r>
              <a:rPr lang="fr-CA" sz="2000" kern="0" dirty="0">
                <a:ea typeface="MS PGothic"/>
                <a:cs typeface="Arial"/>
                <a:sym typeface="Wingdings" panose="05000000000000000000" pitchFamily="2" charset="2"/>
              </a:rPr>
              <a:t> </a:t>
            </a:r>
            <a:r>
              <a:rPr lang="fr-CA" sz="2000" dirty="0">
                <a:ea typeface="MS PGothic"/>
                <a:sym typeface="Wingdings" panose="05000000000000000000" pitchFamily="2" charset="2"/>
              </a:rPr>
              <a:t>Vous pouvez utiliser 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les </a:t>
            </a:r>
            <a:r>
              <a:rPr lang="fr-CA" sz="2000" dirty="0">
                <a:ea typeface="MS PGothic"/>
                <a:sym typeface="Wingdings" panose="05000000000000000000" pitchFamily="2" charset="2"/>
              </a:rPr>
              <a:t>diapos fournies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, la fiche de travail </a:t>
            </a:r>
            <a:r>
              <a:rPr lang="fr-CA" sz="2000" dirty="0">
                <a:ea typeface="MS PGothic"/>
                <a:sym typeface="Wingdings" panose="05000000000000000000" pitchFamily="2" charset="2"/>
              </a:rPr>
              <a:t>ou une affiche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, </a:t>
            </a:r>
            <a:r>
              <a:rPr lang="fr-CA" sz="2000" dirty="0">
                <a:ea typeface="MS PGothic"/>
                <a:sym typeface="Wingdings" panose="05000000000000000000" pitchFamily="2" charset="2"/>
              </a:rPr>
              <a:t>ou si vous préférez, le modèle de diapo inclus</a:t>
            </a:r>
            <a:r>
              <a:rPr lang="fr-CA" sz="2000" kern="0" dirty="0">
                <a:ea typeface="MS PGothic"/>
                <a:cs typeface="Arial"/>
                <a:sym typeface="Wingdings" panose="05000000000000000000" pitchFamily="2" charset="2"/>
              </a:rPr>
              <a:t>.</a:t>
            </a:r>
            <a:endParaRPr lang="fr-CA" sz="2000" kern="0" dirty="0">
              <a:ea typeface="MS PGothic"/>
              <a:cs typeface="Arial"/>
            </a:endParaRPr>
          </a:p>
          <a:p>
            <a:pPr marL="37465" indent="0">
              <a:lnSpc>
                <a:spcPts val="2400"/>
              </a:lnSpc>
              <a:buNone/>
            </a:pPr>
            <a:endParaRPr lang="en-US" dirty="0"/>
          </a:p>
          <a:p>
            <a:pPr marL="37465" indent="0">
              <a:lnSpc>
                <a:spcPts val="2400"/>
              </a:lnSpc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9349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5" y="681037"/>
            <a:ext cx="8638967" cy="922635"/>
          </a:xfrm>
        </p:spPr>
        <p:txBody>
          <a:bodyPr>
            <a:normAutofit/>
          </a:bodyPr>
          <a:lstStyle/>
          <a:p>
            <a:r>
              <a:rPr lang="en-CA" sz="4000" dirty="0" err="1"/>
              <a:t>Partie</a:t>
            </a:r>
            <a:r>
              <a:rPr lang="en-CA" sz="4000" dirty="0"/>
              <a:t> 1: </a:t>
            </a:r>
            <a:r>
              <a:rPr lang="fr-FR" sz="4000" dirty="0"/>
              <a:t>Ressources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715784"/>
            <a:ext cx="8638967" cy="4461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000" b="1" dirty="0"/>
              <a:t>Vidéos et liens sur les stratégies de prix:</a:t>
            </a:r>
            <a:endParaRPr lang="en-US" sz="2000" b="1" kern="0" dirty="0">
              <a:cs typeface="Arial"/>
            </a:endParaRPr>
          </a:p>
          <a:p>
            <a:pPr>
              <a:lnSpc>
                <a:spcPts val="2400"/>
              </a:lnSpc>
            </a:pPr>
            <a:r>
              <a:rPr lang="fr-CA" sz="2000" dirty="0"/>
              <a:t>Stratégie de l’écrémage </a:t>
            </a:r>
            <a:r>
              <a:rPr lang="en-US" sz="2000" kern="0" dirty="0">
                <a:ea typeface="MS PGothic"/>
                <a:cs typeface="Arial"/>
              </a:rPr>
              <a:t>- </a:t>
            </a:r>
            <a:r>
              <a:rPr lang="fr-FR" sz="2000" dirty="0">
                <a:ea typeface="MS P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Prix d'écrémage; qu'est-ce que c'est? - YouTube</a:t>
            </a: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en-US" sz="2000" dirty="0"/>
              <a:t>Prix de </a:t>
            </a:r>
            <a:r>
              <a:rPr lang="fr-CA" sz="2000" dirty="0"/>
              <a:t>pénétration </a:t>
            </a:r>
            <a:r>
              <a:rPr lang="en-US" sz="2000" kern="0" dirty="0">
                <a:ea typeface="MS PGothic"/>
                <a:cs typeface="Arial"/>
              </a:rPr>
              <a:t>- </a:t>
            </a:r>
            <a:r>
              <a:rPr lang="fr-FR" sz="2000" dirty="0">
                <a:ea typeface="MS P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Qu’est-ce que la stratégie de pénétration de marché ? #strategie #marche - YouTube</a:t>
            </a: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en-US" sz="2000" dirty="0"/>
              <a:t>Prix </a:t>
            </a:r>
            <a:r>
              <a:rPr lang="fr-CA" sz="2000" dirty="0"/>
              <a:t>d’appel </a:t>
            </a:r>
            <a:r>
              <a:rPr lang="en-US" sz="2000" kern="0" dirty="0">
                <a:ea typeface="MS PGothic"/>
                <a:cs typeface="Arial"/>
              </a:rPr>
              <a:t>- </a:t>
            </a:r>
            <a:r>
              <a:rPr lang="fr-FR" sz="2000" dirty="0">
                <a:ea typeface="MS PGothic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Pourquoi et comment choisir un prix d’appel ? – YouTube</a:t>
            </a:r>
            <a:endParaRPr lang="fr-FR" sz="2000" dirty="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fr-FR" sz="2000" dirty="0">
                <a:ea typeface="MS PGothic"/>
              </a:rPr>
              <a:t>Forfaits – </a:t>
            </a:r>
            <a:r>
              <a:rPr lang="fr-FR" sz="2000" dirty="0">
                <a:ea typeface="MS PGothic"/>
                <a:hlinkClick r:id="rId5"/>
              </a:rPr>
              <a:t>Le forfaits : une stratégie de vente pour attirer les clients - </a:t>
            </a:r>
            <a:r>
              <a:rPr lang="fr-FR" sz="2000" dirty="0" err="1">
                <a:ea typeface="MS PGothic"/>
                <a:hlinkClick r:id="rId5"/>
              </a:rPr>
              <a:t>HRImag</a:t>
            </a: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en-US" sz="2000" dirty="0"/>
              <a:t>Prix </a:t>
            </a:r>
            <a:r>
              <a:rPr lang="fr-CA" sz="2000" dirty="0"/>
              <a:t>réduit (stratégie </a:t>
            </a:r>
            <a:r>
              <a:rPr lang="fr-CA" sz="2000" dirty="0" err="1"/>
              <a:t>low</a:t>
            </a:r>
            <a:r>
              <a:rPr lang="fr-CA" sz="2000" dirty="0"/>
              <a:t> </a:t>
            </a:r>
            <a:r>
              <a:rPr lang="fr-CA" sz="2000" dirty="0" err="1"/>
              <a:t>cost</a:t>
            </a:r>
            <a:r>
              <a:rPr lang="fr-CA" sz="2000" dirty="0"/>
              <a:t>) </a:t>
            </a:r>
            <a:r>
              <a:rPr lang="en-US" sz="2000" kern="0" dirty="0">
                <a:ea typeface="MS PGothic"/>
                <a:cs typeface="Arial"/>
              </a:rPr>
              <a:t>- </a:t>
            </a:r>
            <a:r>
              <a:rPr lang="fr-FR" sz="2000" dirty="0">
                <a:ea typeface="MS PGothic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Comprendre les stratégies low-cost [Philippe </a:t>
            </a:r>
            <a:r>
              <a:rPr lang="fr-FR" sz="2000" dirty="0" err="1">
                <a:ea typeface="MS PGothic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Gattet</a:t>
            </a:r>
            <a:r>
              <a:rPr lang="fr-FR" sz="2000" dirty="0">
                <a:ea typeface="MS PGothic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 - YouTube</a:t>
            </a:r>
            <a:r>
              <a:rPr lang="en-US" sz="2000" dirty="0">
                <a:ea typeface="MS PGothic"/>
              </a:rPr>
              <a:t>  </a:t>
            </a:r>
          </a:p>
          <a:p>
            <a:pPr>
              <a:lnSpc>
                <a:spcPts val="2400"/>
              </a:lnSpc>
            </a:pPr>
            <a:r>
              <a:rPr lang="en-US" sz="2000" dirty="0" err="1">
                <a:ea typeface="MS PGothic"/>
              </a:rPr>
              <a:t>Rabais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quantité</a:t>
            </a:r>
            <a:r>
              <a:rPr lang="en-US" sz="2000" dirty="0">
                <a:ea typeface="MS PGothic"/>
              </a:rPr>
              <a:t> – </a:t>
            </a:r>
            <a:r>
              <a:rPr lang="en-US" sz="2000" dirty="0">
                <a:ea typeface="MS PGothic"/>
                <a:hlinkClick r:id="rId7"/>
              </a:rPr>
              <a:t>La </a:t>
            </a:r>
            <a:r>
              <a:rPr lang="en-US" sz="2000" dirty="0" err="1">
                <a:ea typeface="MS PGothic"/>
                <a:hlinkClick r:id="rId7"/>
              </a:rPr>
              <a:t>stratégie</a:t>
            </a:r>
            <a:r>
              <a:rPr lang="en-US" sz="2000" dirty="0">
                <a:ea typeface="MS PGothic"/>
                <a:hlinkClick r:id="rId7"/>
              </a:rPr>
              <a:t> de tariffication au </a:t>
            </a:r>
            <a:r>
              <a:rPr lang="en-US" sz="2000" dirty="0" err="1">
                <a:ea typeface="MS PGothic"/>
                <a:hlinkClick r:id="rId7"/>
              </a:rPr>
              <a:t>rabais</a:t>
            </a:r>
            <a:r>
              <a:rPr lang="en-US" sz="2000" dirty="0">
                <a:ea typeface="MS PGothic"/>
                <a:hlinkClick r:id="rId7"/>
              </a:rPr>
              <a:t> </a:t>
            </a:r>
            <a:r>
              <a:rPr lang="en-US" sz="2000" dirty="0" err="1">
                <a:ea typeface="MS PGothic"/>
                <a:hlinkClick r:id="rId7"/>
              </a:rPr>
              <a:t>expliquée</a:t>
            </a:r>
            <a:r>
              <a:rPr lang="en-US" sz="2000" dirty="0">
                <a:ea typeface="MS PGothic"/>
                <a:hlinkClick r:id="rId7"/>
              </a:rPr>
              <a:t> – </a:t>
            </a:r>
            <a:r>
              <a:rPr lang="en-US" sz="2000" dirty="0" err="1">
                <a:ea typeface="MS PGothic"/>
                <a:hlinkClick r:id="rId7"/>
              </a:rPr>
              <a:t>Pricefx</a:t>
            </a: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760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487935"/>
            <a:ext cx="8638967" cy="1325563"/>
          </a:xfrm>
        </p:spPr>
        <p:txBody>
          <a:bodyPr>
            <a:normAutofit/>
          </a:bodyPr>
          <a:lstStyle/>
          <a:p>
            <a:r>
              <a:rPr lang="en-CA" sz="4000" dirty="0" err="1"/>
              <a:t>Partie</a:t>
            </a:r>
            <a:r>
              <a:rPr lang="en-CA" sz="4000" dirty="0"/>
              <a:t> 2: </a:t>
            </a:r>
            <a:r>
              <a:rPr lang="en-CA" sz="4000" dirty="0" err="1"/>
              <a:t>activité</a:t>
            </a:r>
            <a:endParaRPr lang="en-CA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679934"/>
            <a:ext cx="8638967" cy="4497029"/>
          </a:xfrm>
        </p:spPr>
        <p:txBody>
          <a:bodyPr>
            <a:normAutofit/>
          </a:bodyPr>
          <a:lstStyle/>
          <a:p>
            <a:pPr marL="857230" lvl="1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en-US" sz="2000" dirty="0">
                <a:ea typeface="MS PGothic"/>
                <a:sym typeface="Wingdings" panose="05000000000000000000" pitchFamily="2" charset="2"/>
              </a:rPr>
              <a:t>À </a:t>
            </a:r>
            <a:r>
              <a:rPr lang="en-US" sz="2000" dirty="0" err="1">
                <a:ea typeface="MS PGothic"/>
                <a:sym typeface="Wingdings" panose="05000000000000000000" pitchFamily="2" charset="2"/>
              </a:rPr>
              <a:t>partir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 des pages 3 et 4 de </a:t>
            </a:r>
            <a:r>
              <a:rPr lang="en-US" sz="2000" dirty="0" err="1">
                <a:ea typeface="MS PGothic"/>
                <a:sym typeface="Wingdings" panose="05000000000000000000" pitchFamily="2" charset="2"/>
              </a:rPr>
              <a:t>votre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 fiche de travail, </a:t>
            </a:r>
            <a:r>
              <a:rPr lang="fr-CA" sz="2000" dirty="0"/>
              <a:t>choisissez la publicité d'une entreprise et examinez la stratégie de prix utilisée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.</a:t>
            </a:r>
          </a:p>
          <a:p>
            <a:pPr marL="85723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endParaRPr lang="en-US" sz="2000" kern="0" dirty="0">
              <a:ea typeface="MS PGothic"/>
              <a:cs typeface="Arial"/>
              <a:sym typeface="Wingdings" panose="05000000000000000000" pitchFamily="2" charset="2"/>
            </a:endParaRPr>
          </a:p>
          <a:p>
            <a:pPr marL="857230" lvl="1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kern="0" dirty="0">
                <a:ea typeface="MS PGothic"/>
                <a:cs typeface="Arial"/>
                <a:sym typeface="Wingdings" panose="05000000000000000000" pitchFamily="2" charset="2"/>
              </a:rPr>
              <a:t>Donnez 3 ou 4 raisons qui expliquent </a:t>
            </a:r>
            <a:r>
              <a:rPr lang="fr-CA" sz="2000" dirty="0"/>
              <a:t>pourquoi vous pensez que votre choix de stratégie de prix est le bon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.</a:t>
            </a:r>
          </a:p>
          <a:p>
            <a:pPr marL="85723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endParaRPr lang="en-US" sz="2000" kern="0" dirty="0">
              <a:ea typeface="MS PGothic"/>
              <a:cs typeface="Arial"/>
              <a:sym typeface="Wingdings" panose="05000000000000000000" pitchFamily="2" charset="2"/>
            </a:endParaRPr>
          </a:p>
          <a:p>
            <a:pPr marL="85723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kern="0" dirty="0">
                <a:ea typeface="MS PGothic"/>
                <a:cs typeface="Arial"/>
                <a:sym typeface="Wingdings" panose="05000000000000000000" pitchFamily="2" charset="2"/>
              </a:rPr>
              <a:t>Présentez votre raisonnement à la classe ou à votre </a:t>
            </a:r>
            <a:r>
              <a:rPr lang="fr-CA" sz="2000" dirty="0">
                <a:ea typeface="MS PGothic"/>
                <a:sym typeface="Wingdings" panose="05000000000000000000" pitchFamily="2" charset="2"/>
              </a:rPr>
              <a:t>g</a:t>
            </a:r>
            <a:r>
              <a:rPr lang="fr-CA" sz="2000" kern="0" dirty="0">
                <a:ea typeface="MS PGothic"/>
                <a:cs typeface="Arial"/>
                <a:sym typeface="Wingdings" panose="05000000000000000000" pitchFamily="2" charset="2"/>
              </a:rPr>
              <a:t>roupe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dirty="0"/>
          </a:p>
          <a:p>
            <a:pPr marL="38098" indent="0">
              <a:lnSpc>
                <a:spcPts val="2400"/>
              </a:lnSpc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409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645517"/>
            <a:ext cx="8638967" cy="1174884"/>
          </a:xfrm>
        </p:spPr>
        <p:txBody>
          <a:bodyPr>
            <a:normAutofit/>
          </a:bodyPr>
          <a:lstStyle/>
          <a:p>
            <a:r>
              <a:rPr lang="en-CA" sz="3200" dirty="0" err="1"/>
              <a:t>Partie</a:t>
            </a:r>
            <a:r>
              <a:rPr lang="en-CA" sz="3200" dirty="0"/>
              <a:t> 3 : </a:t>
            </a:r>
            <a:r>
              <a:rPr lang="fr-CA" sz="3200" dirty="0"/>
              <a:t>fiche de récapitulation</a:t>
            </a:r>
            <a:endParaRPr lang="en-CA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7465" indent="0">
              <a:lnSpc>
                <a:spcPts val="2400"/>
              </a:lnSpc>
              <a:buNone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Questions de </a:t>
            </a:r>
            <a:r>
              <a:rPr lang="fr-CA" sz="2000" kern="0" dirty="0">
                <a:ea typeface="MS PGothic"/>
                <a:cs typeface="Arial"/>
                <a:sym typeface="Wingdings" panose="05000000000000000000" pitchFamily="2" charset="2"/>
              </a:rPr>
              <a:t>réflexion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:</a:t>
            </a:r>
            <a:endParaRPr lang="en-US" dirty="0"/>
          </a:p>
          <a:p>
            <a:pPr marL="857250" lvl="1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2000" dirty="0"/>
              <a:t>Pourquoi une entreprise choisit-elle de suivre une stratégie de prix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?</a:t>
            </a:r>
            <a:b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</a:br>
            <a:endParaRPr lang="en-US" sz="2000" kern="0" dirty="0">
              <a:ea typeface="MS PGothic"/>
              <a:cs typeface="Arial"/>
            </a:endParaRPr>
          </a:p>
          <a:p>
            <a:pPr marL="857250" lvl="1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En </a:t>
            </a:r>
            <a:r>
              <a:rPr lang="en-US" sz="2000" kern="0" dirty="0" err="1">
                <a:ea typeface="MS PGothic"/>
                <a:cs typeface="Arial"/>
                <a:sym typeface="Wingdings" panose="05000000000000000000" pitchFamily="2" charset="2"/>
              </a:rPr>
              <a:t>tant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 </a:t>
            </a:r>
            <a:r>
              <a:rPr lang="en-US" sz="2000" kern="0" dirty="0" err="1">
                <a:ea typeface="MS PGothic"/>
                <a:cs typeface="Arial"/>
                <a:sym typeface="Wingdings" panose="05000000000000000000" pitchFamily="2" charset="2"/>
              </a:rPr>
              <a:t>que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 </a:t>
            </a:r>
            <a:r>
              <a:rPr lang="fr-CA" sz="2000" kern="0" dirty="0">
                <a:ea typeface="MS PGothic"/>
                <a:cs typeface="Arial"/>
                <a:sym typeface="Wingdings" panose="05000000000000000000" pitchFamily="2" charset="2"/>
              </a:rPr>
              <a:t>conso</a:t>
            </a:r>
            <a:r>
              <a:rPr lang="fr-CA" sz="2000" dirty="0">
                <a:ea typeface="MS PGothic"/>
                <a:sym typeface="Wingdings" panose="05000000000000000000" pitchFamily="2" charset="2"/>
              </a:rPr>
              <a:t>mmateur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, comment </a:t>
            </a:r>
            <a:r>
              <a:rPr lang="en-US" sz="2000" dirty="0" err="1">
                <a:ea typeface="MS PGothic"/>
                <a:sym typeface="Wingdings" panose="05000000000000000000" pitchFamily="2" charset="2"/>
              </a:rPr>
              <a:t>une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 </a:t>
            </a:r>
            <a:r>
              <a:rPr lang="en-US" sz="2000" dirty="0" err="1">
                <a:ea typeface="MS PGothic"/>
                <a:sym typeface="Wingdings" panose="05000000000000000000" pitchFamily="2" charset="2"/>
              </a:rPr>
              <a:t>stratégie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 </a:t>
            </a:r>
            <a:r>
              <a:rPr lang="fr-CA" sz="2000" dirty="0"/>
              <a:t>de prix vous aide-t-elle à prendre des décisions d'achat plus judicieuses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?</a:t>
            </a:r>
            <a:endParaRPr lang="en-US" sz="2000" kern="0" dirty="0">
              <a:ea typeface="MS PGothic"/>
              <a:cs typeface="Arial"/>
            </a:endParaRPr>
          </a:p>
          <a:p>
            <a:pPr marL="857250" lvl="1" indent="-457200" eaLnBrk="1" hangingPunct="1">
              <a:lnSpc>
                <a:spcPts val="2400"/>
              </a:lnSpc>
              <a:buSzPct val="100000"/>
              <a:buFont typeface="+mj-lt"/>
              <a:buAutoNum type="arabicPeriod"/>
            </a:pPr>
            <a:endParaRPr lang="en-US" sz="2000" kern="0" dirty="0">
              <a:ea typeface="MS PGothic"/>
              <a:cs typeface="Arial"/>
            </a:endParaRPr>
          </a:p>
          <a:p>
            <a:pPr marL="857250" lvl="1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2000" kern="0" dirty="0">
                <a:ea typeface="MS PGothic"/>
                <a:cs typeface="Arial"/>
                <a:sym typeface="Wingdings" panose="05000000000000000000" pitchFamily="2" charset="2"/>
              </a:rPr>
              <a:t>À présent que vous connaissez ces stratégies de prix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, </a:t>
            </a:r>
            <a:r>
              <a:rPr lang="fr-CA" sz="2000" dirty="0"/>
              <a:t>comment cela change-t-il votre opinion concernant où et comment vous magasinez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?</a:t>
            </a:r>
            <a:endParaRPr lang="en-US" sz="2000" kern="0" dirty="0">
              <a:ea typeface="MS PGothic"/>
              <a:cs typeface="Arial"/>
            </a:endParaRPr>
          </a:p>
          <a:p>
            <a:pPr marL="37465" indent="0">
              <a:lnSpc>
                <a:spcPts val="2400"/>
              </a:lnSpc>
              <a:buNone/>
            </a:pP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60D01B-7B1F-4CBF-B862-A5A7C7BD5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4366" y="354372"/>
            <a:ext cx="1664555" cy="177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78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AB852A-0F1E-43AF-86DD-CDEB92FA258D}">
  <ds:schemaRefs>
    <ds:schemaRef ds:uri="http://purl.org/dc/dcmitype/"/>
    <ds:schemaRef ds:uri="f6493094-0435-4eae-a32c-76983131fc0f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1bca0e2f-16d9-4d6a-8327-7fd70d55969c"/>
  </ds:schemaRefs>
</ds:datastoreItem>
</file>

<file path=customXml/itemProps3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F5E0CEC-0EDD-4AF9-A2EB-8FE71F2303DA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</Words>
  <Application>Microsoft Office PowerPoint</Application>
  <PresentationFormat>On-screen Show (4:3)</PresentationFormat>
  <Paragraphs>59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Office Theme</vt:lpstr>
      <vt:lpstr>Dépensez sagement! Stratégies d’établissement des prix</vt:lpstr>
      <vt:lpstr>Remarque spéciale à l’intention du personnel enseignant</vt:lpstr>
      <vt:lpstr>Les élèves apprendront…</vt:lpstr>
      <vt:lpstr>Introduction</vt:lpstr>
      <vt:lpstr>Activité « pensez-y bien »</vt:lpstr>
      <vt:lpstr>Partie 1: Activité </vt:lpstr>
      <vt:lpstr>Partie 1: Ressources</vt:lpstr>
      <vt:lpstr>Partie 2: activité</vt:lpstr>
      <vt:lpstr>Partie 3 : fiche de récapitulation</vt:lpstr>
      <vt:lpstr>Ressources supplémentaires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/>
  <cp:lastModifiedBy/>
  <cp:revision>39</cp:revision>
  <dcterms:created xsi:type="dcterms:W3CDTF">2011-06-06T13:23:04Z</dcterms:created>
  <dcterms:modified xsi:type="dcterms:W3CDTF">2023-04-13T16:59:53Z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