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51"/>
  </p:notesMasterIdLst>
  <p:sldIdLst>
    <p:sldId id="257" r:id="rId5"/>
    <p:sldId id="298" r:id="rId6"/>
    <p:sldId id="300" r:id="rId7"/>
    <p:sldId id="301" r:id="rId8"/>
    <p:sldId id="293" r:id="rId9"/>
    <p:sldId id="317" r:id="rId10"/>
    <p:sldId id="306" r:id="rId11"/>
    <p:sldId id="286" r:id="rId12"/>
    <p:sldId id="322" r:id="rId13"/>
    <p:sldId id="325" r:id="rId14"/>
    <p:sldId id="336" r:id="rId15"/>
    <p:sldId id="329" r:id="rId16"/>
    <p:sldId id="381" r:id="rId17"/>
    <p:sldId id="348" r:id="rId18"/>
    <p:sldId id="344" r:id="rId19"/>
    <p:sldId id="327" r:id="rId20"/>
    <p:sldId id="330" r:id="rId21"/>
    <p:sldId id="331" r:id="rId22"/>
    <p:sldId id="334" r:id="rId23"/>
    <p:sldId id="345" r:id="rId24"/>
    <p:sldId id="338" r:id="rId25"/>
    <p:sldId id="337" r:id="rId26"/>
    <p:sldId id="351" r:id="rId27"/>
    <p:sldId id="350" r:id="rId28"/>
    <p:sldId id="352" r:id="rId29"/>
    <p:sldId id="353" r:id="rId30"/>
    <p:sldId id="366" r:id="rId31"/>
    <p:sldId id="355" r:id="rId32"/>
    <p:sldId id="362" r:id="rId33"/>
    <p:sldId id="363" r:id="rId34"/>
    <p:sldId id="356" r:id="rId35"/>
    <p:sldId id="357" r:id="rId36"/>
    <p:sldId id="367" r:id="rId37"/>
    <p:sldId id="359" r:id="rId38"/>
    <p:sldId id="358" r:id="rId39"/>
    <p:sldId id="371" r:id="rId40"/>
    <p:sldId id="360" r:id="rId41"/>
    <p:sldId id="372" r:id="rId42"/>
    <p:sldId id="361" r:id="rId43"/>
    <p:sldId id="368" r:id="rId44"/>
    <p:sldId id="369" r:id="rId45"/>
    <p:sldId id="373" r:id="rId46"/>
    <p:sldId id="374" r:id="rId47"/>
    <p:sldId id="377" r:id="rId48"/>
    <p:sldId id="375" r:id="rId49"/>
    <p:sldId id="376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Sr2Z/ImgNnngkviNweNslA==" hashData="Kq7RQFl8tN9UJTqtqw3FZutYZJx6nB+91ZHeqXOY7nKcgH6c4cV0y+OopA9FbFq8CdE44VcHvX5LEbbQGHaL4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D2"/>
    <a:srgbClr val="FFFF00"/>
    <a:srgbClr val="00BFDF"/>
    <a:srgbClr val="85D28B"/>
    <a:srgbClr val="F8A779"/>
    <a:srgbClr val="D6F0D8"/>
    <a:srgbClr val="7B3007"/>
    <a:srgbClr val="00734F"/>
    <a:srgbClr val="FFFF99"/>
    <a:srgbClr val="00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23191-A27D-4436-A752-E7CBC3623BAB}" v="1053" dt="2023-04-11T16:39:49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5:34:11.122"/>
    </inkml:context>
    <inkml:brush xml:id="br0">
      <inkml:brushProperty name="width" value="0.05" units="cm"/>
      <inkml:brushProperty name="height" value="0.05" units="cm"/>
      <inkml:brushProperty name="color" value="#5F5F5F"/>
    </inkml:brush>
  </inkml:definitions>
  <inkml:trace contextRef="#ctx0" brushRef="#br0">0 0 24575,'13'0'0,"-1"1"0,1 0 0,0 1 0,-1 0 0,1 0 0,-1 2 0,0 0 0,0 0 0,18 9 0,87 50 0,-91-47 0,2-2 0,0 0 0,42 13 0,-67-26 0,0 0 0,-1 0 0,1 0 0,-1 0 0,0 1 0,1-1 0,3 4 0,-6-5 0,0 0 0,0 1 0,0-1 0,1 0 0,-1 0 0,0 1 0,0-1 0,0 0 0,1 0 0,-1 1 0,0-1 0,0 0 0,0 1 0,0-1 0,0 0 0,0 1 0,0-1 0,0 0 0,0 1 0,0-1 0,0 0 0,0 1 0,0-1 0,0 0 0,0 1 0,0-1 0,0 1 0,-1 0 0,0-1 0,1 1 0,-1 0 0,1-1 0,-1 1 0,0-1 0,1 1 0,-1-1 0,0 0 0,0 1 0,1-1 0,-1 0 0,0 1 0,0-1 0,-1 0 0,-73 18 0,52-14 0,-1 2 0,-39 14 0,40-11 0,-40 9 0,48-15 0,0 0 0,1 1 0,-1 1 0,1 1 0,1 0 0,-1 0 0,-14 11 0,13-1 0,15-16 0,-1 1 0,1-1 0,0 1 0,0-1 0,0 1 0,0-1 0,-1 1 0,1-1 0,0 1 0,0 0 0,0-1 0,0 1 0,0-1 0,0 1 0,0-1 0,1 1 0,-1-1 0,0 1 0,0 0 0,0-1 0,1 1 0,0 1 0,1-1 0,-1 1 0,1-1 0,-1 0 0,1 1 0,0-1 0,0 0 0,-1 0 0,1 0 0,0 0 0,0-1 0,0 1 0,0 0 0,4 0 0,21 7 0,-1 2 0,0 1 0,40 23 0,37 16 0,21 1 0,-121-50 0,-1 0 0,0 0 0,0 0 0,1 1 0,-1-1 0,0 0 0,0 1 0,-1 0 0,1-1 0,2 4 0,-4-5 0,0 0 0,1 1 0,-1-1 0,0 0 0,0 1 0,0-1 0,0 0 0,0 1 0,0-1 0,0 0 0,0 1 0,0-1 0,0 0 0,0 1 0,0-1 0,0 0 0,0 1 0,0-1 0,0 0 0,0 1 0,0-1 0,0 0 0,-1 1 0,1-1 0,0 0 0,0 1 0,-15 8 0,-133 38 0,94-32 0,43-13 0,0 1 0,0 0 0,0 1 0,1 0 0,-1 0 0,-13 9 0,-12 3 0,-1 1 0,35-16 0,0 0 0,0 0 0,0 0 0,1 0 0,-1 1 0,0-1 0,1 1 0,-1 0 0,1-1 0,0 1 0,-1 0 0,1 0 0,0-1 0,-1 4 0,2-4 0,-1 0 0,1 1 0,0-1 0,0 0 0,0 1 0,0-1 0,0 1 0,1-1 0,-1 0 0,0 1 0,0-1 0,1 0 0,-1 0 0,1 1 0,-1-1 0,1 0 0,0 0 0,0 0 0,-1 1 0,1-1 0,0 0 0,0 0 0,0 0 0,0-1 0,0 1 0,0 0 0,0 0 0,2 0 0,5 5 0,0-1 0,17 7 0,-17-8 0,14 8 0,40 30 0,-1 0 0,79 29 0,-113-55 0,-10-5 0,0-1 0,22 8 0,-37-18 0,0 1 0,0 0 0,-1 0 0,1 0 0,0 0 0,0 0 0,0 0 0,-1 0 0,1 1 0,-1-1 0,1 1 0,-1-1 0,3 4 0,-4-4 0,0-1 0,1 0 0,-1 1 0,0-1 0,0 1 0,0-1 0,0 0 0,0 1 0,0-1 0,0 1 0,0-1 0,0 0 0,0 1 0,0-1 0,0 1 0,0-1 0,-1 0 0,1 1 0,0-1 0,0 0 0,0 1 0,0-1 0,-1 1 0,1-1 0,0 0 0,-1 1 0,0 0 0,0 0 0,-1 0 0,1 0 0,0 0 0,-1-1 0,1 1 0,-1 0 0,1-1 0,-1 1 0,-2 0 0,-34 7 0,20-4 0,-27 9 0,-86 29 0,72-24 0,35-11 0,15-5 0,0 1 0,0 0 0,0 0 0,-15 9 0,11-4-341,0-1 0,-1 0-1,-23 9 1,20-12-6485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B74386CB-802F-3306-D160-539A97A38E90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FB7C9540-0A9B-5762-C49D-F2B9BFA2FC7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Google Shape;5;n">
            <a:extLst>
              <a:ext uri="{FF2B5EF4-FFF2-40B4-BE49-F238E27FC236}">
                <a16:creationId xmlns:a16="http://schemas.microsoft.com/office/drawing/2014/main" id="{C4C847F3-66B3-73FF-D53C-F5CC4CE3959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Google Shape;6;n">
            <a:extLst>
              <a:ext uri="{FF2B5EF4-FFF2-40B4-BE49-F238E27FC236}">
                <a16:creationId xmlns:a16="http://schemas.microsoft.com/office/drawing/2014/main" id="{47B5F684-7992-D9C4-13E0-A404DBBAB1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6" name="Google Shape;7;n">
            <a:extLst>
              <a:ext uri="{FF2B5EF4-FFF2-40B4-BE49-F238E27FC236}">
                <a16:creationId xmlns:a16="http://schemas.microsoft.com/office/drawing/2014/main" id="{5FF23117-1D7A-D503-F5BC-5B14D90EAFB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Google Shape;8;n">
            <a:extLst>
              <a:ext uri="{FF2B5EF4-FFF2-40B4-BE49-F238E27FC236}">
                <a16:creationId xmlns:a16="http://schemas.microsoft.com/office/drawing/2014/main" id="{3AC28878-FCB4-91F1-C602-27F014B5B4D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41D2969-8D0D-6A40-88F6-BFE0C17D41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40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147EB0C2-E376-BFB7-4209-9D9AB84C0A2A}"/>
              </a:ext>
            </a:extLst>
          </p:cNvPr>
          <p:cNvSpPr/>
          <p:nvPr/>
        </p:nvSpPr>
        <p:spPr>
          <a:xfrm>
            <a:off x="250825" y="6315075"/>
            <a:ext cx="377825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5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5;p5">
            <a:extLst>
              <a:ext uri="{FF2B5EF4-FFF2-40B4-BE49-F238E27FC236}">
                <a16:creationId xmlns:a16="http://schemas.microsoft.com/office/drawing/2014/main" id="{6714EE7F-1089-B0F9-74E1-949F806CFF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02388"/>
            <a:ext cx="3286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1406" y="576266"/>
            <a:ext cx="86389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1406" y="3651214"/>
            <a:ext cx="863896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32;p5">
            <a:extLst>
              <a:ext uri="{FF2B5EF4-FFF2-40B4-BE49-F238E27FC236}">
                <a16:creationId xmlns:a16="http://schemas.microsoft.com/office/drawing/2014/main" id="{76432660-6E11-DB33-BE9C-741DBFC46B5C}"/>
              </a:ext>
            </a:extLst>
          </p:cNvPr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3;p5">
            <a:extLst>
              <a:ext uri="{FF2B5EF4-FFF2-40B4-BE49-F238E27FC236}">
                <a16:creationId xmlns:a16="http://schemas.microsoft.com/office/drawing/2014/main" id="{2C372CD4-23A2-0D7A-923E-E4B10D2734B7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877BA65-FAC8-3E48-A4AE-838EE3AD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517C3E89-57D4-9A54-3AB6-1913BB72DCB9}"/>
              </a:ext>
            </a:extLst>
          </p:cNvPr>
          <p:cNvSpPr txBox="1">
            <a:spLocks noGrp="1"/>
          </p:cNvSpPr>
          <p:nvPr>
            <p:ph type="dt" idx="12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1404" y="1825625"/>
            <a:ext cx="4263446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2" y="1825625"/>
            <a:ext cx="4261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3349555E-4282-49BF-6F3F-2CB7898D4B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E0EAF839-6127-B074-04E9-BA412815EDB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A426EA51-A98F-BF55-27B5-890F9C7132A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2CE-23DC-E54B-8912-813F53AF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B2E1F83A-749D-2F04-2BD9-76BDFC0614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5AA40ECC-C564-53BD-261B-7B4E6AB6210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8879F9DB-92AC-6482-E8FD-98B6EF48887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75FB-C882-194A-BBC0-D76E231F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7976B7EB-4A61-D7F3-9DCC-A1EFA7C00DF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E71E64A3-66C8-8BCC-9A56-E6E31C280A6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5;p2">
            <a:extLst>
              <a:ext uri="{FF2B5EF4-FFF2-40B4-BE49-F238E27FC236}">
                <a16:creationId xmlns:a16="http://schemas.microsoft.com/office/drawing/2014/main" id="{5A11AB16-E821-B61A-25E3-C112E4570D4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7FF5-14D7-F746-BE91-127C2B5D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1407" y="365125"/>
            <a:ext cx="3327614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3927915" y="365130"/>
            <a:ext cx="4962456" cy="568518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51407" y="2202510"/>
            <a:ext cx="3327614" cy="384780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BC95EF-7ED6-DFA4-20F3-80352B48238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22A760E0-5975-1B0F-4174-2C13F092F5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82BC3D7D-3C18-1787-2EF3-3C54A64EE4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869F-BF89-E046-B66F-463A5888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npe-nslsc.canada.ca/fr/accuei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snpe-nslsc.canada.ca/fr/questions-frequemment-posees#:~:text=Quel%20est%20le%20taux%20d%E2%80%99int%C3%A9r%C3%AAt%20sur%20mon%20pr%C3%AAt%3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npe-nslsc.canada.ca/en/glossary" TargetMode="External"/><Relationship Id="rId2" Type="http://schemas.openxmlformats.org/officeDocument/2006/relationships/hyperlink" Target="https://www.csnpe-nslsc.canada.ca/fr/glossai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anqueducanada.ca/taux/sommaire-quotidien/?theme_mode=light&amp;_gl=1*1ryzsqt*_ga*OTIxNjA4NjMzLjE2NzExMjE0MDk.*_ga_D0WRRH3RZH*MTY4MDcwMzExNC43LjAuMTY4MDcwMzExNC4wLjAuMA..&amp;_ga=2.199986158.1107489724.1680703115-921608633.167112140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npe-nslsc.canada.ca/fr/glossai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owa.ca/taux-preferentiel-canad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losafe.ca/pret-etudiant/calculateu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eratieensemble.ca/Ressour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losafe.ca/pret-etudiant/calculateu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ario.ca/fr/page/decouvrez-le-raf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Pourquoi tu devrais t’intéresser à l’intérêt : Prêt étudiant du RAFEO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>
            <a:normAutofit/>
          </a:bodyPr>
          <a:lstStyle/>
          <a:p>
            <a:pPr eaLnBrk="1" hangingPunct="1"/>
            <a:r>
              <a:rPr lang="fr-CA" sz="2400" dirty="0">
                <a:solidFill>
                  <a:schemeClr val="bg1"/>
                </a:solidFill>
              </a:rPr>
              <a:t>À partir de la 11</a:t>
            </a:r>
            <a:r>
              <a:rPr lang="fr-CA" sz="2400" baseline="30000" dirty="0">
                <a:solidFill>
                  <a:schemeClr val="bg1"/>
                </a:solidFill>
              </a:rPr>
              <a:t>e</a:t>
            </a:r>
            <a:r>
              <a:rPr lang="fr-CA" sz="2400" dirty="0">
                <a:solidFill>
                  <a:schemeClr val="bg1"/>
                </a:solidFill>
              </a:rPr>
              <a:t> année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38E39A-2AB2-6D07-3298-287EDD07AD04}"/>
              </a:ext>
            </a:extLst>
          </p:cNvPr>
          <p:cNvSpPr/>
          <p:nvPr/>
        </p:nvSpPr>
        <p:spPr>
          <a:xfrm>
            <a:off x="233118" y="5358383"/>
            <a:ext cx="8151930" cy="861663"/>
          </a:xfrm>
          <a:prstGeom prst="rect">
            <a:avLst/>
          </a:prstGeom>
          <a:solidFill>
            <a:srgbClr val="FFFF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RAFEO: capital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Chaque prêt est constitué du </a:t>
            </a:r>
            <a:r>
              <a:rPr lang="fr-CA" sz="2000" b="1" dirty="0"/>
              <a:t>capital </a:t>
            </a:r>
            <a:r>
              <a:rPr lang="fr-CA" sz="2000" dirty="0"/>
              <a:t>et des </a:t>
            </a:r>
            <a:r>
              <a:rPr lang="fr-CA" sz="2000" b="1" dirty="0"/>
              <a:t>intérêts</a:t>
            </a:r>
            <a:r>
              <a:rPr lang="fr-CA" sz="2000" dirty="0"/>
              <a:t>.</a:t>
            </a:r>
            <a:endParaRPr lang="en-US" sz="2000" b="1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/>
              <a:t>Capital :</a:t>
            </a:r>
            <a:r>
              <a:rPr lang="en-US" sz="2000" dirty="0"/>
              <a:t> </a:t>
            </a:r>
            <a:r>
              <a:rPr lang="fr-CA" sz="2000" dirty="0"/>
              <a:t>Montant total d'argent que vous empruntez pour un prêt RAFEO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Le capital (</a:t>
            </a:r>
            <a:r>
              <a:rPr lang="fr-CA" sz="2000" dirty="0"/>
              <a:t>prêt RAFEO</a:t>
            </a:r>
            <a:r>
              <a:rPr lang="en-US" sz="2000" dirty="0"/>
              <a:t>)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séparé</a:t>
            </a:r>
            <a:r>
              <a:rPr lang="en-US" sz="2000" dirty="0"/>
              <a:t> en </a:t>
            </a:r>
            <a:r>
              <a:rPr lang="en-US" sz="2000" dirty="0" err="1"/>
              <a:t>deux</a:t>
            </a:r>
            <a:r>
              <a:rPr lang="en-US" sz="2000" dirty="0"/>
              <a:t> portions: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80% </a:t>
            </a:r>
            <a:r>
              <a:rPr lang="fr-CA" sz="2000" dirty="0"/>
              <a:t>Portion fédérale (prêt étudiant du Canada)</a:t>
            </a:r>
            <a:endParaRPr lang="en-US" sz="2000" dirty="0"/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20% Portion </a:t>
            </a:r>
            <a:r>
              <a:rPr lang="fr-CA" sz="2000" dirty="0"/>
              <a:t>provinciale</a:t>
            </a:r>
            <a:r>
              <a:rPr lang="en-US" sz="2000" dirty="0"/>
              <a:t> (</a:t>
            </a:r>
            <a:r>
              <a:rPr lang="fr-FR" sz="2000" dirty="0"/>
              <a:t>prêt étudiant intégré Canada-Ontario</a:t>
            </a:r>
            <a:r>
              <a:rPr lang="en-US" sz="2000" dirty="0"/>
              <a:t>)</a:t>
            </a:r>
          </a:p>
          <a:p>
            <a:pPr marL="342900" indent="-342900">
              <a:lnSpc>
                <a:spcPts val="2400"/>
              </a:lnSpc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La </a:t>
            </a:r>
            <a:r>
              <a:rPr lang="en-US" sz="2000" b="1" dirty="0" err="1">
                <a:solidFill>
                  <a:schemeClr val="accent1"/>
                </a:solidFill>
              </a:rPr>
              <a:t>plupart</a:t>
            </a:r>
            <a:r>
              <a:rPr lang="en-US" sz="2000" b="1" dirty="0">
                <a:solidFill>
                  <a:schemeClr val="accent1"/>
                </a:solidFill>
              </a:rPr>
              <a:t> des </a:t>
            </a:r>
            <a:r>
              <a:rPr lang="en-US" sz="2000" b="1" dirty="0" err="1">
                <a:solidFill>
                  <a:schemeClr val="accent1"/>
                </a:solidFill>
              </a:rPr>
              <a:t>élèves</a:t>
            </a:r>
            <a:r>
              <a:rPr lang="en-US" sz="2000" b="1" dirty="0">
                <a:solidFill>
                  <a:schemeClr val="accent1"/>
                </a:solidFill>
              </a:rPr>
              <a:t> ne </a:t>
            </a:r>
            <a:r>
              <a:rPr lang="en-US" sz="2000" b="1" dirty="0" err="1">
                <a:solidFill>
                  <a:schemeClr val="accent1"/>
                </a:solidFill>
              </a:rPr>
              <a:t>savent</a:t>
            </a:r>
            <a:r>
              <a:rPr lang="en-US" sz="2000" b="1" dirty="0">
                <a:solidFill>
                  <a:schemeClr val="accent1"/>
                </a:solidFill>
              </a:rPr>
              <a:t> pas </a:t>
            </a:r>
            <a:r>
              <a:rPr lang="en-US" sz="2000" b="1" dirty="0" err="1">
                <a:solidFill>
                  <a:schemeClr val="accent1"/>
                </a:solidFill>
              </a:rPr>
              <a:t>que</a:t>
            </a:r>
            <a:r>
              <a:rPr lang="en-US" sz="2000" b="1" dirty="0">
                <a:solidFill>
                  <a:schemeClr val="accent1"/>
                </a:solidFill>
              </a:rPr>
              <a:t> les </a:t>
            </a:r>
            <a:r>
              <a:rPr lang="en-US" sz="2000" b="1" dirty="0" err="1">
                <a:solidFill>
                  <a:schemeClr val="accent1"/>
                </a:solidFill>
              </a:rPr>
              <a:t>prêts</a:t>
            </a:r>
            <a:r>
              <a:rPr lang="en-US" sz="2000" b="1" dirty="0">
                <a:solidFill>
                  <a:schemeClr val="accent1"/>
                </a:solidFill>
              </a:rPr>
              <a:t> du RAFEO </a:t>
            </a:r>
            <a:r>
              <a:rPr lang="en-US" sz="2000" b="1" dirty="0" err="1">
                <a:solidFill>
                  <a:schemeClr val="accent1"/>
                </a:solidFill>
              </a:rPr>
              <a:t>sont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divisés</a:t>
            </a:r>
            <a:r>
              <a:rPr lang="en-US" sz="2000" b="1" dirty="0">
                <a:solidFill>
                  <a:schemeClr val="accent1"/>
                </a:solidFill>
              </a:rPr>
              <a:t> en 2 portions: 80/20!*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*</a:t>
            </a:r>
            <a:r>
              <a:rPr lang="fr-CA" sz="1800" dirty="0"/>
              <a:t> Appelez le Centre de service national de prêts aux étudiants </a:t>
            </a:r>
            <a:r>
              <a:rPr lang="en-US" sz="2000" dirty="0">
                <a:solidFill>
                  <a:schemeClr val="tx1"/>
                </a:solidFill>
              </a:rPr>
              <a:t>(CSNPE) </a:t>
            </a:r>
            <a:r>
              <a:rPr lang="fr-CA" sz="1800" dirty="0"/>
              <a:t>pour vérifier si leurs conditions ont changé</a:t>
            </a:r>
            <a:r>
              <a:rPr lang="en-US" sz="2000" dirty="0">
                <a:solidFill>
                  <a:schemeClr val="tx1"/>
                </a:solidFill>
              </a:rPr>
              <a:t>. Le </a:t>
            </a:r>
            <a:r>
              <a:rPr lang="en-US" sz="1800" dirty="0">
                <a:solidFill>
                  <a:schemeClr val="tx1"/>
                </a:solidFill>
              </a:rPr>
              <a:t>CSNPE </a:t>
            </a:r>
            <a:r>
              <a:rPr lang="fr-FR" sz="1800" dirty="0"/>
              <a:t>gère votre prêt </a:t>
            </a:r>
            <a:r>
              <a:rPr lang="fr-FR" sz="1800" dirty="0" err="1"/>
              <a:t>RAFEO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4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63041"/>
            <a:ext cx="8638967" cy="475700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1800" dirty="0"/>
              <a:t>Dans la tâche de performance, lisez les sections « </a:t>
            </a:r>
            <a:r>
              <a:rPr lang="fr-CA" sz="1800" b="1" dirty="0"/>
              <a:t>Scénario » </a:t>
            </a:r>
            <a:r>
              <a:rPr lang="en-US" sz="1800" dirty="0"/>
              <a:t>et </a:t>
            </a:r>
            <a:r>
              <a:rPr lang="fr-CA" sz="1800" b="1" dirty="0"/>
              <a:t>« </a:t>
            </a:r>
            <a:r>
              <a:rPr lang="en-US" sz="1800" b="1" dirty="0" err="1"/>
              <a:t>Partie</a:t>
            </a:r>
            <a:r>
              <a:rPr lang="en-US" sz="1800" b="1" dirty="0"/>
              <a:t> 1: Capital</a:t>
            </a:r>
            <a:r>
              <a:rPr lang="fr-CA" sz="1800" b="1" dirty="0"/>
              <a:t> »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dirty="0" err="1"/>
              <a:t>Utilisez</a:t>
            </a:r>
            <a:r>
              <a:rPr lang="en-US" sz="1800" dirty="0"/>
              <a:t> la </a:t>
            </a:r>
            <a:r>
              <a:rPr lang="fr-CA" sz="1800" dirty="0"/>
              <a:t>« </a:t>
            </a:r>
            <a:r>
              <a:rPr lang="en-US" sz="1800" b="1" dirty="0"/>
              <a:t>11</a:t>
            </a:r>
            <a:r>
              <a:rPr lang="en-US" sz="1800" b="1" baseline="30000" dirty="0"/>
              <a:t>e </a:t>
            </a:r>
            <a:r>
              <a:rPr lang="en-US" sz="1800" b="1" dirty="0" err="1"/>
              <a:t>année</a:t>
            </a:r>
            <a:r>
              <a:rPr lang="en-US" sz="1800" b="1" dirty="0"/>
              <a:t> : </a:t>
            </a:r>
            <a:r>
              <a:rPr lang="en-US" sz="1800" b="1" dirty="0" err="1"/>
              <a:t>calculatrice</a:t>
            </a:r>
            <a:r>
              <a:rPr lang="en-US" sz="1800" b="1" dirty="0"/>
              <a:t> du RAFEO – </a:t>
            </a:r>
            <a:r>
              <a:rPr lang="en-US" sz="1800" b="1" dirty="0" err="1"/>
              <a:t>aucun</a:t>
            </a:r>
            <a:r>
              <a:rPr lang="fr-FR" sz="1800" b="1" dirty="0"/>
              <a:t> remboursement</a:t>
            </a:r>
            <a:r>
              <a:rPr lang="fr-CA" sz="1800" b="1" dirty="0"/>
              <a:t> »</a:t>
            </a:r>
            <a:r>
              <a:rPr lang="en-US" sz="1800" dirty="0"/>
              <a:t> </a:t>
            </a:r>
            <a:r>
              <a:rPr lang="fr-CA" sz="1800" dirty="0"/>
              <a:t>tableur Excel ou Google </a:t>
            </a:r>
            <a:r>
              <a:rPr lang="fr-CA" sz="1800" dirty="0" err="1"/>
              <a:t>Sheet</a:t>
            </a:r>
            <a:r>
              <a:rPr lang="fr-CA" sz="1800" dirty="0"/>
              <a:t> pour répondre aux questions 1 et 2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FC80F-7956-01E7-1A66-923C6FBA5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" t="3423"/>
          <a:stretch/>
        </p:blipFill>
        <p:spPr>
          <a:xfrm>
            <a:off x="580688" y="3290058"/>
            <a:ext cx="6054281" cy="2892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A38C5B9C-032E-4D38-87AD-A07DEC654F7B}"/>
              </a:ext>
            </a:extLst>
          </p:cNvPr>
          <p:cNvSpPr/>
          <p:nvPr/>
        </p:nvSpPr>
        <p:spPr>
          <a:xfrm>
            <a:off x="4656437" y="5622301"/>
            <a:ext cx="963313" cy="597746"/>
          </a:xfrm>
          <a:prstGeom prst="rect">
            <a:avLst/>
          </a:prstGeom>
          <a:solidFill>
            <a:srgbClr val="92C82E">
              <a:alpha val="5000"/>
            </a:srgbClr>
          </a:solidFill>
          <a:ln w="57150">
            <a:solidFill>
              <a:srgbClr val="92C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92C82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FA879-9088-B677-2BAC-043795B4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746">
            <a:off x="6119765" y="5493686"/>
            <a:ext cx="770108" cy="1011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12CEA-7297-926D-7C6E-E073568F2288}"/>
              </a:ext>
            </a:extLst>
          </p:cNvPr>
          <p:cNvSpPr txBox="1"/>
          <p:nvPr/>
        </p:nvSpPr>
        <p:spPr>
          <a:xfrm>
            <a:off x="6396537" y="3703618"/>
            <a:ext cx="225540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dirty="0" err="1"/>
              <a:t>Vérifiez</a:t>
            </a:r>
            <a:r>
              <a:rPr lang="en-CA" sz="1600" dirty="0"/>
              <a:t> avec le </a:t>
            </a:r>
            <a:r>
              <a:rPr lang="en-US" sz="1600" dirty="0">
                <a:solidFill>
                  <a:schemeClr val="tx1"/>
                </a:solidFill>
              </a:rPr>
              <a:t>CSNPE </a:t>
            </a:r>
            <a:r>
              <a:rPr lang="en-CA" sz="1600" dirty="0" err="1"/>
              <a:t>si</a:t>
            </a:r>
            <a:r>
              <a:rPr lang="en-CA" sz="1600" dirty="0"/>
              <a:t> le </a:t>
            </a:r>
            <a:r>
              <a:rPr lang="en-CA" sz="1600" dirty="0" err="1"/>
              <a:t>partage</a:t>
            </a:r>
            <a:r>
              <a:rPr lang="en-CA" sz="1600" dirty="0"/>
              <a:t> 80/20 </a:t>
            </a:r>
            <a:r>
              <a:rPr lang="en-CA" sz="1600" dirty="0" err="1"/>
              <a:t>est</a:t>
            </a:r>
            <a:r>
              <a:rPr lang="en-CA" sz="1600" dirty="0"/>
              <a:t> </a:t>
            </a:r>
            <a:r>
              <a:rPr lang="en-CA" sz="1600" dirty="0" err="1"/>
              <a:t>toujours</a:t>
            </a:r>
            <a:r>
              <a:rPr lang="en-CA" sz="1600" dirty="0"/>
              <a:t> </a:t>
            </a:r>
            <a:r>
              <a:rPr lang="en-CA" sz="1600" dirty="0" err="1"/>
              <a:t>valide</a:t>
            </a:r>
            <a:r>
              <a:rPr lang="en-CA" sz="1600" dirty="0"/>
              <a:t>. </a:t>
            </a:r>
            <a:r>
              <a:rPr lang="fr-CA" sz="1600" dirty="0"/>
              <a:t>Vous pouvez modifier le pourcentage si nécessaire.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400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</a:t>
            </a:r>
            <a:r>
              <a:rPr lang="en-CA" sz="4000" dirty="0"/>
              <a:t>: </a:t>
            </a:r>
            <a:r>
              <a:rPr lang="en-CA" sz="4000" dirty="0" err="1"/>
              <a:t>Intérêts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4904161"/>
          </a:xfrm>
        </p:spPr>
        <p:txBody>
          <a:bodyPr>
            <a:noAutofit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fr-CA" sz="1900" dirty="0"/>
              <a:t>Maintenant que nous avons appris le capital d'un prêt RAFEO</a:t>
            </a:r>
            <a:r>
              <a:rPr lang="en-US" sz="1900" dirty="0"/>
              <a:t>, </a:t>
            </a:r>
            <a:r>
              <a:rPr lang="fr-CA" sz="1900" dirty="0"/>
              <a:t>examinons les </a:t>
            </a:r>
            <a:r>
              <a:rPr lang="fr-CA" sz="1900" b="1" dirty="0"/>
              <a:t>intérêts</a:t>
            </a:r>
            <a:r>
              <a:rPr lang="fr-CA" sz="1900" dirty="0"/>
              <a:t>. </a:t>
            </a:r>
          </a:p>
          <a:p>
            <a:pPr marL="0" indent="0">
              <a:lnSpc>
                <a:spcPts val="2200"/>
              </a:lnSpc>
              <a:buNone/>
            </a:pPr>
            <a:endParaRPr lang="en-US" sz="1900" dirty="0"/>
          </a:p>
          <a:p>
            <a:pPr marL="342900" indent="-342900">
              <a:lnSpc>
                <a:spcPts val="2200"/>
              </a:lnSpc>
            </a:pPr>
            <a:r>
              <a:rPr lang="fr-CA" sz="1900" dirty="0"/>
              <a:t>Ce prêt étudiant facture des </a:t>
            </a:r>
            <a:r>
              <a:rPr lang="fr-CA" sz="1900" b="1" dirty="0"/>
              <a:t>intérêts simples quotidiens</a:t>
            </a:r>
            <a:r>
              <a:rPr lang="en-US" sz="1900" dirty="0"/>
              <a:t>.</a:t>
            </a:r>
          </a:p>
          <a:p>
            <a:pPr marL="342900" indent="-342900">
              <a:lnSpc>
                <a:spcPts val="2200"/>
              </a:lnSpc>
            </a:pPr>
            <a:r>
              <a:rPr lang="en-US" sz="1900" dirty="0"/>
              <a:t>Le prêt </a:t>
            </a:r>
            <a:r>
              <a:rPr lang="fr-CA" sz="1900" dirty="0"/>
              <a:t>RAFEO n’accumule </a:t>
            </a:r>
            <a:r>
              <a:rPr lang="fr-CA" sz="1900" b="1" dirty="0"/>
              <a:t>pas</a:t>
            </a:r>
            <a:r>
              <a:rPr lang="fr-CA" sz="1900" dirty="0"/>
              <a:t> d'intérêts pendant que vous êtes aux études</a:t>
            </a:r>
            <a:r>
              <a:rPr lang="en-US" sz="1900" dirty="0"/>
              <a:t>!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1900" dirty="0"/>
              <a:t>(</a:t>
            </a:r>
            <a:r>
              <a:rPr lang="fr-CA" sz="1900" dirty="0"/>
              <a:t>Dans ce scénario, votre capital a augmenté parce que vous avez emprunté plus d'argent chaque année</a:t>
            </a:r>
            <a:r>
              <a:rPr lang="en-US" sz="1900" dirty="0"/>
              <a:t>. </a:t>
            </a:r>
            <a:r>
              <a:rPr lang="fr-CA" sz="1900" dirty="0"/>
              <a:t>Mais le capital n’accumule pas d'intérêts</a:t>
            </a:r>
            <a:r>
              <a:rPr lang="en-US" sz="1900" dirty="0"/>
              <a:t>.)</a:t>
            </a:r>
          </a:p>
          <a:p>
            <a:pPr marL="342900" indent="-342900">
              <a:lnSpc>
                <a:spcPts val="2200"/>
              </a:lnSpc>
            </a:pPr>
            <a:r>
              <a:rPr lang="en-US" sz="1900" dirty="0"/>
              <a:t>Portion </a:t>
            </a:r>
            <a:r>
              <a:rPr lang="fr-CA" sz="1900" dirty="0"/>
              <a:t>fédérale</a:t>
            </a:r>
            <a:r>
              <a:rPr lang="en-US" sz="1900" dirty="0"/>
              <a:t>: </a:t>
            </a:r>
            <a:r>
              <a:rPr lang="en-US" sz="1900" b="1" dirty="0" err="1"/>
              <a:t>Aucun</a:t>
            </a:r>
            <a:r>
              <a:rPr lang="en-US" sz="1900" dirty="0"/>
              <a:t> </a:t>
            </a:r>
            <a:r>
              <a:rPr lang="fr-CA" sz="1900" dirty="0"/>
              <a:t>intérêt ! </a:t>
            </a:r>
          </a:p>
          <a:p>
            <a:pPr marL="342900" indent="-342900">
              <a:lnSpc>
                <a:spcPts val="2200"/>
              </a:lnSpc>
            </a:pPr>
            <a:r>
              <a:rPr lang="en-US" sz="1900" dirty="0"/>
              <a:t>Portion </a:t>
            </a:r>
            <a:r>
              <a:rPr lang="fr-CA" sz="1900" dirty="0"/>
              <a:t>provinciale: Les intérêts </a:t>
            </a:r>
            <a:r>
              <a:rPr lang="fr-CA" sz="1900" b="1" dirty="0"/>
              <a:t>s’accumulent </a:t>
            </a:r>
            <a:r>
              <a:rPr lang="fr-CA" sz="1900" dirty="0"/>
              <a:t>dès la fin de vos études.</a:t>
            </a:r>
            <a:endParaRPr lang="en-US" sz="1900" dirty="0"/>
          </a:p>
          <a:p>
            <a:pPr marL="342900" indent="-342900">
              <a:lnSpc>
                <a:spcPts val="2200"/>
              </a:lnSpc>
            </a:pPr>
            <a:r>
              <a:rPr lang="fr-CA" sz="1900" dirty="0"/>
              <a:t>Le RAFEO utilise par défaut une période de remboursement de 9,5 ans </a:t>
            </a:r>
            <a:r>
              <a:rPr lang="fr-FR" sz="1900" dirty="0"/>
              <a:t>(114 mois).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085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</a:t>
            </a:r>
            <a:r>
              <a:rPr lang="en-CA" sz="4000" dirty="0"/>
              <a:t>: </a:t>
            </a:r>
            <a:r>
              <a:rPr lang="en-CA" sz="4000" dirty="0" err="1"/>
              <a:t>Intérêts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63039"/>
            <a:ext cx="8638967" cy="475700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Excellente</a:t>
            </a:r>
            <a:r>
              <a:rPr lang="en-US" sz="2000" b="1" dirty="0">
                <a:solidFill>
                  <a:schemeClr val="accent1"/>
                </a:solidFill>
              </a:rPr>
              <a:t> nouvelle !</a:t>
            </a:r>
            <a:endParaRPr 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fr-FR" sz="2000" dirty="0"/>
              <a:t>À compter du 1</a:t>
            </a:r>
            <a:r>
              <a:rPr lang="fr-FR" sz="2000" baseline="30000" dirty="0"/>
              <a:t>er</a:t>
            </a:r>
            <a:r>
              <a:rPr lang="fr-FR" sz="2000" dirty="0"/>
              <a:t> avril 2023, le gouvernement du Canada a éliminé de façon permanente l’accumulation des intérêts sur les prêts </a:t>
            </a:r>
            <a:r>
              <a:rPr lang="fr-FR" sz="2000" dirty="0" err="1"/>
              <a:t>fédérals</a:t>
            </a:r>
            <a:r>
              <a:rPr lang="fr-FR" sz="2000" dirty="0"/>
              <a:t>.</a:t>
            </a:r>
            <a:endParaRPr lang="fr-CA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FR" sz="2000" b="1" dirty="0">
                <a:solidFill>
                  <a:schemeClr val="accent1"/>
                </a:solidFill>
              </a:rPr>
              <a:t>Cela signifie que 80 % de votre prêt étudiant n'accumulera jamais d'intérêts !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Seuls 20 % (la part provinciale) accumuleront des intérêts.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Grâce à ce nouveau changement, les étudiants économiseront beaucoup d'argent en paiements d'intérêts ! </a:t>
            </a:r>
            <a:r>
              <a:rPr lang="fr-FR" sz="2000" dirty="0">
                <a:solidFill>
                  <a:schemeClr val="accent6"/>
                </a:solidFill>
              </a:rPr>
              <a:t>Hourra !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6F423-5596-A0EA-C225-C1CFF624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23" y="5266129"/>
            <a:ext cx="1581332" cy="15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</a:t>
            </a:r>
            <a:r>
              <a:rPr lang="en-CA" sz="4000" dirty="0"/>
              <a:t>: </a:t>
            </a:r>
            <a:r>
              <a:rPr lang="en-CA" sz="4000" dirty="0" err="1"/>
              <a:t>Intérêts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90675"/>
            <a:ext cx="8638967" cy="462937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FR" sz="2000" b="1" dirty="0">
                <a:solidFill>
                  <a:schemeClr val="bg2"/>
                </a:solidFill>
              </a:rPr>
              <a:t>Quand commence-t-on à rembourser</a:t>
            </a:r>
            <a:r>
              <a:rPr lang="en-US" sz="2000" b="1" dirty="0">
                <a:solidFill>
                  <a:schemeClr val="bg2"/>
                </a:solidFill>
              </a:rPr>
              <a:t>?</a:t>
            </a: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6 mois après l’obtention du diplôme ou la fin d’un programme.</a:t>
            </a: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Vous n’avez pas à rembourser votre prêt pendant que vous êtes au études</a:t>
            </a:r>
            <a:r>
              <a:rPr lang="en-US" sz="2000" dirty="0"/>
              <a:t>. (</a:t>
            </a:r>
            <a:r>
              <a:rPr lang="fr-CA" sz="2000" dirty="0"/>
              <a:t>Mais si vous le pouvez, ce sera très bénéfique pour vous. Nous verrons pourquoi.)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FR" sz="2000" b="1" dirty="0">
                <a:solidFill>
                  <a:schemeClr val="bg2"/>
                </a:solidFill>
              </a:rPr>
              <a:t>Où et à qui rembourser</a:t>
            </a:r>
            <a:r>
              <a:rPr lang="en-US" sz="2000" b="1" dirty="0">
                <a:solidFill>
                  <a:schemeClr val="bg2"/>
                </a:solidFill>
              </a:rPr>
              <a:t>?</a:t>
            </a:r>
          </a:p>
          <a:p>
            <a:pPr marL="342900" indent="-342900">
              <a:lnSpc>
                <a:spcPts val="2400"/>
              </a:lnSpc>
            </a:pPr>
            <a:r>
              <a:rPr lang="fr-FR" sz="2000" dirty="0"/>
              <a:t>Vous effectuerez vos paiements</a:t>
            </a:r>
            <a:r>
              <a:rPr lang="en-US" sz="2000" dirty="0"/>
              <a:t> au </a:t>
            </a:r>
            <a:r>
              <a:rPr lang="fr-CA" sz="2000" dirty="0"/>
              <a:t>Centre de service national de prêts aux étudiants </a:t>
            </a:r>
            <a:r>
              <a:rPr lang="en-US" sz="2000" dirty="0">
                <a:solidFill>
                  <a:schemeClr val="tx1"/>
                </a:solidFill>
              </a:rPr>
              <a:t>(CSNPE)</a:t>
            </a:r>
            <a:r>
              <a:rPr lang="en-US" sz="2000" dirty="0"/>
              <a:t>, non pas au </a:t>
            </a:r>
            <a:r>
              <a:rPr lang="en-US" sz="2000" dirty="0" err="1"/>
              <a:t>RAFEO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Site web du </a:t>
            </a:r>
            <a:r>
              <a:rPr lang="en-US" sz="2000" dirty="0">
                <a:solidFill>
                  <a:schemeClr val="tx1"/>
                </a:solidFill>
              </a:rPr>
              <a:t>CSNPE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https://www.csnpe-nslsc.canada.ca/fr/accueil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18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</a:t>
            </a:r>
            <a:r>
              <a:rPr lang="en-CA" sz="4000" dirty="0"/>
              <a:t>: </a:t>
            </a:r>
            <a:r>
              <a:rPr lang="en-CA" sz="4000" dirty="0" err="1"/>
              <a:t>Intérêts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1800" dirty="0"/>
              <a:t>C’est important de savoir que le montant capital est divisé en deux portions, car elles ont des taux d'intérêt différents</a:t>
            </a:r>
            <a:r>
              <a:rPr lang="en-US" sz="1800" dirty="0"/>
              <a:t>!</a:t>
            </a:r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Le CSNPE</a:t>
            </a:r>
            <a:r>
              <a:rPr lang="en-US" sz="1800" dirty="0"/>
              <a:t> </a:t>
            </a:r>
            <a:r>
              <a:rPr lang="en-US" sz="1800" dirty="0" err="1"/>
              <a:t>présente</a:t>
            </a:r>
            <a:r>
              <a:rPr lang="fr-CA" sz="1800" dirty="0"/>
              <a:t> les taux d'intérêt pour les deux portions</a:t>
            </a:r>
            <a:r>
              <a:rPr lang="en-US" sz="1800" dirty="0"/>
              <a:t>: </a:t>
            </a:r>
            <a:r>
              <a:rPr lang="fr-FR" sz="1800" dirty="0">
                <a:hlinkClick r:id="rId2"/>
              </a:rPr>
              <a:t>Section « Quel est le taux d’intérêt sur mon prêt? » de la foire aux questions du CSNPE</a:t>
            </a:r>
            <a:endParaRPr lang="fr-FR" sz="18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Par </a:t>
            </a:r>
            <a:r>
              <a:rPr lang="fr-CA" sz="1800" dirty="0"/>
              <a:t>exemple</a:t>
            </a:r>
            <a:r>
              <a:rPr lang="en-US" sz="1800" dirty="0"/>
              <a:t>: </a:t>
            </a:r>
            <a:r>
              <a:rPr lang="fr-CA" sz="1800" dirty="0"/>
              <a:t>les taux d'intérêt </a:t>
            </a:r>
            <a:r>
              <a:rPr lang="en-US" sz="1800" dirty="0"/>
              <a:t>pour 2023</a:t>
            </a:r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</p:txBody>
      </p:sp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CA6FFEA5-5980-76D5-15A6-32CC286C5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06" y="3644758"/>
            <a:ext cx="8755980" cy="25752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598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</a:t>
            </a:r>
            <a:r>
              <a:rPr lang="en-CA" sz="4000" dirty="0"/>
              <a:t>: </a:t>
            </a:r>
            <a:r>
              <a:rPr lang="en-CA" sz="4000" dirty="0" err="1"/>
              <a:t>Intérêts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US" sz="2000" dirty="0"/>
              <a:t>Wow! Il y a de nouveaux </a:t>
            </a:r>
            <a:r>
              <a:rPr lang="en-US" sz="2000" dirty="0" err="1"/>
              <a:t>termes</a:t>
            </a:r>
            <a:r>
              <a:rPr lang="en-US" sz="2000" dirty="0"/>
              <a:t>. </a:t>
            </a:r>
            <a:r>
              <a:rPr lang="fr-CA" sz="2000" dirty="0"/>
              <a:t>Pour les termes clés que vous ne comprenez pas, ce lien vous sera utile:</a:t>
            </a:r>
            <a:r>
              <a:rPr lang="en-US" sz="2000" dirty="0"/>
              <a:t> </a:t>
            </a:r>
            <a:r>
              <a:rPr lang="fr-FR" sz="2000" dirty="0">
                <a:hlinkClick r:id="rId2"/>
              </a:rPr>
              <a:t>la page du glossaire du CSNPE</a:t>
            </a:r>
            <a:r>
              <a:rPr lang="en-US" sz="2000" dirty="0">
                <a:hlinkClick r:id="rId3"/>
              </a:rPr>
              <a:t> </a:t>
            </a: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r>
              <a:rPr lang="fr-FR" sz="2000" b="1" dirty="0"/>
              <a:t>Taux préférentiel</a:t>
            </a:r>
            <a:r>
              <a:rPr lang="en-US" sz="2000" b="1" dirty="0"/>
              <a:t>: </a:t>
            </a:r>
            <a:r>
              <a:rPr lang="en-US" sz="2000" dirty="0"/>
              <a:t>Le </a:t>
            </a:r>
            <a:r>
              <a:rPr lang="en-US" sz="2000" dirty="0" err="1"/>
              <a:t>taux</a:t>
            </a:r>
            <a:r>
              <a:rPr lang="fr-FR" sz="2000" dirty="0"/>
              <a:t> </a:t>
            </a:r>
            <a:r>
              <a:rPr lang="fr-SN" sz="2000" dirty="0"/>
              <a:t>utilisé</a:t>
            </a:r>
            <a:r>
              <a:rPr lang="en-US" sz="2000" dirty="0"/>
              <a:t> par </a:t>
            </a:r>
            <a:r>
              <a:rPr lang="en-US" sz="2000" dirty="0">
                <a:solidFill>
                  <a:schemeClr val="tx1"/>
                </a:solidFill>
              </a:rPr>
              <a:t>le CSNPE</a:t>
            </a:r>
            <a:r>
              <a:rPr lang="fr-CA" sz="2000" dirty="0"/>
              <a:t> est basé sur les taux d'intérêt variables déclarés par les cinq plus grandes institutions financières canadiennes</a:t>
            </a:r>
            <a:r>
              <a:rPr lang="en-US" sz="2000" dirty="0"/>
              <a:t>. </a:t>
            </a:r>
            <a:r>
              <a:rPr lang="fr-CA" sz="2000" dirty="0"/>
              <a:t>Ce taux est calculé en ignorant le taux le plus élevé et le plus bas et en prenant la moyenne des trois taux restants.</a:t>
            </a: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r>
              <a:rPr lang="en-US" sz="2000" dirty="0"/>
              <a:t>Le </a:t>
            </a:r>
            <a:r>
              <a:rPr lang="fr-FR" sz="2000" b="1" dirty="0"/>
              <a:t>taux préférentiel </a:t>
            </a:r>
            <a:r>
              <a:rPr lang="fr-FR" sz="2000" dirty="0"/>
              <a:t>est</a:t>
            </a:r>
            <a:r>
              <a:rPr lang="fr-CA" sz="2000" dirty="0"/>
              <a:t> déterminé par la Banque du Canada et les cinq plus grandes institutions financières</a:t>
            </a:r>
            <a:r>
              <a:rPr lang="en-US" sz="2000" dirty="0"/>
              <a:t>. Il </a:t>
            </a:r>
            <a:r>
              <a:rPr lang="en-US" sz="2000" dirty="0" err="1"/>
              <a:t>varie</a:t>
            </a:r>
            <a:r>
              <a:rPr lang="en-US" sz="2000" dirty="0"/>
              <a:t> de temps en temps. </a:t>
            </a:r>
            <a:r>
              <a:rPr lang="fr-CA" sz="2000" dirty="0"/>
              <a:t>Le taux préférentiel affecte les taux d'intérêt sur les prêts, les hypothèques, les comptes d'épargne, </a:t>
            </a:r>
            <a:r>
              <a:rPr lang="fr-CA" sz="2000" dirty="0" err="1"/>
              <a:t>etc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0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</a:t>
            </a:r>
            <a:r>
              <a:rPr lang="en-CA" sz="4000" dirty="0"/>
              <a:t>: </a:t>
            </a:r>
            <a:r>
              <a:rPr lang="fr-FR" sz="4000" dirty="0"/>
              <a:t>Intérêts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51406" y="1690691"/>
            <a:ext cx="8638967" cy="4529355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Le site web de la Banque du Canada </a:t>
            </a:r>
            <a:r>
              <a:rPr lang="fr-CA" sz="2000" dirty="0"/>
              <a:t>suit le taux préférentiel le plus récent</a:t>
            </a:r>
            <a:r>
              <a:rPr lang="en-US" sz="2000" dirty="0"/>
              <a:t>: </a:t>
            </a:r>
            <a:r>
              <a:rPr lang="fr-FR" sz="2000" dirty="0">
                <a:hlinkClick r:id="rId2"/>
              </a:rPr>
              <a:t>Banque du Canada Sommaire quotidien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Regardez: quel est le taux préférentiel actuel</a:t>
            </a:r>
            <a:r>
              <a:rPr lang="en-US" sz="2000" b="1" dirty="0"/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0E645-D2DA-41EB-B046-F0E3A25A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833" y="4419841"/>
            <a:ext cx="1690333" cy="18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 total du RAFEO</a:t>
            </a:r>
            <a:r>
              <a:rPr lang="en-CA" sz="4000" dirty="0"/>
              <a:t>: </a:t>
            </a:r>
            <a:r>
              <a:rPr lang="en-CA" sz="4000" dirty="0" err="1"/>
              <a:t>Intérêts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25880"/>
            <a:ext cx="8638967" cy="537263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 err="1"/>
              <a:t>Exemple</a:t>
            </a:r>
            <a:r>
              <a:rPr lang="en-US" sz="1800" dirty="0"/>
              <a:t>: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br>
              <a:rPr lang="en-US" sz="2000" dirty="0"/>
            </a:br>
            <a:r>
              <a:rPr lang="fr-FR" sz="1800" dirty="0"/>
              <a:t>Taux préférentiel en avril </a:t>
            </a:r>
            <a:r>
              <a:rPr lang="en-US" sz="1800" dirty="0"/>
              <a:t>2023 = 6,70 %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Portion </a:t>
            </a:r>
            <a:r>
              <a:rPr lang="fr-CA" sz="1800" dirty="0"/>
              <a:t>fédérale</a:t>
            </a:r>
            <a:r>
              <a:rPr lang="en-US" sz="1800" dirty="0"/>
              <a:t> (du Canada):      </a:t>
            </a:r>
            <a:r>
              <a:rPr lang="fr-FR" sz="1800" dirty="0"/>
              <a:t>Taux d'intérêt variable </a:t>
            </a:r>
            <a:r>
              <a:rPr lang="en-US" sz="1800" dirty="0"/>
              <a:t>= </a:t>
            </a:r>
            <a:r>
              <a:rPr lang="en-US" sz="1800" b="1" dirty="0">
                <a:solidFill>
                  <a:schemeClr val="accent1"/>
                </a:solidFill>
              </a:rPr>
              <a:t>0 %!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			          </a:t>
            </a:r>
            <a:r>
              <a:rPr lang="fr-FR" sz="1800" dirty="0"/>
              <a:t>Taux d'intérêt fixe </a:t>
            </a:r>
            <a:r>
              <a:rPr lang="en-US" sz="1800" dirty="0"/>
              <a:t>= </a:t>
            </a:r>
            <a:r>
              <a:rPr lang="en-US" sz="1800" b="1" dirty="0">
                <a:solidFill>
                  <a:schemeClr val="accent1"/>
                </a:solidFill>
              </a:rPr>
              <a:t>0 %!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Portion </a:t>
            </a:r>
            <a:r>
              <a:rPr lang="fr-CA" sz="1800" dirty="0"/>
              <a:t>provinciale</a:t>
            </a:r>
            <a:r>
              <a:rPr lang="en-US" sz="1800" dirty="0"/>
              <a:t> (de </a:t>
            </a:r>
            <a:r>
              <a:rPr lang="fr-RE" sz="1800" dirty="0"/>
              <a:t>l’Ontario</a:t>
            </a:r>
            <a:r>
              <a:rPr lang="en-US" sz="1800" dirty="0"/>
              <a:t>): </a:t>
            </a:r>
            <a:r>
              <a:rPr lang="fr-FR" sz="1800" dirty="0"/>
              <a:t>Taux d'intérêt variable </a:t>
            </a:r>
            <a:r>
              <a:rPr lang="en-US" sz="1800" dirty="0"/>
              <a:t>= 6,70 % + 1,0 % = </a:t>
            </a:r>
            <a:r>
              <a:rPr lang="en-US" sz="1800" b="1" dirty="0">
                <a:solidFill>
                  <a:schemeClr val="accent1"/>
                </a:solidFill>
              </a:rPr>
              <a:t>7,70 %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			         </a:t>
            </a:r>
            <a:r>
              <a:rPr lang="fr-FR" sz="1800" dirty="0"/>
              <a:t>Taux d'intérêt fixe </a:t>
            </a:r>
            <a:r>
              <a:rPr lang="en-US" sz="1800" dirty="0"/>
              <a:t>= </a:t>
            </a:r>
            <a:r>
              <a:rPr lang="fr-FR" sz="1800" dirty="0"/>
              <a:t>pas disponible</a:t>
            </a: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1800" b="1" dirty="0">
                <a:solidFill>
                  <a:schemeClr val="accent1"/>
                </a:solidFill>
              </a:rPr>
              <a:t>Ce sont les taux d’intérêt pour les deux portions du </a:t>
            </a:r>
            <a:r>
              <a:rPr lang="en-US" sz="1800" b="1" dirty="0">
                <a:solidFill>
                  <a:schemeClr val="accent1"/>
                </a:solidFill>
              </a:rPr>
              <a:t>capital!                                           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BC90BC0-F93A-8F02-4160-27BDF34C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282"/>
            <a:ext cx="9144000" cy="17203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85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Taux d'intérêt variable vs taux fixe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828800"/>
            <a:ext cx="8638967" cy="4391246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fr-FR" sz="2000" b="1" dirty="0"/>
              <a:t>Taux d'intérêt variable</a:t>
            </a:r>
            <a:r>
              <a:rPr lang="en-US" sz="2000" b="1" dirty="0"/>
              <a:t>: </a:t>
            </a:r>
            <a:r>
              <a:rPr lang="fr-CA" sz="2000" dirty="0"/>
              <a:t>Ce taux d'intérêt varie dans le temps avec le taux préférentiel</a:t>
            </a:r>
            <a:r>
              <a:rPr lang="en-US" sz="2000" dirty="0"/>
              <a:t>. </a:t>
            </a:r>
            <a:r>
              <a:rPr lang="en-US" sz="2000" dirty="0" err="1"/>
              <a:t>Donc</a:t>
            </a:r>
            <a:r>
              <a:rPr lang="en-US" sz="2000" dirty="0"/>
              <a:t>, </a:t>
            </a:r>
            <a:r>
              <a:rPr lang="fr-CA" sz="2000" dirty="0"/>
              <a:t>les intérêts facturés pendant le remboursement de votre prêt augmenteront et diminueront avec le taux préférentiel.</a:t>
            </a: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fr-FR" sz="2000" b="1" dirty="0"/>
              <a:t>Taux d'intérêt fixe</a:t>
            </a:r>
            <a:r>
              <a:rPr lang="en-US" sz="2000" b="1" dirty="0"/>
              <a:t>: </a:t>
            </a:r>
            <a:r>
              <a:rPr lang="fr-CA" sz="2000" dirty="0"/>
              <a:t>C’est un taux d'intérêt stable</a:t>
            </a:r>
            <a:r>
              <a:rPr lang="en-US" sz="2000" dirty="0"/>
              <a:t>. Si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fr-CA" sz="2000" dirty="0"/>
              <a:t>choisissez</a:t>
            </a:r>
            <a:r>
              <a:rPr lang="en-US" sz="2000" dirty="0"/>
              <a:t> un </a:t>
            </a:r>
            <a:r>
              <a:rPr lang="en-US" sz="2000" dirty="0" err="1"/>
              <a:t>taux</a:t>
            </a:r>
            <a:r>
              <a:rPr lang="en-US" sz="2000" dirty="0"/>
              <a:t> fixe, </a:t>
            </a:r>
            <a:r>
              <a:rPr lang="fr-CA" sz="2000" dirty="0"/>
              <a:t>vous serez facturé au même taux d'intérêt tout au long de votre période de remboursement.</a:t>
            </a: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r>
              <a:rPr lang="en-US" sz="1900" b="1" dirty="0"/>
              <a:t>Source:</a:t>
            </a:r>
            <a:r>
              <a:rPr lang="en-US" sz="1800" dirty="0"/>
              <a:t> </a:t>
            </a:r>
            <a:r>
              <a:rPr lang="fr-FR" sz="1800" dirty="0">
                <a:hlinkClick r:id="rId2"/>
              </a:rPr>
              <a:t>glossaire du CSNPE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713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  <a:endParaRPr lang="en-CA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429000" y="243147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2036618" y="30133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FB6DF-93C8-5B46-7E20-A24034EB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Taux d'intérêt variable vs taux fixe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Pour la portion </a:t>
            </a:r>
            <a:r>
              <a:rPr lang="fr-CA" sz="2000" dirty="0"/>
              <a:t>fédérale, vous n’avez pas à vous préoccuper des taux d’intérêt !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Pour la portion </a:t>
            </a:r>
            <a:r>
              <a:rPr lang="fr-CA" sz="2000" dirty="0"/>
              <a:t>provinciale, vous n’avez aucun choix: on offre seulement le taux variable.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74200186-C1DC-0C19-9061-FFD0C7650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85"/>
          <a:stretch/>
        </p:blipFill>
        <p:spPr>
          <a:xfrm>
            <a:off x="84338" y="1773461"/>
            <a:ext cx="8975324" cy="16555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7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Allons</a:t>
            </a:r>
            <a:r>
              <a:rPr lang="en-CA" sz="4000" dirty="0"/>
              <a:t> plus loin:</a:t>
            </a:r>
            <a:r>
              <a:rPr lang="fr-FR" sz="4000" dirty="0"/>
              <a:t> taux d'intérêt variable vs taux fixe</a:t>
            </a:r>
            <a:r>
              <a:rPr lang="en-CA" sz="4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1"/>
            <a:ext cx="8638967" cy="4529355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fr-FR" sz="2000" b="1" dirty="0">
                <a:solidFill>
                  <a:schemeClr val="accent1"/>
                </a:solidFill>
              </a:rPr>
              <a:t>Il n'est plus possible de choisir entre un taux variable et un taux fixe. </a:t>
            </a:r>
            <a:r>
              <a:rPr lang="fr-FR" sz="2000" dirty="0"/>
              <a:t>Mais vous avez tout intérêt à connaître leurs implications. Prenons quelques minutes pour examiner leurs différences.</a:t>
            </a:r>
          </a:p>
          <a:p>
            <a:pPr marL="0" indent="0">
              <a:lnSpc>
                <a:spcPts val="2400"/>
              </a:lnSpc>
              <a:buNone/>
            </a:pPr>
            <a:endParaRPr lang="fr-CA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Choisir entre un taux variable et un taux fixe n’est </a:t>
            </a:r>
            <a:r>
              <a:rPr lang="en-US" sz="2000" dirty="0"/>
              <a:t>pas </a:t>
            </a:r>
            <a:r>
              <a:rPr lang="en-US" sz="2000" dirty="0" err="1"/>
              <a:t>si</a:t>
            </a:r>
            <a:r>
              <a:rPr lang="en-US" sz="2000" dirty="0"/>
              <a:t> simple!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Regardez l'historique des taux préférentiels au Canada pour voir comment ils ont fluctué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https://wowa.ca/taux-preferentiel-canada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Puis, répondez aux questions de discussion sur la diapo suivante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C0BDB-8FE5-CA9B-E096-AEC4E5EAA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18" y="5557140"/>
            <a:ext cx="1508775" cy="9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Pause et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Penser-partager-présenter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457200" indent="-457200">
              <a:lnSpc>
                <a:spcPts val="2600"/>
              </a:lnSpc>
              <a:buSzPct val="100000"/>
              <a:buFont typeface="Arial" panose="020B0604020202020204" pitchFamily="34" charset="0"/>
              <a:buAutoNum type="arabicPeriod"/>
            </a:pPr>
            <a:r>
              <a:rPr lang="fr-CA" sz="2000" dirty="0"/>
              <a:t>Quand le taux préférentiel est relativement élevé </a:t>
            </a:r>
            <a:r>
              <a:rPr lang="en-US" sz="2000" dirty="0"/>
              <a:t>(par ex. 4,70 %),</a:t>
            </a:r>
            <a:r>
              <a:rPr lang="fr-CA" sz="2000" dirty="0"/>
              <a:t> pensez-vous qu'il est avantageux de fixer votre taux d'intérêt à ce niveau alors que vous remboursez votre prêt étudiant</a:t>
            </a:r>
            <a:r>
              <a:rPr lang="en-US" sz="2000" dirty="0"/>
              <a:t>?</a:t>
            </a:r>
          </a:p>
          <a:p>
            <a:pPr marL="457200" indent="-457200">
              <a:lnSpc>
                <a:spcPts val="2600"/>
              </a:lnSpc>
              <a:buSzPct val="100000"/>
              <a:buAutoNum type="arabicPeriod"/>
            </a:pPr>
            <a:r>
              <a:rPr lang="fr-CA" sz="2000" dirty="0"/>
              <a:t>Quand le taux préférentiel est relativement bas </a:t>
            </a:r>
            <a:r>
              <a:rPr lang="en-US" sz="2000" dirty="0"/>
              <a:t>(par ex. 2,50 %), </a:t>
            </a:r>
            <a:r>
              <a:rPr lang="fr-CA" sz="2000" dirty="0"/>
              <a:t>pensez-vous qu'il est avantageux de fixer votre taux d'intérêt à ce niveau alors que vous remboursez votre prêt étudiant</a:t>
            </a:r>
            <a:r>
              <a:rPr lang="en-US" sz="2000" dirty="0"/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A80F8724-7A3D-3054-D5FE-42EF588F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127" y="4484536"/>
            <a:ext cx="1429382" cy="1604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788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1"/>
            <a:ext cx="8638967" cy="4155305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 </a:t>
            </a:r>
            <a:r>
              <a:rPr lang="fr-FR" sz="2000" b="1" dirty="0"/>
              <a:t>Lignes directrices</a:t>
            </a:r>
            <a:r>
              <a:rPr lang="en-US" sz="2000" b="1" dirty="0"/>
              <a:t>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Le </a:t>
            </a:r>
            <a:r>
              <a:rPr lang="fr-LU" sz="2000" dirty="0"/>
              <a:t>taux d’intérêt variable peut être plus risqué car il peut changer </a:t>
            </a:r>
            <a:r>
              <a:rPr lang="en-US" sz="2000" dirty="0"/>
              <a:t>à tout moment. </a:t>
            </a:r>
            <a:r>
              <a:rPr lang="fr-CA" sz="2000" dirty="0"/>
              <a:t>Cependant, vous allez en bénéficier si le taux préférentiel baisse</a:t>
            </a:r>
            <a:r>
              <a:rPr lang="en-US" sz="2000" dirty="0"/>
              <a:t>.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Le </a:t>
            </a:r>
            <a:r>
              <a:rPr lang="en-US" sz="2000" dirty="0" err="1"/>
              <a:t>taux</a:t>
            </a:r>
            <a:r>
              <a:rPr lang="en-US" sz="2000" dirty="0"/>
              <a:t> </a:t>
            </a:r>
            <a:r>
              <a:rPr lang="en-US" sz="2000" dirty="0" err="1"/>
              <a:t>d’intérêt</a:t>
            </a:r>
            <a:r>
              <a:rPr lang="en-US" sz="2000" dirty="0"/>
              <a:t> fixe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moins</a:t>
            </a:r>
            <a:r>
              <a:rPr lang="en-US" sz="2000" dirty="0"/>
              <a:t> risqué, car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savez</a:t>
            </a:r>
            <a:r>
              <a:rPr lang="en-US" sz="2000" dirty="0"/>
              <a:t> à </a:t>
            </a:r>
            <a:r>
              <a:rPr lang="fr-CA" sz="2000" dirty="0"/>
              <a:t>l’avance</a:t>
            </a:r>
            <a:r>
              <a:rPr lang="en-US" sz="2000" dirty="0"/>
              <a:t> </a:t>
            </a:r>
            <a:r>
              <a:rPr lang="fr-CA" sz="2000" dirty="0"/>
              <a:t>combien vous allez payer, ainsi vous pouvez mieux budgéter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Appliquez</a:t>
            </a:r>
            <a:r>
              <a:rPr lang="en-US" sz="2000" dirty="0"/>
              <a:t> </a:t>
            </a:r>
            <a:r>
              <a:rPr lang="fr-CA" sz="2000" dirty="0"/>
              <a:t>ce que vous avez appris jusqu’à maintenant en complétant</a:t>
            </a:r>
            <a:r>
              <a:rPr lang="en-US" sz="2000" dirty="0"/>
              <a:t>  </a:t>
            </a:r>
            <a:r>
              <a:rPr lang="fr-CA" sz="2000" dirty="0"/>
              <a:t>l’activité</a:t>
            </a:r>
            <a:r>
              <a:rPr lang="en-US" sz="2000" dirty="0"/>
              <a:t> </a:t>
            </a:r>
            <a:r>
              <a:rPr lang="fr-CA" sz="2000" b="1" dirty="0"/>
              <a:t>« </a:t>
            </a:r>
            <a:r>
              <a:rPr lang="en-US" sz="2000" b="1" dirty="0" err="1"/>
              <a:t>Partie</a:t>
            </a:r>
            <a:r>
              <a:rPr lang="en-US" sz="2000" b="1" dirty="0"/>
              <a:t> 2: </a:t>
            </a:r>
            <a:r>
              <a:rPr lang="fr-CA" sz="2000" b="1" dirty="0"/>
              <a:t>Intérêts »</a:t>
            </a:r>
            <a:r>
              <a:rPr lang="en-US" sz="2000" dirty="0"/>
              <a:t>.</a:t>
            </a:r>
          </a:p>
          <a:p>
            <a:pPr marL="342900" indent="-342900">
              <a:lnSpc>
                <a:spcPts val="2400"/>
              </a:lnSpc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CCE602-BF6B-E66D-B2D3-955878EB2799}"/>
              </a:ext>
            </a:extLst>
          </p:cNvPr>
          <p:cNvSpPr txBox="1">
            <a:spLocks/>
          </p:cNvSpPr>
          <p:nvPr/>
        </p:nvSpPr>
        <p:spPr bwMode="auto">
          <a:xfrm>
            <a:off x="308390" y="365128"/>
            <a:ext cx="863896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000" kern="0" dirty="0"/>
              <a:t>Allons plus loin:</a:t>
            </a:r>
            <a:r>
              <a:rPr lang="fr-FR" sz="4000" kern="0" dirty="0"/>
              <a:t> taux d'intérêt variable vs taux fixe</a:t>
            </a:r>
            <a:r>
              <a:rPr lang="en-CA" sz="40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0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Coût</a:t>
            </a:r>
            <a:r>
              <a:rPr lang="en-CA" sz="3200" dirty="0"/>
              <a:t> total du RAFEO: </a:t>
            </a:r>
            <a:r>
              <a:rPr lang="fr-FR" sz="3200" dirty="0"/>
              <a:t>aucun remboursement</a:t>
            </a:r>
            <a:endParaRPr lang="en-CA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Alors que vous remboursez votre prêt </a:t>
            </a:r>
            <a:r>
              <a:rPr lang="fr-CA" sz="2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étudian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t, le capital et les </a:t>
            </a:r>
            <a:r>
              <a:rPr lang="fr-CA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intérêts vont diminuer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avec le temps.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Pour calculer comment votre prêt diminue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fr-CA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vous devez comprendre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qu’est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un </a:t>
            </a:r>
            <a:r>
              <a:rPr lang="fr-FR" sz="2000" b="1" dirty="0"/>
              <a:t>amortissement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fr-CA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Vous apprendrez cette notion en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12</a:t>
            </a:r>
            <a:r>
              <a:rPr lang="en-US" sz="2000" baseline="30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année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Pour la 3</a:t>
            </a:r>
            <a:r>
              <a:rPr lang="en-US" sz="2000" baseline="30000" dirty="0"/>
              <a:t>e</a:t>
            </a:r>
            <a:r>
              <a:rPr lang="en-US" sz="2000" dirty="0"/>
              <a:t> </a:t>
            </a:r>
            <a:r>
              <a:rPr lang="fr-CA" sz="2000" dirty="0"/>
              <a:t>partie de cette activité</a:t>
            </a:r>
            <a:r>
              <a:rPr lang="en-US" sz="2000" dirty="0"/>
              <a:t>, nous </a:t>
            </a:r>
            <a:r>
              <a:rPr lang="fr-CA" sz="2000" dirty="0"/>
              <a:t>allons calculer </a:t>
            </a:r>
            <a:r>
              <a:rPr lang="en-US" sz="2000" dirty="0"/>
              <a:t>comment </a:t>
            </a:r>
            <a:r>
              <a:rPr lang="en-US" sz="2000" dirty="0" err="1"/>
              <a:t>votre</a:t>
            </a:r>
            <a:r>
              <a:rPr lang="en-US" sz="2000" dirty="0"/>
              <a:t> prêt </a:t>
            </a:r>
            <a:r>
              <a:rPr lang="fr-CH" sz="2000" dirty="0"/>
              <a:t>croît</a:t>
            </a:r>
            <a:r>
              <a:rPr lang="en-US" sz="2000" dirty="0"/>
              <a:t> </a:t>
            </a:r>
            <a:r>
              <a:rPr lang="fr-CA" sz="2000" b="1" dirty="0"/>
              <a:t>si vous ne faites aucun </a:t>
            </a:r>
            <a:r>
              <a:rPr lang="fr-FR" sz="2000" b="1" dirty="0"/>
              <a:t>remboursement</a:t>
            </a:r>
            <a:r>
              <a:rPr lang="en-US" sz="2000" dirty="0"/>
              <a:t>. </a:t>
            </a: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079E8-CFDC-8DAD-E870-5395AAE2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019" y="4625537"/>
            <a:ext cx="1533739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Coût</a:t>
            </a:r>
            <a:r>
              <a:rPr lang="en-CA" sz="3200" dirty="0"/>
              <a:t> total du RAFEO: </a:t>
            </a:r>
            <a:r>
              <a:rPr lang="fr-FR" sz="3200" dirty="0"/>
              <a:t>aucun remboursement</a:t>
            </a:r>
            <a:endParaRPr lang="en-CA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32186"/>
            <a:ext cx="8638967" cy="511646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 err="1"/>
              <a:t>Rappelez-vous</a:t>
            </a:r>
            <a:r>
              <a:rPr lang="en-US" sz="2000" dirty="0"/>
              <a:t>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Un prêt </a:t>
            </a:r>
            <a:r>
              <a:rPr lang="en-US" sz="2000" dirty="0" err="1"/>
              <a:t>étudiant</a:t>
            </a:r>
            <a:r>
              <a:rPr lang="en-US" sz="2000" dirty="0"/>
              <a:t> </a:t>
            </a:r>
            <a:r>
              <a:rPr lang="en-US" sz="2000" dirty="0" err="1"/>
              <a:t>RAFEO</a:t>
            </a:r>
            <a:r>
              <a:rPr lang="en-US" sz="2000" dirty="0"/>
              <a:t> </a:t>
            </a:r>
            <a:r>
              <a:rPr lang="fr-CA" sz="2000" dirty="0"/>
              <a:t>facture des </a:t>
            </a:r>
            <a:r>
              <a:rPr lang="fr-CA" sz="2000" b="1" dirty="0"/>
              <a:t>intérêts simples quotidiens</a:t>
            </a:r>
            <a:r>
              <a:rPr lang="fr-CA" sz="2000" dirty="0"/>
              <a:t>.</a:t>
            </a:r>
            <a:endParaRPr lang="en-US" sz="2000" dirty="0"/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Votre prêt n’accumule </a:t>
            </a:r>
            <a:r>
              <a:rPr lang="fr-CA" sz="2000" b="1" dirty="0"/>
              <a:t>pas</a:t>
            </a:r>
            <a:r>
              <a:rPr lang="fr-CA" sz="2000" dirty="0"/>
              <a:t> d'intérêts pendant vos études</a:t>
            </a:r>
            <a:r>
              <a:rPr lang="en-US" sz="2000" dirty="0"/>
              <a:t>!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Portion </a:t>
            </a:r>
            <a:r>
              <a:rPr lang="fr-CA" sz="2000" dirty="0"/>
              <a:t>fédérale</a:t>
            </a:r>
            <a:r>
              <a:rPr lang="en-US" sz="2000" dirty="0"/>
              <a:t>: </a:t>
            </a:r>
            <a:r>
              <a:rPr lang="en-US" sz="2000" b="1" dirty="0" err="1"/>
              <a:t>Aucun</a:t>
            </a:r>
            <a:r>
              <a:rPr lang="en-US" sz="2000" dirty="0"/>
              <a:t> </a:t>
            </a:r>
            <a:r>
              <a:rPr lang="fr-CA" sz="2000" dirty="0"/>
              <a:t>intérêt !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Portion </a:t>
            </a:r>
            <a:r>
              <a:rPr lang="fr-CA" sz="2000" dirty="0"/>
              <a:t>provinciale: Les intérêts </a:t>
            </a:r>
            <a:r>
              <a:rPr lang="fr-CA" sz="2000" b="1" dirty="0"/>
              <a:t>s’accumulent </a:t>
            </a:r>
            <a:r>
              <a:rPr lang="fr-CA" sz="2000" dirty="0"/>
              <a:t>dès la fin de vos études.</a:t>
            </a:r>
            <a:endParaRPr lang="en-US" sz="2000" dirty="0"/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Le RAFEO utilise par défaut une période de remboursement de 9,5 ans </a:t>
            </a:r>
            <a:r>
              <a:rPr lang="fr-FR" sz="2000" dirty="0"/>
              <a:t>(114 mois).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342900" indent="-342900">
              <a:lnSpc>
                <a:spcPts val="2400"/>
              </a:lnSpc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La </a:t>
            </a:r>
            <a:r>
              <a:rPr lang="fr-CA" sz="2000" b="1" dirty="0">
                <a:solidFill>
                  <a:schemeClr val="accent1"/>
                </a:solidFill>
              </a:rPr>
              <a:t>calculatrice</a:t>
            </a:r>
            <a:r>
              <a:rPr lang="en-US" sz="2000" b="1" dirty="0">
                <a:solidFill>
                  <a:schemeClr val="accent1"/>
                </a:solidFill>
              </a:rPr>
              <a:t> du </a:t>
            </a:r>
            <a:r>
              <a:rPr lang="en-US" sz="2000" b="1" dirty="0" err="1">
                <a:solidFill>
                  <a:schemeClr val="accent1"/>
                </a:solidFill>
              </a:rPr>
              <a:t>RAFEO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tient compte de tous ces facteurs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72F01-D495-820E-07A7-FA907306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5320">
            <a:off x="7292172" y="3961155"/>
            <a:ext cx="587987" cy="791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77F4F-FAC3-C66A-58F6-908C8A49EE5C}"/>
              </a:ext>
            </a:extLst>
          </p:cNvPr>
          <p:cNvSpPr txBox="1"/>
          <p:nvPr/>
        </p:nvSpPr>
        <p:spPr>
          <a:xfrm>
            <a:off x="1464082" y="4356796"/>
            <a:ext cx="5733603" cy="707886"/>
          </a:xfrm>
          <a:prstGeom prst="rect">
            <a:avLst/>
          </a:prstGeom>
          <a:solidFill>
            <a:srgbClr val="00BFD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sz="2000" dirty="0"/>
              <a:t>Cependant, il est avantageux de rembourser votre prêt plus rapidement</a:t>
            </a:r>
            <a:r>
              <a:rPr lang="en-CA" sz="2000" dirty="0"/>
              <a:t>. </a:t>
            </a:r>
            <a:r>
              <a:rPr lang="fr-CA" sz="2000" dirty="0"/>
              <a:t>Examinons</a:t>
            </a:r>
            <a:r>
              <a:rPr lang="en-CA" sz="2000" dirty="0"/>
              <a:t> </a:t>
            </a:r>
            <a:r>
              <a:rPr lang="en-CA" sz="2000" dirty="0" err="1"/>
              <a:t>cela</a:t>
            </a:r>
            <a:r>
              <a:rPr lang="en-C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8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20457"/>
            <a:ext cx="8638967" cy="469959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 err="1"/>
              <a:t>Lisez</a:t>
            </a:r>
            <a:r>
              <a:rPr lang="en-US" sz="2000" dirty="0"/>
              <a:t> la section </a:t>
            </a:r>
            <a:r>
              <a:rPr lang="fr-CA" sz="2000" b="1" dirty="0"/>
              <a:t>« </a:t>
            </a:r>
            <a:r>
              <a:rPr lang="en-US" sz="2000" b="1" dirty="0" err="1"/>
              <a:t>Partie</a:t>
            </a:r>
            <a:r>
              <a:rPr lang="en-US" sz="2000" b="1" dirty="0"/>
              <a:t> 3: </a:t>
            </a:r>
            <a:r>
              <a:rPr lang="fr-FR" sz="2000" b="1" dirty="0"/>
              <a:t>Valeur finale sans remboursement</a:t>
            </a:r>
            <a:r>
              <a:rPr lang="fr-CA" sz="2000" b="1" dirty="0"/>
              <a:t> »</a:t>
            </a:r>
            <a:r>
              <a:rPr lang="en-US" sz="2000" dirty="0"/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Entrez les informations nécessaires dans la calculatrice du RAFEO et répondez aux questions 7 à 10.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Voir la diapositive suivante concernant les particularités de la calculatrice du </a:t>
            </a:r>
            <a:r>
              <a:rPr lang="fr-CA" sz="2000" dirty="0" err="1"/>
              <a:t>RAFEO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E85EC-3121-16A2-F21A-BB1826B5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27" y="4200785"/>
            <a:ext cx="2238330" cy="13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30E72-08E8-09A3-0EE6-81715453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1" y="2645702"/>
            <a:ext cx="8788495" cy="17370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20457"/>
            <a:ext cx="8638967" cy="469959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 err="1"/>
              <a:t>L’élève</a:t>
            </a:r>
            <a:r>
              <a:rPr lang="en-US" sz="2000" dirty="0"/>
              <a:t> a le </a:t>
            </a:r>
            <a:r>
              <a:rPr lang="en-US" sz="2000" dirty="0" err="1"/>
              <a:t>choix</a:t>
            </a:r>
            <a:r>
              <a:rPr lang="en-US" sz="2000" dirty="0"/>
              <a:t> de </a:t>
            </a:r>
            <a:r>
              <a:rPr lang="en-US" sz="2000" dirty="0" err="1"/>
              <a:t>calculer</a:t>
            </a:r>
            <a:r>
              <a:rPr lang="en-US" sz="2000" dirty="0"/>
              <a:t>  le </a:t>
            </a:r>
            <a:r>
              <a:rPr lang="fr-CA" sz="2000" dirty="0"/>
              <a:t>« </a:t>
            </a:r>
            <a:r>
              <a:rPr lang="fr-FR" sz="2000" dirty="0"/>
              <a:t>total des intérêts payés</a:t>
            </a:r>
            <a:r>
              <a:rPr lang="fr-CA" sz="2000" dirty="0"/>
              <a:t> »</a:t>
            </a:r>
            <a:r>
              <a:rPr lang="en-US" sz="2000" dirty="0"/>
              <a:t> en </a:t>
            </a:r>
            <a:r>
              <a:rPr lang="fr-CA" sz="2000" dirty="0"/>
              <a:t>utilisant</a:t>
            </a:r>
            <a:r>
              <a:rPr lang="en-US" sz="2000" dirty="0"/>
              <a:t> la </a:t>
            </a:r>
            <a:r>
              <a:rPr lang="fr-CA" sz="2000" dirty="0"/>
              <a:t>feuille de </a:t>
            </a:r>
            <a:r>
              <a:rPr lang="fr-CA" sz="2000" dirty="0" err="1"/>
              <a:t>caclcul</a:t>
            </a:r>
            <a:r>
              <a:rPr lang="fr-CA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à la main. </a:t>
            </a:r>
            <a:r>
              <a:rPr lang="en-US" sz="2000" dirty="0" err="1"/>
              <a:t>Ceci</a:t>
            </a:r>
            <a:r>
              <a:rPr lang="en-US" sz="2000" dirty="0"/>
              <a:t> </a:t>
            </a:r>
            <a:r>
              <a:rPr lang="en-US" sz="2000" dirty="0" err="1"/>
              <a:t>s’applique</a:t>
            </a:r>
            <a:r>
              <a:rPr lang="en-US" sz="2000" dirty="0"/>
              <a:t> aux questions 8 à 10.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763D3-39D0-C6B6-211E-246ED6D464FA}"/>
              </a:ext>
            </a:extLst>
          </p:cNvPr>
          <p:cNvSpPr/>
          <p:nvPr/>
        </p:nvSpPr>
        <p:spPr>
          <a:xfrm>
            <a:off x="7973010" y="2770501"/>
            <a:ext cx="1042418" cy="173700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86CAA-0348-11C3-98A8-8C747720205E}"/>
              </a:ext>
            </a:extLst>
          </p:cNvPr>
          <p:cNvSpPr txBox="1"/>
          <p:nvPr/>
        </p:nvSpPr>
        <p:spPr>
          <a:xfrm>
            <a:off x="5313088" y="4788885"/>
            <a:ext cx="225540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dirty="0" err="1"/>
              <a:t>L’élève</a:t>
            </a:r>
            <a:r>
              <a:rPr lang="en-CA" sz="1600" dirty="0"/>
              <a:t> </a:t>
            </a:r>
            <a:r>
              <a:rPr lang="en-CA" sz="1600" dirty="0" err="1"/>
              <a:t>peut</a:t>
            </a:r>
            <a:r>
              <a:rPr lang="en-CA" sz="1600" dirty="0"/>
              <a:t> </a:t>
            </a:r>
            <a:r>
              <a:rPr lang="en-CA" sz="1600" dirty="0" err="1"/>
              <a:t>entrer</a:t>
            </a:r>
            <a:r>
              <a:rPr lang="en-CA" sz="1600" dirty="0"/>
              <a:t> un </a:t>
            </a:r>
            <a:r>
              <a:rPr lang="en-CA" sz="1600" dirty="0" err="1"/>
              <a:t>montant</a:t>
            </a:r>
            <a:r>
              <a:rPr lang="fr-CA" sz="1600" dirty="0"/>
              <a:t> dans ces cellules pour calculer le « total des intérêts payés ».</a:t>
            </a:r>
            <a:endParaRPr lang="en-CA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3F4F5B-F25B-2A29-C97D-98A6539CA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2667" flipH="1" flipV="1">
            <a:off x="7560333" y="4908578"/>
            <a:ext cx="1334107" cy="5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Rappel important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US" sz="2000" dirty="0" err="1"/>
              <a:t>Dans</a:t>
            </a:r>
            <a:r>
              <a:rPr lang="en-US" sz="2000" dirty="0"/>
              <a:t> la 3</a:t>
            </a:r>
            <a:r>
              <a:rPr lang="en-US" sz="2000" baseline="30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partie</a:t>
            </a:r>
            <a:r>
              <a:rPr lang="en-US" sz="2000" dirty="0"/>
              <a:t> de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fr-CA" sz="2000" dirty="0"/>
              <a:t>activité</a:t>
            </a:r>
            <a:r>
              <a:rPr lang="en-US" sz="2000" dirty="0"/>
              <a:t>, nous </a:t>
            </a:r>
            <a:r>
              <a:rPr lang="en-US" sz="2000" dirty="0" err="1"/>
              <a:t>avons</a:t>
            </a:r>
            <a:r>
              <a:rPr lang="en-US" sz="2000" dirty="0"/>
              <a:t> vu comment un prêt </a:t>
            </a:r>
            <a:r>
              <a:rPr lang="en-US" sz="2000" dirty="0" err="1"/>
              <a:t>RAFEO</a:t>
            </a:r>
            <a:r>
              <a:rPr lang="en-US" sz="2000" dirty="0"/>
              <a:t> </a:t>
            </a:r>
            <a:r>
              <a:rPr lang="fr-CA" sz="2000" dirty="0"/>
              <a:t>croît</a:t>
            </a:r>
            <a:r>
              <a:rPr lang="en-US" sz="2000" dirty="0"/>
              <a:t> sans </a:t>
            </a:r>
            <a:r>
              <a:rPr lang="fr-CA" sz="2000" dirty="0"/>
              <a:t>remboursement</a:t>
            </a:r>
            <a:r>
              <a:rPr lang="en-US" sz="2000" dirty="0"/>
              <a:t>. En </a:t>
            </a:r>
            <a:r>
              <a:rPr lang="en-US" sz="2000" dirty="0" err="1"/>
              <a:t>réalité</a:t>
            </a:r>
            <a:r>
              <a:rPr lang="en-US" sz="2000" dirty="0"/>
              <a:t>, </a:t>
            </a:r>
            <a:r>
              <a:rPr lang="fr-CA" sz="2000" dirty="0"/>
              <a:t>vous effectuerez des paiements en cours de route</a:t>
            </a:r>
            <a:r>
              <a:rPr lang="en-US" sz="2000" dirty="0"/>
              <a:t>. </a:t>
            </a:r>
            <a:r>
              <a:rPr lang="fr-CA" sz="2000" b="1" dirty="0"/>
              <a:t>Votre prêt total sera inférieur à vos calculs actuels</a:t>
            </a:r>
            <a:r>
              <a:rPr lang="fr-CA" sz="2000" dirty="0"/>
              <a:t>.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000" dirty="0"/>
          </a:p>
          <a:p>
            <a:pPr marL="0" indent="0">
              <a:lnSpc>
                <a:spcPts val="2600"/>
              </a:lnSpc>
              <a:buNone/>
            </a:pPr>
            <a:r>
              <a:rPr lang="fr-CA" sz="2000" dirty="0"/>
              <a:t>Mais vous pouvez faire des calculs plus réalistes en utilisant la </a:t>
            </a:r>
            <a:r>
              <a:rPr lang="fr-CA" sz="2000" b="1" dirty="0"/>
              <a:t>méthode d'amortissement</a:t>
            </a:r>
            <a:r>
              <a:rPr lang="en-US" sz="2000" dirty="0"/>
              <a:t>. En 12</a:t>
            </a:r>
            <a:r>
              <a:rPr lang="en-US" sz="2000" baseline="30000" dirty="0"/>
              <a:t>e</a:t>
            </a:r>
            <a:r>
              <a:rPr lang="en-US" sz="2000" dirty="0"/>
              <a:t> </a:t>
            </a:r>
            <a:r>
              <a:rPr lang="fr-WINDIES" sz="2000" dirty="0"/>
              <a:t>année</a:t>
            </a:r>
            <a:r>
              <a:rPr lang="en-US" sz="2000" dirty="0"/>
              <a:t>, </a:t>
            </a:r>
            <a:r>
              <a:rPr lang="fr-CA" sz="2000" dirty="0"/>
              <a:t>dans le cours de mathématiques</a:t>
            </a:r>
            <a:r>
              <a:rPr lang="en-US" sz="2000" dirty="0"/>
              <a:t>,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fr-CA" sz="2000" dirty="0"/>
              <a:t>apprendrez c</a:t>
            </a:r>
            <a:r>
              <a:rPr lang="en-US" sz="2000" dirty="0"/>
              <a:t>e </a:t>
            </a:r>
            <a:r>
              <a:rPr lang="en-US" sz="2000" dirty="0" err="1"/>
              <a:t>qu’est</a:t>
            </a:r>
            <a:r>
              <a:rPr lang="en-US" sz="2000" dirty="0"/>
              <a:t> un </a:t>
            </a:r>
            <a:r>
              <a:rPr lang="fr-CA" sz="2000" b="1" dirty="0"/>
              <a:t>amortissement</a:t>
            </a:r>
            <a:r>
              <a:rPr lang="en-US" sz="20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2F9329-D41C-EFB5-B45E-533E5EE157C5}"/>
              </a:ext>
            </a:extLst>
          </p:cNvPr>
          <p:cNvSpPr/>
          <p:nvPr/>
        </p:nvSpPr>
        <p:spPr>
          <a:xfrm>
            <a:off x="1440373" y="4640687"/>
            <a:ext cx="62632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AMORTISSEMENT</a:t>
            </a:r>
            <a:endParaRPr lang="en-CA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14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CA7A68-C9CF-5C90-0459-F355B134117D}"/>
              </a:ext>
            </a:extLst>
          </p:cNvPr>
          <p:cNvSpPr/>
          <p:nvPr/>
        </p:nvSpPr>
        <p:spPr>
          <a:xfrm>
            <a:off x="398912" y="5246103"/>
            <a:ext cx="8491461" cy="73407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20457"/>
            <a:ext cx="8638967" cy="469959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La </a:t>
            </a:r>
            <a:r>
              <a:rPr lang="en-US" sz="2000" dirty="0" err="1"/>
              <a:t>grande</a:t>
            </a:r>
            <a:r>
              <a:rPr lang="en-US" sz="2000" dirty="0"/>
              <a:t> question </a:t>
            </a:r>
            <a:r>
              <a:rPr lang="fr-CA" sz="2000" dirty="0"/>
              <a:t>concernant votre prêt RAFEO </a:t>
            </a:r>
            <a:r>
              <a:rPr lang="en-US" sz="2000" dirty="0" err="1"/>
              <a:t>est</a:t>
            </a:r>
            <a:r>
              <a:rPr lang="en-US" sz="2000" dirty="0"/>
              <a:t>: </a:t>
            </a:r>
            <a:r>
              <a:rPr lang="fr-CA" sz="2000" dirty="0"/>
              <a:t>« </a:t>
            </a:r>
            <a:r>
              <a:rPr lang="en-US" sz="2000" dirty="0"/>
              <a:t>comment je </a:t>
            </a:r>
            <a:r>
              <a:rPr lang="en-US" sz="2000" dirty="0" err="1"/>
              <a:t>vais</a:t>
            </a:r>
            <a:r>
              <a:rPr lang="en-US" sz="2000" dirty="0"/>
              <a:t> </a:t>
            </a:r>
            <a:r>
              <a:rPr lang="fr-CA" sz="2000" dirty="0"/>
              <a:t>le rembourser</a:t>
            </a:r>
            <a:r>
              <a:rPr lang="en-US" sz="2000" dirty="0"/>
              <a:t>?</a:t>
            </a:r>
            <a:r>
              <a:rPr lang="fr-CA" sz="2000" dirty="0"/>
              <a:t> »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Par </a:t>
            </a:r>
            <a:r>
              <a:rPr lang="en-US" sz="2000" dirty="0" err="1"/>
              <a:t>exemple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faites</a:t>
            </a:r>
            <a:r>
              <a:rPr lang="en-US" sz="2000" dirty="0"/>
              <a:t> un </a:t>
            </a:r>
            <a:r>
              <a:rPr lang="en-US" sz="2000" dirty="0" err="1"/>
              <a:t>paiement</a:t>
            </a:r>
            <a:r>
              <a:rPr lang="en-US" sz="2000" dirty="0"/>
              <a:t> </a:t>
            </a:r>
            <a:r>
              <a:rPr lang="en-US" sz="2000" dirty="0" err="1"/>
              <a:t>mensuel</a:t>
            </a:r>
            <a:r>
              <a:rPr lang="en-US" sz="2000" dirty="0"/>
              <a:t> de 100 $: </a:t>
            </a:r>
            <a:r>
              <a:rPr lang="en-US" sz="2000" b="1" dirty="0">
                <a:solidFill>
                  <a:schemeClr val="accent1"/>
                </a:solidFill>
              </a:rPr>
              <a:t>80 $ </a:t>
            </a:r>
            <a:r>
              <a:rPr lang="en-US" sz="2000" dirty="0" err="1">
                <a:solidFill>
                  <a:schemeClr val="accent1"/>
                </a:solidFill>
              </a:rPr>
              <a:t>ira</a:t>
            </a:r>
            <a:r>
              <a:rPr lang="en-US" sz="2000" dirty="0">
                <a:solidFill>
                  <a:schemeClr val="accent1"/>
                </a:solidFill>
              </a:rPr>
              <a:t> au </a:t>
            </a:r>
            <a:r>
              <a:rPr lang="en-US" sz="2000" dirty="0" err="1">
                <a:solidFill>
                  <a:schemeClr val="accent1"/>
                </a:solidFill>
              </a:rPr>
              <a:t>fédéral</a:t>
            </a:r>
            <a:r>
              <a:rPr lang="en-US" sz="2000" dirty="0">
                <a:solidFill>
                  <a:schemeClr val="accent1"/>
                </a:solidFill>
              </a:rPr>
              <a:t> et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20 $ </a:t>
            </a:r>
            <a:r>
              <a:rPr lang="en-US" sz="2000" dirty="0">
                <a:solidFill>
                  <a:schemeClr val="accent1"/>
                </a:solidFill>
              </a:rPr>
              <a:t>au provincial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En </a:t>
            </a:r>
            <a:r>
              <a:rPr lang="en-US" sz="2000" dirty="0" err="1"/>
              <a:t>effet</a:t>
            </a:r>
            <a:r>
              <a:rPr lang="en-US" sz="2000" dirty="0"/>
              <a:t>! </a:t>
            </a:r>
            <a:r>
              <a:rPr lang="fr-CA" sz="2000" dirty="0"/>
              <a:t>Votre capital du RAFEO est partagé 80/20</a:t>
            </a:r>
            <a:r>
              <a:rPr lang="en-US" sz="2000" dirty="0"/>
              <a:t>. Et </a:t>
            </a:r>
            <a:r>
              <a:rPr lang="en-US" sz="2000" dirty="0" err="1"/>
              <a:t>vos</a:t>
            </a:r>
            <a:r>
              <a:rPr lang="en-US" sz="2000" dirty="0"/>
              <a:t> </a:t>
            </a:r>
            <a:r>
              <a:rPr lang="fr-CA" sz="2000" dirty="0"/>
              <a:t>remboursements</a:t>
            </a:r>
            <a:r>
              <a:rPr lang="en-US" sz="2000" dirty="0"/>
              <a:t> </a:t>
            </a:r>
            <a:r>
              <a:rPr lang="fr-CA" sz="2000" dirty="0"/>
              <a:t>sont aussi partagés </a:t>
            </a:r>
            <a:r>
              <a:rPr lang="en-US" sz="2000" dirty="0"/>
              <a:t>80/20* !</a:t>
            </a:r>
            <a:br>
              <a:rPr lang="en-US" sz="2000" dirty="0"/>
            </a:br>
            <a:endParaRPr lang="en-US" sz="2200" dirty="0"/>
          </a:p>
          <a:p>
            <a:pPr marL="0" indent="0" algn="ctr">
              <a:lnSpc>
                <a:spcPts val="2400"/>
              </a:lnSpc>
              <a:buNone/>
            </a:pPr>
            <a:r>
              <a:rPr lang="en-US" sz="2200" dirty="0"/>
              <a:t>*</a:t>
            </a:r>
            <a:r>
              <a:rPr lang="fr-CA" sz="1900" dirty="0"/>
              <a:t>Appelez le Centre de service national de prêts aux étudiants </a:t>
            </a:r>
            <a:r>
              <a:rPr lang="en-US" sz="1900" dirty="0">
                <a:solidFill>
                  <a:schemeClr val="tx1"/>
                </a:solidFill>
              </a:rPr>
              <a:t>(CSNPE) </a:t>
            </a:r>
            <a:r>
              <a:rPr lang="fr-CA" sz="1900" dirty="0"/>
              <a:t>pour vérifier si leurs conditions ont changé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en-US" sz="22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Remboursement du </a:t>
            </a:r>
            <a:r>
              <a:rPr lang="fr-FR" sz="4000" dirty="0" err="1"/>
              <a:t>RAFEO</a:t>
            </a:r>
            <a:endParaRPr lang="en-CA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773FC-DC46-DE36-1FD3-33A64CCFD456}"/>
              </a:ext>
            </a:extLst>
          </p:cNvPr>
          <p:cNvSpPr txBox="1"/>
          <p:nvPr/>
        </p:nvSpPr>
        <p:spPr>
          <a:xfrm>
            <a:off x="477893" y="2431875"/>
            <a:ext cx="841248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000" b="1" dirty="0"/>
              <a:t>Les élèves ne savent peut-être pas </a:t>
            </a:r>
            <a:r>
              <a:rPr lang="en-US" sz="2000" b="1" dirty="0"/>
              <a:t>: </a:t>
            </a:r>
            <a:r>
              <a:rPr lang="fr-CH" sz="2000" dirty="0"/>
              <a:t>Quand vous remboursez votre </a:t>
            </a:r>
            <a:r>
              <a:rPr lang="en-US" sz="2000" dirty="0"/>
              <a:t>prêt, </a:t>
            </a:r>
            <a:r>
              <a:rPr lang="fr-CA" sz="2000" b="1" dirty="0"/>
              <a:t>80 %</a:t>
            </a:r>
            <a:r>
              <a:rPr lang="fr-CA" sz="2000" dirty="0"/>
              <a:t> du remboursement va pour le prêt fédéral</a:t>
            </a:r>
            <a:r>
              <a:rPr lang="en-US" sz="2000" dirty="0"/>
              <a:t>, et </a:t>
            </a:r>
            <a:r>
              <a:rPr lang="en-US" sz="2000" b="1" dirty="0">
                <a:solidFill>
                  <a:schemeClr val="accent1"/>
                </a:solidFill>
              </a:rPr>
              <a:t>20 %</a:t>
            </a:r>
            <a:r>
              <a:rPr lang="en-US" sz="2000" dirty="0"/>
              <a:t> </a:t>
            </a:r>
            <a:r>
              <a:rPr lang="fr-CA" sz="2000" dirty="0"/>
              <a:t>va au prêt provincial</a:t>
            </a:r>
            <a:r>
              <a:rPr lang="en-US" sz="2000" dirty="0"/>
              <a:t>*.</a:t>
            </a:r>
          </a:p>
        </p:txBody>
      </p:sp>
    </p:spTree>
    <p:extLst>
      <p:ext uri="{BB962C8B-B14F-4D97-AF65-F5344CB8AC3E}">
        <p14:creationId xmlns:p14="http://schemas.microsoft.com/office/powerpoint/2010/main" val="20375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Nous </a:t>
            </a:r>
            <a:r>
              <a:rPr lang="fr-CH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allons appliquer vos connaissances sur l’</a:t>
            </a:r>
            <a:r>
              <a:rPr lang="fr-CH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intérêt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simple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situation de la vie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réelle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le </a:t>
            </a: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</a:t>
            </a:r>
            <a:r>
              <a:rPr lang="fr-FR" sz="2000" dirty="0"/>
              <a:t>rêt étudiant du RAFEO.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Il existe plusieurs types de prêts étudiants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fr-CA" sz="2000" dirty="0"/>
              <a:t>Cette leçon porte sur le RAFEO: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FR" sz="2000" dirty="0"/>
              <a:t>Régime d’aide financière aux étudiantes et étudiants de l’Ontario.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CEF97-09C5-5A34-2FA1-6FE32EC61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79" y="4659787"/>
            <a:ext cx="1650841" cy="16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Remboursement du </a:t>
            </a:r>
            <a:r>
              <a:rPr lang="fr-FR" sz="4000" dirty="0" err="1"/>
              <a:t>RAFEO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1"/>
            <a:ext cx="8638967" cy="4529355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Y a-t-il un moyen d'économiser de l'argent</a:t>
            </a:r>
            <a:r>
              <a:rPr lang="en-US" sz="2000" dirty="0"/>
              <a:t>?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Est-il possible de réduire le prêt total du RAFEO (valeur future)</a:t>
            </a:r>
            <a:r>
              <a:rPr lang="en-US" sz="2000" dirty="0"/>
              <a:t>?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Peut-on réduire le total des intérêts que nous allons payer</a:t>
            </a:r>
            <a:r>
              <a:rPr lang="en-US" sz="2000" dirty="0"/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 algn="ctr">
              <a:lnSpc>
                <a:spcPts val="2400"/>
              </a:lnSpc>
              <a:buNone/>
            </a:pPr>
            <a:r>
              <a:rPr lang="en-US" sz="2800" b="1" dirty="0" err="1">
                <a:solidFill>
                  <a:schemeClr val="accent1"/>
                </a:solidFill>
              </a:rPr>
              <a:t>OUI</a:t>
            </a:r>
            <a:r>
              <a:rPr lang="en-US" sz="2800" b="1" dirty="0">
                <a:solidFill>
                  <a:schemeClr val="accent1"/>
                </a:solidFill>
              </a:rPr>
              <a:t>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Nous </a:t>
            </a:r>
            <a:r>
              <a:rPr lang="en-US" sz="2000" dirty="0" err="1"/>
              <a:t>allons</a:t>
            </a:r>
            <a:r>
              <a:rPr lang="en-US" sz="2000" dirty="0"/>
              <a:t> </a:t>
            </a:r>
            <a:r>
              <a:rPr lang="en-US" sz="2000" dirty="0" err="1"/>
              <a:t>voir</a:t>
            </a:r>
            <a:r>
              <a:rPr lang="en-US" sz="2000" dirty="0"/>
              <a:t> </a:t>
            </a:r>
            <a:r>
              <a:rPr lang="en-US" sz="2000" dirty="0" err="1"/>
              <a:t>deux</a:t>
            </a:r>
            <a:r>
              <a:rPr lang="en-US" sz="2000" dirty="0"/>
              <a:t> </a:t>
            </a:r>
            <a:r>
              <a:rPr lang="fr-CA" sz="2000" dirty="0"/>
              <a:t>stratégies de remboursement</a:t>
            </a:r>
            <a:r>
              <a:rPr lang="en-US" sz="2000" dirty="0"/>
              <a:t>:</a:t>
            </a:r>
          </a:p>
          <a:p>
            <a:pPr marL="457200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FR" sz="2000" dirty="0"/>
              <a:t>Effectuer des paiements forfaitaires</a:t>
            </a:r>
          </a:p>
          <a:p>
            <a:pPr marL="457200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FR" sz="2000" dirty="0"/>
              <a:t>Augmenter le paiement mensuel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3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Stratégie</a:t>
            </a:r>
            <a:r>
              <a:rPr lang="en-CA" sz="4000" dirty="0"/>
              <a:t> 1: </a:t>
            </a:r>
            <a:r>
              <a:rPr lang="fr-FR" sz="4000" dirty="0"/>
              <a:t>Paiements forfaitaires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Faire des paiements forfaitaires réduira votre capital et tous les paiements d'intérêts futurs</a:t>
            </a:r>
            <a:r>
              <a:rPr lang="en-US" sz="2000" b="1" dirty="0">
                <a:solidFill>
                  <a:schemeClr val="accent1"/>
                </a:solidFill>
              </a:rPr>
              <a:t>! </a:t>
            </a:r>
            <a:r>
              <a:rPr lang="fr-CA" sz="2000" dirty="0"/>
              <a:t>Payer plus d'argent à l'avance vous aidera à économiser de l'argent à long terme.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Voici deux scénarios possibles</a:t>
            </a:r>
            <a:r>
              <a:rPr lang="en-US" sz="2000" dirty="0"/>
              <a:t>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b="1" dirty="0"/>
              <a:t>Option A:</a:t>
            </a:r>
            <a:r>
              <a:rPr lang="en-US" sz="2000" dirty="0"/>
              <a:t> </a:t>
            </a:r>
            <a:r>
              <a:rPr lang="fr-CA" sz="2000" dirty="0"/>
              <a:t>Effectuer un paiement forfaitaire </a:t>
            </a:r>
            <a:r>
              <a:rPr lang="fr-CA" sz="2000" b="1" dirty="0">
                <a:solidFill>
                  <a:schemeClr val="accent1"/>
                </a:solidFill>
              </a:rPr>
              <a:t>avant</a:t>
            </a:r>
            <a:r>
              <a:rPr lang="fr-CA" sz="2000" b="1" dirty="0"/>
              <a:t> </a:t>
            </a:r>
            <a:r>
              <a:rPr lang="fr-CA" sz="2000" dirty="0"/>
              <a:t>la fin du programme.</a:t>
            </a:r>
            <a:endParaRPr lang="en-US" sz="2000" dirty="0"/>
          </a:p>
          <a:p>
            <a:pPr marL="342900" indent="-342900">
              <a:lnSpc>
                <a:spcPts val="2400"/>
              </a:lnSpc>
            </a:pPr>
            <a:r>
              <a:rPr lang="en-US" sz="2000" b="1" dirty="0"/>
              <a:t>Option B:</a:t>
            </a:r>
            <a:r>
              <a:rPr lang="en-US" sz="2000" dirty="0"/>
              <a:t> </a:t>
            </a:r>
            <a:r>
              <a:rPr lang="fr-CA" sz="2000" dirty="0"/>
              <a:t>Effectuer un paiement forfaitaire </a:t>
            </a:r>
            <a:r>
              <a:rPr lang="fr-CA" sz="2000" b="1" dirty="0">
                <a:solidFill>
                  <a:schemeClr val="accent1"/>
                </a:solidFill>
              </a:rPr>
              <a:t>après</a:t>
            </a:r>
            <a:r>
              <a:rPr lang="fr-CA" sz="2000" dirty="0"/>
              <a:t> la fin du programme.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503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96" y="555175"/>
            <a:ext cx="8638967" cy="680484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/>
              <a:t>Option A:</a:t>
            </a:r>
            <a:r>
              <a:rPr lang="en-US" sz="2000" dirty="0"/>
              <a:t> </a:t>
            </a:r>
            <a:r>
              <a:rPr lang="fr-CA" sz="2000" dirty="0"/>
              <a:t>Effectuer un paiement forfaitaire </a:t>
            </a:r>
            <a:r>
              <a:rPr lang="fr-CA" sz="2000" b="1" dirty="0">
                <a:solidFill>
                  <a:schemeClr val="accent1"/>
                </a:solidFill>
              </a:rPr>
              <a:t>avant</a:t>
            </a:r>
            <a:r>
              <a:rPr lang="fr-CA" sz="2000" b="1" dirty="0"/>
              <a:t> </a:t>
            </a:r>
            <a:r>
              <a:rPr lang="fr-CA" sz="2000" dirty="0"/>
              <a:t>la fin du programme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48CB77-DE22-76EB-749C-6FC44A662069}"/>
              </a:ext>
            </a:extLst>
          </p:cNvPr>
          <p:cNvSpPr/>
          <p:nvPr/>
        </p:nvSpPr>
        <p:spPr>
          <a:xfrm>
            <a:off x="1835021" y="2610640"/>
            <a:ext cx="6218699" cy="2367032"/>
          </a:xfrm>
          <a:custGeom>
            <a:avLst/>
            <a:gdLst>
              <a:gd name="connsiteX0" fmla="*/ 0 w 1879229"/>
              <a:gd name="connsiteY0" fmla="*/ 0 h 2356399"/>
              <a:gd name="connsiteX1" fmla="*/ 1879229 w 1879229"/>
              <a:gd name="connsiteY1" fmla="*/ 0 h 2356399"/>
              <a:gd name="connsiteX2" fmla="*/ 1879229 w 1879229"/>
              <a:gd name="connsiteY2" fmla="*/ 2356399 h 2356399"/>
              <a:gd name="connsiteX3" fmla="*/ 0 w 1879229"/>
              <a:gd name="connsiteY3" fmla="*/ 2356399 h 2356399"/>
              <a:gd name="connsiteX4" fmla="*/ 0 w 1879229"/>
              <a:gd name="connsiteY4" fmla="*/ 0 h 2356399"/>
              <a:gd name="connsiteX0" fmla="*/ 0 w 2347061"/>
              <a:gd name="connsiteY0" fmla="*/ 5316 h 2361715"/>
              <a:gd name="connsiteX1" fmla="*/ 2347061 w 2347061"/>
              <a:gd name="connsiteY1" fmla="*/ 0 h 2361715"/>
              <a:gd name="connsiteX2" fmla="*/ 1879229 w 2347061"/>
              <a:gd name="connsiteY2" fmla="*/ 2361715 h 2361715"/>
              <a:gd name="connsiteX3" fmla="*/ 0 w 2347061"/>
              <a:gd name="connsiteY3" fmla="*/ 2361715 h 2361715"/>
              <a:gd name="connsiteX4" fmla="*/ 0 w 2347061"/>
              <a:gd name="connsiteY4" fmla="*/ 5316 h 2361715"/>
              <a:gd name="connsiteX0" fmla="*/ 0 w 2368326"/>
              <a:gd name="connsiteY0" fmla="*/ 5316 h 2372348"/>
              <a:gd name="connsiteX1" fmla="*/ 2347061 w 2368326"/>
              <a:gd name="connsiteY1" fmla="*/ 0 h 2372348"/>
              <a:gd name="connsiteX2" fmla="*/ 2368326 w 2368326"/>
              <a:gd name="connsiteY2" fmla="*/ 2372348 h 2372348"/>
              <a:gd name="connsiteX3" fmla="*/ 0 w 2368326"/>
              <a:gd name="connsiteY3" fmla="*/ 2361715 h 2372348"/>
              <a:gd name="connsiteX4" fmla="*/ 0 w 2368326"/>
              <a:gd name="connsiteY4" fmla="*/ 5316 h 2372348"/>
              <a:gd name="connsiteX0" fmla="*/ 0 w 2373643"/>
              <a:gd name="connsiteY0" fmla="*/ 0 h 2367032"/>
              <a:gd name="connsiteX1" fmla="*/ 2373643 w 2373643"/>
              <a:gd name="connsiteY1" fmla="*/ 5317 h 2367032"/>
              <a:gd name="connsiteX2" fmla="*/ 2368326 w 2373643"/>
              <a:gd name="connsiteY2" fmla="*/ 2367032 h 2367032"/>
              <a:gd name="connsiteX3" fmla="*/ 0 w 2373643"/>
              <a:gd name="connsiteY3" fmla="*/ 2356399 h 2367032"/>
              <a:gd name="connsiteX4" fmla="*/ 0 w 2373643"/>
              <a:gd name="connsiteY4" fmla="*/ 0 h 2367032"/>
              <a:gd name="connsiteX0" fmla="*/ 0 w 2377619"/>
              <a:gd name="connsiteY0" fmla="*/ 0 h 2367032"/>
              <a:gd name="connsiteX1" fmla="*/ 2377619 w 2377619"/>
              <a:gd name="connsiteY1" fmla="*/ 1341 h 2367032"/>
              <a:gd name="connsiteX2" fmla="*/ 2368326 w 2377619"/>
              <a:gd name="connsiteY2" fmla="*/ 2367032 h 2367032"/>
              <a:gd name="connsiteX3" fmla="*/ 0 w 2377619"/>
              <a:gd name="connsiteY3" fmla="*/ 2356399 h 2367032"/>
              <a:gd name="connsiteX4" fmla="*/ 0 w 2377619"/>
              <a:gd name="connsiteY4" fmla="*/ 0 h 2367032"/>
              <a:gd name="connsiteX0" fmla="*/ 0 w 2377619"/>
              <a:gd name="connsiteY0" fmla="*/ 0 h 2367032"/>
              <a:gd name="connsiteX1" fmla="*/ 2377619 w 2377619"/>
              <a:gd name="connsiteY1" fmla="*/ 1341 h 2367032"/>
              <a:gd name="connsiteX2" fmla="*/ 2376277 w 2377619"/>
              <a:gd name="connsiteY2" fmla="*/ 2367032 h 2367032"/>
              <a:gd name="connsiteX3" fmla="*/ 0 w 2377619"/>
              <a:gd name="connsiteY3" fmla="*/ 2356399 h 2367032"/>
              <a:gd name="connsiteX4" fmla="*/ 0 w 2377619"/>
              <a:gd name="connsiteY4" fmla="*/ 0 h 236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619" h="2367032">
                <a:moveTo>
                  <a:pt x="0" y="0"/>
                </a:moveTo>
                <a:lnTo>
                  <a:pt x="2377619" y="1341"/>
                </a:lnTo>
                <a:cubicBezTo>
                  <a:pt x="2375847" y="788579"/>
                  <a:pt x="2378049" y="1579794"/>
                  <a:pt x="2376277" y="2367032"/>
                </a:cubicBezTo>
                <a:lnTo>
                  <a:pt x="0" y="2356399"/>
                </a:lnTo>
                <a:lnTo>
                  <a:pt x="0" y="0"/>
                </a:lnTo>
                <a:close/>
              </a:path>
            </a:pathLst>
          </a:custGeom>
          <a:solidFill>
            <a:srgbClr val="FD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7F20D1-EB1B-E349-8B68-3A7781AA1848}"/>
              </a:ext>
            </a:extLst>
          </p:cNvPr>
          <p:cNvSpPr/>
          <p:nvPr/>
        </p:nvSpPr>
        <p:spPr>
          <a:xfrm>
            <a:off x="1833627" y="2813920"/>
            <a:ext cx="6218698" cy="2151609"/>
          </a:xfrm>
          <a:custGeom>
            <a:avLst/>
            <a:gdLst>
              <a:gd name="connsiteX0" fmla="*/ 0 w 1946550"/>
              <a:gd name="connsiteY0" fmla="*/ 0 h 2009818"/>
              <a:gd name="connsiteX1" fmla="*/ 1946550 w 1946550"/>
              <a:gd name="connsiteY1" fmla="*/ 0 h 2009818"/>
              <a:gd name="connsiteX2" fmla="*/ 1946550 w 1946550"/>
              <a:gd name="connsiteY2" fmla="*/ 2009818 h 2009818"/>
              <a:gd name="connsiteX3" fmla="*/ 0 w 1946550"/>
              <a:gd name="connsiteY3" fmla="*/ 2009818 h 2009818"/>
              <a:gd name="connsiteX4" fmla="*/ 0 w 1946550"/>
              <a:gd name="connsiteY4" fmla="*/ 0 h 2009818"/>
              <a:gd name="connsiteX0" fmla="*/ 0 w 2149750"/>
              <a:gd name="connsiteY0" fmla="*/ 0 h 2009818"/>
              <a:gd name="connsiteX1" fmla="*/ 2149750 w 2149750"/>
              <a:gd name="connsiteY1" fmla="*/ 0 h 2009818"/>
              <a:gd name="connsiteX2" fmla="*/ 1946550 w 2149750"/>
              <a:gd name="connsiteY2" fmla="*/ 2009818 h 2009818"/>
              <a:gd name="connsiteX3" fmla="*/ 0 w 2149750"/>
              <a:gd name="connsiteY3" fmla="*/ 2009818 h 2009818"/>
              <a:gd name="connsiteX4" fmla="*/ 0 w 2149750"/>
              <a:gd name="connsiteY4" fmla="*/ 0 h 2009818"/>
              <a:gd name="connsiteX0" fmla="*/ 0 w 2348716"/>
              <a:gd name="connsiteY0" fmla="*/ 0 h 2009818"/>
              <a:gd name="connsiteX1" fmla="*/ 2348716 w 2348716"/>
              <a:gd name="connsiteY1" fmla="*/ 8467 h 2009818"/>
              <a:gd name="connsiteX2" fmla="*/ 1946550 w 2348716"/>
              <a:gd name="connsiteY2" fmla="*/ 2009818 h 2009818"/>
              <a:gd name="connsiteX3" fmla="*/ 0 w 2348716"/>
              <a:gd name="connsiteY3" fmla="*/ 2009818 h 2009818"/>
              <a:gd name="connsiteX4" fmla="*/ 0 w 2348716"/>
              <a:gd name="connsiteY4" fmla="*/ 0 h 2009818"/>
              <a:gd name="connsiteX0" fmla="*/ 0 w 2369884"/>
              <a:gd name="connsiteY0" fmla="*/ 0 h 2009818"/>
              <a:gd name="connsiteX1" fmla="*/ 2348716 w 2369884"/>
              <a:gd name="connsiteY1" fmla="*/ 8467 h 2009818"/>
              <a:gd name="connsiteX2" fmla="*/ 2369884 w 2369884"/>
              <a:gd name="connsiteY2" fmla="*/ 2005585 h 2009818"/>
              <a:gd name="connsiteX3" fmla="*/ 0 w 2369884"/>
              <a:gd name="connsiteY3" fmla="*/ 2009818 h 2009818"/>
              <a:gd name="connsiteX4" fmla="*/ 0 w 2369884"/>
              <a:gd name="connsiteY4" fmla="*/ 0 h 2009818"/>
              <a:gd name="connsiteX0" fmla="*/ 0 w 2386816"/>
              <a:gd name="connsiteY0" fmla="*/ 0 h 2009818"/>
              <a:gd name="connsiteX1" fmla="*/ 2386816 w 2386816"/>
              <a:gd name="connsiteY1" fmla="*/ 8467 h 2009818"/>
              <a:gd name="connsiteX2" fmla="*/ 2369884 w 2386816"/>
              <a:gd name="connsiteY2" fmla="*/ 2005585 h 2009818"/>
              <a:gd name="connsiteX3" fmla="*/ 0 w 2386816"/>
              <a:gd name="connsiteY3" fmla="*/ 2009818 h 2009818"/>
              <a:gd name="connsiteX4" fmla="*/ 0 w 2386816"/>
              <a:gd name="connsiteY4" fmla="*/ 0 h 2009818"/>
              <a:gd name="connsiteX0" fmla="*/ 0 w 2395284"/>
              <a:gd name="connsiteY0" fmla="*/ 0 h 2009818"/>
              <a:gd name="connsiteX1" fmla="*/ 2386816 w 2395284"/>
              <a:gd name="connsiteY1" fmla="*/ 8467 h 2009818"/>
              <a:gd name="connsiteX2" fmla="*/ 2395284 w 2395284"/>
              <a:gd name="connsiteY2" fmla="*/ 2009818 h 2009818"/>
              <a:gd name="connsiteX3" fmla="*/ 0 w 2395284"/>
              <a:gd name="connsiteY3" fmla="*/ 2009818 h 2009818"/>
              <a:gd name="connsiteX4" fmla="*/ 0 w 2395284"/>
              <a:gd name="connsiteY4" fmla="*/ 0 h 20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284" h="2009818">
                <a:moveTo>
                  <a:pt x="0" y="0"/>
                </a:moveTo>
                <a:lnTo>
                  <a:pt x="2386816" y="8467"/>
                </a:lnTo>
                <a:cubicBezTo>
                  <a:pt x="2389639" y="675584"/>
                  <a:pt x="2392461" y="1342701"/>
                  <a:pt x="2395284" y="2009818"/>
                </a:cubicBezTo>
                <a:lnTo>
                  <a:pt x="0" y="2009818"/>
                </a:lnTo>
                <a:lnTo>
                  <a:pt x="0" y="0"/>
                </a:lnTo>
                <a:close/>
              </a:path>
            </a:pathLst>
          </a:custGeom>
          <a:solidFill>
            <a:srgbClr val="F8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EEE34-562E-D73C-E062-BF93E9175A66}"/>
              </a:ext>
            </a:extLst>
          </p:cNvPr>
          <p:cNvSpPr txBox="1"/>
          <p:nvPr/>
        </p:nvSpPr>
        <p:spPr>
          <a:xfrm>
            <a:off x="4393923" y="3359890"/>
            <a:ext cx="1944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portion </a:t>
            </a:r>
            <a:r>
              <a:rPr lang="en-CA" dirty="0" err="1"/>
              <a:t>fédérale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auriez</a:t>
            </a:r>
            <a:r>
              <a:rPr lang="en-CA" dirty="0"/>
              <a:t> </a:t>
            </a:r>
            <a:r>
              <a:rPr lang="en-CA" dirty="0" err="1"/>
              <a:t>payée</a:t>
            </a:r>
            <a:r>
              <a:rPr lang="en-CA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8A014-D0A9-A73F-7DB3-150E701DE9EE}"/>
              </a:ext>
            </a:extLst>
          </p:cNvPr>
          <p:cNvSpPr txBox="1"/>
          <p:nvPr/>
        </p:nvSpPr>
        <p:spPr>
          <a:xfrm>
            <a:off x="4425939" y="3438447"/>
            <a:ext cx="1665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portion </a:t>
            </a:r>
            <a:r>
              <a:rPr lang="en-CA" dirty="0" err="1"/>
              <a:t>fédérale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paierez</a:t>
            </a:r>
            <a:r>
              <a:rPr lang="en-CA" dirty="0"/>
              <a:t> </a:t>
            </a:r>
            <a:r>
              <a:rPr lang="en-CA" dirty="0" err="1"/>
              <a:t>réellement</a:t>
            </a:r>
            <a:r>
              <a:rPr lang="en-CA" dirty="0"/>
              <a:t>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ED77918-C655-1761-7397-3334E243C58A}"/>
              </a:ext>
            </a:extLst>
          </p:cNvPr>
          <p:cNvGrpSpPr/>
          <p:nvPr/>
        </p:nvGrpSpPr>
        <p:grpSpPr>
          <a:xfrm>
            <a:off x="1833701" y="3487813"/>
            <a:ext cx="6436634" cy="1923910"/>
            <a:chOff x="1833701" y="3487813"/>
            <a:chExt cx="6436634" cy="192391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Rectangle 119">
              <a:extLst>
                <a:ext uri="{FF2B5EF4-FFF2-40B4-BE49-F238E27FC236}">
                  <a16:creationId xmlns:a16="http://schemas.microsoft.com/office/drawing/2014/main" id="{F59F89B6-7D78-DBDB-CF47-2D142C234703}"/>
                </a:ext>
              </a:extLst>
            </p:cNvPr>
            <p:cNvSpPr/>
            <p:nvPr/>
          </p:nvSpPr>
          <p:spPr>
            <a:xfrm rot="20950141">
              <a:off x="2726948" y="3487813"/>
              <a:ext cx="5543387" cy="1923910"/>
            </a:xfrm>
            <a:custGeom>
              <a:avLst/>
              <a:gdLst>
                <a:gd name="connsiteX0" fmla="*/ 0 w 3702132"/>
                <a:gd name="connsiteY0" fmla="*/ 0 h 281452"/>
                <a:gd name="connsiteX1" fmla="*/ 3702132 w 3702132"/>
                <a:gd name="connsiteY1" fmla="*/ 0 h 281452"/>
                <a:gd name="connsiteX2" fmla="*/ 3702132 w 3702132"/>
                <a:gd name="connsiteY2" fmla="*/ 281452 h 281452"/>
                <a:gd name="connsiteX3" fmla="*/ 0 w 3702132"/>
                <a:gd name="connsiteY3" fmla="*/ 281452 h 281452"/>
                <a:gd name="connsiteX4" fmla="*/ 0 w 3702132"/>
                <a:gd name="connsiteY4" fmla="*/ 0 h 281452"/>
                <a:gd name="connsiteX0" fmla="*/ 41944 w 3744076"/>
                <a:gd name="connsiteY0" fmla="*/ 0 h 281452"/>
                <a:gd name="connsiteX1" fmla="*/ 3744076 w 3744076"/>
                <a:gd name="connsiteY1" fmla="*/ 0 h 281452"/>
                <a:gd name="connsiteX2" fmla="*/ 3744076 w 3744076"/>
                <a:gd name="connsiteY2" fmla="*/ 281452 h 281452"/>
                <a:gd name="connsiteX3" fmla="*/ 0 w 3744076"/>
                <a:gd name="connsiteY3" fmla="*/ 176281 h 281452"/>
                <a:gd name="connsiteX4" fmla="*/ 41944 w 3744076"/>
                <a:gd name="connsiteY4" fmla="*/ 0 h 281452"/>
                <a:gd name="connsiteX0" fmla="*/ 36352 w 3744076"/>
                <a:gd name="connsiteY0" fmla="*/ 15121 h 281452"/>
                <a:gd name="connsiteX1" fmla="*/ 3744076 w 3744076"/>
                <a:gd name="connsiteY1" fmla="*/ 0 h 281452"/>
                <a:gd name="connsiteX2" fmla="*/ 3744076 w 3744076"/>
                <a:gd name="connsiteY2" fmla="*/ 281452 h 281452"/>
                <a:gd name="connsiteX3" fmla="*/ 0 w 3744076"/>
                <a:gd name="connsiteY3" fmla="*/ 176281 h 281452"/>
                <a:gd name="connsiteX4" fmla="*/ 36352 w 3744076"/>
                <a:gd name="connsiteY4" fmla="*/ 15121 h 281452"/>
                <a:gd name="connsiteX0" fmla="*/ 36352 w 3790821"/>
                <a:gd name="connsiteY0" fmla="*/ 19670 h 286001"/>
                <a:gd name="connsiteX1" fmla="*/ 3790821 w 3790821"/>
                <a:gd name="connsiteY1" fmla="*/ 0 h 286001"/>
                <a:gd name="connsiteX2" fmla="*/ 3744076 w 3790821"/>
                <a:gd name="connsiteY2" fmla="*/ 286001 h 286001"/>
                <a:gd name="connsiteX3" fmla="*/ 0 w 3790821"/>
                <a:gd name="connsiteY3" fmla="*/ 180830 h 286001"/>
                <a:gd name="connsiteX4" fmla="*/ 36352 w 3790821"/>
                <a:gd name="connsiteY4" fmla="*/ 19670 h 286001"/>
                <a:gd name="connsiteX0" fmla="*/ 36352 w 3790821"/>
                <a:gd name="connsiteY0" fmla="*/ 19670 h 278078"/>
                <a:gd name="connsiteX1" fmla="*/ 3790821 w 3790821"/>
                <a:gd name="connsiteY1" fmla="*/ 0 h 278078"/>
                <a:gd name="connsiteX2" fmla="*/ 3759084 w 3790821"/>
                <a:gd name="connsiteY2" fmla="*/ 278078 h 278078"/>
                <a:gd name="connsiteX3" fmla="*/ 0 w 3790821"/>
                <a:gd name="connsiteY3" fmla="*/ 180830 h 278078"/>
                <a:gd name="connsiteX4" fmla="*/ 36352 w 3790821"/>
                <a:gd name="connsiteY4" fmla="*/ 19670 h 278078"/>
                <a:gd name="connsiteX0" fmla="*/ 36352 w 3790821"/>
                <a:gd name="connsiteY0" fmla="*/ 19670 h 278078"/>
                <a:gd name="connsiteX1" fmla="*/ 3790821 w 3790821"/>
                <a:gd name="connsiteY1" fmla="*/ 0 h 278078"/>
                <a:gd name="connsiteX2" fmla="*/ 3759084 w 3790821"/>
                <a:gd name="connsiteY2" fmla="*/ 278078 h 278078"/>
                <a:gd name="connsiteX3" fmla="*/ 0 w 3790821"/>
                <a:gd name="connsiteY3" fmla="*/ 180830 h 278078"/>
                <a:gd name="connsiteX4" fmla="*/ 36352 w 3790821"/>
                <a:gd name="connsiteY4" fmla="*/ 19670 h 278078"/>
                <a:gd name="connsiteX0" fmla="*/ 36352 w 3790821"/>
                <a:gd name="connsiteY0" fmla="*/ 19670 h 271875"/>
                <a:gd name="connsiteX1" fmla="*/ 3790821 w 3790821"/>
                <a:gd name="connsiteY1" fmla="*/ 0 h 271875"/>
                <a:gd name="connsiteX2" fmla="*/ 3754873 w 3790821"/>
                <a:gd name="connsiteY2" fmla="*/ 271875 h 271875"/>
                <a:gd name="connsiteX3" fmla="*/ 0 w 3790821"/>
                <a:gd name="connsiteY3" fmla="*/ 180830 h 271875"/>
                <a:gd name="connsiteX4" fmla="*/ 36352 w 3790821"/>
                <a:gd name="connsiteY4" fmla="*/ 19670 h 271875"/>
                <a:gd name="connsiteX0" fmla="*/ 36352 w 3790821"/>
                <a:gd name="connsiteY0" fmla="*/ 19670 h 271875"/>
                <a:gd name="connsiteX1" fmla="*/ 3790821 w 3790821"/>
                <a:gd name="connsiteY1" fmla="*/ 0 h 271875"/>
                <a:gd name="connsiteX2" fmla="*/ 3754873 w 3790821"/>
                <a:gd name="connsiteY2" fmla="*/ 271875 h 271875"/>
                <a:gd name="connsiteX3" fmla="*/ 0 w 3790821"/>
                <a:gd name="connsiteY3" fmla="*/ 180830 h 271875"/>
                <a:gd name="connsiteX4" fmla="*/ 36352 w 3790821"/>
                <a:gd name="connsiteY4" fmla="*/ 19670 h 271875"/>
                <a:gd name="connsiteX0" fmla="*/ 36352 w 3790821"/>
                <a:gd name="connsiteY0" fmla="*/ 19670 h 271875"/>
                <a:gd name="connsiteX1" fmla="*/ 3790821 w 3790821"/>
                <a:gd name="connsiteY1" fmla="*/ 0 h 271875"/>
                <a:gd name="connsiteX2" fmla="*/ 3754873 w 3790821"/>
                <a:gd name="connsiteY2" fmla="*/ 271875 h 271875"/>
                <a:gd name="connsiteX3" fmla="*/ 0 w 3790821"/>
                <a:gd name="connsiteY3" fmla="*/ 180830 h 271875"/>
                <a:gd name="connsiteX4" fmla="*/ 36352 w 3790821"/>
                <a:gd name="connsiteY4" fmla="*/ 19670 h 271875"/>
                <a:gd name="connsiteX0" fmla="*/ 36352 w 3790821"/>
                <a:gd name="connsiteY0" fmla="*/ 19670 h 277194"/>
                <a:gd name="connsiteX1" fmla="*/ 3790821 w 3790821"/>
                <a:gd name="connsiteY1" fmla="*/ 0 h 277194"/>
                <a:gd name="connsiteX2" fmla="*/ 3740363 w 3790821"/>
                <a:gd name="connsiteY2" fmla="*/ 277194 h 277194"/>
                <a:gd name="connsiteX3" fmla="*/ 0 w 3790821"/>
                <a:gd name="connsiteY3" fmla="*/ 180830 h 277194"/>
                <a:gd name="connsiteX4" fmla="*/ 36352 w 3790821"/>
                <a:gd name="connsiteY4" fmla="*/ 19670 h 277194"/>
                <a:gd name="connsiteX0" fmla="*/ 254361 w 4008830"/>
                <a:gd name="connsiteY0" fmla="*/ 19670 h 1292023"/>
                <a:gd name="connsiteX1" fmla="*/ 4008830 w 4008830"/>
                <a:gd name="connsiteY1" fmla="*/ 0 h 1292023"/>
                <a:gd name="connsiteX2" fmla="*/ 3958372 w 4008830"/>
                <a:gd name="connsiteY2" fmla="*/ 277194 h 1292023"/>
                <a:gd name="connsiteX3" fmla="*/ 0 w 4008830"/>
                <a:gd name="connsiteY3" fmla="*/ 1292023 h 1292023"/>
                <a:gd name="connsiteX4" fmla="*/ 254361 w 4008830"/>
                <a:gd name="connsiteY4" fmla="*/ 19670 h 1292023"/>
                <a:gd name="connsiteX0" fmla="*/ 254361 w 4008830"/>
                <a:gd name="connsiteY0" fmla="*/ 19670 h 2018202"/>
                <a:gd name="connsiteX1" fmla="*/ 4008830 w 4008830"/>
                <a:gd name="connsiteY1" fmla="*/ 0 h 2018202"/>
                <a:gd name="connsiteX2" fmla="*/ 3609043 w 4008830"/>
                <a:gd name="connsiteY2" fmla="*/ 2018202 h 2018202"/>
                <a:gd name="connsiteX3" fmla="*/ 0 w 4008830"/>
                <a:gd name="connsiteY3" fmla="*/ 1292023 h 2018202"/>
                <a:gd name="connsiteX4" fmla="*/ 254361 w 4008830"/>
                <a:gd name="connsiteY4" fmla="*/ 19670 h 2018202"/>
                <a:gd name="connsiteX0" fmla="*/ 254361 w 4008830"/>
                <a:gd name="connsiteY0" fmla="*/ 19670 h 2005761"/>
                <a:gd name="connsiteX1" fmla="*/ 4008830 w 4008830"/>
                <a:gd name="connsiteY1" fmla="*/ 0 h 2005761"/>
                <a:gd name="connsiteX2" fmla="*/ 3600597 w 4008830"/>
                <a:gd name="connsiteY2" fmla="*/ 2005761 h 2005761"/>
                <a:gd name="connsiteX3" fmla="*/ 0 w 4008830"/>
                <a:gd name="connsiteY3" fmla="*/ 1292023 h 2005761"/>
                <a:gd name="connsiteX4" fmla="*/ 254361 w 4008830"/>
                <a:gd name="connsiteY4" fmla="*/ 19670 h 2005761"/>
                <a:gd name="connsiteX0" fmla="*/ 254361 w 4008830"/>
                <a:gd name="connsiteY0" fmla="*/ 19670 h 2004762"/>
                <a:gd name="connsiteX1" fmla="*/ 4008830 w 4008830"/>
                <a:gd name="connsiteY1" fmla="*/ 0 h 2004762"/>
                <a:gd name="connsiteX2" fmla="*/ 3595376 w 4008830"/>
                <a:gd name="connsiteY2" fmla="*/ 2004762 h 2004762"/>
                <a:gd name="connsiteX3" fmla="*/ 0 w 4008830"/>
                <a:gd name="connsiteY3" fmla="*/ 1292023 h 2004762"/>
                <a:gd name="connsiteX4" fmla="*/ 254361 w 4008830"/>
                <a:gd name="connsiteY4" fmla="*/ 19670 h 2004762"/>
                <a:gd name="connsiteX0" fmla="*/ 254361 w 4008830"/>
                <a:gd name="connsiteY0" fmla="*/ 19670 h 1986873"/>
                <a:gd name="connsiteX1" fmla="*/ 4008830 w 4008830"/>
                <a:gd name="connsiteY1" fmla="*/ 0 h 1986873"/>
                <a:gd name="connsiteX2" fmla="*/ 3615037 w 4008830"/>
                <a:gd name="connsiteY2" fmla="*/ 1986873 h 1986873"/>
                <a:gd name="connsiteX3" fmla="*/ 0 w 4008830"/>
                <a:gd name="connsiteY3" fmla="*/ 1292023 h 1986873"/>
                <a:gd name="connsiteX4" fmla="*/ 254361 w 4008830"/>
                <a:gd name="connsiteY4" fmla="*/ 19670 h 1986873"/>
                <a:gd name="connsiteX0" fmla="*/ 254361 w 4008830"/>
                <a:gd name="connsiteY0" fmla="*/ 19670 h 2002225"/>
                <a:gd name="connsiteX1" fmla="*/ 4008830 w 4008830"/>
                <a:gd name="connsiteY1" fmla="*/ 0 h 2002225"/>
                <a:gd name="connsiteX2" fmla="*/ 3765952 w 4008830"/>
                <a:gd name="connsiteY2" fmla="*/ 2002225 h 2002225"/>
                <a:gd name="connsiteX3" fmla="*/ 0 w 4008830"/>
                <a:gd name="connsiteY3" fmla="*/ 1292023 h 2002225"/>
                <a:gd name="connsiteX4" fmla="*/ 254361 w 4008830"/>
                <a:gd name="connsiteY4" fmla="*/ 19670 h 2002225"/>
                <a:gd name="connsiteX0" fmla="*/ 202370 w 4008830"/>
                <a:gd name="connsiteY0" fmla="*/ 29105 h 2002225"/>
                <a:gd name="connsiteX1" fmla="*/ 4008830 w 4008830"/>
                <a:gd name="connsiteY1" fmla="*/ 0 h 2002225"/>
                <a:gd name="connsiteX2" fmla="*/ 3765952 w 4008830"/>
                <a:gd name="connsiteY2" fmla="*/ 2002225 h 2002225"/>
                <a:gd name="connsiteX3" fmla="*/ 0 w 4008830"/>
                <a:gd name="connsiteY3" fmla="*/ 1292023 h 2002225"/>
                <a:gd name="connsiteX4" fmla="*/ 202370 w 4008830"/>
                <a:gd name="connsiteY4" fmla="*/ 29105 h 2002225"/>
                <a:gd name="connsiteX0" fmla="*/ 94574 w 3901034"/>
                <a:gd name="connsiteY0" fmla="*/ 29105 h 2002225"/>
                <a:gd name="connsiteX1" fmla="*/ 3901034 w 3901034"/>
                <a:gd name="connsiteY1" fmla="*/ 0 h 2002225"/>
                <a:gd name="connsiteX2" fmla="*/ 3658156 w 3901034"/>
                <a:gd name="connsiteY2" fmla="*/ 2002225 h 2002225"/>
                <a:gd name="connsiteX3" fmla="*/ 0 w 3901034"/>
                <a:gd name="connsiteY3" fmla="*/ 834726 h 2002225"/>
                <a:gd name="connsiteX4" fmla="*/ 94574 w 3901034"/>
                <a:gd name="connsiteY4" fmla="*/ 29105 h 2002225"/>
                <a:gd name="connsiteX0" fmla="*/ 87742 w 3901034"/>
                <a:gd name="connsiteY0" fmla="*/ 20482 h 2002225"/>
                <a:gd name="connsiteX1" fmla="*/ 3901034 w 3901034"/>
                <a:gd name="connsiteY1" fmla="*/ 0 h 2002225"/>
                <a:gd name="connsiteX2" fmla="*/ 3658156 w 3901034"/>
                <a:gd name="connsiteY2" fmla="*/ 2002225 h 2002225"/>
                <a:gd name="connsiteX3" fmla="*/ 0 w 3901034"/>
                <a:gd name="connsiteY3" fmla="*/ 834726 h 2002225"/>
                <a:gd name="connsiteX4" fmla="*/ 87742 w 3901034"/>
                <a:gd name="connsiteY4" fmla="*/ 20482 h 2002225"/>
                <a:gd name="connsiteX0" fmla="*/ 185881 w 3999173"/>
                <a:gd name="connsiteY0" fmla="*/ 20482 h 2002225"/>
                <a:gd name="connsiteX1" fmla="*/ 3999173 w 3999173"/>
                <a:gd name="connsiteY1" fmla="*/ 0 h 2002225"/>
                <a:gd name="connsiteX2" fmla="*/ 3756295 w 3999173"/>
                <a:gd name="connsiteY2" fmla="*/ 2002225 h 2002225"/>
                <a:gd name="connsiteX3" fmla="*/ 0 w 3999173"/>
                <a:gd name="connsiteY3" fmla="*/ 1170359 h 2002225"/>
                <a:gd name="connsiteX4" fmla="*/ 185881 w 3999173"/>
                <a:gd name="connsiteY4" fmla="*/ 20482 h 2002225"/>
                <a:gd name="connsiteX0" fmla="*/ 185881 w 3999173"/>
                <a:gd name="connsiteY0" fmla="*/ 20482 h 1989464"/>
                <a:gd name="connsiteX1" fmla="*/ 3999173 w 3999173"/>
                <a:gd name="connsiteY1" fmla="*/ 0 h 1989464"/>
                <a:gd name="connsiteX2" fmla="*/ 3673747 w 3999173"/>
                <a:gd name="connsiteY2" fmla="*/ 1989464 h 1989464"/>
                <a:gd name="connsiteX3" fmla="*/ 0 w 3999173"/>
                <a:gd name="connsiteY3" fmla="*/ 1170359 h 1989464"/>
                <a:gd name="connsiteX4" fmla="*/ 185881 w 3999173"/>
                <a:gd name="connsiteY4" fmla="*/ 20482 h 1989464"/>
                <a:gd name="connsiteX0" fmla="*/ 185881 w 3982087"/>
                <a:gd name="connsiteY0" fmla="*/ 2593 h 1971575"/>
                <a:gd name="connsiteX1" fmla="*/ 3982087 w 3982087"/>
                <a:gd name="connsiteY1" fmla="*/ 0 h 1971575"/>
                <a:gd name="connsiteX2" fmla="*/ 3673747 w 3982087"/>
                <a:gd name="connsiteY2" fmla="*/ 1971575 h 1971575"/>
                <a:gd name="connsiteX3" fmla="*/ 0 w 3982087"/>
                <a:gd name="connsiteY3" fmla="*/ 1152470 h 1971575"/>
                <a:gd name="connsiteX4" fmla="*/ 185881 w 3982087"/>
                <a:gd name="connsiteY4" fmla="*/ 2593 h 1971575"/>
                <a:gd name="connsiteX0" fmla="*/ 185881 w 3982087"/>
                <a:gd name="connsiteY0" fmla="*/ 2593 h 1964582"/>
                <a:gd name="connsiteX1" fmla="*/ 3982087 w 3982087"/>
                <a:gd name="connsiteY1" fmla="*/ 0 h 1964582"/>
                <a:gd name="connsiteX2" fmla="*/ 3641982 w 3982087"/>
                <a:gd name="connsiteY2" fmla="*/ 1964582 h 1964582"/>
                <a:gd name="connsiteX3" fmla="*/ 0 w 3982087"/>
                <a:gd name="connsiteY3" fmla="*/ 1152470 h 1964582"/>
                <a:gd name="connsiteX4" fmla="*/ 185881 w 3982087"/>
                <a:gd name="connsiteY4" fmla="*/ 2593 h 1964582"/>
                <a:gd name="connsiteX0" fmla="*/ 185881 w 3982087"/>
                <a:gd name="connsiteY0" fmla="*/ 2593 h 1943696"/>
                <a:gd name="connsiteX1" fmla="*/ 3982087 w 3982087"/>
                <a:gd name="connsiteY1" fmla="*/ 0 h 1943696"/>
                <a:gd name="connsiteX2" fmla="*/ 3645455 w 3982087"/>
                <a:gd name="connsiteY2" fmla="*/ 1943696 h 1943696"/>
                <a:gd name="connsiteX3" fmla="*/ 0 w 3982087"/>
                <a:gd name="connsiteY3" fmla="*/ 1152470 h 1943696"/>
                <a:gd name="connsiteX4" fmla="*/ 185881 w 3982087"/>
                <a:gd name="connsiteY4" fmla="*/ 2593 h 1943696"/>
                <a:gd name="connsiteX0" fmla="*/ 172383 w 3982087"/>
                <a:gd name="connsiteY0" fmla="*/ 140351 h 1943696"/>
                <a:gd name="connsiteX1" fmla="*/ 3982087 w 3982087"/>
                <a:gd name="connsiteY1" fmla="*/ 0 h 1943696"/>
                <a:gd name="connsiteX2" fmla="*/ 3645455 w 3982087"/>
                <a:gd name="connsiteY2" fmla="*/ 1943696 h 1943696"/>
                <a:gd name="connsiteX3" fmla="*/ 0 w 3982087"/>
                <a:gd name="connsiteY3" fmla="*/ 1152470 h 1943696"/>
                <a:gd name="connsiteX4" fmla="*/ 172383 w 3982087"/>
                <a:gd name="connsiteY4" fmla="*/ 140351 h 1943696"/>
                <a:gd name="connsiteX0" fmla="*/ 172382 w 3982087"/>
                <a:gd name="connsiteY0" fmla="*/ 140351 h 1943696"/>
                <a:gd name="connsiteX1" fmla="*/ 3982087 w 3982087"/>
                <a:gd name="connsiteY1" fmla="*/ 0 h 1943696"/>
                <a:gd name="connsiteX2" fmla="*/ 3645455 w 3982087"/>
                <a:gd name="connsiteY2" fmla="*/ 1943696 h 1943696"/>
                <a:gd name="connsiteX3" fmla="*/ 0 w 3982087"/>
                <a:gd name="connsiteY3" fmla="*/ 1152470 h 1943696"/>
                <a:gd name="connsiteX4" fmla="*/ 172382 w 3982087"/>
                <a:gd name="connsiteY4" fmla="*/ 140351 h 1943696"/>
                <a:gd name="connsiteX0" fmla="*/ 154427 w 3982087"/>
                <a:gd name="connsiteY0" fmla="*/ 163461 h 1943696"/>
                <a:gd name="connsiteX1" fmla="*/ 3982087 w 3982087"/>
                <a:gd name="connsiteY1" fmla="*/ 0 h 1943696"/>
                <a:gd name="connsiteX2" fmla="*/ 3645455 w 3982087"/>
                <a:gd name="connsiteY2" fmla="*/ 1943696 h 1943696"/>
                <a:gd name="connsiteX3" fmla="*/ 0 w 3982087"/>
                <a:gd name="connsiteY3" fmla="*/ 1152470 h 1943696"/>
                <a:gd name="connsiteX4" fmla="*/ 154427 w 3982087"/>
                <a:gd name="connsiteY4" fmla="*/ 163461 h 1943696"/>
                <a:gd name="connsiteX0" fmla="*/ 154427 w 3973208"/>
                <a:gd name="connsiteY0" fmla="*/ 138352 h 1918587"/>
                <a:gd name="connsiteX1" fmla="*/ 3973208 w 3973208"/>
                <a:gd name="connsiteY1" fmla="*/ 0 h 1918587"/>
                <a:gd name="connsiteX2" fmla="*/ 3645455 w 3973208"/>
                <a:gd name="connsiteY2" fmla="*/ 1918587 h 1918587"/>
                <a:gd name="connsiteX3" fmla="*/ 0 w 3973208"/>
                <a:gd name="connsiteY3" fmla="*/ 1127361 h 1918587"/>
                <a:gd name="connsiteX4" fmla="*/ 154427 w 3973208"/>
                <a:gd name="connsiteY4" fmla="*/ 138352 h 1918587"/>
                <a:gd name="connsiteX0" fmla="*/ 163503 w 3973208"/>
                <a:gd name="connsiteY0" fmla="*/ 140351 h 1918587"/>
                <a:gd name="connsiteX1" fmla="*/ 3973208 w 3973208"/>
                <a:gd name="connsiteY1" fmla="*/ 0 h 1918587"/>
                <a:gd name="connsiteX2" fmla="*/ 3645455 w 3973208"/>
                <a:gd name="connsiteY2" fmla="*/ 1918587 h 1918587"/>
                <a:gd name="connsiteX3" fmla="*/ 0 w 3973208"/>
                <a:gd name="connsiteY3" fmla="*/ 1127361 h 1918587"/>
                <a:gd name="connsiteX4" fmla="*/ 163503 w 3973208"/>
                <a:gd name="connsiteY4" fmla="*/ 140351 h 1918587"/>
                <a:gd name="connsiteX0" fmla="*/ 161569 w 3971274"/>
                <a:gd name="connsiteY0" fmla="*/ 140351 h 1918587"/>
                <a:gd name="connsiteX1" fmla="*/ 3971274 w 3971274"/>
                <a:gd name="connsiteY1" fmla="*/ 0 h 1918587"/>
                <a:gd name="connsiteX2" fmla="*/ 3643521 w 3971274"/>
                <a:gd name="connsiteY2" fmla="*/ 1918587 h 1918587"/>
                <a:gd name="connsiteX3" fmla="*/ 0 w 3971274"/>
                <a:gd name="connsiteY3" fmla="*/ 1144024 h 1918587"/>
                <a:gd name="connsiteX4" fmla="*/ 161569 w 3971274"/>
                <a:gd name="connsiteY4" fmla="*/ 140351 h 1918587"/>
                <a:gd name="connsiteX0" fmla="*/ 0 w 4663814"/>
                <a:gd name="connsiteY0" fmla="*/ 147176 h 1918587"/>
                <a:gd name="connsiteX1" fmla="*/ 4663814 w 4663814"/>
                <a:gd name="connsiteY1" fmla="*/ 0 h 1918587"/>
                <a:gd name="connsiteX2" fmla="*/ 4336061 w 4663814"/>
                <a:gd name="connsiteY2" fmla="*/ 1918587 h 1918587"/>
                <a:gd name="connsiteX3" fmla="*/ 692540 w 4663814"/>
                <a:gd name="connsiteY3" fmla="*/ 1144024 h 1918587"/>
                <a:gd name="connsiteX4" fmla="*/ 0 w 4663814"/>
                <a:gd name="connsiteY4" fmla="*/ 147176 h 1918587"/>
                <a:gd name="connsiteX0" fmla="*/ 85384 w 4749198"/>
                <a:gd name="connsiteY0" fmla="*/ 147176 h 1918587"/>
                <a:gd name="connsiteX1" fmla="*/ 4749198 w 4749198"/>
                <a:gd name="connsiteY1" fmla="*/ 0 h 1918587"/>
                <a:gd name="connsiteX2" fmla="*/ 4421445 w 4749198"/>
                <a:gd name="connsiteY2" fmla="*/ 1918587 h 1918587"/>
                <a:gd name="connsiteX3" fmla="*/ 0 w 4749198"/>
                <a:gd name="connsiteY3" fmla="*/ 994415 h 1918587"/>
                <a:gd name="connsiteX4" fmla="*/ 85384 w 4749198"/>
                <a:gd name="connsiteY4" fmla="*/ 147176 h 1918587"/>
                <a:gd name="connsiteX0" fmla="*/ 121686 w 4749198"/>
                <a:gd name="connsiteY0" fmla="*/ 155168 h 1918587"/>
                <a:gd name="connsiteX1" fmla="*/ 4749198 w 4749198"/>
                <a:gd name="connsiteY1" fmla="*/ 0 h 1918587"/>
                <a:gd name="connsiteX2" fmla="*/ 4421445 w 4749198"/>
                <a:gd name="connsiteY2" fmla="*/ 1918587 h 1918587"/>
                <a:gd name="connsiteX3" fmla="*/ 0 w 4749198"/>
                <a:gd name="connsiteY3" fmla="*/ 994415 h 1918587"/>
                <a:gd name="connsiteX4" fmla="*/ 121686 w 4749198"/>
                <a:gd name="connsiteY4" fmla="*/ 155168 h 1918587"/>
                <a:gd name="connsiteX0" fmla="*/ 164039 w 4791551"/>
                <a:gd name="connsiteY0" fmla="*/ 155168 h 1918587"/>
                <a:gd name="connsiteX1" fmla="*/ 4791551 w 4791551"/>
                <a:gd name="connsiteY1" fmla="*/ 0 h 1918587"/>
                <a:gd name="connsiteX2" fmla="*/ 4463798 w 4791551"/>
                <a:gd name="connsiteY2" fmla="*/ 1918587 h 1918587"/>
                <a:gd name="connsiteX3" fmla="*/ 0 w 4791551"/>
                <a:gd name="connsiteY3" fmla="*/ 985091 h 1918587"/>
                <a:gd name="connsiteX4" fmla="*/ 164039 w 4791551"/>
                <a:gd name="connsiteY4" fmla="*/ 155168 h 1918587"/>
                <a:gd name="connsiteX0" fmla="*/ 157988 w 4791551"/>
                <a:gd name="connsiteY0" fmla="*/ 153836 h 1918587"/>
                <a:gd name="connsiteX1" fmla="*/ 4791551 w 4791551"/>
                <a:gd name="connsiteY1" fmla="*/ 0 h 1918587"/>
                <a:gd name="connsiteX2" fmla="*/ 4463798 w 4791551"/>
                <a:gd name="connsiteY2" fmla="*/ 1918587 h 1918587"/>
                <a:gd name="connsiteX3" fmla="*/ 0 w 4791551"/>
                <a:gd name="connsiteY3" fmla="*/ 985091 h 1918587"/>
                <a:gd name="connsiteX4" fmla="*/ 157988 w 4791551"/>
                <a:gd name="connsiteY4" fmla="*/ 153836 h 1918587"/>
                <a:gd name="connsiteX0" fmla="*/ 150779 w 4784342"/>
                <a:gd name="connsiteY0" fmla="*/ 153836 h 1918587"/>
                <a:gd name="connsiteX1" fmla="*/ 4784342 w 4784342"/>
                <a:gd name="connsiteY1" fmla="*/ 0 h 1918587"/>
                <a:gd name="connsiteX2" fmla="*/ 4456589 w 4784342"/>
                <a:gd name="connsiteY2" fmla="*/ 1918587 h 1918587"/>
                <a:gd name="connsiteX3" fmla="*/ 0 w 4784342"/>
                <a:gd name="connsiteY3" fmla="*/ 979460 h 1918587"/>
                <a:gd name="connsiteX4" fmla="*/ 150779 w 4784342"/>
                <a:gd name="connsiteY4" fmla="*/ 153836 h 1918587"/>
                <a:gd name="connsiteX0" fmla="*/ 150779 w 4784342"/>
                <a:gd name="connsiteY0" fmla="*/ 153836 h 1923910"/>
                <a:gd name="connsiteX1" fmla="*/ 4784342 w 4784342"/>
                <a:gd name="connsiteY1" fmla="*/ 0 h 1923910"/>
                <a:gd name="connsiteX2" fmla="*/ 4459731 w 4784342"/>
                <a:gd name="connsiteY2" fmla="*/ 1923910 h 1923910"/>
                <a:gd name="connsiteX3" fmla="*/ 0 w 4784342"/>
                <a:gd name="connsiteY3" fmla="*/ 979460 h 1923910"/>
                <a:gd name="connsiteX4" fmla="*/ 150779 w 4784342"/>
                <a:gd name="connsiteY4" fmla="*/ 153836 h 1923910"/>
                <a:gd name="connsiteX0" fmla="*/ 150779 w 4784342"/>
                <a:gd name="connsiteY0" fmla="*/ 153836 h 1923910"/>
                <a:gd name="connsiteX1" fmla="*/ 4784342 w 4784342"/>
                <a:gd name="connsiteY1" fmla="*/ 0 h 1923910"/>
                <a:gd name="connsiteX2" fmla="*/ 4459731 w 4784342"/>
                <a:gd name="connsiteY2" fmla="*/ 1923910 h 1923910"/>
                <a:gd name="connsiteX3" fmla="*/ 0 w 4784342"/>
                <a:gd name="connsiteY3" fmla="*/ 979460 h 1923910"/>
                <a:gd name="connsiteX4" fmla="*/ 150779 w 4784342"/>
                <a:gd name="connsiteY4" fmla="*/ 153836 h 192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4342" h="1923910">
                  <a:moveTo>
                    <a:pt x="150779" y="153836"/>
                  </a:moveTo>
                  <a:lnTo>
                    <a:pt x="4784342" y="0"/>
                  </a:lnTo>
                  <a:cubicBezTo>
                    <a:pt x="4773763" y="92693"/>
                    <a:pt x="4474520" y="1837420"/>
                    <a:pt x="4459731" y="1923910"/>
                  </a:cubicBezTo>
                  <a:lnTo>
                    <a:pt x="0" y="979460"/>
                  </a:lnTo>
                  <a:lnTo>
                    <a:pt x="150779" y="153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6CA2E5A-5C7E-FE5D-BD75-4EC0B2CFD2C6}"/>
                </a:ext>
              </a:extLst>
            </p:cNvPr>
            <p:cNvSpPr/>
            <p:nvPr/>
          </p:nvSpPr>
          <p:spPr>
            <a:xfrm>
              <a:off x="1833701" y="4134677"/>
              <a:ext cx="1060842" cy="853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53CEDF-ED0C-3BCB-CE86-87DA9B676AB7}"/>
              </a:ext>
            </a:extLst>
          </p:cNvPr>
          <p:cNvGrpSpPr/>
          <p:nvPr/>
        </p:nvGrpSpPr>
        <p:grpSpPr>
          <a:xfrm>
            <a:off x="1824035" y="3328141"/>
            <a:ext cx="6220874" cy="1652921"/>
            <a:chOff x="1824035" y="3328141"/>
            <a:chExt cx="6220874" cy="1652921"/>
          </a:xfrm>
        </p:grpSpPr>
        <p:sp>
          <p:nvSpPr>
            <p:cNvPr id="11" name="Flowchart: Manual Input 117">
              <a:extLst>
                <a:ext uri="{FF2B5EF4-FFF2-40B4-BE49-F238E27FC236}">
                  <a16:creationId xmlns:a16="http://schemas.microsoft.com/office/drawing/2014/main" id="{7B7ACF18-94D2-1DEF-6721-922B4CF8A292}"/>
                </a:ext>
              </a:extLst>
            </p:cNvPr>
            <p:cNvSpPr/>
            <p:nvPr/>
          </p:nvSpPr>
          <p:spPr>
            <a:xfrm>
              <a:off x="2785625" y="3328141"/>
              <a:ext cx="5259284" cy="165292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66"/>
                <a:gd name="connsiteY0" fmla="*/ 4403 h 12403"/>
                <a:gd name="connsiteX1" fmla="*/ 10066 w 10066"/>
                <a:gd name="connsiteY1" fmla="*/ 0 h 12403"/>
                <a:gd name="connsiteX2" fmla="*/ 10000 w 10066"/>
                <a:gd name="connsiteY2" fmla="*/ 12403 h 12403"/>
                <a:gd name="connsiteX3" fmla="*/ 0 w 10066"/>
                <a:gd name="connsiteY3" fmla="*/ 12403 h 12403"/>
                <a:gd name="connsiteX4" fmla="*/ 0 w 10066"/>
                <a:gd name="connsiteY4" fmla="*/ 4403 h 12403"/>
                <a:gd name="connsiteX0" fmla="*/ 0 w 10004"/>
                <a:gd name="connsiteY0" fmla="*/ 9558 h 17558"/>
                <a:gd name="connsiteX1" fmla="*/ 9973 w 10004"/>
                <a:gd name="connsiteY1" fmla="*/ 0 h 17558"/>
                <a:gd name="connsiteX2" fmla="*/ 10000 w 10004"/>
                <a:gd name="connsiteY2" fmla="*/ 17558 h 17558"/>
                <a:gd name="connsiteX3" fmla="*/ 0 w 10004"/>
                <a:gd name="connsiteY3" fmla="*/ 17558 h 17558"/>
                <a:gd name="connsiteX4" fmla="*/ 0 w 10004"/>
                <a:gd name="connsiteY4" fmla="*/ 9558 h 17558"/>
                <a:gd name="connsiteX0" fmla="*/ 0 w 10004"/>
                <a:gd name="connsiteY0" fmla="*/ 9558 h 17558"/>
                <a:gd name="connsiteX1" fmla="*/ 9973 w 10004"/>
                <a:gd name="connsiteY1" fmla="*/ 0 h 17558"/>
                <a:gd name="connsiteX2" fmla="*/ 10000 w 10004"/>
                <a:gd name="connsiteY2" fmla="*/ 17558 h 17558"/>
                <a:gd name="connsiteX3" fmla="*/ 0 w 10004"/>
                <a:gd name="connsiteY3" fmla="*/ 17558 h 17558"/>
                <a:gd name="connsiteX4" fmla="*/ 0 w 10004"/>
                <a:gd name="connsiteY4" fmla="*/ 9558 h 17558"/>
                <a:gd name="connsiteX0" fmla="*/ 0 w 10006"/>
                <a:gd name="connsiteY0" fmla="*/ 9558 h 17558"/>
                <a:gd name="connsiteX1" fmla="*/ 10002 w 10006"/>
                <a:gd name="connsiteY1" fmla="*/ 0 h 17558"/>
                <a:gd name="connsiteX2" fmla="*/ 10000 w 10006"/>
                <a:gd name="connsiteY2" fmla="*/ 17558 h 17558"/>
                <a:gd name="connsiteX3" fmla="*/ 0 w 10006"/>
                <a:gd name="connsiteY3" fmla="*/ 17558 h 17558"/>
                <a:gd name="connsiteX4" fmla="*/ 0 w 10006"/>
                <a:gd name="connsiteY4" fmla="*/ 9558 h 17558"/>
                <a:gd name="connsiteX0" fmla="*/ 0 w 10012"/>
                <a:gd name="connsiteY0" fmla="*/ 9558 h 17558"/>
                <a:gd name="connsiteX1" fmla="*/ 10002 w 10012"/>
                <a:gd name="connsiteY1" fmla="*/ 0 h 17558"/>
                <a:gd name="connsiteX2" fmla="*/ 10000 w 10012"/>
                <a:gd name="connsiteY2" fmla="*/ 17558 h 17558"/>
                <a:gd name="connsiteX3" fmla="*/ 0 w 10012"/>
                <a:gd name="connsiteY3" fmla="*/ 17558 h 17558"/>
                <a:gd name="connsiteX4" fmla="*/ 0 w 10012"/>
                <a:gd name="connsiteY4" fmla="*/ 9558 h 17558"/>
                <a:gd name="connsiteX0" fmla="*/ 0 w 10012"/>
                <a:gd name="connsiteY0" fmla="*/ 9558 h 17601"/>
                <a:gd name="connsiteX1" fmla="*/ 10002 w 10012"/>
                <a:gd name="connsiteY1" fmla="*/ 0 h 17601"/>
                <a:gd name="connsiteX2" fmla="*/ 10000 w 10012"/>
                <a:gd name="connsiteY2" fmla="*/ 17601 h 17601"/>
                <a:gd name="connsiteX3" fmla="*/ 0 w 10012"/>
                <a:gd name="connsiteY3" fmla="*/ 17558 h 17601"/>
                <a:gd name="connsiteX4" fmla="*/ 0 w 10012"/>
                <a:gd name="connsiteY4" fmla="*/ 9558 h 17601"/>
                <a:gd name="connsiteX0" fmla="*/ 0 w 10012"/>
                <a:gd name="connsiteY0" fmla="*/ 9558 h 17601"/>
                <a:gd name="connsiteX1" fmla="*/ 10002 w 10012"/>
                <a:gd name="connsiteY1" fmla="*/ 0 h 17601"/>
                <a:gd name="connsiteX2" fmla="*/ 10000 w 10012"/>
                <a:gd name="connsiteY2" fmla="*/ 17601 h 17601"/>
                <a:gd name="connsiteX3" fmla="*/ 0 w 10012"/>
                <a:gd name="connsiteY3" fmla="*/ 17558 h 17601"/>
                <a:gd name="connsiteX4" fmla="*/ 0 w 10012"/>
                <a:gd name="connsiteY4" fmla="*/ 9558 h 17601"/>
                <a:gd name="connsiteX0" fmla="*/ 0 w 10006"/>
                <a:gd name="connsiteY0" fmla="*/ 9558 h 17601"/>
                <a:gd name="connsiteX1" fmla="*/ 10002 w 10006"/>
                <a:gd name="connsiteY1" fmla="*/ 0 h 17601"/>
                <a:gd name="connsiteX2" fmla="*/ 10000 w 10006"/>
                <a:gd name="connsiteY2" fmla="*/ 17601 h 17601"/>
                <a:gd name="connsiteX3" fmla="*/ 0 w 10006"/>
                <a:gd name="connsiteY3" fmla="*/ 17558 h 17601"/>
                <a:gd name="connsiteX4" fmla="*/ 0 w 10006"/>
                <a:gd name="connsiteY4" fmla="*/ 9558 h 17601"/>
                <a:gd name="connsiteX0" fmla="*/ 0 w 10035"/>
                <a:gd name="connsiteY0" fmla="*/ 9558 h 17601"/>
                <a:gd name="connsiteX1" fmla="*/ 10031 w 10035"/>
                <a:gd name="connsiteY1" fmla="*/ 0 h 17601"/>
                <a:gd name="connsiteX2" fmla="*/ 10029 w 10035"/>
                <a:gd name="connsiteY2" fmla="*/ 17601 h 17601"/>
                <a:gd name="connsiteX3" fmla="*/ 29 w 10035"/>
                <a:gd name="connsiteY3" fmla="*/ 17558 h 17601"/>
                <a:gd name="connsiteX4" fmla="*/ 0 w 10035"/>
                <a:gd name="connsiteY4" fmla="*/ 9558 h 17601"/>
                <a:gd name="connsiteX0" fmla="*/ 2 w 10037"/>
                <a:gd name="connsiteY0" fmla="*/ 9558 h 17644"/>
                <a:gd name="connsiteX1" fmla="*/ 10033 w 10037"/>
                <a:gd name="connsiteY1" fmla="*/ 0 h 17644"/>
                <a:gd name="connsiteX2" fmla="*/ 10031 w 10037"/>
                <a:gd name="connsiteY2" fmla="*/ 17601 h 17644"/>
                <a:gd name="connsiteX3" fmla="*/ 2 w 10037"/>
                <a:gd name="connsiteY3" fmla="*/ 17644 h 17644"/>
                <a:gd name="connsiteX4" fmla="*/ 2 w 10037"/>
                <a:gd name="connsiteY4" fmla="*/ 9558 h 17644"/>
                <a:gd name="connsiteX0" fmla="*/ 0 w 10035"/>
                <a:gd name="connsiteY0" fmla="*/ 9558 h 17644"/>
                <a:gd name="connsiteX1" fmla="*/ 10031 w 10035"/>
                <a:gd name="connsiteY1" fmla="*/ 0 h 17644"/>
                <a:gd name="connsiteX2" fmla="*/ 10029 w 10035"/>
                <a:gd name="connsiteY2" fmla="*/ 17601 h 17644"/>
                <a:gd name="connsiteX3" fmla="*/ 0 w 10035"/>
                <a:gd name="connsiteY3" fmla="*/ 17644 h 17644"/>
                <a:gd name="connsiteX4" fmla="*/ 0 w 10035"/>
                <a:gd name="connsiteY4" fmla="*/ 9558 h 17644"/>
                <a:gd name="connsiteX0" fmla="*/ 0 w 10035"/>
                <a:gd name="connsiteY0" fmla="*/ 9558 h 17687"/>
                <a:gd name="connsiteX1" fmla="*/ 10031 w 10035"/>
                <a:gd name="connsiteY1" fmla="*/ 0 h 17687"/>
                <a:gd name="connsiteX2" fmla="*/ 10029 w 10035"/>
                <a:gd name="connsiteY2" fmla="*/ 17601 h 17687"/>
                <a:gd name="connsiteX3" fmla="*/ 0 w 10035"/>
                <a:gd name="connsiteY3" fmla="*/ 17687 h 17687"/>
                <a:gd name="connsiteX4" fmla="*/ 0 w 10035"/>
                <a:gd name="connsiteY4" fmla="*/ 9558 h 17687"/>
                <a:gd name="connsiteX0" fmla="*/ 0 w 10044"/>
                <a:gd name="connsiteY0" fmla="*/ 10819 h 18948"/>
                <a:gd name="connsiteX1" fmla="*/ 10042 w 10044"/>
                <a:gd name="connsiteY1" fmla="*/ 0 h 18948"/>
                <a:gd name="connsiteX2" fmla="*/ 10029 w 10044"/>
                <a:gd name="connsiteY2" fmla="*/ 18862 h 18948"/>
                <a:gd name="connsiteX3" fmla="*/ 0 w 10044"/>
                <a:gd name="connsiteY3" fmla="*/ 18948 h 18948"/>
                <a:gd name="connsiteX4" fmla="*/ 0 w 10044"/>
                <a:gd name="connsiteY4" fmla="*/ 10819 h 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4" h="18948">
                  <a:moveTo>
                    <a:pt x="0" y="10819"/>
                  </a:moveTo>
                  <a:cubicBezTo>
                    <a:pt x="3344" y="7633"/>
                    <a:pt x="6698" y="3186"/>
                    <a:pt x="10042" y="0"/>
                  </a:cubicBezTo>
                  <a:cubicBezTo>
                    <a:pt x="10049" y="4263"/>
                    <a:pt x="10037" y="18251"/>
                    <a:pt x="10029" y="18862"/>
                  </a:cubicBezTo>
                  <a:lnTo>
                    <a:pt x="0" y="18948"/>
                  </a:lnTo>
                  <a:cubicBezTo>
                    <a:pt x="33" y="16238"/>
                    <a:pt x="10" y="13486"/>
                    <a:pt x="0" y="1081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657146-70F1-707F-4DC3-A65B65E5B1E6}"/>
                </a:ext>
              </a:extLst>
            </p:cNvPr>
            <p:cNvSpPr/>
            <p:nvPr/>
          </p:nvSpPr>
          <p:spPr>
            <a:xfrm>
              <a:off x="1824035" y="4262599"/>
              <a:ext cx="970997" cy="709630"/>
            </a:xfrm>
            <a:prstGeom prst="rect">
              <a:avLst/>
            </a:prstGeom>
            <a:solidFill>
              <a:srgbClr val="85D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B81E79-CBF4-F74C-1BCA-9EB7734ECB05}"/>
              </a:ext>
            </a:extLst>
          </p:cNvPr>
          <p:cNvSpPr txBox="1"/>
          <p:nvPr/>
        </p:nvSpPr>
        <p:spPr>
          <a:xfrm>
            <a:off x="4564288" y="3954680"/>
            <a:ext cx="1868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portion provincial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auriez</a:t>
            </a:r>
            <a:r>
              <a:rPr lang="en-CA" dirty="0"/>
              <a:t> </a:t>
            </a:r>
            <a:r>
              <a:rPr lang="en-CA" dirty="0" err="1"/>
              <a:t>payée</a:t>
            </a:r>
            <a:r>
              <a:rPr lang="en-CA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498B55-6A06-F52E-6B43-9772E35C15E9}"/>
              </a:ext>
            </a:extLst>
          </p:cNvPr>
          <p:cNvSpPr/>
          <p:nvPr/>
        </p:nvSpPr>
        <p:spPr>
          <a:xfrm>
            <a:off x="1140746" y="4144685"/>
            <a:ext cx="684825" cy="8286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C8693C-EB0E-5906-5B7B-D33B3777A9FF}"/>
              </a:ext>
            </a:extLst>
          </p:cNvPr>
          <p:cNvSpPr/>
          <p:nvPr/>
        </p:nvSpPr>
        <p:spPr>
          <a:xfrm>
            <a:off x="1140747" y="2611305"/>
            <a:ext cx="700905" cy="1512322"/>
          </a:xfrm>
          <a:prstGeom prst="rect">
            <a:avLst/>
          </a:prstGeom>
          <a:solidFill>
            <a:srgbClr val="F8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FDB50F-8F0F-F84F-D141-6C616039319E}"/>
              </a:ext>
            </a:extLst>
          </p:cNvPr>
          <p:cNvCxnSpPr>
            <a:cxnSpLocks/>
          </p:cNvCxnSpPr>
          <p:nvPr/>
        </p:nvCxnSpPr>
        <p:spPr>
          <a:xfrm>
            <a:off x="1140747" y="2600129"/>
            <a:ext cx="68404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686637-05FB-A138-0D8B-939D38B09351}"/>
              </a:ext>
            </a:extLst>
          </p:cNvPr>
          <p:cNvCxnSpPr>
            <a:cxnSpLocks/>
          </p:cNvCxnSpPr>
          <p:nvPr/>
        </p:nvCxnSpPr>
        <p:spPr>
          <a:xfrm>
            <a:off x="1130649" y="4131273"/>
            <a:ext cx="69338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DCF7D3F-8BC1-B80F-A3F5-26AD4C1B5134}"/>
              </a:ext>
            </a:extLst>
          </p:cNvPr>
          <p:cNvSpPr txBox="1"/>
          <p:nvPr/>
        </p:nvSpPr>
        <p:spPr>
          <a:xfrm>
            <a:off x="1749278" y="5863111"/>
            <a:ext cx="3098797" cy="954107"/>
          </a:xfrm>
          <a:prstGeom prst="rect">
            <a:avLst/>
          </a:prstGeom>
          <a:solidFill>
            <a:srgbClr val="FFFF99">
              <a:alpha val="3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Fin des études</a:t>
            </a:r>
          </a:p>
          <a:p>
            <a:pPr algn="ctr"/>
            <a:r>
              <a:rPr lang="en-CA" b="1" dirty="0" err="1"/>
              <a:t>Fédéral</a:t>
            </a:r>
            <a:r>
              <a:rPr lang="en-CA" b="1" dirty="0"/>
              <a:t> : </a:t>
            </a:r>
            <a:r>
              <a:rPr lang="en-CA" dirty="0" err="1"/>
              <a:t>aucun</a:t>
            </a:r>
            <a:r>
              <a:rPr lang="en-CA" dirty="0"/>
              <a:t> </a:t>
            </a:r>
            <a:r>
              <a:rPr lang="en-CA" dirty="0" err="1"/>
              <a:t>intérêt</a:t>
            </a:r>
            <a:endParaRPr lang="en-CA" dirty="0"/>
          </a:p>
          <a:p>
            <a:pPr algn="ctr"/>
            <a:r>
              <a:rPr lang="en-CA" b="1" dirty="0"/>
              <a:t>Provincial : </a:t>
            </a:r>
            <a:r>
              <a:rPr lang="fr-FR" dirty="0"/>
              <a:t>accumule des intérêts immédiatement</a:t>
            </a:r>
            <a:endParaRPr lang="en-C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3AB18-AB63-B6AF-61B7-BE8032C9F067}"/>
              </a:ext>
            </a:extLst>
          </p:cNvPr>
          <p:cNvSpPr txBox="1"/>
          <p:nvPr/>
        </p:nvSpPr>
        <p:spPr>
          <a:xfrm>
            <a:off x="974825" y="5309955"/>
            <a:ext cx="1675459" cy="523220"/>
          </a:xfrm>
          <a:prstGeom prst="rect">
            <a:avLst/>
          </a:prstGeom>
          <a:solidFill>
            <a:schemeClr val="tx2">
              <a:lumMod val="65000"/>
              <a:alpha val="32941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Faire un </a:t>
            </a:r>
            <a:r>
              <a:rPr lang="en-CA" dirty="0" err="1"/>
              <a:t>paiement</a:t>
            </a:r>
            <a:r>
              <a:rPr lang="en-CA" dirty="0"/>
              <a:t> </a:t>
            </a:r>
          </a:p>
          <a:p>
            <a:r>
              <a:rPr lang="en-CA" dirty="0" err="1"/>
              <a:t>forfaitaire</a:t>
            </a:r>
            <a:endParaRPr lang="en-C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0E3357-4ADF-2388-D933-07CE7AE962CF}"/>
              </a:ext>
            </a:extLst>
          </p:cNvPr>
          <p:cNvSpPr txBox="1"/>
          <p:nvPr/>
        </p:nvSpPr>
        <p:spPr>
          <a:xfrm>
            <a:off x="8070646" y="2939835"/>
            <a:ext cx="968746" cy="461665"/>
          </a:xfrm>
          <a:prstGeom prst="rect">
            <a:avLst/>
          </a:prstGeom>
          <a:solidFill>
            <a:srgbClr val="FFFF99">
              <a:alpha val="32941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200" dirty="0"/>
              <a:t>Argent </a:t>
            </a:r>
            <a:r>
              <a:rPr lang="fr-CA" sz="1200" dirty="0"/>
              <a:t>économisé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A08C97-01F4-D5E9-7B3B-777D3D68364A}"/>
              </a:ext>
            </a:extLst>
          </p:cNvPr>
          <p:cNvSpPr txBox="1"/>
          <p:nvPr/>
        </p:nvSpPr>
        <p:spPr>
          <a:xfrm>
            <a:off x="8077916" y="2405560"/>
            <a:ext cx="972908" cy="461665"/>
          </a:xfrm>
          <a:prstGeom prst="rect">
            <a:avLst/>
          </a:prstGeom>
          <a:solidFill>
            <a:srgbClr val="FFFF99">
              <a:alpha val="32941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200" dirty="0"/>
              <a:t>Argent </a:t>
            </a:r>
            <a:r>
              <a:rPr lang="en-CA" sz="1200" dirty="0" err="1"/>
              <a:t>économisé</a:t>
            </a:r>
            <a:endParaRPr lang="en-CA" sz="12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8CAAF7-9E2C-37FA-A8BA-7D713DBEBE91}"/>
              </a:ext>
            </a:extLst>
          </p:cNvPr>
          <p:cNvGrpSpPr/>
          <p:nvPr/>
        </p:nvGrpSpPr>
        <p:grpSpPr>
          <a:xfrm>
            <a:off x="345653" y="1409211"/>
            <a:ext cx="7953733" cy="3969874"/>
            <a:chOff x="281855" y="1409211"/>
            <a:chExt cx="7953733" cy="396987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5A45009-DC9B-B4E6-FC26-CF754562E5E8}"/>
                </a:ext>
              </a:extLst>
            </p:cNvPr>
            <p:cNvGrpSpPr/>
            <p:nvPr/>
          </p:nvGrpSpPr>
          <p:grpSpPr>
            <a:xfrm>
              <a:off x="1056753" y="1409211"/>
              <a:ext cx="7058442" cy="3585680"/>
              <a:chOff x="760192" y="2459538"/>
              <a:chExt cx="7058442" cy="3585680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F8A5E64-F09E-9D53-D180-F2E618831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0290" y="2459538"/>
                <a:ext cx="0" cy="35856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8B0004C-55A4-9268-805F-1BEF43F4A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192" y="6030930"/>
                <a:ext cx="705844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003271-3AE0-D836-DBEA-4C9F1F5C1AA0}"/>
                </a:ext>
              </a:extLst>
            </p:cNvPr>
            <p:cNvSpPr txBox="1"/>
            <p:nvPr/>
          </p:nvSpPr>
          <p:spPr>
            <a:xfrm>
              <a:off x="281855" y="1409211"/>
              <a:ext cx="9313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Prêt</a:t>
              </a:r>
            </a:p>
            <a:p>
              <a:r>
                <a:rPr lang="en-CA" b="1" dirty="0" err="1"/>
                <a:t>RAFEO</a:t>
              </a:r>
              <a:r>
                <a:rPr lang="en-CA" b="1" dirty="0"/>
                <a:t> ($)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63FBBC-A3CA-4925-D705-CD98722764DB}"/>
                </a:ext>
              </a:extLst>
            </p:cNvPr>
            <p:cNvSpPr txBox="1"/>
            <p:nvPr/>
          </p:nvSpPr>
          <p:spPr>
            <a:xfrm>
              <a:off x="7361761" y="5071308"/>
              <a:ext cx="873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Temps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746834C-383E-DD3A-CF96-A9A4C8835FB7}"/>
              </a:ext>
            </a:extLst>
          </p:cNvPr>
          <p:cNvCxnSpPr>
            <a:cxnSpLocks/>
          </p:cNvCxnSpPr>
          <p:nvPr/>
        </p:nvCxnSpPr>
        <p:spPr>
          <a:xfrm>
            <a:off x="2795032" y="1382135"/>
            <a:ext cx="10172" cy="445104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3386ECF1-A6CA-00C0-4CCC-CBFA2C848523}"/>
              </a:ext>
            </a:extLst>
          </p:cNvPr>
          <p:cNvSpPr/>
          <p:nvPr/>
        </p:nvSpPr>
        <p:spPr>
          <a:xfrm>
            <a:off x="140833" y="2606989"/>
            <a:ext cx="128531" cy="2365967"/>
          </a:xfrm>
          <a:prstGeom prst="lef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805BF4-2401-BB63-37C7-019AFBA129D2}"/>
              </a:ext>
            </a:extLst>
          </p:cNvPr>
          <p:cNvSpPr txBox="1"/>
          <p:nvPr/>
        </p:nvSpPr>
        <p:spPr>
          <a:xfrm>
            <a:off x="131461" y="2616557"/>
            <a:ext cx="83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Portion</a:t>
            </a:r>
          </a:p>
          <a:p>
            <a:r>
              <a:rPr lang="fr-WINDIES" sz="1200" dirty="0">
                <a:solidFill>
                  <a:schemeClr val="accent6">
                    <a:lumMod val="75000"/>
                  </a:schemeClr>
                </a:solidFill>
              </a:rPr>
              <a:t>fédérale</a:t>
            </a:r>
          </a:p>
        </p:txBody>
      </p:sp>
      <p:sp>
        <p:nvSpPr>
          <p:cNvPr id="46" name="Left Bracket 45">
            <a:extLst>
              <a:ext uri="{FF2B5EF4-FFF2-40B4-BE49-F238E27FC236}">
                <a16:creationId xmlns:a16="http://schemas.microsoft.com/office/drawing/2014/main" id="{093B97EB-2569-0A7A-B7B4-B720A6951BF1}"/>
              </a:ext>
            </a:extLst>
          </p:cNvPr>
          <p:cNvSpPr/>
          <p:nvPr/>
        </p:nvSpPr>
        <p:spPr>
          <a:xfrm>
            <a:off x="331106" y="4130129"/>
            <a:ext cx="128531" cy="843287"/>
          </a:xfrm>
          <a:prstGeom prst="leftBracket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0E79D5-92B7-4771-8A59-62AA919294D9}"/>
              </a:ext>
            </a:extLst>
          </p:cNvPr>
          <p:cNvSpPr txBox="1"/>
          <p:nvPr/>
        </p:nvSpPr>
        <p:spPr>
          <a:xfrm>
            <a:off x="297660" y="4138661"/>
            <a:ext cx="100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4"/>
                </a:solidFill>
              </a:rPr>
              <a:t>Portion</a:t>
            </a:r>
          </a:p>
          <a:p>
            <a:r>
              <a:rPr lang="en-CA" sz="1200" dirty="0" err="1">
                <a:solidFill>
                  <a:schemeClr val="accent4"/>
                </a:solidFill>
              </a:rPr>
              <a:t>provinciale</a:t>
            </a:r>
            <a:endParaRPr lang="en-CA" sz="1200" dirty="0">
              <a:solidFill>
                <a:schemeClr val="accent4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64F950-0900-184E-B963-66FA6D99F64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795036" y="2984114"/>
            <a:ext cx="5245160" cy="114324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6B7BD09-36FF-B413-B8DB-A04A1E506FC9}"/>
              </a:ext>
            </a:extLst>
          </p:cNvPr>
          <p:cNvSpPr txBox="1"/>
          <p:nvPr/>
        </p:nvSpPr>
        <p:spPr>
          <a:xfrm>
            <a:off x="4539778" y="4009515"/>
            <a:ext cx="1868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portion </a:t>
            </a:r>
            <a:r>
              <a:rPr lang="en-CA" dirty="0" err="1"/>
              <a:t>provinciale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paierez</a:t>
            </a:r>
            <a:r>
              <a:rPr lang="en-CA" dirty="0"/>
              <a:t> </a:t>
            </a:r>
            <a:r>
              <a:rPr lang="en-CA" dirty="0" err="1"/>
              <a:t>réellement</a:t>
            </a:r>
            <a:r>
              <a:rPr lang="en-CA" dirty="0"/>
              <a:t>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F333C5-3CEB-48D4-F3FE-1D839B0082DC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1874723" y="2605240"/>
            <a:ext cx="6178997" cy="6741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F823C8-6BD4-48F3-7A3E-1799765FB6C8}"/>
              </a:ext>
            </a:extLst>
          </p:cNvPr>
          <p:cNvCxnSpPr>
            <a:cxnSpLocks/>
            <a:endCxn id="78" idx="0"/>
          </p:cNvCxnSpPr>
          <p:nvPr/>
        </p:nvCxnSpPr>
        <p:spPr>
          <a:xfrm flipH="1" flipV="1">
            <a:off x="1833627" y="2813920"/>
            <a:ext cx="19698" cy="14018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EFBBB75-5833-DF81-47E6-43EBCFAAA84C}"/>
              </a:ext>
            </a:extLst>
          </p:cNvPr>
          <p:cNvCxnSpPr>
            <a:cxnSpLocks/>
          </p:cNvCxnSpPr>
          <p:nvPr/>
        </p:nvCxnSpPr>
        <p:spPr>
          <a:xfrm>
            <a:off x="1841229" y="4262599"/>
            <a:ext cx="94695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650E578-B9E7-3724-3A9E-3378974130B7}"/>
              </a:ext>
            </a:extLst>
          </p:cNvPr>
          <p:cNvCxnSpPr>
            <a:cxnSpLocks/>
          </p:cNvCxnSpPr>
          <p:nvPr/>
        </p:nvCxnSpPr>
        <p:spPr>
          <a:xfrm flipV="1">
            <a:off x="1850125" y="4121663"/>
            <a:ext cx="923281" cy="9422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718CF6-4564-749D-ACD7-B10ECF7AE542}"/>
              </a:ext>
            </a:extLst>
          </p:cNvPr>
          <p:cNvCxnSpPr>
            <a:cxnSpLocks/>
          </p:cNvCxnSpPr>
          <p:nvPr/>
        </p:nvCxnSpPr>
        <p:spPr>
          <a:xfrm>
            <a:off x="1833701" y="1393246"/>
            <a:ext cx="0" cy="387728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2EF138-ACD1-EC2A-B369-8D4572A51060}"/>
              </a:ext>
            </a:extLst>
          </p:cNvPr>
          <p:cNvCxnSpPr>
            <a:cxnSpLocks/>
          </p:cNvCxnSpPr>
          <p:nvPr/>
        </p:nvCxnSpPr>
        <p:spPr>
          <a:xfrm>
            <a:off x="7945047" y="2976406"/>
            <a:ext cx="0" cy="3517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DB385E-B09D-2B2E-64AD-778B9AD2F5EC}"/>
              </a:ext>
            </a:extLst>
          </p:cNvPr>
          <p:cNvCxnSpPr>
            <a:cxnSpLocks/>
          </p:cNvCxnSpPr>
          <p:nvPr/>
        </p:nvCxnSpPr>
        <p:spPr>
          <a:xfrm>
            <a:off x="7855097" y="2562447"/>
            <a:ext cx="0" cy="2733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F895FE-29ED-5F11-9EA2-CB54D406775B}"/>
              </a:ext>
            </a:extLst>
          </p:cNvPr>
          <p:cNvCxnSpPr>
            <a:cxnSpLocks/>
          </p:cNvCxnSpPr>
          <p:nvPr/>
        </p:nvCxnSpPr>
        <p:spPr>
          <a:xfrm>
            <a:off x="1847393" y="2835830"/>
            <a:ext cx="6190821" cy="306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BA4384-8C7B-451A-8EF3-1DAAEF2953B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785625" y="3307446"/>
            <a:ext cx="5254570" cy="96448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6" grpId="0"/>
      <p:bldP spid="6" grpId="1"/>
      <p:bldP spid="8" grpId="0"/>
      <p:bldP spid="8" grpId="1"/>
      <p:bldP spid="10" grpId="0"/>
      <p:bldP spid="10" grpId="1"/>
      <p:bldP spid="23" grpId="0" animBg="1"/>
      <p:bldP spid="28" grpId="0" animBg="1"/>
      <p:bldP spid="29" grpId="0" animBg="1"/>
      <p:bldP spid="32" grpId="0" animBg="1"/>
      <p:bldP spid="44" grpId="0" animBg="1"/>
      <p:bldP spid="45" grpId="0"/>
      <p:bldP spid="46" grpId="0" animBg="1"/>
      <p:bldP spid="47" grpId="0"/>
      <p:bldP spid="49" grpId="0"/>
      <p:bldP spid="4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480470" cy="896112"/>
          </a:xfrm>
        </p:spPr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88557"/>
            <a:ext cx="8638967" cy="473148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Pour la </a:t>
            </a:r>
            <a:r>
              <a:rPr lang="fr-CA" sz="2000" b="1" dirty="0"/>
              <a:t>« </a:t>
            </a:r>
            <a:r>
              <a:rPr lang="en-US" sz="2000" b="1" dirty="0" err="1"/>
              <a:t>Partie</a:t>
            </a:r>
            <a:r>
              <a:rPr lang="en-US" sz="2000" b="1" dirty="0"/>
              <a:t> 4: Faire un </a:t>
            </a:r>
            <a:r>
              <a:rPr lang="fr-CA" sz="2000" b="1" dirty="0"/>
              <a:t>paiement forfaitaire »</a:t>
            </a:r>
            <a:r>
              <a:rPr lang="en-US" sz="2000" dirty="0"/>
              <a:t>, nous </a:t>
            </a:r>
            <a:r>
              <a:rPr lang="en-US" sz="2000" dirty="0" err="1"/>
              <a:t>allons</a:t>
            </a:r>
            <a:r>
              <a:rPr lang="en-US" sz="2000" dirty="0"/>
              <a:t> examiner l’</a:t>
            </a:r>
            <a:r>
              <a:rPr lang="fr-CA" sz="2000" dirty="0"/>
              <a:t>« </a:t>
            </a:r>
            <a:r>
              <a:rPr lang="fr-CA" sz="2000" b="1" dirty="0"/>
              <a:t>Option</a:t>
            </a:r>
            <a:r>
              <a:rPr lang="en-US" sz="2000" b="1" dirty="0"/>
              <a:t> A: </a:t>
            </a:r>
            <a:r>
              <a:rPr lang="fr-CA" sz="2000" b="1" dirty="0"/>
              <a:t>Avant la fin du programme »</a:t>
            </a:r>
            <a:r>
              <a:rPr lang="en-US" sz="2000" dirty="0"/>
              <a:t>. </a:t>
            </a:r>
            <a:r>
              <a:rPr lang="fr-WINDIES" sz="2000" dirty="0"/>
              <a:t>Utilisez la calculatrice </a:t>
            </a:r>
            <a:r>
              <a:rPr lang="en-US" sz="2000" dirty="0"/>
              <a:t>du </a:t>
            </a:r>
            <a:r>
              <a:rPr lang="en-US" sz="2000" dirty="0" err="1"/>
              <a:t>RAFEO</a:t>
            </a:r>
            <a:r>
              <a:rPr lang="en-US" sz="2000" dirty="0"/>
              <a:t> pour les questions 11 à 15.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7C78A-19B1-67EF-CB55-C649364F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746">
            <a:off x="6119793" y="4608279"/>
            <a:ext cx="887503" cy="1165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BC5395-1400-FCF1-A588-30C2140AADB4}"/>
              </a:ext>
            </a:extLst>
          </p:cNvPr>
          <p:cNvSpPr txBox="1"/>
          <p:nvPr/>
        </p:nvSpPr>
        <p:spPr>
          <a:xfrm>
            <a:off x="6137917" y="3033300"/>
            <a:ext cx="247111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ML" sz="1600" dirty="0"/>
              <a:t>Vérifiez</a:t>
            </a:r>
            <a:r>
              <a:rPr lang="en-CA" sz="1600" dirty="0"/>
              <a:t> avec le </a:t>
            </a:r>
            <a:r>
              <a:rPr lang="en-US" sz="1600" dirty="0" err="1">
                <a:solidFill>
                  <a:schemeClr val="tx1"/>
                </a:solidFill>
              </a:rPr>
              <a:t>CSNPE</a:t>
            </a:r>
            <a:r>
              <a:rPr lang="en-CA" sz="1600" dirty="0"/>
              <a:t> </a:t>
            </a:r>
            <a:r>
              <a:rPr lang="fr-CA" sz="1600" dirty="0"/>
              <a:t>si la répartition du remboursement est toujours valide</a:t>
            </a:r>
            <a:r>
              <a:rPr lang="en-CA" sz="1600" dirty="0"/>
              <a:t>. Si </a:t>
            </a:r>
            <a:r>
              <a:rPr lang="fr-CA" sz="1600" dirty="0"/>
              <a:t>nécessaire, vous pouvez changer le pourcentage</a:t>
            </a:r>
            <a:r>
              <a:rPr lang="en-CA" sz="16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3F8C3B-5592-0230-2F74-9BF529A6B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4" y="2702457"/>
            <a:ext cx="5210902" cy="38010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51BEB03-7065-461D-86A7-1ABC02A3B021}"/>
              </a:ext>
            </a:extLst>
          </p:cNvPr>
          <p:cNvSpPr/>
          <p:nvPr/>
        </p:nvSpPr>
        <p:spPr>
          <a:xfrm>
            <a:off x="4879104" y="5064158"/>
            <a:ext cx="977470" cy="660282"/>
          </a:xfrm>
          <a:prstGeom prst="rect">
            <a:avLst/>
          </a:prstGeom>
          <a:solidFill>
            <a:srgbClr val="92C82E">
              <a:alpha val="5000"/>
            </a:srgbClr>
          </a:solidFill>
          <a:ln w="57150">
            <a:solidFill>
              <a:srgbClr val="92C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92C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88557"/>
            <a:ext cx="8638967" cy="473148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Pour la question 15, </a:t>
            </a:r>
            <a:r>
              <a:rPr lang="en-US" sz="2000" dirty="0" err="1"/>
              <a:t>regardez</a:t>
            </a:r>
            <a:r>
              <a:rPr lang="en-US" sz="2000" dirty="0"/>
              <a:t> </a:t>
            </a:r>
            <a:r>
              <a:rPr lang="fr-CA" sz="2000" dirty="0"/>
              <a:t>ce qui se passe quand vous modifiez le montant forfaitaire.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6D750-705C-3C61-CD06-449653BEF02D}"/>
              </a:ext>
            </a:extLst>
          </p:cNvPr>
          <p:cNvSpPr txBox="1"/>
          <p:nvPr/>
        </p:nvSpPr>
        <p:spPr>
          <a:xfrm>
            <a:off x="6106156" y="2667355"/>
            <a:ext cx="235930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Augmentez/diminuez le montant forfaitaire</a:t>
            </a:r>
            <a:r>
              <a:rPr lang="en-US" sz="1600" dirty="0"/>
              <a:t>. </a:t>
            </a:r>
            <a:r>
              <a:rPr lang="fr-CA" sz="1600" dirty="0"/>
              <a:t>Gardez les autres variables les mêmes</a:t>
            </a:r>
            <a:r>
              <a:rPr lang="en-US" sz="1600" dirty="0"/>
              <a:t>.</a:t>
            </a:r>
            <a:endParaRPr lang="en-CA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2965A-5F9C-179A-DBC8-479FF385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30" y="2421341"/>
            <a:ext cx="4989738" cy="36396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B10669-2A27-87D7-33B1-69891868A9DA}"/>
              </a:ext>
            </a:extLst>
          </p:cNvPr>
          <p:cNvSpPr/>
          <p:nvPr/>
        </p:nvSpPr>
        <p:spPr>
          <a:xfrm>
            <a:off x="3206517" y="4511714"/>
            <a:ext cx="1703811" cy="261454"/>
          </a:xfrm>
          <a:prstGeom prst="rect">
            <a:avLst/>
          </a:prstGeom>
          <a:solidFill>
            <a:srgbClr val="92C82E">
              <a:alpha val="5000"/>
            </a:srgbClr>
          </a:solidFill>
          <a:ln w="57150">
            <a:solidFill>
              <a:srgbClr val="92C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92C82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85979-00A2-F1C5-E81F-772E18296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5842" flipV="1">
            <a:off x="5892945" y="4051922"/>
            <a:ext cx="1334107" cy="5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2AFA8-311C-529F-09A3-6C459ABFCDBC}"/>
              </a:ext>
            </a:extLst>
          </p:cNvPr>
          <p:cNvSpPr/>
          <p:nvPr/>
        </p:nvSpPr>
        <p:spPr>
          <a:xfrm>
            <a:off x="4333687" y="2368131"/>
            <a:ext cx="3661563" cy="2595659"/>
          </a:xfrm>
          <a:prstGeom prst="rect">
            <a:avLst/>
          </a:prstGeom>
          <a:solidFill>
            <a:srgbClr val="FD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2BA9A7F-6453-60C2-9802-678158876873}"/>
              </a:ext>
            </a:extLst>
          </p:cNvPr>
          <p:cNvSpPr txBox="1"/>
          <p:nvPr/>
        </p:nvSpPr>
        <p:spPr>
          <a:xfrm>
            <a:off x="5199390" y="3269842"/>
            <a:ext cx="1944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portion </a:t>
            </a:r>
            <a:r>
              <a:rPr lang="en-CA" dirty="0" err="1"/>
              <a:t>fédérale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auriez</a:t>
            </a:r>
            <a:r>
              <a:rPr lang="en-CA" dirty="0"/>
              <a:t> </a:t>
            </a:r>
            <a:r>
              <a:rPr lang="en-CA" dirty="0" err="1"/>
              <a:t>payée</a:t>
            </a:r>
            <a:r>
              <a:rPr lang="en-CA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90E67A-989C-A583-0FC0-2AE05C28F26F}"/>
              </a:ext>
            </a:extLst>
          </p:cNvPr>
          <p:cNvSpPr/>
          <p:nvPr/>
        </p:nvSpPr>
        <p:spPr>
          <a:xfrm>
            <a:off x="4342839" y="2562261"/>
            <a:ext cx="3645670" cy="24014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89F4E0A-4F48-39DD-2A13-959A784280FE}"/>
              </a:ext>
            </a:extLst>
          </p:cNvPr>
          <p:cNvSpPr txBox="1"/>
          <p:nvPr/>
        </p:nvSpPr>
        <p:spPr>
          <a:xfrm>
            <a:off x="5262739" y="3334570"/>
            <a:ext cx="1665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portion </a:t>
            </a:r>
            <a:r>
              <a:rPr lang="en-CA" dirty="0" err="1"/>
              <a:t>fédérale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paierez</a:t>
            </a:r>
            <a:r>
              <a:rPr lang="en-CA" dirty="0"/>
              <a:t> </a:t>
            </a:r>
            <a:r>
              <a:rPr lang="en-CA" dirty="0" err="1"/>
              <a:t>réellement</a:t>
            </a:r>
            <a:r>
              <a:rPr lang="en-CA" dirty="0"/>
              <a:t>.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E9C084E-447B-1162-78AC-CB466EEC2466}"/>
              </a:ext>
            </a:extLst>
          </p:cNvPr>
          <p:cNvSpPr/>
          <p:nvPr/>
        </p:nvSpPr>
        <p:spPr>
          <a:xfrm rot="20950141">
            <a:off x="4237574" y="3302387"/>
            <a:ext cx="4008830" cy="1986873"/>
          </a:xfrm>
          <a:custGeom>
            <a:avLst/>
            <a:gdLst>
              <a:gd name="connsiteX0" fmla="*/ 0 w 3702132"/>
              <a:gd name="connsiteY0" fmla="*/ 0 h 281452"/>
              <a:gd name="connsiteX1" fmla="*/ 3702132 w 3702132"/>
              <a:gd name="connsiteY1" fmla="*/ 0 h 281452"/>
              <a:gd name="connsiteX2" fmla="*/ 3702132 w 3702132"/>
              <a:gd name="connsiteY2" fmla="*/ 281452 h 281452"/>
              <a:gd name="connsiteX3" fmla="*/ 0 w 3702132"/>
              <a:gd name="connsiteY3" fmla="*/ 281452 h 281452"/>
              <a:gd name="connsiteX4" fmla="*/ 0 w 3702132"/>
              <a:gd name="connsiteY4" fmla="*/ 0 h 281452"/>
              <a:gd name="connsiteX0" fmla="*/ 41944 w 3744076"/>
              <a:gd name="connsiteY0" fmla="*/ 0 h 281452"/>
              <a:gd name="connsiteX1" fmla="*/ 3744076 w 3744076"/>
              <a:gd name="connsiteY1" fmla="*/ 0 h 281452"/>
              <a:gd name="connsiteX2" fmla="*/ 3744076 w 3744076"/>
              <a:gd name="connsiteY2" fmla="*/ 281452 h 281452"/>
              <a:gd name="connsiteX3" fmla="*/ 0 w 3744076"/>
              <a:gd name="connsiteY3" fmla="*/ 176281 h 281452"/>
              <a:gd name="connsiteX4" fmla="*/ 41944 w 3744076"/>
              <a:gd name="connsiteY4" fmla="*/ 0 h 281452"/>
              <a:gd name="connsiteX0" fmla="*/ 36352 w 3744076"/>
              <a:gd name="connsiteY0" fmla="*/ 15121 h 281452"/>
              <a:gd name="connsiteX1" fmla="*/ 3744076 w 3744076"/>
              <a:gd name="connsiteY1" fmla="*/ 0 h 281452"/>
              <a:gd name="connsiteX2" fmla="*/ 3744076 w 3744076"/>
              <a:gd name="connsiteY2" fmla="*/ 281452 h 281452"/>
              <a:gd name="connsiteX3" fmla="*/ 0 w 3744076"/>
              <a:gd name="connsiteY3" fmla="*/ 176281 h 281452"/>
              <a:gd name="connsiteX4" fmla="*/ 36352 w 3744076"/>
              <a:gd name="connsiteY4" fmla="*/ 15121 h 281452"/>
              <a:gd name="connsiteX0" fmla="*/ 36352 w 3790821"/>
              <a:gd name="connsiteY0" fmla="*/ 19670 h 286001"/>
              <a:gd name="connsiteX1" fmla="*/ 3790821 w 3790821"/>
              <a:gd name="connsiteY1" fmla="*/ 0 h 286001"/>
              <a:gd name="connsiteX2" fmla="*/ 3744076 w 3790821"/>
              <a:gd name="connsiteY2" fmla="*/ 286001 h 286001"/>
              <a:gd name="connsiteX3" fmla="*/ 0 w 3790821"/>
              <a:gd name="connsiteY3" fmla="*/ 180830 h 286001"/>
              <a:gd name="connsiteX4" fmla="*/ 36352 w 3790821"/>
              <a:gd name="connsiteY4" fmla="*/ 19670 h 286001"/>
              <a:gd name="connsiteX0" fmla="*/ 36352 w 3790821"/>
              <a:gd name="connsiteY0" fmla="*/ 19670 h 278078"/>
              <a:gd name="connsiteX1" fmla="*/ 3790821 w 3790821"/>
              <a:gd name="connsiteY1" fmla="*/ 0 h 278078"/>
              <a:gd name="connsiteX2" fmla="*/ 3759084 w 3790821"/>
              <a:gd name="connsiteY2" fmla="*/ 278078 h 278078"/>
              <a:gd name="connsiteX3" fmla="*/ 0 w 3790821"/>
              <a:gd name="connsiteY3" fmla="*/ 180830 h 278078"/>
              <a:gd name="connsiteX4" fmla="*/ 36352 w 3790821"/>
              <a:gd name="connsiteY4" fmla="*/ 19670 h 278078"/>
              <a:gd name="connsiteX0" fmla="*/ 36352 w 3790821"/>
              <a:gd name="connsiteY0" fmla="*/ 19670 h 278078"/>
              <a:gd name="connsiteX1" fmla="*/ 3790821 w 3790821"/>
              <a:gd name="connsiteY1" fmla="*/ 0 h 278078"/>
              <a:gd name="connsiteX2" fmla="*/ 3759084 w 3790821"/>
              <a:gd name="connsiteY2" fmla="*/ 278078 h 278078"/>
              <a:gd name="connsiteX3" fmla="*/ 0 w 3790821"/>
              <a:gd name="connsiteY3" fmla="*/ 180830 h 278078"/>
              <a:gd name="connsiteX4" fmla="*/ 36352 w 3790821"/>
              <a:gd name="connsiteY4" fmla="*/ 19670 h 278078"/>
              <a:gd name="connsiteX0" fmla="*/ 36352 w 3790821"/>
              <a:gd name="connsiteY0" fmla="*/ 19670 h 271875"/>
              <a:gd name="connsiteX1" fmla="*/ 3790821 w 3790821"/>
              <a:gd name="connsiteY1" fmla="*/ 0 h 271875"/>
              <a:gd name="connsiteX2" fmla="*/ 3754873 w 3790821"/>
              <a:gd name="connsiteY2" fmla="*/ 271875 h 271875"/>
              <a:gd name="connsiteX3" fmla="*/ 0 w 3790821"/>
              <a:gd name="connsiteY3" fmla="*/ 180830 h 271875"/>
              <a:gd name="connsiteX4" fmla="*/ 36352 w 3790821"/>
              <a:gd name="connsiteY4" fmla="*/ 19670 h 271875"/>
              <a:gd name="connsiteX0" fmla="*/ 36352 w 3790821"/>
              <a:gd name="connsiteY0" fmla="*/ 19670 h 271875"/>
              <a:gd name="connsiteX1" fmla="*/ 3790821 w 3790821"/>
              <a:gd name="connsiteY1" fmla="*/ 0 h 271875"/>
              <a:gd name="connsiteX2" fmla="*/ 3754873 w 3790821"/>
              <a:gd name="connsiteY2" fmla="*/ 271875 h 271875"/>
              <a:gd name="connsiteX3" fmla="*/ 0 w 3790821"/>
              <a:gd name="connsiteY3" fmla="*/ 180830 h 271875"/>
              <a:gd name="connsiteX4" fmla="*/ 36352 w 3790821"/>
              <a:gd name="connsiteY4" fmla="*/ 19670 h 271875"/>
              <a:gd name="connsiteX0" fmla="*/ 36352 w 3790821"/>
              <a:gd name="connsiteY0" fmla="*/ 19670 h 271875"/>
              <a:gd name="connsiteX1" fmla="*/ 3790821 w 3790821"/>
              <a:gd name="connsiteY1" fmla="*/ 0 h 271875"/>
              <a:gd name="connsiteX2" fmla="*/ 3754873 w 3790821"/>
              <a:gd name="connsiteY2" fmla="*/ 271875 h 271875"/>
              <a:gd name="connsiteX3" fmla="*/ 0 w 3790821"/>
              <a:gd name="connsiteY3" fmla="*/ 180830 h 271875"/>
              <a:gd name="connsiteX4" fmla="*/ 36352 w 3790821"/>
              <a:gd name="connsiteY4" fmla="*/ 19670 h 271875"/>
              <a:gd name="connsiteX0" fmla="*/ 36352 w 3790821"/>
              <a:gd name="connsiteY0" fmla="*/ 19670 h 277194"/>
              <a:gd name="connsiteX1" fmla="*/ 3790821 w 3790821"/>
              <a:gd name="connsiteY1" fmla="*/ 0 h 277194"/>
              <a:gd name="connsiteX2" fmla="*/ 3740363 w 3790821"/>
              <a:gd name="connsiteY2" fmla="*/ 277194 h 277194"/>
              <a:gd name="connsiteX3" fmla="*/ 0 w 3790821"/>
              <a:gd name="connsiteY3" fmla="*/ 180830 h 277194"/>
              <a:gd name="connsiteX4" fmla="*/ 36352 w 3790821"/>
              <a:gd name="connsiteY4" fmla="*/ 19670 h 277194"/>
              <a:gd name="connsiteX0" fmla="*/ 254361 w 4008830"/>
              <a:gd name="connsiteY0" fmla="*/ 19670 h 1292023"/>
              <a:gd name="connsiteX1" fmla="*/ 4008830 w 4008830"/>
              <a:gd name="connsiteY1" fmla="*/ 0 h 1292023"/>
              <a:gd name="connsiteX2" fmla="*/ 3958372 w 4008830"/>
              <a:gd name="connsiteY2" fmla="*/ 277194 h 1292023"/>
              <a:gd name="connsiteX3" fmla="*/ 0 w 4008830"/>
              <a:gd name="connsiteY3" fmla="*/ 1292023 h 1292023"/>
              <a:gd name="connsiteX4" fmla="*/ 254361 w 4008830"/>
              <a:gd name="connsiteY4" fmla="*/ 19670 h 1292023"/>
              <a:gd name="connsiteX0" fmla="*/ 254361 w 4008830"/>
              <a:gd name="connsiteY0" fmla="*/ 19670 h 2018202"/>
              <a:gd name="connsiteX1" fmla="*/ 4008830 w 4008830"/>
              <a:gd name="connsiteY1" fmla="*/ 0 h 2018202"/>
              <a:gd name="connsiteX2" fmla="*/ 3609043 w 4008830"/>
              <a:gd name="connsiteY2" fmla="*/ 2018202 h 2018202"/>
              <a:gd name="connsiteX3" fmla="*/ 0 w 4008830"/>
              <a:gd name="connsiteY3" fmla="*/ 1292023 h 2018202"/>
              <a:gd name="connsiteX4" fmla="*/ 254361 w 4008830"/>
              <a:gd name="connsiteY4" fmla="*/ 19670 h 2018202"/>
              <a:gd name="connsiteX0" fmla="*/ 254361 w 4008830"/>
              <a:gd name="connsiteY0" fmla="*/ 19670 h 2005761"/>
              <a:gd name="connsiteX1" fmla="*/ 4008830 w 4008830"/>
              <a:gd name="connsiteY1" fmla="*/ 0 h 2005761"/>
              <a:gd name="connsiteX2" fmla="*/ 3600597 w 4008830"/>
              <a:gd name="connsiteY2" fmla="*/ 2005761 h 2005761"/>
              <a:gd name="connsiteX3" fmla="*/ 0 w 4008830"/>
              <a:gd name="connsiteY3" fmla="*/ 1292023 h 2005761"/>
              <a:gd name="connsiteX4" fmla="*/ 254361 w 4008830"/>
              <a:gd name="connsiteY4" fmla="*/ 19670 h 2005761"/>
              <a:gd name="connsiteX0" fmla="*/ 254361 w 4008830"/>
              <a:gd name="connsiteY0" fmla="*/ 19670 h 2004762"/>
              <a:gd name="connsiteX1" fmla="*/ 4008830 w 4008830"/>
              <a:gd name="connsiteY1" fmla="*/ 0 h 2004762"/>
              <a:gd name="connsiteX2" fmla="*/ 3595376 w 4008830"/>
              <a:gd name="connsiteY2" fmla="*/ 2004762 h 2004762"/>
              <a:gd name="connsiteX3" fmla="*/ 0 w 4008830"/>
              <a:gd name="connsiteY3" fmla="*/ 1292023 h 2004762"/>
              <a:gd name="connsiteX4" fmla="*/ 254361 w 4008830"/>
              <a:gd name="connsiteY4" fmla="*/ 19670 h 2004762"/>
              <a:gd name="connsiteX0" fmla="*/ 254361 w 4008830"/>
              <a:gd name="connsiteY0" fmla="*/ 19670 h 1986873"/>
              <a:gd name="connsiteX1" fmla="*/ 4008830 w 4008830"/>
              <a:gd name="connsiteY1" fmla="*/ 0 h 1986873"/>
              <a:gd name="connsiteX2" fmla="*/ 3615037 w 4008830"/>
              <a:gd name="connsiteY2" fmla="*/ 1986873 h 1986873"/>
              <a:gd name="connsiteX3" fmla="*/ 0 w 4008830"/>
              <a:gd name="connsiteY3" fmla="*/ 1292023 h 1986873"/>
              <a:gd name="connsiteX4" fmla="*/ 254361 w 4008830"/>
              <a:gd name="connsiteY4" fmla="*/ 19670 h 198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830" h="1986873">
                <a:moveTo>
                  <a:pt x="254361" y="19670"/>
                </a:moveTo>
                <a:lnTo>
                  <a:pt x="4008830" y="0"/>
                </a:lnTo>
                <a:cubicBezTo>
                  <a:pt x="3998251" y="92693"/>
                  <a:pt x="3629826" y="1900383"/>
                  <a:pt x="3615037" y="1986873"/>
                </a:cubicBezTo>
                <a:lnTo>
                  <a:pt x="0" y="1292023"/>
                </a:lnTo>
                <a:lnTo>
                  <a:pt x="254361" y="19670"/>
                </a:lnTo>
                <a:close/>
              </a:path>
            </a:pathLst>
          </a:custGeom>
          <a:solidFill>
            <a:srgbClr val="D6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052C3B8-8655-D611-81FD-8104E4F76992}"/>
              </a:ext>
            </a:extLst>
          </p:cNvPr>
          <p:cNvSpPr txBox="1"/>
          <p:nvPr/>
        </p:nvSpPr>
        <p:spPr>
          <a:xfrm>
            <a:off x="5425504" y="3811240"/>
            <a:ext cx="1868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portion provincial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auriez</a:t>
            </a:r>
            <a:r>
              <a:rPr lang="en-CA" dirty="0"/>
              <a:t> </a:t>
            </a:r>
            <a:r>
              <a:rPr lang="en-CA" dirty="0" err="1"/>
              <a:t>payée</a:t>
            </a:r>
            <a:r>
              <a:rPr lang="en-CA" dirty="0"/>
              <a:t>.</a:t>
            </a:r>
          </a:p>
        </p:txBody>
      </p:sp>
      <p:sp>
        <p:nvSpPr>
          <p:cNvPr id="118" name="Flowchart: Manual Input 117">
            <a:extLst>
              <a:ext uri="{FF2B5EF4-FFF2-40B4-BE49-F238E27FC236}">
                <a16:creationId xmlns:a16="http://schemas.microsoft.com/office/drawing/2014/main" id="{5ECF0A33-4767-F1D9-BAFA-4BD1F8F31621}"/>
              </a:ext>
            </a:extLst>
          </p:cNvPr>
          <p:cNvSpPr/>
          <p:nvPr/>
        </p:nvSpPr>
        <p:spPr>
          <a:xfrm>
            <a:off x="4333690" y="3222444"/>
            <a:ext cx="3694756" cy="17412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66"/>
              <a:gd name="connsiteY0" fmla="*/ 4403 h 12403"/>
              <a:gd name="connsiteX1" fmla="*/ 10066 w 10066"/>
              <a:gd name="connsiteY1" fmla="*/ 0 h 12403"/>
              <a:gd name="connsiteX2" fmla="*/ 10000 w 10066"/>
              <a:gd name="connsiteY2" fmla="*/ 12403 h 12403"/>
              <a:gd name="connsiteX3" fmla="*/ 0 w 10066"/>
              <a:gd name="connsiteY3" fmla="*/ 12403 h 12403"/>
              <a:gd name="connsiteX4" fmla="*/ 0 w 10066"/>
              <a:gd name="connsiteY4" fmla="*/ 4403 h 1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2403">
                <a:moveTo>
                  <a:pt x="0" y="4403"/>
                </a:moveTo>
                <a:lnTo>
                  <a:pt x="10066" y="0"/>
                </a:lnTo>
                <a:cubicBezTo>
                  <a:pt x="10044" y="4134"/>
                  <a:pt x="10022" y="8269"/>
                  <a:pt x="10000" y="12403"/>
                </a:cubicBezTo>
                <a:lnTo>
                  <a:pt x="0" y="12403"/>
                </a:lnTo>
                <a:lnTo>
                  <a:pt x="0" y="440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Flowchart: Manual Input 101">
            <a:extLst>
              <a:ext uri="{FF2B5EF4-FFF2-40B4-BE49-F238E27FC236}">
                <a16:creationId xmlns:a16="http://schemas.microsoft.com/office/drawing/2014/main" id="{A41DEEAE-2EAB-7FA7-57AE-6DBE9FBEEE87}"/>
              </a:ext>
            </a:extLst>
          </p:cNvPr>
          <p:cNvSpPr/>
          <p:nvPr/>
        </p:nvSpPr>
        <p:spPr>
          <a:xfrm rot="10800000">
            <a:off x="1829657" y="2393323"/>
            <a:ext cx="2504029" cy="172710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9"/>
              <a:gd name="connsiteY0" fmla="*/ 1826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826 h 10000"/>
              <a:gd name="connsiteX0" fmla="*/ 0 w 10039"/>
              <a:gd name="connsiteY0" fmla="*/ 1449 h 9623"/>
              <a:gd name="connsiteX1" fmla="*/ 10039 w 10039"/>
              <a:gd name="connsiteY1" fmla="*/ 0 h 9623"/>
              <a:gd name="connsiteX2" fmla="*/ 10039 w 10039"/>
              <a:gd name="connsiteY2" fmla="*/ 9623 h 9623"/>
              <a:gd name="connsiteX3" fmla="*/ 39 w 10039"/>
              <a:gd name="connsiteY3" fmla="*/ 9623 h 9623"/>
              <a:gd name="connsiteX4" fmla="*/ 0 w 10039"/>
              <a:gd name="connsiteY4" fmla="*/ 1449 h 9623"/>
              <a:gd name="connsiteX0" fmla="*/ 0 w 10000"/>
              <a:gd name="connsiteY0" fmla="*/ 150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9 w 10000"/>
              <a:gd name="connsiteY3" fmla="*/ 10000 h 10000"/>
              <a:gd name="connsiteX4" fmla="*/ 0 w 10000"/>
              <a:gd name="connsiteY4" fmla="*/ 15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506"/>
                </a:moveTo>
                <a:lnTo>
                  <a:pt x="10000" y="0"/>
                </a:lnTo>
                <a:lnTo>
                  <a:pt x="10000" y="10000"/>
                </a:lnTo>
                <a:lnTo>
                  <a:pt x="39" y="10000"/>
                </a:lnTo>
                <a:cubicBezTo>
                  <a:pt x="26" y="7168"/>
                  <a:pt x="13" y="4338"/>
                  <a:pt x="0" y="1506"/>
                </a:cubicBezTo>
                <a:close/>
              </a:path>
            </a:pathLst>
          </a:custGeom>
          <a:solidFill>
            <a:srgbClr val="F8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722A17F-6168-6DBF-36DD-0F7272185976}"/>
              </a:ext>
            </a:extLst>
          </p:cNvPr>
          <p:cNvSpPr/>
          <p:nvPr/>
        </p:nvSpPr>
        <p:spPr>
          <a:xfrm>
            <a:off x="1140747" y="4144685"/>
            <a:ext cx="683288" cy="8286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9B67D62-FE0F-0A00-0E4B-B173744184E4}"/>
              </a:ext>
            </a:extLst>
          </p:cNvPr>
          <p:cNvSpPr/>
          <p:nvPr/>
        </p:nvSpPr>
        <p:spPr>
          <a:xfrm>
            <a:off x="1140747" y="2383384"/>
            <a:ext cx="700905" cy="1740243"/>
          </a:xfrm>
          <a:prstGeom prst="rect">
            <a:avLst/>
          </a:prstGeom>
          <a:solidFill>
            <a:srgbClr val="F8A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16" y="554629"/>
            <a:ext cx="8638967" cy="944325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/>
              <a:t>     Option B:</a:t>
            </a:r>
            <a:r>
              <a:rPr lang="en-US" sz="2000" dirty="0"/>
              <a:t> </a:t>
            </a:r>
            <a:r>
              <a:rPr lang="fr-CA" sz="2000" dirty="0"/>
              <a:t>Effectuer un paiement forfaitaire </a:t>
            </a:r>
            <a:r>
              <a:rPr lang="fr-CA" sz="2000" b="1" dirty="0">
                <a:solidFill>
                  <a:schemeClr val="accent1"/>
                </a:solidFill>
              </a:rPr>
              <a:t>après</a:t>
            </a:r>
            <a:r>
              <a:rPr lang="fr-CA" sz="2000" dirty="0"/>
              <a:t> la fin du programme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35D8FC-0E9B-C05D-9D1F-C0779524D16E}"/>
              </a:ext>
            </a:extLst>
          </p:cNvPr>
          <p:cNvCxnSpPr>
            <a:cxnSpLocks/>
          </p:cNvCxnSpPr>
          <p:nvPr/>
        </p:nvCxnSpPr>
        <p:spPr>
          <a:xfrm flipV="1">
            <a:off x="1140747" y="2375492"/>
            <a:ext cx="680023" cy="238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CBF068-1272-FB74-DBB2-1391781F72AB}"/>
              </a:ext>
            </a:extLst>
          </p:cNvPr>
          <p:cNvCxnSpPr>
            <a:cxnSpLocks/>
          </p:cNvCxnSpPr>
          <p:nvPr/>
        </p:nvCxnSpPr>
        <p:spPr>
          <a:xfrm>
            <a:off x="1130649" y="4131273"/>
            <a:ext cx="69338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FCCB08-A7E7-F052-453D-5DA8E4F87BD6}"/>
              </a:ext>
            </a:extLst>
          </p:cNvPr>
          <p:cNvCxnSpPr>
            <a:cxnSpLocks/>
          </p:cNvCxnSpPr>
          <p:nvPr/>
        </p:nvCxnSpPr>
        <p:spPr>
          <a:xfrm flipV="1">
            <a:off x="4351733" y="2368550"/>
            <a:ext cx="3630217" cy="4297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3D3A78-CB07-8A1A-062F-B0D6C3670E9E}"/>
              </a:ext>
            </a:extLst>
          </p:cNvPr>
          <p:cNvCxnSpPr>
            <a:cxnSpLocks/>
          </p:cNvCxnSpPr>
          <p:nvPr/>
        </p:nvCxnSpPr>
        <p:spPr>
          <a:xfrm flipV="1">
            <a:off x="4324786" y="2562261"/>
            <a:ext cx="3657164" cy="176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AB795A-9407-40EA-A185-DBE1E3A1618C}"/>
              </a:ext>
            </a:extLst>
          </p:cNvPr>
          <p:cNvCxnSpPr>
            <a:cxnSpLocks/>
          </p:cNvCxnSpPr>
          <p:nvPr/>
        </p:nvCxnSpPr>
        <p:spPr>
          <a:xfrm flipV="1">
            <a:off x="4329773" y="3241304"/>
            <a:ext cx="3684110" cy="60044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D98D4A2-AB1C-0D9D-2B58-F29B204CCA81}"/>
              </a:ext>
            </a:extLst>
          </p:cNvPr>
          <p:cNvSpPr txBox="1"/>
          <p:nvPr/>
        </p:nvSpPr>
        <p:spPr>
          <a:xfrm>
            <a:off x="459637" y="5288168"/>
            <a:ext cx="2999386" cy="954107"/>
          </a:xfrm>
          <a:prstGeom prst="rect">
            <a:avLst/>
          </a:prstGeom>
          <a:solidFill>
            <a:srgbClr val="FFFF99">
              <a:alpha val="3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Fin des études</a:t>
            </a:r>
          </a:p>
          <a:p>
            <a:pPr algn="ctr"/>
            <a:r>
              <a:rPr lang="en-CA" b="1" dirty="0" err="1"/>
              <a:t>Fédéral</a:t>
            </a:r>
            <a:r>
              <a:rPr lang="en-CA" b="1" dirty="0"/>
              <a:t> : </a:t>
            </a:r>
            <a:r>
              <a:rPr lang="en-CA" dirty="0" err="1"/>
              <a:t>aucun</a:t>
            </a:r>
            <a:r>
              <a:rPr lang="en-CA" dirty="0"/>
              <a:t> </a:t>
            </a:r>
            <a:r>
              <a:rPr lang="en-CA" dirty="0" err="1"/>
              <a:t>intérêt</a:t>
            </a:r>
            <a:endParaRPr lang="en-CA" dirty="0"/>
          </a:p>
          <a:p>
            <a:pPr algn="ctr"/>
            <a:r>
              <a:rPr lang="en-CA" b="1" dirty="0"/>
              <a:t>Provincial : </a:t>
            </a:r>
            <a:r>
              <a:rPr lang="fr-FR" dirty="0"/>
              <a:t>accumule des intérêts immédiatement.</a:t>
            </a:r>
            <a:endParaRPr lang="en-CA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751746-1E45-63FE-7CFF-0FA25DCB3BDC}"/>
              </a:ext>
            </a:extLst>
          </p:cNvPr>
          <p:cNvSpPr txBox="1"/>
          <p:nvPr/>
        </p:nvSpPr>
        <p:spPr>
          <a:xfrm>
            <a:off x="3518387" y="5276476"/>
            <a:ext cx="2420856" cy="307777"/>
          </a:xfrm>
          <a:prstGeom prst="rect">
            <a:avLst/>
          </a:prstGeom>
          <a:solidFill>
            <a:schemeClr val="tx2">
              <a:lumMod val="65000"/>
              <a:alpha val="32941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Faire un </a:t>
            </a:r>
            <a:r>
              <a:rPr lang="fr-CA" dirty="0"/>
              <a:t>paiement forfaitaire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5DCE1D-4AF9-4EAC-A532-7F3CBED76F9A}"/>
              </a:ext>
            </a:extLst>
          </p:cNvPr>
          <p:cNvSpPr txBox="1"/>
          <p:nvPr/>
        </p:nvSpPr>
        <p:spPr>
          <a:xfrm>
            <a:off x="8058599" y="2872905"/>
            <a:ext cx="977050" cy="461665"/>
          </a:xfrm>
          <a:prstGeom prst="rect">
            <a:avLst/>
          </a:prstGeom>
          <a:solidFill>
            <a:srgbClr val="FFFF99">
              <a:alpha val="32941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200" dirty="0"/>
              <a:t>Argent</a:t>
            </a:r>
          </a:p>
          <a:p>
            <a:r>
              <a:rPr lang="en-CA" sz="1200" dirty="0" err="1"/>
              <a:t>économisé</a:t>
            </a:r>
            <a:endParaRPr lang="en-CA" sz="1200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4915E98-3427-14EB-EBD6-0D45C4EF986E}"/>
              </a:ext>
            </a:extLst>
          </p:cNvPr>
          <p:cNvCxnSpPr>
            <a:cxnSpLocks/>
          </p:cNvCxnSpPr>
          <p:nvPr/>
        </p:nvCxnSpPr>
        <p:spPr>
          <a:xfrm>
            <a:off x="7933184" y="2311400"/>
            <a:ext cx="0" cy="2508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8F145EB-8F1E-F7E6-62D6-8D15203F3E20}"/>
              </a:ext>
            </a:extLst>
          </p:cNvPr>
          <p:cNvGrpSpPr/>
          <p:nvPr/>
        </p:nvGrpSpPr>
        <p:grpSpPr>
          <a:xfrm>
            <a:off x="1820771" y="3658550"/>
            <a:ext cx="2512918" cy="1321634"/>
            <a:chOff x="1820771" y="3658550"/>
            <a:chExt cx="2512918" cy="1321634"/>
          </a:xfrm>
        </p:grpSpPr>
        <p:sp>
          <p:nvSpPr>
            <p:cNvPr id="117" name="Flowchart: Manual Input 116">
              <a:extLst>
                <a:ext uri="{FF2B5EF4-FFF2-40B4-BE49-F238E27FC236}">
                  <a16:creationId xmlns:a16="http://schemas.microsoft.com/office/drawing/2014/main" id="{B2AF28E1-8EF2-A905-A223-7DB7307F780A}"/>
                </a:ext>
              </a:extLst>
            </p:cNvPr>
            <p:cNvSpPr/>
            <p:nvPr/>
          </p:nvSpPr>
          <p:spPr>
            <a:xfrm>
              <a:off x="2983020" y="3664497"/>
              <a:ext cx="1350669" cy="1315687"/>
            </a:xfrm>
            <a:prstGeom prst="flowChartManualInpu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Flowchart: Manual Input 115">
              <a:extLst>
                <a:ext uri="{FF2B5EF4-FFF2-40B4-BE49-F238E27FC236}">
                  <a16:creationId xmlns:a16="http://schemas.microsoft.com/office/drawing/2014/main" id="{9941580D-C1C8-67EF-4022-F8BF968EB873}"/>
                </a:ext>
              </a:extLst>
            </p:cNvPr>
            <p:cNvSpPr/>
            <p:nvPr/>
          </p:nvSpPr>
          <p:spPr>
            <a:xfrm>
              <a:off x="1824420" y="3923758"/>
              <a:ext cx="1185773" cy="1049198"/>
            </a:xfrm>
            <a:prstGeom prst="flowChartManualInpu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0FB1B4-A34A-EF15-D9B1-18B0F93B1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0771" y="3658550"/>
              <a:ext cx="2510273" cy="4790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FA9B708-353D-9BF4-7B0E-1D5B28B3AA0B}"/>
              </a:ext>
            </a:extLst>
          </p:cNvPr>
          <p:cNvSpPr txBox="1"/>
          <p:nvPr/>
        </p:nvSpPr>
        <p:spPr>
          <a:xfrm>
            <a:off x="8044742" y="2065267"/>
            <a:ext cx="977050" cy="461665"/>
          </a:xfrm>
          <a:prstGeom prst="rect">
            <a:avLst/>
          </a:prstGeom>
          <a:solidFill>
            <a:srgbClr val="FFFF99">
              <a:alpha val="32941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200" dirty="0"/>
              <a:t>Argent </a:t>
            </a:r>
          </a:p>
          <a:p>
            <a:r>
              <a:rPr lang="fr-CH" sz="1200" dirty="0"/>
              <a:t>économisé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8A0BAF1-7FE4-57DA-879F-1A199E369D3C}"/>
              </a:ext>
            </a:extLst>
          </p:cNvPr>
          <p:cNvCxnSpPr>
            <a:cxnSpLocks/>
          </p:cNvCxnSpPr>
          <p:nvPr/>
        </p:nvCxnSpPr>
        <p:spPr>
          <a:xfrm>
            <a:off x="4327127" y="1328837"/>
            <a:ext cx="0" cy="387728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8830E68-DA67-1CF8-B754-F4C68A3847AF}"/>
              </a:ext>
            </a:extLst>
          </p:cNvPr>
          <p:cNvGrpSpPr/>
          <p:nvPr/>
        </p:nvGrpSpPr>
        <p:grpSpPr>
          <a:xfrm>
            <a:off x="345654" y="1409211"/>
            <a:ext cx="7953732" cy="3969874"/>
            <a:chOff x="281856" y="1409211"/>
            <a:chExt cx="7953732" cy="396987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CDF94CA-7A2B-47CC-39CB-18D1D880505C}"/>
                </a:ext>
              </a:extLst>
            </p:cNvPr>
            <p:cNvGrpSpPr/>
            <p:nvPr/>
          </p:nvGrpSpPr>
          <p:grpSpPr>
            <a:xfrm>
              <a:off x="1056753" y="1409211"/>
              <a:ext cx="7058442" cy="3585680"/>
              <a:chOff x="760192" y="2459538"/>
              <a:chExt cx="7058442" cy="358568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29A1B26-B067-92CD-F4B3-C4B49ECBB6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0290" y="2459538"/>
                <a:ext cx="0" cy="35856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6F1148A-C9CD-F09C-1763-9299F9DE9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192" y="6030930"/>
                <a:ext cx="705844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7B95CB-3F70-C447-31EA-04FDD09769AE}"/>
                </a:ext>
              </a:extLst>
            </p:cNvPr>
            <p:cNvSpPr txBox="1"/>
            <p:nvPr/>
          </p:nvSpPr>
          <p:spPr>
            <a:xfrm>
              <a:off x="281856" y="1409211"/>
              <a:ext cx="8998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Prêt </a:t>
              </a:r>
              <a:r>
                <a:rPr lang="en-CA" b="1" dirty="0" err="1"/>
                <a:t>RAFEO</a:t>
              </a:r>
              <a:r>
                <a:rPr lang="en-CA" b="1" dirty="0"/>
                <a:t> ($)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CBB4A1-DD65-4A47-6183-9BD1F044795C}"/>
                </a:ext>
              </a:extLst>
            </p:cNvPr>
            <p:cNvSpPr txBox="1"/>
            <p:nvPr/>
          </p:nvSpPr>
          <p:spPr>
            <a:xfrm>
              <a:off x="7298699" y="5071308"/>
              <a:ext cx="936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Temps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7A989BA5-603E-72B6-AC21-512363BF5307}"/>
              </a:ext>
            </a:extLst>
          </p:cNvPr>
          <p:cNvSpPr txBox="1"/>
          <p:nvPr/>
        </p:nvSpPr>
        <p:spPr>
          <a:xfrm>
            <a:off x="5414496" y="3898086"/>
            <a:ext cx="1868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La portion provinciale que vous paierez réellement</a:t>
            </a:r>
            <a:r>
              <a:rPr lang="en-CA" dirty="0"/>
              <a:t>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E9A06EE-23D3-AB86-4D44-386FC08B7B6B}"/>
              </a:ext>
            </a:extLst>
          </p:cNvPr>
          <p:cNvCxnSpPr>
            <a:cxnSpLocks/>
          </p:cNvCxnSpPr>
          <p:nvPr/>
        </p:nvCxnSpPr>
        <p:spPr>
          <a:xfrm flipV="1">
            <a:off x="1823116" y="2372162"/>
            <a:ext cx="2500805" cy="519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A6D840E-D251-9B30-4EC3-19D8D1A00472}"/>
              </a:ext>
            </a:extLst>
          </p:cNvPr>
          <p:cNvCxnSpPr>
            <a:cxnSpLocks/>
          </p:cNvCxnSpPr>
          <p:nvPr/>
        </p:nvCxnSpPr>
        <p:spPr>
          <a:xfrm>
            <a:off x="1824035" y="1337649"/>
            <a:ext cx="0" cy="387728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4A0CCA8-857D-3E0F-E581-B0336B364A4A}"/>
              </a:ext>
            </a:extLst>
          </p:cNvPr>
          <p:cNvCxnSpPr>
            <a:cxnSpLocks/>
          </p:cNvCxnSpPr>
          <p:nvPr/>
        </p:nvCxnSpPr>
        <p:spPr>
          <a:xfrm>
            <a:off x="7933184" y="2871083"/>
            <a:ext cx="0" cy="3705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Left Bracket 121">
            <a:extLst>
              <a:ext uri="{FF2B5EF4-FFF2-40B4-BE49-F238E27FC236}">
                <a16:creationId xmlns:a16="http://schemas.microsoft.com/office/drawing/2014/main" id="{875D0FAA-EC1A-846D-E1B2-6E33509AD19A}"/>
              </a:ext>
            </a:extLst>
          </p:cNvPr>
          <p:cNvSpPr/>
          <p:nvPr/>
        </p:nvSpPr>
        <p:spPr>
          <a:xfrm>
            <a:off x="140833" y="2606989"/>
            <a:ext cx="128531" cy="2365967"/>
          </a:xfrm>
          <a:prstGeom prst="lef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7831966-F379-8097-544A-25341947270D}"/>
              </a:ext>
            </a:extLst>
          </p:cNvPr>
          <p:cNvSpPr txBox="1"/>
          <p:nvPr/>
        </p:nvSpPr>
        <p:spPr>
          <a:xfrm>
            <a:off x="131461" y="2616557"/>
            <a:ext cx="937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Portion</a:t>
            </a:r>
          </a:p>
          <a:p>
            <a:r>
              <a:rPr lang="en-CA" sz="1200" dirty="0" err="1">
                <a:solidFill>
                  <a:schemeClr val="accent6">
                    <a:lumMod val="75000"/>
                  </a:schemeClr>
                </a:solidFill>
              </a:rPr>
              <a:t>fédérale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4" name="Left Bracket 123">
            <a:extLst>
              <a:ext uri="{FF2B5EF4-FFF2-40B4-BE49-F238E27FC236}">
                <a16:creationId xmlns:a16="http://schemas.microsoft.com/office/drawing/2014/main" id="{AFFAD5D4-1DDF-2E76-30A5-E11E8AC61D83}"/>
              </a:ext>
            </a:extLst>
          </p:cNvPr>
          <p:cNvSpPr/>
          <p:nvPr/>
        </p:nvSpPr>
        <p:spPr>
          <a:xfrm>
            <a:off x="331106" y="4130129"/>
            <a:ext cx="128531" cy="843287"/>
          </a:xfrm>
          <a:prstGeom prst="leftBracket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645B4B2-3612-CBA5-C10D-3BB9C696E6CC}"/>
              </a:ext>
            </a:extLst>
          </p:cNvPr>
          <p:cNvSpPr txBox="1"/>
          <p:nvPr/>
        </p:nvSpPr>
        <p:spPr>
          <a:xfrm>
            <a:off x="297660" y="4138661"/>
            <a:ext cx="100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4"/>
                </a:solidFill>
              </a:rPr>
              <a:t>Portion</a:t>
            </a:r>
          </a:p>
          <a:p>
            <a:r>
              <a:rPr lang="en-CA" sz="1200" dirty="0" err="1">
                <a:solidFill>
                  <a:schemeClr val="accent4"/>
                </a:solidFill>
              </a:rPr>
              <a:t>provinciale</a:t>
            </a:r>
            <a:endParaRPr lang="en-CA" sz="1200" dirty="0">
              <a:solidFill>
                <a:schemeClr val="accent4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16C146-E42D-C9DB-F412-7FC72CC86601}"/>
              </a:ext>
            </a:extLst>
          </p:cNvPr>
          <p:cNvCxnSpPr>
            <a:cxnSpLocks/>
          </p:cNvCxnSpPr>
          <p:nvPr/>
        </p:nvCxnSpPr>
        <p:spPr>
          <a:xfrm flipV="1">
            <a:off x="4341690" y="2928837"/>
            <a:ext cx="3696165" cy="729713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7" grpId="0"/>
      <p:bldP spid="127" grpId="1"/>
      <p:bldP spid="12" grpId="0" animBg="1"/>
      <p:bldP spid="128" grpId="0"/>
      <p:bldP spid="128" grpId="1"/>
      <p:bldP spid="120" grpId="0" animBg="1"/>
      <p:bldP spid="129" grpId="0"/>
      <p:bldP spid="129" grpId="1"/>
      <p:bldP spid="118" grpId="0" animBg="1"/>
      <p:bldP spid="102" grpId="0" animBg="1"/>
      <p:bldP spid="46" grpId="0" animBg="1"/>
      <p:bldP spid="83" grpId="0" animBg="1"/>
      <p:bldP spid="90" grpId="0" animBg="1"/>
      <p:bldP spid="97" grpId="0" animBg="1"/>
      <p:bldP spid="130" grpId="0"/>
      <p:bldP spid="130" grpId="1"/>
      <p:bldP spid="122" grpId="0" animBg="1"/>
      <p:bldP spid="123" grpId="0"/>
      <p:bldP spid="124" grpId="0" animBg="1"/>
      <p:bldP spid="1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89889"/>
            <a:ext cx="8638967" cy="510298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Pour l’</a:t>
            </a:r>
            <a:r>
              <a:rPr lang="fr-WINDIES" sz="2000" b="1" dirty="0"/>
              <a:t>«</a:t>
            </a:r>
            <a:r>
              <a:rPr lang="fr-WINDIES" sz="2000" dirty="0"/>
              <a:t> </a:t>
            </a:r>
            <a:r>
              <a:rPr lang="en-US" sz="2000" b="1" dirty="0"/>
              <a:t>Option B: </a:t>
            </a:r>
            <a:r>
              <a:rPr lang="fr-CA" sz="2000" b="1" dirty="0"/>
              <a:t>après</a:t>
            </a:r>
            <a:r>
              <a:rPr lang="fr-CA" sz="2000" dirty="0"/>
              <a:t> </a:t>
            </a:r>
            <a:r>
              <a:rPr lang="fr-CA" sz="2000" b="1" dirty="0"/>
              <a:t>la fin du programme »</a:t>
            </a:r>
            <a:r>
              <a:rPr lang="en-US" sz="2000" dirty="0"/>
              <a:t>, </a:t>
            </a:r>
            <a:r>
              <a:rPr lang="en-US" sz="2000" dirty="0" err="1"/>
              <a:t>utilisez</a:t>
            </a:r>
            <a:r>
              <a:rPr lang="en-US" sz="2000" dirty="0"/>
              <a:t> la </a:t>
            </a:r>
            <a:r>
              <a:rPr lang="en-US" sz="2000" dirty="0" err="1"/>
              <a:t>calculatrice</a:t>
            </a:r>
            <a:r>
              <a:rPr lang="en-US" sz="2000" dirty="0"/>
              <a:t> du </a:t>
            </a:r>
            <a:r>
              <a:rPr lang="en-US" sz="2000" dirty="0" err="1"/>
              <a:t>RAFEO</a:t>
            </a:r>
            <a:r>
              <a:rPr lang="en-US" sz="2000" dirty="0"/>
              <a:t> pour les questions 16 à19.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3D56AC-5FDB-ABE9-B8B3-D6E389943EB7}"/>
              </a:ext>
            </a:extLst>
          </p:cNvPr>
          <p:cNvGrpSpPr/>
          <p:nvPr/>
        </p:nvGrpSpPr>
        <p:grpSpPr>
          <a:xfrm>
            <a:off x="82296" y="2413166"/>
            <a:ext cx="6588639" cy="3625057"/>
            <a:chOff x="-1402528" y="2109179"/>
            <a:chExt cx="7048163" cy="387788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3F228F-0047-19DA-EE58-E6CA00A5E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74"/>
            <a:stretch/>
          </p:blipFill>
          <p:spPr>
            <a:xfrm>
              <a:off x="-1402528" y="2109179"/>
              <a:ext cx="6220693" cy="38778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089359-B9D6-0826-94DF-46DBCEDD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9895" y="2385768"/>
              <a:ext cx="1895740" cy="35723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DE3689-5C9F-ACE8-D0D2-5EDB6EB0A412}"/>
              </a:ext>
            </a:extLst>
          </p:cNvPr>
          <p:cNvSpPr/>
          <p:nvPr/>
        </p:nvSpPr>
        <p:spPr>
          <a:xfrm>
            <a:off x="87122" y="4974337"/>
            <a:ext cx="3973809" cy="283464"/>
          </a:xfrm>
          <a:prstGeom prst="roundRect">
            <a:avLst/>
          </a:prstGeom>
          <a:solidFill>
            <a:srgbClr val="FFFF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1AB1A4-2939-622E-41D7-04E32A360C3A}"/>
              </a:ext>
            </a:extLst>
          </p:cNvPr>
          <p:cNvSpPr/>
          <p:nvPr/>
        </p:nvSpPr>
        <p:spPr>
          <a:xfrm>
            <a:off x="4754443" y="4076583"/>
            <a:ext cx="1765985" cy="431587"/>
          </a:xfrm>
          <a:prstGeom prst="rect">
            <a:avLst/>
          </a:prstGeom>
          <a:solidFill>
            <a:srgbClr val="92C82E">
              <a:alpha val="5000"/>
            </a:srgbClr>
          </a:solidFill>
          <a:ln w="57150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92C82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3A6E5-F230-B431-42ED-FF8871738B07}"/>
                  </a:ext>
                </a:extLst>
              </p14:cNvPr>
              <p14:cNvContentPartPr/>
              <p14:nvPr/>
            </p14:nvContentPartPr>
            <p14:xfrm>
              <a:off x="4894475" y="5754248"/>
              <a:ext cx="184148" cy="43158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3A6E5-F230-B431-42ED-FF8871738B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483" y="5745249"/>
                <a:ext cx="201772" cy="449224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llout: Line 8">
            <a:extLst>
              <a:ext uri="{FF2B5EF4-FFF2-40B4-BE49-F238E27FC236}">
                <a16:creationId xmlns:a16="http://schemas.microsoft.com/office/drawing/2014/main" id="{3E58BEC7-A784-8930-DD02-5C6FD785D932}"/>
              </a:ext>
            </a:extLst>
          </p:cNvPr>
          <p:cNvSpPr/>
          <p:nvPr/>
        </p:nvSpPr>
        <p:spPr>
          <a:xfrm>
            <a:off x="6744416" y="2109178"/>
            <a:ext cx="2150275" cy="2627413"/>
          </a:xfrm>
          <a:prstGeom prst="borderCallout1">
            <a:avLst>
              <a:gd name="adj1" fmla="val 48939"/>
              <a:gd name="adj2" fmla="val -86"/>
              <a:gd name="adj3" fmla="val 74160"/>
              <a:gd name="adj4" fmla="val -45029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Combien de mois se sont écoulés avant que vous n'effectuiez le paiement forfaitaire ? (Par exemple : Si vous effectuez un paiement forfaitaire le 7e mois après la fin du programme, entrez « 6 »).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89980-C902-DE0F-3EDF-0FEE5FA9C2BC}"/>
              </a:ext>
            </a:extLst>
          </p:cNvPr>
          <p:cNvSpPr/>
          <p:nvPr/>
        </p:nvSpPr>
        <p:spPr>
          <a:xfrm>
            <a:off x="4745864" y="5165760"/>
            <a:ext cx="1780124" cy="416820"/>
          </a:xfrm>
          <a:prstGeom prst="rect">
            <a:avLst/>
          </a:prstGeom>
          <a:solidFill>
            <a:srgbClr val="92C82E">
              <a:alpha val="5000"/>
            </a:srgbClr>
          </a:solidFill>
          <a:ln w="57150"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92C82E"/>
              </a:solidFill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E717B097-8842-2A1C-A0BB-8477674C8220}"/>
              </a:ext>
            </a:extLst>
          </p:cNvPr>
          <p:cNvSpPr/>
          <p:nvPr/>
        </p:nvSpPr>
        <p:spPr>
          <a:xfrm>
            <a:off x="6743951" y="5347711"/>
            <a:ext cx="2145957" cy="1220863"/>
          </a:xfrm>
          <a:prstGeom prst="borderCallout1">
            <a:avLst>
              <a:gd name="adj1" fmla="val 48939"/>
              <a:gd name="adj2" fmla="val -86"/>
              <a:gd name="adj3" fmla="val 20991"/>
              <a:gd name="adj4" fmla="val -48903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dirty="0">
                <a:solidFill>
                  <a:schemeClr val="tx1"/>
                </a:solidFill>
              </a:rPr>
              <a:t>Entrez le nombre de mois restants dans la période de remboursement.</a:t>
            </a: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89889"/>
            <a:ext cx="8638967" cy="510298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300" dirty="0"/>
              <a:t>Pour la question 19, </a:t>
            </a:r>
            <a:r>
              <a:rPr lang="en-US" sz="2300" dirty="0" err="1"/>
              <a:t>regardez</a:t>
            </a:r>
            <a:r>
              <a:rPr lang="en-US" sz="2300" dirty="0"/>
              <a:t> </a:t>
            </a:r>
            <a:r>
              <a:rPr lang="fr-CA" sz="2300" dirty="0"/>
              <a:t>ce qui se passe si vous retardez le paiement forfaitaire</a:t>
            </a:r>
            <a:r>
              <a:rPr lang="en-US" sz="23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200"/>
              </a:lnSpc>
              <a:buNone/>
            </a:pPr>
            <a:r>
              <a:rPr lang="fr-CA" sz="2300" dirty="0"/>
              <a:t>Pour retarder le paiement forfaitaire </a:t>
            </a:r>
            <a:r>
              <a:rPr lang="en-US" sz="2300" dirty="0"/>
              <a:t>:</a:t>
            </a:r>
          </a:p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eriod"/>
            </a:pPr>
            <a:r>
              <a:rPr lang="fr-CA" sz="2300" dirty="0"/>
              <a:t>Augmenter le nombre de mois avant le paiement</a:t>
            </a:r>
            <a:r>
              <a:rPr lang="en-US" sz="2300" dirty="0"/>
              <a:t>.</a:t>
            </a:r>
          </a:p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eriod"/>
            </a:pPr>
            <a:r>
              <a:rPr lang="fr-CA" sz="2300" dirty="0"/>
              <a:t>Diminuer le nombre de mois après le paiement</a:t>
            </a:r>
            <a:r>
              <a:rPr lang="en-US" sz="230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A1945-ACCA-3D04-586B-795DA7A32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4" b="-1"/>
          <a:stretch/>
        </p:blipFill>
        <p:spPr>
          <a:xfrm>
            <a:off x="125270" y="2067661"/>
            <a:ext cx="7724437" cy="27226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1AB1A4-2939-622E-41D7-04E32A360C3A}"/>
              </a:ext>
            </a:extLst>
          </p:cNvPr>
          <p:cNvSpPr/>
          <p:nvPr/>
        </p:nvSpPr>
        <p:spPr>
          <a:xfrm>
            <a:off x="6386857" y="3317038"/>
            <a:ext cx="1322122" cy="340562"/>
          </a:xfrm>
          <a:prstGeom prst="rect">
            <a:avLst/>
          </a:prstGeom>
          <a:solidFill>
            <a:srgbClr val="92C82E">
              <a:alpha val="5000"/>
            </a:srgbClr>
          </a:solidFill>
          <a:ln w="57150">
            <a:solidFill>
              <a:srgbClr val="92C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92C82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89980-C902-DE0F-3EDF-0FEE5FA9C2BC}"/>
              </a:ext>
            </a:extLst>
          </p:cNvPr>
          <p:cNvSpPr/>
          <p:nvPr/>
        </p:nvSpPr>
        <p:spPr>
          <a:xfrm>
            <a:off x="6386857" y="4142232"/>
            <a:ext cx="1322122" cy="340562"/>
          </a:xfrm>
          <a:prstGeom prst="rect">
            <a:avLst/>
          </a:prstGeom>
          <a:solidFill>
            <a:srgbClr val="92C82E">
              <a:alpha val="5000"/>
            </a:srgbClr>
          </a:solidFill>
          <a:ln w="57150">
            <a:solidFill>
              <a:srgbClr val="92C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92C82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DE3689-5C9F-ACE8-D0D2-5EDB6EB0A412}"/>
              </a:ext>
            </a:extLst>
          </p:cNvPr>
          <p:cNvSpPr/>
          <p:nvPr/>
        </p:nvSpPr>
        <p:spPr>
          <a:xfrm>
            <a:off x="177913" y="4023360"/>
            <a:ext cx="3068207" cy="237744"/>
          </a:xfrm>
          <a:prstGeom prst="roundRect">
            <a:avLst/>
          </a:prstGeom>
          <a:solidFill>
            <a:srgbClr val="FFFF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3E58BEC7-A784-8930-DD02-5C6FD785D932}"/>
              </a:ext>
            </a:extLst>
          </p:cNvPr>
          <p:cNvSpPr/>
          <p:nvPr/>
        </p:nvSpPr>
        <p:spPr>
          <a:xfrm>
            <a:off x="7909560" y="2518055"/>
            <a:ext cx="1108829" cy="969264"/>
          </a:xfrm>
          <a:prstGeom prst="borderCallout1">
            <a:avLst>
              <a:gd name="adj1" fmla="val 48939"/>
              <a:gd name="adj2" fmla="val -86"/>
              <a:gd name="adj3" fmla="val 83255"/>
              <a:gd name="adj4" fmla="val -391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solidFill>
                  <a:schemeClr val="tx1"/>
                </a:solidFill>
              </a:rPr>
              <a:t>Mois </a:t>
            </a:r>
            <a:r>
              <a:rPr lang="fr-CA" b="1" dirty="0">
                <a:solidFill>
                  <a:schemeClr val="tx1"/>
                </a:solidFill>
              </a:rPr>
              <a:t>avant </a:t>
            </a:r>
            <a:r>
              <a:rPr lang="fr-CA" dirty="0">
                <a:solidFill>
                  <a:schemeClr val="tx1"/>
                </a:solidFill>
              </a:rPr>
              <a:t>le paiement forfaitaire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E717B097-8842-2A1C-A0BB-8477674C8220}"/>
              </a:ext>
            </a:extLst>
          </p:cNvPr>
          <p:cNvSpPr/>
          <p:nvPr/>
        </p:nvSpPr>
        <p:spPr>
          <a:xfrm>
            <a:off x="7928189" y="4261104"/>
            <a:ext cx="1108829" cy="969264"/>
          </a:xfrm>
          <a:prstGeom prst="borderCallout1">
            <a:avLst>
              <a:gd name="adj1" fmla="val 48939"/>
              <a:gd name="adj2" fmla="val -86"/>
              <a:gd name="adj3" fmla="val 24764"/>
              <a:gd name="adj4" fmla="val -3833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solidFill>
                  <a:schemeClr val="tx1"/>
                </a:solidFill>
              </a:rPr>
              <a:t>Mois </a:t>
            </a:r>
            <a:r>
              <a:rPr lang="fr-CA" b="1" dirty="0">
                <a:solidFill>
                  <a:schemeClr val="tx1"/>
                </a:solidFill>
              </a:rPr>
              <a:t>après </a:t>
            </a:r>
            <a:r>
              <a:rPr lang="fr-CA" dirty="0">
                <a:solidFill>
                  <a:schemeClr val="tx1"/>
                </a:solidFill>
              </a:rPr>
              <a:t>le paiement forfaitaire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529354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US" sz="2000" dirty="0"/>
              <a:t>Pour les questions 20 à 24, </a:t>
            </a:r>
            <a:r>
              <a:rPr lang="fr-CA" sz="2000" dirty="0"/>
              <a:t>comparer les options A et B pour voir laquelle est la plus avantageuse</a:t>
            </a:r>
            <a:r>
              <a:rPr lang="en-US" sz="2000" dirty="0"/>
              <a:t>. </a:t>
            </a:r>
            <a:r>
              <a:rPr lang="fr-FR" sz="2000" dirty="0"/>
              <a:t>Regardez comment vous pourriez </a:t>
            </a:r>
            <a:r>
              <a:rPr lang="fr-CA" sz="2000" dirty="0"/>
              <a:t>appliquer ces stratégies si vous deviez contracter un prêt étudiant à l'avenir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8D74B-C466-6D54-A3B0-9312CB4C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36" y="3016255"/>
            <a:ext cx="2418178" cy="26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00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Stratégie</a:t>
            </a:r>
            <a:r>
              <a:rPr lang="en-CA" sz="3600" dirty="0"/>
              <a:t> 2: </a:t>
            </a:r>
            <a:r>
              <a:rPr lang="fr-FR" sz="3600" dirty="0"/>
              <a:t>Augmenter votre paiement mensuel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1"/>
            <a:ext cx="8638967" cy="48021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Lorsque vous terminez votre programme postsecondaire</a:t>
            </a:r>
            <a:r>
              <a:rPr lang="en-US" sz="2000" dirty="0"/>
              <a:t>, le </a:t>
            </a:r>
            <a:r>
              <a:rPr lang="en-US" sz="2000" dirty="0" err="1">
                <a:solidFill>
                  <a:schemeClr val="tx1"/>
                </a:solidFill>
              </a:rPr>
              <a:t>CSNPE</a:t>
            </a:r>
            <a:r>
              <a:rPr lang="en-US" sz="2000" dirty="0"/>
              <a:t> </a:t>
            </a:r>
            <a:r>
              <a:rPr lang="fr-CA" sz="2000" dirty="0"/>
              <a:t>vous donne les modalités de remboursement détaillant comment rembourser votre prêt étudiant</a:t>
            </a:r>
            <a:r>
              <a:rPr lang="en-US" sz="2000" dirty="0"/>
              <a:t>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Le </a:t>
            </a:r>
            <a:r>
              <a:rPr lang="fr-CA" sz="2000" dirty="0" err="1"/>
              <a:t>RAFEO</a:t>
            </a:r>
            <a:r>
              <a:rPr lang="fr-CA" sz="2000" dirty="0"/>
              <a:t> utilise par défaut une période de remboursement de 9,5 ans</a:t>
            </a:r>
            <a:r>
              <a:rPr lang="en-US" sz="2000" dirty="0"/>
              <a:t>. </a:t>
            </a:r>
            <a:r>
              <a:rPr lang="fr-CA" sz="2000" b="1" dirty="0">
                <a:solidFill>
                  <a:schemeClr val="accent1"/>
                </a:solidFill>
              </a:rPr>
              <a:t>Selon cette période, on estime un montant de paiement mensuel pour vous</a:t>
            </a:r>
            <a:r>
              <a:rPr lang="fr-CA" sz="2000" dirty="0">
                <a:solidFill>
                  <a:schemeClr val="accent1"/>
                </a:solidFill>
              </a:rPr>
              <a:t>.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Voyons combien d'argent vous pouvez économiser si vous diminuez la période de remboursement. Vous pouvez le faire en </a:t>
            </a:r>
            <a:r>
              <a:rPr lang="fr-CA" sz="2000" b="1" dirty="0">
                <a:solidFill>
                  <a:schemeClr val="accent1"/>
                </a:solidFill>
              </a:rPr>
              <a:t>augmentant le paiement mensuel</a:t>
            </a:r>
            <a:r>
              <a:rPr lang="en-US" sz="2000" kern="0" dirty="0"/>
              <a:t>.</a:t>
            </a: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endParaRPr lang="en-US" sz="2000" kern="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kern="0" dirty="0" err="1"/>
              <a:t>Allez</a:t>
            </a:r>
            <a:r>
              <a:rPr lang="en-US" sz="2000" kern="0" dirty="0"/>
              <a:t> à </a:t>
            </a:r>
            <a:r>
              <a:rPr lang="en-US" sz="2000" kern="0" dirty="0" err="1">
                <a:hlinkClick r:id="rId2"/>
              </a:rPr>
              <a:t>Hellosafe</a:t>
            </a:r>
            <a:r>
              <a:rPr lang="en-US" sz="2000" kern="0" dirty="0">
                <a:hlinkClick r:id="rId2"/>
              </a:rPr>
              <a:t> </a:t>
            </a:r>
            <a:r>
              <a:rPr lang="en-US" sz="2000" kern="0" dirty="0" err="1">
                <a:hlinkClick r:id="rId2"/>
              </a:rPr>
              <a:t>Calcul</a:t>
            </a:r>
            <a:r>
              <a:rPr lang="en-US" sz="2000" kern="0" dirty="0">
                <a:hlinkClick r:id="rId2"/>
              </a:rPr>
              <a:t> prêt </a:t>
            </a:r>
            <a:r>
              <a:rPr lang="en-US" sz="2000" kern="0" dirty="0" err="1">
                <a:hlinkClick r:id="rId2"/>
              </a:rPr>
              <a:t>étudiant</a:t>
            </a:r>
            <a:r>
              <a:rPr lang="en-US" sz="2000" kern="0" dirty="0"/>
              <a:t>. </a:t>
            </a:r>
            <a:r>
              <a:rPr lang="fr-CA" sz="2000" dirty="0"/>
              <a:t>Cette calculatrice utilise </a:t>
            </a:r>
            <a:r>
              <a:rPr lang="fr-CA" sz="2000" b="1" dirty="0"/>
              <a:t>l'amortissement</a:t>
            </a:r>
            <a:r>
              <a:rPr lang="fr-CA" sz="2000" dirty="0"/>
              <a:t>, ce qui donne des calculs réalistes du </a:t>
            </a:r>
            <a:r>
              <a:rPr lang="fr-CA" sz="2000" dirty="0" err="1"/>
              <a:t>RAFEO</a:t>
            </a:r>
            <a:r>
              <a:rPr lang="fr-CA" sz="2000" dirty="0"/>
              <a:t>.</a:t>
            </a:r>
            <a:endParaRPr lang="en-US" sz="2000" kern="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4081071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Vous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CA" altLang="en-US" sz="2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apprendrez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Différentes façons de financer vos études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Comment le </a:t>
            </a:r>
            <a:r>
              <a:rPr lang="fr-FR" sz="2000" dirty="0"/>
              <a:t>RAFEO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fonctionne</a:t>
            </a:r>
            <a:endParaRPr lang="fr-CA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Comment </a:t>
            </a:r>
            <a:r>
              <a:rPr lang="fr-CA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calculer l’intérêt sur un prêt étudiant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 </a:t>
            </a:r>
            <a:r>
              <a:rPr lang="fr-CA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stratégies de remboursement pour épargner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l’argent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 ressources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(Pour </a:t>
            </a:r>
            <a:r>
              <a:rPr lang="fr-CA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cette leçon, vous trouverez toutes les ressources dans la « Trousse de Ressources : le RAFEO » à deux pages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fr-FR" sz="2000" dirty="0"/>
              <a:t>Vous pouvez le télécharger à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https://www.litteratieensemble.ca/Ressources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2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529354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Pour la section  </a:t>
            </a:r>
            <a:r>
              <a:rPr lang="fr-CI" sz="2000" dirty="0"/>
              <a:t>« </a:t>
            </a:r>
            <a:r>
              <a:rPr lang="en-US" sz="2000" b="1" dirty="0" err="1"/>
              <a:t>Partie</a:t>
            </a:r>
            <a:r>
              <a:rPr lang="en-US" sz="2000" b="1" dirty="0"/>
              <a:t> 5: Augmenter le </a:t>
            </a:r>
            <a:r>
              <a:rPr lang="fr-CH" sz="2000" b="1" dirty="0"/>
              <a:t>paiement mensuel</a:t>
            </a:r>
            <a:r>
              <a:rPr lang="fr-BE" sz="2000" b="1" dirty="0"/>
              <a:t> »</a:t>
            </a:r>
            <a:r>
              <a:rPr lang="en-US" sz="2000" dirty="0"/>
              <a:t>, </a:t>
            </a:r>
            <a:r>
              <a:rPr lang="fr-WINDIES" sz="2000" dirty="0"/>
              <a:t>utilisez la calculatrice</a:t>
            </a:r>
            <a:r>
              <a:rPr lang="en-US" sz="2000" dirty="0"/>
              <a:t> </a:t>
            </a:r>
            <a:r>
              <a:rPr lang="en-US" sz="2000" kern="0" dirty="0" err="1">
                <a:hlinkClick r:id="rId2"/>
              </a:rPr>
              <a:t>Hellosafe</a:t>
            </a:r>
            <a:r>
              <a:rPr lang="en-US" sz="2000" kern="0" dirty="0">
                <a:hlinkClick r:id="rId2"/>
              </a:rPr>
              <a:t> </a:t>
            </a:r>
            <a:r>
              <a:rPr lang="en-US" sz="2000" kern="0" dirty="0" err="1">
                <a:hlinkClick r:id="rId2"/>
              </a:rPr>
              <a:t>Calcul</a:t>
            </a:r>
            <a:r>
              <a:rPr lang="en-US" sz="2000" kern="0" dirty="0">
                <a:hlinkClick r:id="rId2"/>
              </a:rPr>
              <a:t> prêt </a:t>
            </a:r>
            <a:r>
              <a:rPr lang="en-US" sz="2000" kern="0" dirty="0" err="1">
                <a:hlinkClick r:id="rId2"/>
              </a:rPr>
              <a:t>étudiant</a:t>
            </a:r>
            <a:r>
              <a:rPr lang="en-US" sz="2000" kern="0" dirty="0"/>
              <a:t>  pour </a:t>
            </a:r>
            <a:r>
              <a:rPr lang="fr-FR" sz="2000" kern="0" dirty="0"/>
              <a:t>répondre</a:t>
            </a:r>
            <a:r>
              <a:rPr lang="en-US" sz="2000" kern="0" dirty="0"/>
              <a:t> aux questions 25 et 26.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/>
              <a:t>Note:</a:t>
            </a:r>
            <a:r>
              <a:rPr lang="en-US" sz="2000" dirty="0"/>
              <a:t> </a:t>
            </a:r>
            <a:r>
              <a:rPr lang="fr-CA" sz="2000" dirty="0"/>
              <a:t>Cette calculatrice arrondit la période de remboursement de 9,5 ans à 10 ans. Cependant, elle donne une bonne estimation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5344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817285"/>
          </a:xfrm>
        </p:spPr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229710"/>
            <a:ext cx="8638967" cy="499033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À la question 27, pour </a:t>
            </a:r>
            <a:r>
              <a:rPr lang="fr-CH" sz="1800" dirty="0"/>
              <a:t>compléter le </a:t>
            </a:r>
            <a:r>
              <a:rPr lang="fr-CH" sz="1800" i="1" dirty="0"/>
              <a:t>Tableau 2</a:t>
            </a:r>
            <a:r>
              <a:rPr lang="fr-CH" sz="1800" dirty="0"/>
              <a:t>, utilisez les informations du </a:t>
            </a:r>
            <a:r>
              <a:rPr lang="fr-CH" sz="1800" i="1" dirty="0"/>
              <a:t>Tableau </a:t>
            </a:r>
            <a:r>
              <a:rPr lang="en-US" sz="1800" i="1" dirty="0"/>
              <a:t>1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Par </a:t>
            </a:r>
            <a:r>
              <a:rPr lang="en-US" sz="1800" dirty="0" err="1"/>
              <a:t>exemple</a:t>
            </a:r>
            <a:r>
              <a:rPr lang="en-US" sz="1800" dirty="0"/>
              <a:t> :</a:t>
            </a:r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r>
              <a:rPr lang="fr-FR" sz="1800" dirty="0"/>
              <a:t>Trouvez les différences </a:t>
            </a:r>
            <a:r>
              <a:rPr lang="en-US" sz="1800" dirty="0"/>
              <a:t>: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71EF3D-38F2-2F93-F53B-C003C7206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29041"/>
              </p:ext>
            </p:extLst>
          </p:nvPr>
        </p:nvGraphicFramePr>
        <p:xfrm>
          <a:off x="2053877" y="2028503"/>
          <a:ext cx="5255534" cy="22994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14619">
                  <a:extLst>
                    <a:ext uri="{9D8B030D-6E8A-4147-A177-3AD203B41FA5}">
                      <a16:colId xmlns:a16="http://schemas.microsoft.com/office/drawing/2014/main" val="2735437550"/>
                    </a:ext>
                  </a:extLst>
                </a:gridCol>
                <a:gridCol w="1674372">
                  <a:extLst>
                    <a:ext uri="{9D8B030D-6E8A-4147-A177-3AD203B41FA5}">
                      <a16:colId xmlns:a16="http://schemas.microsoft.com/office/drawing/2014/main" val="3067879592"/>
                    </a:ext>
                  </a:extLst>
                </a:gridCol>
                <a:gridCol w="1666543">
                  <a:extLst>
                    <a:ext uri="{9D8B030D-6E8A-4147-A177-3AD203B41FA5}">
                      <a16:colId xmlns:a16="http://schemas.microsoft.com/office/drawing/2014/main" val="840407893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A" sz="1400" b="0" i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Tableau 1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Option par défaut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Option 1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99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Période de remboursement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9,5 </a:t>
                      </a:r>
                      <a:r>
                        <a:rPr lang="en-CA" sz="1600" dirty="0" err="1">
                          <a:effectLst/>
                        </a:rPr>
                        <a:t>ans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8 </a:t>
                      </a:r>
                      <a:r>
                        <a:rPr lang="en-CA" sz="1600" dirty="0" err="1">
                          <a:effectLst/>
                        </a:rPr>
                        <a:t>ans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89602"/>
                  </a:ext>
                </a:extLst>
              </a:tr>
              <a:tr h="566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noProof="0" dirty="0">
                          <a:effectLst/>
                        </a:rPr>
                        <a:t>Paiement mensuel</a:t>
                      </a:r>
                      <a:endParaRPr lang="fr-CH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90 $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105 $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7239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des intérêts payés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2 000 $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1 200 $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9566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Total du prêt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10 800 $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10 000 $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872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EFBF42-2FAC-BE0F-DE22-5E306B15E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166"/>
              </p:ext>
            </p:extLst>
          </p:nvPr>
        </p:nvGraphicFramePr>
        <p:xfrm>
          <a:off x="2170596" y="4863804"/>
          <a:ext cx="5102238" cy="152584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93495">
                  <a:extLst>
                    <a:ext uri="{9D8B030D-6E8A-4147-A177-3AD203B41FA5}">
                      <a16:colId xmlns:a16="http://schemas.microsoft.com/office/drawing/2014/main" val="27354375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67879592"/>
                    </a:ext>
                  </a:extLst>
                </a:gridCol>
                <a:gridCol w="1579943">
                  <a:extLst>
                    <a:ext uri="{9D8B030D-6E8A-4147-A177-3AD203B41FA5}">
                      <a16:colId xmlns:a16="http://schemas.microsoft.com/office/drawing/2014/main" val="840407893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6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Tableau 2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T w="12700" cmpd="sng">
                      <a:noFill/>
                    </a:lnT>
                    <a:lnB w="254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Option 1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99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Gain de temps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T w="254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89602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Augmentation du paiement mensuel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7239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noProof="0" dirty="0">
                          <a:effectLst/>
                        </a:rPr>
                        <a:t>Total épargné</a:t>
                      </a:r>
                      <a:endParaRPr lang="fr-MA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872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76BEA9-9AFE-B8DD-4D2C-7795AF271E64}"/>
              </a:ext>
            </a:extLst>
          </p:cNvPr>
          <p:cNvSpPr txBox="1"/>
          <p:nvPr/>
        </p:nvSpPr>
        <p:spPr>
          <a:xfrm>
            <a:off x="3836992" y="5208159"/>
            <a:ext cx="1857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/>
              <a:t>9.5 – 8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5B417-CECF-A48F-D2E3-AE5D7AA2C6F7}"/>
              </a:ext>
            </a:extLst>
          </p:cNvPr>
          <p:cNvSpPr txBox="1"/>
          <p:nvPr/>
        </p:nvSpPr>
        <p:spPr>
          <a:xfrm>
            <a:off x="3865344" y="5636729"/>
            <a:ext cx="1857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/>
              <a:t>105 – 90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9A258-4A79-4ABC-D859-913F2AC18CE9}"/>
              </a:ext>
            </a:extLst>
          </p:cNvPr>
          <p:cNvSpPr txBox="1"/>
          <p:nvPr/>
        </p:nvSpPr>
        <p:spPr>
          <a:xfrm>
            <a:off x="3865344" y="6051092"/>
            <a:ext cx="1857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/>
              <a:t>10,800 – 10,000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8450B-B292-DA01-F120-E74E9838FC61}"/>
              </a:ext>
            </a:extLst>
          </p:cNvPr>
          <p:cNvSpPr txBox="1"/>
          <p:nvPr/>
        </p:nvSpPr>
        <p:spPr>
          <a:xfrm>
            <a:off x="5694146" y="5190523"/>
            <a:ext cx="15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accent3">
                    <a:lumMod val="50000"/>
                  </a:schemeClr>
                </a:solidFill>
              </a:rPr>
              <a:t>1,5 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C0376-6BD4-2E10-1647-11FB96AEA01B}"/>
              </a:ext>
            </a:extLst>
          </p:cNvPr>
          <p:cNvSpPr txBox="1"/>
          <p:nvPr/>
        </p:nvSpPr>
        <p:spPr>
          <a:xfrm>
            <a:off x="5694146" y="5633272"/>
            <a:ext cx="15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accent3">
                    <a:lumMod val="50000"/>
                  </a:schemeClr>
                </a:solidFill>
              </a:rPr>
              <a:t>+ 15 $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1796E-A699-153C-2CA3-D38711C69F94}"/>
              </a:ext>
            </a:extLst>
          </p:cNvPr>
          <p:cNvSpPr txBox="1"/>
          <p:nvPr/>
        </p:nvSpPr>
        <p:spPr>
          <a:xfrm>
            <a:off x="5708322" y="6076021"/>
            <a:ext cx="15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accent3">
                    <a:lumMod val="50000"/>
                  </a:schemeClr>
                </a:solidFill>
              </a:rPr>
              <a:t>800 $</a:t>
            </a:r>
          </a:p>
        </p:txBody>
      </p:sp>
    </p:spTree>
    <p:extLst>
      <p:ext uri="{BB962C8B-B14F-4D97-AF65-F5344CB8AC3E}">
        <p14:creationId xmlns:p14="http://schemas.microsoft.com/office/powerpoint/2010/main" val="1423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Sacrifiez maintenant, gagnez plus tard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08760"/>
            <a:ext cx="8638967" cy="471128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Comme nous l'avons vu</a:t>
            </a:r>
            <a:r>
              <a:rPr lang="en-US" sz="2000" dirty="0"/>
              <a:t>…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dirty="0"/>
              <a:t>Augmenter </a:t>
            </a:r>
            <a:r>
              <a:rPr lang="fr-CA" sz="2000" dirty="0"/>
              <a:t>votre mensualité </a:t>
            </a:r>
            <a:r>
              <a:rPr lang="fr-CA" sz="2000" i="1" dirty="0">
                <a:solidFill>
                  <a:schemeClr val="accent1"/>
                </a:solidFill>
              </a:rPr>
              <a:t>maintenant</a:t>
            </a:r>
            <a:r>
              <a:rPr lang="fr-CA" sz="2000" dirty="0"/>
              <a:t> peut vous faire économiser beaucoup d’argent </a:t>
            </a:r>
            <a:r>
              <a:rPr lang="fr-CA" sz="2000" i="1" dirty="0">
                <a:solidFill>
                  <a:schemeClr val="accent1"/>
                </a:solidFill>
              </a:rPr>
              <a:t>dans le futur</a:t>
            </a:r>
            <a:r>
              <a:rPr lang="fr-CA" sz="2000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lnSpc>
                <a:spcPts val="2400"/>
              </a:lnSpc>
            </a:pPr>
            <a:r>
              <a:rPr lang="fr-FR" sz="2000" dirty="0"/>
              <a:t>Effectuer un paiement forfaitaire </a:t>
            </a:r>
            <a:r>
              <a:rPr lang="en-US" sz="2000" i="1" dirty="0" err="1">
                <a:solidFill>
                  <a:schemeClr val="accent1"/>
                </a:solidFill>
              </a:rPr>
              <a:t>maintenant</a:t>
            </a:r>
            <a:r>
              <a:rPr lang="en-US" sz="2000" i="1" dirty="0">
                <a:solidFill>
                  <a:schemeClr val="accent1"/>
                </a:solidFill>
              </a:rPr>
              <a:t> </a:t>
            </a:r>
            <a:r>
              <a:rPr lang="fr-CA" sz="2000" dirty="0"/>
              <a:t>vous aidera à économiser beaucoup d'argent</a:t>
            </a:r>
            <a:r>
              <a:rPr lang="en-US" sz="2000" dirty="0"/>
              <a:t> </a:t>
            </a:r>
            <a:r>
              <a:rPr lang="en-US" sz="2000" i="1" dirty="0">
                <a:solidFill>
                  <a:schemeClr val="accent1"/>
                </a:solidFill>
              </a:rPr>
              <a:t>plus </a:t>
            </a:r>
            <a:r>
              <a:rPr lang="en-US" sz="2000" i="1" dirty="0" err="1">
                <a:solidFill>
                  <a:schemeClr val="accent1"/>
                </a:solidFill>
              </a:rPr>
              <a:t>tard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En fait,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fr-CH" sz="2000" dirty="0"/>
              <a:t>s’agit</a:t>
            </a:r>
            <a:r>
              <a:rPr lang="en-US" sz="2000" dirty="0"/>
              <a:t> </a:t>
            </a:r>
            <a:r>
              <a:rPr lang="fr-CA" sz="2000" dirty="0"/>
              <a:t>d’un choix entre maintenant et plus tard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LU" sz="2000" b="1" dirty="0">
                <a:solidFill>
                  <a:schemeClr val="accent1"/>
                </a:solidFill>
              </a:rPr>
              <a:t>Préférez-vous en profiter maintenant, ou en avoir davantage dans le futur</a:t>
            </a:r>
            <a:r>
              <a:rPr lang="en-US" sz="2000" b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kern="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09D16-C853-2750-F7CA-DB92EC6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21" y="4944957"/>
            <a:ext cx="1455936" cy="14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Sacrifiez maintenant, gagnez plus tard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6464"/>
            <a:ext cx="8638967" cy="479358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Tout le monde a une situation différente</a:t>
            </a:r>
            <a:r>
              <a:rPr lang="en-US" sz="2000" b="1" dirty="0"/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Si le mieux que vous puissiez faire est de suivre le plan de remboursement par défaut</a:t>
            </a:r>
            <a:r>
              <a:rPr lang="en-US" sz="2000" dirty="0"/>
              <a:t>, </a:t>
            </a:r>
            <a:r>
              <a:rPr lang="fr-CM" sz="2000" b="1" dirty="0">
                <a:solidFill>
                  <a:schemeClr val="accent6"/>
                </a:solidFill>
              </a:rPr>
              <a:t>il n’y a rien de mal à ça</a:t>
            </a:r>
            <a:r>
              <a:rPr lang="en-US" sz="2000" b="1" dirty="0">
                <a:solidFill>
                  <a:schemeClr val="accent6"/>
                </a:solidFill>
              </a:rPr>
              <a:t>!</a:t>
            </a:r>
            <a:br>
              <a:rPr lang="en-US" sz="2000" b="1" dirty="0">
                <a:solidFill>
                  <a:schemeClr val="accent6"/>
                </a:solidFill>
              </a:rPr>
            </a:b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Si vous pouvez payer un peu plus chaque mois </a:t>
            </a:r>
            <a:r>
              <a:rPr lang="en-US" sz="2000" b="1" dirty="0"/>
              <a:t>…</a:t>
            </a:r>
            <a:endParaRPr lang="en-US" sz="2000" b="1" kern="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Pouvez-vous vous abstenir d’un achat dont vous n'avez pas réellement besoin</a:t>
            </a:r>
            <a:r>
              <a:rPr lang="en-US" sz="2000" dirty="0"/>
              <a:t>? 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Y a-t-il de petites façons d'économiser de l'argent</a:t>
            </a:r>
            <a:r>
              <a:rPr lang="en-US" sz="2000" dirty="0"/>
              <a:t>?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H" sz="2000" b="1" dirty="0">
                <a:solidFill>
                  <a:schemeClr val="accent6"/>
                </a:solidFill>
              </a:rPr>
              <a:t>Voici un objectif</a:t>
            </a:r>
            <a:r>
              <a:rPr lang="en-US" sz="2000" b="1" dirty="0">
                <a:solidFill>
                  <a:schemeClr val="accent6"/>
                </a:solidFill>
              </a:rPr>
              <a:t>: </a:t>
            </a:r>
            <a:r>
              <a:rPr lang="en-US" sz="2000" dirty="0" err="1"/>
              <a:t>cotiser</a:t>
            </a:r>
            <a:r>
              <a:rPr lang="en-US" sz="2000" dirty="0"/>
              <a:t> 15 $, 20 $ </a:t>
            </a:r>
            <a:r>
              <a:rPr lang="en-US" sz="2000" dirty="0" err="1"/>
              <a:t>ou</a:t>
            </a:r>
            <a:r>
              <a:rPr lang="en-US" sz="2000" dirty="0"/>
              <a:t> 45 $ </a:t>
            </a:r>
            <a:r>
              <a:rPr lang="fr-CA" sz="2000" dirty="0"/>
              <a:t>de plus chaque mois pour rembourser votre prêt étudiant plus rapidement</a:t>
            </a:r>
            <a:r>
              <a:rPr lang="en-US" sz="2000" dirty="0"/>
              <a:t> et </a:t>
            </a:r>
            <a:r>
              <a:rPr lang="fr-FR" sz="2000" dirty="0"/>
              <a:t>économiser plus d’argent à l'avenir!</a:t>
            </a:r>
            <a:endParaRPr lang="en-US" sz="2000" kern="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CCD79-7CD1-B066-8921-5603BD5D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356" y="5306103"/>
            <a:ext cx="783465" cy="14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Sacrifiez maintenant, gagnez plus tard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529354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Tout le monde a une situation différente</a:t>
            </a:r>
            <a:r>
              <a:rPr lang="en-US" sz="2000" b="1" dirty="0"/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Si le mieux que vous puissiez faire est de suivre le plan de remboursement par défaut</a:t>
            </a:r>
            <a:r>
              <a:rPr lang="en-US" sz="2000" dirty="0"/>
              <a:t>, </a:t>
            </a:r>
            <a:r>
              <a:rPr lang="fr-CA" sz="2000" b="1" dirty="0">
                <a:solidFill>
                  <a:schemeClr val="accent6"/>
                </a:solidFill>
              </a:rPr>
              <a:t>il n’y a rien de mal à ça</a:t>
            </a:r>
            <a:r>
              <a:rPr lang="en-US" sz="2000" b="1" dirty="0">
                <a:solidFill>
                  <a:schemeClr val="accent6"/>
                </a:solidFill>
              </a:rPr>
              <a:t>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Ou  pouvez-vous effectuer un paiement forfaitaire</a:t>
            </a:r>
            <a:r>
              <a:rPr lang="en-US" sz="2000" b="1" dirty="0"/>
              <a:t>?</a:t>
            </a:r>
            <a:endParaRPr lang="en-US" sz="2000" b="1" kern="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Pouvez-vous retarder un gros achat et mettre cet argent dans votre prêt étudiant?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Cela peut vous faire économiser </a:t>
            </a:r>
            <a:r>
              <a:rPr lang="en-US" sz="2000" b="1" dirty="0">
                <a:solidFill>
                  <a:schemeClr val="accent6"/>
                </a:solidFill>
              </a:rPr>
              <a:t>beaucoup </a:t>
            </a:r>
            <a:r>
              <a:rPr lang="en-US" sz="2000" dirty="0" err="1">
                <a:solidFill>
                  <a:schemeClr val="tx1"/>
                </a:solidFill>
              </a:rPr>
              <a:t>d’argent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0A416-2857-7AB6-E448-03EA6A29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4" y="5250984"/>
            <a:ext cx="1401047" cy="14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529354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fr-CA" sz="2000" dirty="0"/>
              <a:t>Faites une application personnelle de tout ce que vous avez appris</a:t>
            </a:r>
            <a:r>
              <a:rPr lang="en-US" sz="2000" dirty="0"/>
              <a:t> en </a:t>
            </a:r>
            <a:r>
              <a:rPr lang="fr-CA" sz="2000" dirty="0"/>
              <a:t>complétant</a:t>
            </a:r>
            <a:r>
              <a:rPr lang="en-US" sz="2000" dirty="0"/>
              <a:t> la</a:t>
            </a:r>
            <a:r>
              <a:rPr lang="en-US" sz="2000" b="1" dirty="0"/>
              <a:t> </a:t>
            </a:r>
            <a:r>
              <a:rPr lang="fr-CA" sz="2000" b="1" dirty="0"/>
              <a:t>« Pa</a:t>
            </a:r>
            <a:r>
              <a:rPr lang="en-US" sz="2000" b="1" dirty="0" err="1"/>
              <a:t>rtie</a:t>
            </a:r>
            <a:r>
              <a:rPr lang="en-US" sz="2000" b="1" dirty="0"/>
              <a:t> 6: </a:t>
            </a:r>
            <a:r>
              <a:rPr lang="fr-CA" sz="2000" b="1" dirty="0"/>
              <a:t>Réflexion</a:t>
            </a:r>
            <a:r>
              <a:rPr lang="en-US" sz="2000" b="1" dirty="0"/>
              <a:t>s finales </a:t>
            </a:r>
            <a:r>
              <a:rPr lang="fr-CA" sz="2000" b="1" dirty="0"/>
              <a:t>»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2447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529354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91755-3802-55DD-7F71-BCBA1C67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11" y="1781638"/>
            <a:ext cx="5048955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Activité « pensez-y bien 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3"/>
            <a:ext cx="8638967" cy="4529354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fr-CA" sz="2000" b="1" dirty="0">
                <a:solidFill>
                  <a:schemeClr val="tx1"/>
                </a:solidFill>
              </a:rPr>
              <a:t>Penser-partager-présenter</a:t>
            </a:r>
            <a:endParaRPr lang="fr-CA" sz="2000" dirty="0">
              <a:solidFill>
                <a:schemeClr val="tx1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fr-CA" sz="2000" dirty="0"/>
              <a:t>Selon vous, quel est le prix actuel du marché pour les articles suivants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63720-07C2-F461-24ED-2678B9FC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34" y="2822825"/>
            <a:ext cx="1576608" cy="170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27072-5EFF-D74C-77AF-AF6A45C7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59" y="4555247"/>
            <a:ext cx="1667927" cy="1709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35524-525E-A29D-DCBD-ECB119A8A6FF}"/>
              </a:ext>
            </a:extLst>
          </p:cNvPr>
          <p:cNvSpPr txBox="1"/>
          <p:nvPr/>
        </p:nvSpPr>
        <p:spPr>
          <a:xfrm>
            <a:off x="1732875" y="6242493"/>
            <a:ext cx="250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Abonnement à </a:t>
            </a:r>
            <a:r>
              <a:rPr lang="fr-FR" sz="1600" dirty="0" err="1"/>
              <a:t>Spotify</a:t>
            </a:r>
            <a:endParaRPr lang="en-CA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277481-3AFB-1B3C-A4EB-70C831748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066" y="2845318"/>
            <a:ext cx="2280014" cy="13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C401F4-907F-B129-22F4-F92E8EE3BD17}"/>
              </a:ext>
            </a:extLst>
          </p:cNvPr>
          <p:cNvSpPr txBox="1"/>
          <p:nvPr/>
        </p:nvSpPr>
        <p:spPr>
          <a:xfrm>
            <a:off x="3460696" y="4240741"/>
            <a:ext cx="250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WINDIES" sz="1600" dirty="0"/>
              <a:t>Disque vinyle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1BCEB6-5F3F-DA65-C646-5F1826175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911" y="3624429"/>
            <a:ext cx="3047072" cy="19653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EC30B4-C3A0-1C34-89EB-54D06A47F641}"/>
              </a:ext>
            </a:extLst>
          </p:cNvPr>
          <p:cNvSpPr txBox="1"/>
          <p:nvPr/>
        </p:nvSpPr>
        <p:spPr>
          <a:xfrm>
            <a:off x="6139000" y="5589790"/>
            <a:ext cx="250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Diplôme d'études postsecondaires</a:t>
            </a:r>
            <a:endParaRPr lang="en-CA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37C09-E05B-94CD-7808-CE3CBB40B55C}"/>
              </a:ext>
            </a:extLst>
          </p:cNvPr>
          <p:cNvSpPr txBox="1"/>
          <p:nvPr/>
        </p:nvSpPr>
        <p:spPr>
          <a:xfrm>
            <a:off x="158624" y="4579295"/>
            <a:ext cx="250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Écouteurs</a:t>
            </a:r>
          </a:p>
        </p:txBody>
      </p:sp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5E82-6668-6917-64D7-806D65DE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Comment financer vos études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44B82-6188-8A52-5294-BF72BBA66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8" indent="0">
              <a:buNone/>
            </a:pPr>
            <a:r>
              <a:rPr lang="fr-CA" sz="2000" dirty="0"/>
              <a:t>Si vous planifiez poursuivre des études postsecondaires</a:t>
            </a:r>
            <a:r>
              <a:rPr lang="en-CA" sz="2000" dirty="0"/>
              <a:t>, </a:t>
            </a:r>
            <a:r>
              <a:rPr lang="fr-CA" sz="2000" dirty="0"/>
              <a:t>il faudra aussi penser à la façon dont vous payerez ces études. </a:t>
            </a:r>
          </a:p>
          <a:p>
            <a:pPr marL="38098" indent="0">
              <a:buNone/>
            </a:pPr>
            <a:endParaRPr lang="en-CA" sz="2000" dirty="0"/>
          </a:p>
          <a:p>
            <a:pPr marL="38098" indent="0">
              <a:buNone/>
            </a:pPr>
            <a:r>
              <a:rPr lang="fr-CA" sz="2000" dirty="0"/>
              <a:t>C'est une question importante : si vous ne savez, vous n'êtes pas les seuls</a:t>
            </a:r>
            <a:r>
              <a:rPr lang="en-CA" sz="2000" dirty="0"/>
              <a:t>. </a:t>
            </a:r>
          </a:p>
          <a:p>
            <a:pPr marL="38098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DB84B-D683-0153-4CB6-F83E0E04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609" y="3789958"/>
            <a:ext cx="2464781" cy="24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9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Comment financer vos études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8108"/>
            <a:ext cx="8638967" cy="5137283"/>
          </a:xfrm>
        </p:spPr>
        <p:txBody>
          <a:bodyPr>
            <a:normAutofit/>
          </a:bodyPr>
          <a:lstStyle/>
          <a:p>
            <a:pPr marL="0" lvl="1" inden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CA" sz="2000" b="1" dirty="0"/>
              <a:t>Argent que vous </a:t>
            </a:r>
            <a:r>
              <a:rPr lang="fr-CA" sz="2000" b="1" u="sng" dirty="0"/>
              <a:t>n'aurez pas </a:t>
            </a:r>
            <a:r>
              <a:rPr lang="fr-CA" sz="2000" b="1" dirty="0"/>
              <a:t>besoin de rembourser </a:t>
            </a:r>
            <a:r>
              <a:rPr lang="en-US" sz="2000" b="1" dirty="0"/>
              <a:t>:</a:t>
            </a:r>
            <a:br>
              <a:rPr lang="en-US" sz="2000" b="1" dirty="0"/>
            </a:br>
            <a:endParaRPr lang="en-US" sz="2000" b="1" dirty="0"/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/>
              <a:t>Bourse d'études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/>
              <a:t>Subventions du RAFEO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/>
              <a:t>Programme travail-études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/>
              <a:t>Un emploi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/>
              <a:t>Des économies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/>
              <a:t>Des investissements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/>
              <a:t>De l’aide de la famille ou des proches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CA" sz="2000" dirty="0"/>
              <a:t>Pour les communautés autochtones: parrainage d’une communauté</a:t>
            </a:r>
            <a:endParaRPr lang="en-US" sz="2000" dirty="0"/>
          </a:p>
          <a:p>
            <a:pPr marL="0" lvl="1" inden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/>
          </a:p>
          <a:p>
            <a:pPr marL="0" lvl="1" inden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CA" sz="2000" b="1" dirty="0"/>
              <a:t>Argent que vous </a:t>
            </a:r>
            <a:r>
              <a:rPr lang="fr-CA" sz="2000" b="1" u="sng" dirty="0"/>
              <a:t>devrez</a:t>
            </a:r>
            <a:r>
              <a:rPr lang="fr-CA" sz="2000" b="1" dirty="0"/>
              <a:t> rembourser</a:t>
            </a:r>
            <a:r>
              <a:rPr lang="en-US" sz="2000" b="1" dirty="0"/>
              <a:t>:</a:t>
            </a:r>
            <a:br>
              <a:rPr lang="en-US" sz="2000" b="1" dirty="0"/>
            </a:br>
            <a:endParaRPr lang="en-US" sz="2000" b="1" dirty="0"/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err="1"/>
              <a:t>Prêts</a:t>
            </a:r>
            <a:r>
              <a:rPr lang="en-US" sz="2000" dirty="0"/>
              <a:t> du </a:t>
            </a:r>
            <a:r>
              <a:rPr lang="fr-FR" sz="2000" dirty="0"/>
              <a:t>RAFEO</a:t>
            </a:r>
            <a:endParaRPr lang="en-US" sz="2000" dirty="0"/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err="1"/>
              <a:t>Prêts</a:t>
            </a:r>
            <a:r>
              <a:rPr lang="en-US" sz="2000" dirty="0"/>
              <a:t> de </a:t>
            </a:r>
            <a:r>
              <a:rPr lang="fr-CA" sz="2000" dirty="0"/>
              <a:t>dépannage</a:t>
            </a:r>
            <a:r>
              <a:rPr lang="en-US" sz="2000" dirty="0"/>
              <a:t> de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école</a:t>
            </a:r>
            <a:endParaRPr lang="en-US" sz="2000" dirty="0"/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/>
              <a:t>Prêts bancaires</a:t>
            </a:r>
          </a:p>
          <a:p>
            <a:pPr marL="685783" lvl="2" indent="-34290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/>
              <a:t>L’argent que vous emprunterez à votre famille ou des proches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1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144" y="1479479"/>
            <a:ext cx="8510229" cy="474056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Bien </a:t>
            </a:r>
            <a:r>
              <a:rPr lang="fr-CA" sz="2000" b="1" dirty="0">
                <a:solidFill>
                  <a:schemeClr val="accent1"/>
                </a:solidFill>
              </a:rPr>
              <a:t>entendu, la meilleure stratégie est d’avoir le moins de dettes </a:t>
            </a:r>
            <a:r>
              <a:rPr lang="en-US" sz="2000" b="1" dirty="0">
                <a:solidFill>
                  <a:schemeClr val="accent1"/>
                </a:solidFill>
              </a:rPr>
              <a:t>possible!</a:t>
            </a:r>
            <a:r>
              <a:rPr lang="en-US" sz="2000" dirty="0"/>
              <a:t> </a:t>
            </a:r>
            <a:r>
              <a:rPr lang="fr-CA" sz="2000" dirty="0"/>
              <a:t>Choisissez les cas où vous n'aurez pas besoin de rembourser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lnSpc>
                <a:spcPts val="24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2000" dirty="0"/>
              <a:t>Pouvez-vous travailler durant l'été</a:t>
            </a:r>
            <a:r>
              <a:rPr lang="en-US" sz="2000" dirty="0"/>
              <a:t>?</a:t>
            </a:r>
          </a:p>
          <a:p>
            <a:pPr marL="342900" indent="-342900">
              <a:lnSpc>
                <a:spcPts val="24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A" sz="2000" dirty="0"/>
              <a:t>Pouvez-vous budgéter et économiser plus d'argent pour vos études</a:t>
            </a:r>
            <a:r>
              <a:rPr lang="en-US" sz="2000" dirty="0"/>
              <a:t>?</a:t>
            </a:r>
          </a:p>
          <a:p>
            <a:pPr marL="342900" indent="-342900">
              <a:lnSpc>
                <a:spcPts val="24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A" sz="2000" dirty="0"/>
              <a:t>Pouvez-vous prendre le temps de présenter une demande pour une bourse d’études</a:t>
            </a:r>
            <a:r>
              <a:rPr lang="en-US" sz="2000" dirty="0"/>
              <a:t>?</a:t>
            </a:r>
          </a:p>
          <a:p>
            <a:pPr marL="342882" lvl="1" indent="0">
              <a:lnSpc>
                <a:spcPts val="2400"/>
              </a:lnSpc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342900" indent="-342900">
              <a:lnSpc>
                <a:spcPts val="24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CA" sz="2000" dirty="0"/>
              <a:t>Pouvez-vous investir votre argent et commencer à gagner des intérêts</a:t>
            </a:r>
            <a:r>
              <a:rPr lang="en-US" sz="2000" dirty="0"/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Comment financer vos études</a:t>
            </a:r>
            <a:endParaRPr lang="en-CA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CD6E9-94F7-A9A8-8FD6-EB93AE16B40D}"/>
              </a:ext>
            </a:extLst>
          </p:cNvPr>
          <p:cNvSpPr txBox="1"/>
          <p:nvPr/>
        </p:nvSpPr>
        <p:spPr>
          <a:xfrm>
            <a:off x="1231596" y="4367048"/>
            <a:ext cx="6678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Au Canada, le bourses </a:t>
            </a:r>
            <a:r>
              <a:rPr lang="fr-CA" sz="2000" dirty="0"/>
              <a:t>d’études sont offertes toute l’année, même durant l’été!</a:t>
            </a:r>
          </a:p>
        </p:txBody>
      </p:sp>
    </p:spTree>
    <p:extLst>
      <p:ext uri="{BB962C8B-B14F-4D97-AF65-F5344CB8AC3E}">
        <p14:creationId xmlns:p14="http://schemas.microsoft.com/office/powerpoint/2010/main" val="39848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Régime d'aide financière aux étudiantes et étudiants de l'Ontario (RAFEO) </a:t>
            </a:r>
            <a:endParaRPr lang="en-CA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321" y="1690691"/>
            <a:ext cx="8541052" cy="4529355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Le RAFEO </a:t>
            </a:r>
            <a:r>
              <a:rPr lang="fr-CA" sz="2000" dirty="0"/>
              <a:t>offre deux options de financement </a:t>
            </a:r>
            <a:r>
              <a:rPr lang="en-US" sz="2000" dirty="0"/>
              <a:t>:</a:t>
            </a:r>
          </a:p>
          <a:p>
            <a:pPr marL="342900" indent="-342900">
              <a:lnSpc>
                <a:spcPts val="2400"/>
              </a:lnSpc>
            </a:pPr>
            <a:r>
              <a:rPr lang="en-US" sz="2000" b="1" dirty="0"/>
              <a:t>Bourse:</a:t>
            </a:r>
            <a:r>
              <a:rPr lang="en-US" sz="2000" dirty="0"/>
              <a:t> </a:t>
            </a:r>
            <a:r>
              <a:rPr lang="fr-CA" sz="2000" dirty="0"/>
              <a:t>argent que vous n'aurez pas à rembourser</a:t>
            </a:r>
            <a:endParaRPr lang="en-US" sz="2000" dirty="0"/>
          </a:p>
          <a:p>
            <a:pPr marL="342900" indent="-342900">
              <a:lnSpc>
                <a:spcPts val="2400"/>
              </a:lnSpc>
            </a:pPr>
            <a:r>
              <a:rPr lang="en-US" sz="2000" b="1" dirty="0"/>
              <a:t>Prêt </a:t>
            </a:r>
            <a:r>
              <a:rPr lang="fr-CA" sz="2000" b="1" dirty="0"/>
              <a:t>étudiant</a:t>
            </a:r>
            <a:r>
              <a:rPr lang="en-US" sz="2000" b="1" dirty="0"/>
              <a:t>: </a:t>
            </a:r>
            <a:r>
              <a:rPr lang="fr-CA" sz="2000" dirty="0"/>
              <a:t>argent que vous devrez rembourser</a:t>
            </a:r>
            <a:br>
              <a:rPr lang="fr-CA" sz="2000" dirty="0"/>
            </a:b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 err="1"/>
              <a:t>Lorsque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fr-CA" sz="2000" dirty="0"/>
              <a:t>présentez une demande </a:t>
            </a:r>
            <a:r>
              <a:rPr lang="en-US" sz="2000" dirty="0"/>
              <a:t>de prêt </a:t>
            </a:r>
            <a:r>
              <a:rPr lang="en-US" sz="2000" dirty="0" err="1"/>
              <a:t>ou</a:t>
            </a:r>
            <a:r>
              <a:rPr lang="en-US" sz="2000" dirty="0"/>
              <a:t> de bourse au RAFEO, les </a:t>
            </a:r>
            <a:r>
              <a:rPr lang="fr-CA" sz="2000" dirty="0"/>
              <a:t>deux demandes sont automatiquement considérées</a:t>
            </a:r>
            <a:r>
              <a:rPr lang="en-US" sz="2000" dirty="0"/>
              <a:t>. Si </a:t>
            </a:r>
            <a:r>
              <a:rPr lang="en-US" sz="2000" dirty="0" err="1"/>
              <a:t>vous</a:t>
            </a:r>
            <a:r>
              <a:rPr lang="en-US" sz="2000" dirty="0"/>
              <a:t> ne </a:t>
            </a:r>
            <a:r>
              <a:rPr lang="en-US" sz="2000" dirty="0" err="1"/>
              <a:t>voulez</a:t>
            </a:r>
            <a:r>
              <a:rPr lang="en-US" sz="2000" dirty="0"/>
              <a:t> de prêt, et </a:t>
            </a:r>
            <a:r>
              <a:rPr lang="fr-CA" sz="2000" dirty="0"/>
              <a:t>que vous êtes une étudiante ou étudiant à temps plein ou partiel</a:t>
            </a:r>
            <a:r>
              <a:rPr lang="en-US" sz="2000" dirty="0"/>
              <a:t>, </a:t>
            </a:r>
            <a:r>
              <a:rPr lang="fr-CA" sz="2000" dirty="0"/>
              <a:t>vous pouvez le refuser après l'approbation de votre demande.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/>
              <a:t>Source : </a:t>
            </a:r>
            <a:r>
              <a:rPr lang="en-US" sz="1800" dirty="0">
                <a:hlinkClick r:id="rId2"/>
              </a:rPr>
              <a:t>Site web du RAFEO</a:t>
            </a:r>
            <a:r>
              <a:rPr lang="en-US" sz="1800" b="1" dirty="0">
                <a:hlinkClick r:id="rId2"/>
              </a:rPr>
              <a:t> </a:t>
            </a:r>
            <a:br>
              <a:rPr lang="en-US" sz="1800" b="1" dirty="0"/>
            </a:b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Cette leçon porte sur le prêt étudiant du RAFEO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77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87D6BF-1C48-4ECD-BAE1-4F9AAC320509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1bca0e2f-16d9-4d6a-8327-7fd70d55969c"/>
    <ds:schemaRef ds:uri="f6493094-0435-4eae-a32c-76983131fc0f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50372E9-67F0-4A83-AF75-3A453DD58123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9C40F6-8444-4A31-9563-633135A100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U4L PowerPoint template 4x3 URL EN v1 (1)</Template>
  <TotalTime>0</TotalTime>
  <Words>3121</Words>
  <Application>Microsoft Office PowerPoint</Application>
  <PresentationFormat>On-screen Show (4:3)</PresentationFormat>
  <Paragraphs>452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Pourquoi tu devrais t’intéresser à l’intérêt : Prêt étudiant du RAFEO</vt:lpstr>
      <vt:lpstr>Remarque spéciale à l’intention du personnel enseignant</vt:lpstr>
      <vt:lpstr>Introduction</vt:lpstr>
      <vt:lpstr>Dans cette leçon…</vt:lpstr>
      <vt:lpstr>Activité « pensez-y bien »</vt:lpstr>
      <vt:lpstr>Comment financer vos études</vt:lpstr>
      <vt:lpstr>Comment financer vos études</vt:lpstr>
      <vt:lpstr>Comment financer vos études</vt:lpstr>
      <vt:lpstr>Régime d'aide financière aux étudiantes et étudiants de l'Ontario (RAFEO) </vt:lpstr>
      <vt:lpstr>Coût total du RAFEO: capital</vt:lpstr>
      <vt:lpstr>Activité de l’élève</vt:lpstr>
      <vt:lpstr>Coût total du RAFEO: Intérêts</vt:lpstr>
      <vt:lpstr>Coût total du RAFEO: Intérêts</vt:lpstr>
      <vt:lpstr>Coût total du RAFEO: Intérêts</vt:lpstr>
      <vt:lpstr>Coût total du RAFEO: Intérêts</vt:lpstr>
      <vt:lpstr>Coût total du RAFEO: Intérêts</vt:lpstr>
      <vt:lpstr>Coût total du RAFEO: Intérêts</vt:lpstr>
      <vt:lpstr>Coût total du RAFEO: Intérêts</vt:lpstr>
      <vt:lpstr>Taux d'intérêt variable vs taux fixe</vt:lpstr>
      <vt:lpstr>Taux d'intérêt variable vs taux fixe</vt:lpstr>
      <vt:lpstr>Allons plus loin: taux d'intérêt variable vs taux fixe </vt:lpstr>
      <vt:lpstr>Pause et discussion</vt:lpstr>
      <vt:lpstr>PowerPoint Presentation</vt:lpstr>
      <vt:lpstr>Coût total du RAFEO: aucun remboursement</vt:lpstr>
      <vt:lpstr>Coût total du RAFEO: aucun remboursement</vt:lpstr>
      <vt:lpstr>Activité de l’élève</vt:lpstr>
      <vt:lpstr>Activité de l’élève</vt:lpstr>
      <vt:lpstr>Rappel important</vt:lpstr>
      <vt:lpstr>Remboursement du RAFEO</vt:lpstr>
      <vt:lpstr>Remboursement du RAFEO</vt:lpstr>
      <vt:lpstr>Stratégie 1: Paiements forfaitaires</vt:lpstr>
      <vt:lpstr>PowerPoint Presentation</vt:lpstr>
      <vt:lpstr>Activité de l’élève</vt:lpstr>
      <vt:lpstr>Activité de l’élève</vt:lpstr>
      <vt:lpstr>PowerPoint Presentation</vt:lpstr>
      <vt:lpstr>Activité de l’élève</vt:lpstr>
      <vt:lpstr>Activité de l’élève</vt:lpstr>
      <vt:lpstr>Activité de l’élève</vt:lpstr>
      <vt:lpstr>Stratégie 2: Augmenter votre paiement mensuel</vt:lpstr>
      <vt:lpstr>Activité de l’élève</vt:lpstr>
      <vt:lpstr>Activité de l’élève</vt:lpstr>
      <vt:lpstr>Sacrifiez maintenant, gagnez plus tard</vt:lpstr>
      <vt:lpstr>Sacrifiez maintenant, gagnez plus tard</vt:lpstr>
      <vt:lpstr>Sacrifiez maintenant, gagnez plus tard</vt:lpstr>
      <vt:lpstr>Activité de l’élève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72</cp:revision>
  <dcterms:created xsi:type="dcterms:W3CDTF">2022-10-13T17:49:18Z</dcterms:created>
  <dcterms:modified xsi:type="dcterms:W3CDTF">2023-04-11T17:20:37Z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