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 autoCompressPictures="0">
  <p:sldMasterIdLst>
    <p:sldMasterId id="2147483893" r:id="rId5"/>
  </p:sldMasterIdLst>
  <p:notesMasterIdLst>
    <p:notesMasterId r:id="rId61"/>
  </p:notesMasterIdLst>
  <p:handoutMasterIdLst>
    <p:handoutMasterId r:id="rId62"/>
  </p:handoutMasterIdLst>
  <p:sldIdLst>
    <p:sldId id="353" r:id="rId6"/>
    <p:sldId id="295" r:id="rId7"/>
    <p:sldId id="355" r:id="rId8"/>
    <p:sldId id="358" r:id="rId9"/>
    <p:sldId id="359" r:id="rId10"/>
    <p:sldId id="360" r:id="rId11"/>
    <p:sldId id="361" r:id="rId12"/>
    <p:sldId id="362" r:id="rId13"/>
    <p:sldId id="363" r:id="rId14"/>
    <p:sldId id="286" r:id="rId15"/>
    <p:sldId id="287" r:id="rId16"/>
    <p:sldId id="288" r:id="rId17"/>
    <p:sldId id="289" r:id="rId18"/>
    <p:sldId id="368" r:id="rId19"/>
    <p:sldId id="369" r:id="rId20"/>
    <p:sldId id="370" r:id="rId21"/>
    <p:sldId id="293" r:id="rId22"/>
    <p:sldId id="294" r:id="rId23"/>
    <p:sldId id="373" r:id="rId24"/>
    <p:sldId id="374" r:id="rId25"/>
    <p:sldId id="375" r:id="rId26"/>
    <p:sldId id="376" r:id="rId27"/>
    <p:sldId id="377" r:id="rId28"/>
    <p:sldId id="378" r:id="rId29"/>
    <p:sldId id="379" r:id="rId30"/>
    <p:sldId id="380" r:id="rId31"/>
    <p:sldId id="381" r:id="rId32"/>
    <p:sldId id="382" r:id="rId33"/>
    <p:sldId id="431" r:id="rId34"/>
    <p:sldId id="430" r:id="rId35"/>
    <p:sldId id="384" r:id="rId36"/>
    <p:sldId id="407" r:id="rId37"/>
    <p:sldId id="385" r:id="rId38"/>
    <p:sldId id="386" r:id="rId39"/>
    <p:sldId id="387" r:id="rId40"/>
    <p:sldId id="408" r:id="rId41"/>
    <p:sldId id="409" r:id="rId42"/>
    <p:sldId id="411" r:id="rId43"/>
    <p:sldId id="412" r:id="rId44"/>
    <p:sldId id="414" r:id="rId45"/>
    <p:sldId id="415" r:id="rId46"/>
    <p:sldId id="416" r:id="rId47"/>
    <p:sldId id="417" r:id="rId48"/>
    <p:sldId id="418" r:id="rId49"/>
    <p:sldId id="419" r:id="rId50"/>
    <p:sldId id="420" r:id="rId51"/>
    <p:sldId id="421" r:id="rId52"/>
    <p:sldId id="429" r:id="rId53"/>
    <p:sldId id="422" r:id="rId54"/>
    <p:sldId id="423" r:id="rId55"/>
    <p:sldId id="424" r:id="rId56"/>
    <p:sldId id="425" r:id="rId57"/>
    <p:sldId id="426" r:id="rId58"/>
    <p:sldId id="427" r:id="rId59"/>
    <p:sldId id="432" r:id="rId6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modifyVerifier cryptProviderType="rsaAES" cryptAlgorithmClass="hash" cryptAlgorithmType="typeAny" cryptAlgorithmSid="14" spinCount="100000" saltData="KajvSC6hVsyqzdEEhkKHqQ==" hashData="ex0fde8Sc90pV8T22AL7mYxHr64aTCL9i1rGdM4Vs+AmqjSizeOrJga2Yis+XazCG9f4zIzN6y9vERakUcU8lg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1548B"/>
    <a:srgbClr val="ECF0F6"/>
    <a:srgbClr val="FDCE3A"/>
    <a:srgbClr val="FFFF00"/>
    <a:srgbClr val="005954"/>
    <a:srgbClr val="003E38"/>
    <a:srgbClr val="CF5B13"/>
    <a:srgbClr val="B75011"/>
    <a:srgbClr val="EA71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2E9AB3-6649-4DB4-A02B-427BC647154E}" v="441" dt="2023-04-17T19:47:45.6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126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presProps" Target="presProps.xml"/><Relationship Id="rId68" Type="http://schemas.microsoft.com/office/2018/10/relationships/authors" Target="author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microsoft.com/office/2015/10/relationships/revisionInfo" Target="revisionInfo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CA" dirty="0"/>
              <a:t>Le</a:t>
            </a:r>
            <a:r>
              <a:rPr lang="fr-CA" baseline="0" dirty="0"/>
              <a:t> point de vue d’une dinde sur la vie</a:t>
            </a:r>
            <a:endParaRPr lang="en-CA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Turkey Weight (in lbs)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Sheet1!$A$2:$A$11</c:f>
              <c:strCache>
                <c:ptCount val="10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14</c:v>
                </c:pt>
                <c:pt idx="1">
                  <c:v>14.3</c:v>
                </c:pt>
                <c:pt idx="2">
                  <c:v>15.8</c:v>
                </c:pt>
                <c:pt idx="3">
                  <c:v>15.5</c:v>
                </c:pt>
                <c:pt idx="4">
                  <c:v>16</c:v>
                </c:pt>
                <c:pt idx="5">
                  <c:v>16.399999999999999</c:v>
                </c:pt>
                <c:pt idx="6">
                  <c:v>16.7</c:v>
                </c:pt>
                <c:pt idx="7">
                  <c:v>17.100000000000001</c:v>
                </c:pt>
                <c:pt idx="8">
                  <c:v>16.899999999999999</c:v>
                </c:pt>
                <c:pt idx="9">
                  <c:v>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61D-4EB3-9D70-C443C037105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Turkey Happiness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Sheet1!$A$2:$A$11</c:f>
              <c:strCache>
                <c:ptCount val="10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5</c:v>
                </c:pt>
                <c:pt idx="3">
                  <c:v>4</c:v>
                </c:pt>
                <c:pt idx="4">
                  <c:v>6</c:v>
                </c:pt>
                <c:pt idx="5">
                  <c:v>7</c:v>
                </c:pt>
                <c:pt idx="6">
                  <c:v>10</c:v>
                </c:pt>
                <c:pt idx="7">
                  <c:v>12</c:v>
                </c:pt>
                <c:pt idx="8">
                  <c:v>18.5</c:v>
                </c:pt>
                <c:pt idx="9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61D-4EB3-9D70-C443C03710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9944320"/>
        <c:axId val="79946112"/>
      </c:lineChart>
      <c:catAx>
        <c:axId val="79944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946112"/>
        <c:crosses val="autoZero"/>
        <c:auto val="1"/>
        <c:lblAlgn val="ctr"/>
        <c:lblOffset val="100"/>
        <c:noMultiLvlLbl val="0"/>
      </c:catAx>
      <c:valAx>
        <c:axId val="79946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944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2113631889763647"/>
          <c:w val="0.83125426509186351"/>
          <c:h val="6.01136811023623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userShapes r:id="rId3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0.07239</cdr:x>
      <cdr:y>0.775</cdr:y>
    </cdr:from>
    <cdr:to>
      <cdr:x>0.5</cdr:x>
      <cdr:y>1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441278" y="3149600"/>
          <a:ext cx="2606722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fr-CA" sz="1100" dirty="0"/>
        </a:p>
      </cdr:txBody>
    </cdr:sp>
  </cdr:relSizeAnchor>
  <cdr:relSizeAnchor xmlns:cdr="http://schemas.openxmlformats.org/drawingml/2006/chartDrawing">
    <cdr:from>
      <cdr:x>0.35896</cdr:x>
      <cdr:y>0.93573</cdr:y>
    </cdr:from>
    <cdr:to>
      <cdr:x>0.50896</cdr:x>
      <cdr:y>1</cdr:y>
    </cdr:to>
    <cdr:sp macro="" textlink="">
      <cdr:nvSpPr>
        <cdr:cNvPr id="3" name="ZoneTexte 2"/>
        <cdr:cNvSpPr txBox="1"/>
      </cdr:nvSpPr>
      <cdr:spPr>
        <a:xfrm xmlns:a="http://schemas.openxmlformats.org/drawingml/2006/main">
          <a:off x="2188191" y="3802797"/>
          <a:ext cx="914400" cy="2612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fr-CA" sz="1100" dirty="0"/>
        </a:p>
      </cdr:txBody>
    </cdr:sp>
  </cdr:relSizeAnchor>
  <cdr:relSizeAnchor xmlns:cdr="http://schemas.openxmlformats.org/drawingml/2006/chartDrawing">
    <cdr:from>
      <cdr:x>0.14764</cdr:x>
      <cdr:y>0.92151</cdr:y>
    </cdr:from>
    <cdr:to>
      <cdr:x>0.46308</cdr:x>
      <cdr:y>0.99495</cdr:y>
    </cdr:to>
    <cdr:sp macro="" textlink="">
      <cdr:nvSpPr>
        <cdr:cNvPr id="5" name="ZoneTexte 4"/>
        <cdr:cNvSpPr txBox="1"/>
      </cdr:nvSpPr>
      <cdr:spPr>
        <a:xfrm xmlns:a="http://schemas.openxmlformats.org/drawingml/2006/main">
          <a:off x="900043" y="3745032"/>
          <a:ext cx="1922885" cy="298462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fr-CA" sz="1100" dirty="0"/>
            <a:t>Poids de la dinde (en livres)</a:t>
          </a:r>
        </a:p>
      </cdr:txBody>
    </cdr:sp>
  </cdr:relSizeAnchor>
  <cdr:relSizeAnchor xmlns:cdr="http://schemas.openxmlformats.org/drawingml/2006/chartDrawing">
    <cdr:from>
      <cdr:x>0.71045</cdr:x>
      <cdr:y>0.775</cdr:y>
    </cdr:from>
    <cdr:to>
      <cdr:x>0.86045</cdr:x>
      <cdr:y>1</cdr:y>
    </cdr:to>
    <cdr:sp macro="" textlink="">
      <cdr:nvSpPr>
        <cdr:cNvPr id="6" name="ZoneTexte 5"/>
        <cdr:cNvSpPr txBox="1"/>
      </cdr:nvSpPr>
      <cdr:spPr>
        <a:xfrm xmlns:a="http://schemas.openxmlformats.org/drawingml/2006/main">
          <a:off x="4330890" y="372091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fr-CA" sz="1100" dirty="0"/>
        </a:p>
      </cdr:txBody>
    </cdr:sp>
  </cdr:relSizeAnchor>
  <cdr:relSizeAnchor xmlns:cdr="http://schemas.openxmlformats.org/drawingml/2006/chartDrawing">
    <cdr:from>
      <cdr:x>0.55373</cdr:x>
      <cdr:y>0.91894</cdr:y>
    </cdr:from>
    <cdr:to>
      <cdr:x>0.70373</cdr:x>
      <cdr:y>1</cdr:y>
    </cdr:to>
    <cdr:sp macro="" textlink="">
      <cdr:nvSpPr>
        <cdr:cNvPr id="7" name="ZoneTexte 6"/>
        <cdr:cNvSpPr txBox="1"/>
      </cdr:nvSpPr>
      <cdr:spPr>
        <a:xfrm xmlns:a="http://schemas.openxmlformats.org/drawingml/2006/main">
          <a:off x="3375546" y="3734558"/>
          <a:ext cx="914400" cy="3294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fr-CA" sz="1100" dirty="0"/>
        </a:p>
      </cdr:txBody>
    </cdr:sp>
  </cdr:relSizeAnchor>
  <cdr:relSizeAnchor xmlns:cdr="http://schemas.openxmlformats.org/drawingml/2006/chartDrawing">
    <cdr:from>
      <cdr:x>0.53611</cdr:x>
      <cdr:y>0.92065</cdr:y>
    </cdr:from>
    <cdr:to>
      <cdr:x>0.76025</cdr:x>
      <cdr:y>0.98538</cdr:y>
    </cdr:to>
    <cdr:sp macro="" textlink="">
      <cdr:nvSpPr>
        <cdr:cNvPr id="8" name="ZoneTexte 7"/>
        <cdr:cNvSpPr txBox="1"/>
      </cdr:nvSpPr>
      <cdr:spPr>
        <a:xfrm xmlns:a="http://schemas.openxmlformats.org/drawingml/2006/main">
          <a:off x="3268154" y="3741509"/>
          <a:ext cx="1366322" cy="263078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fr-CA" dirty="0"/>
            <a:t>Joie de la dinde</a:t>
          </a:r>
          <a:endParaRPr lang="fr-CA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D9495D4-AEC1-44CC-876E-4AF530B2653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28FBB7-FDB5-4623-B9FE-64001DA93A4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2C2C782-B009-4CCF-A3FF-4524DEEEDA32}" type="datetimeFigureOut">
              <a:rPr lang="en-US"/>
              <a:pPr>
                <a:defRPr/>
              </a:pPr>
              <a:t>4/17/2023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2818AA-55B8-488A-84EB-BD1F8972513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BC563D-D661-43E1-B327-1C8E3874307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2AC7960-17DD-4183-9673-25EA59BC59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0C0CD097-99D6-44F0-8D58-7C302EFBFAC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F35DE2AF-BB9B-47E5-91EB-E12202C4A01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A06F05BA-3762-4E31-9B07-23595465C0C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4ED3AFCF-F459-436C-9A70-562B6B0082F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0FD2C517-4B84-4DE0-BAA4-899F817A977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FECFCB27-DD45-43E5-9C69-9B5D946E57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909075F-1A24-4A34-8121-5E10FB53706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Google Shape;68;g123de75d5cf_1_0:notes">
            <a:extLst>
              <a:ext uri="{FF2B5EF4-FFF2-40B4-BE49-F238E27FC236}">
                <a16:creationId xmlns:a16="http://schemas.microsoft.com/office/drawing/2014/main" id="{0835CBF7-5E7F-BD0B-7302-811CA1D00656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9218" name="Google Shape;69;g123de75d5cf_1_0:notes">
            <a:extLst>
              <a:ext uri="{FF2B5EF4-FFF2-40B4-BE49-F238E27FC236}">
                <a16:creationId xmlns:a16="http://schemas.microsoft.com/office/drawing/2014/main" id="{C55900A1-4E4F-59CE-F17D-0E9E384C9CD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2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219" name="Google Shape;70;g123de75d5cf_1_0:notes">
            <a:extLst>
              <a:ext uri="{FF2B5EF4-FFF2-40B4-BE49-F238E27FC236}">
                <a16:creationId xmlns:a16="http://schemas.microsoft.com/office/drawing/2014/main" id="{1B045251-86F1-F0F7-BDC6-6898FABFA3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940FCD35-C85C-3A4F-9419-AFE4A9A31073}" type="slidenum">
              <a:rPr lang="en-US" altLang="en-US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Google Shape;62;p1:notes">
            <a:extLst>
              <a:ext uri="{FF2B5EF4-FFF2-40B4-BE49-F238E27FC236}">
                <a16:creationId xmlns:a16="http://schemas.microsoft.com/office/drawing/2014/main" id="{26045871-3D03-B242-AFF2-CCF4924F844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2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170" name="Google Shape;63;p1:notes">
            <a:extLst>
              <a:ext uri="{FF2B5EF4-FFF2-40B4-BE49-F238E27FC236}">
                <a16:creationId xmlns:a16="http://schemas.microsoft.com/office/drawing/2014/main" id="{88CC3061-FD35-28B0-E140-CC654E3A0CE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981115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Google Shape;62;p1:notes">
            <a:extLst>
              <a:ext uri="{FF2B5EF4-FFF2-40B4-BE49-F238E27FC236}">
                <a16:creationId xmlns:a16="http://schemas.microsoft.com/office/drawing/2014/main" id="{26045871-3D03-B242-AFF2-CCF4924F844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2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170" name="Google Shape;63;p1:notes">
            <a:extLst>
              <a:ext uri="{FF2B5EF4-FFF2-40B4-BE49-F238E27FC236}">
                <a16:creationId xmlns:a16="http://schemas.microsoft.com/office/drawing/2014/main" id="{88CC3061-FD35-28B0-E140-CC654E3A0CE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981153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Google Shape;62;p1:notes">
            <a:extLst>
              <a:ext uri="{FF2B5EF4-FFF2-40B4-BE49-F238E27FC236}">
                <a16:creationId xmlns:a16="http://schemas.microsoft.com/office/drawing/2014/main" id="{26045871-3D03-B242-AFF2-CCF4924F844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2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170" name="Google Shape;63;p1:notes">
            <a:extLst>
              <a:ext uri="{FF2B5EF4-FFF2-40B4-BE49-F238E27FC236}">
                <a16:creationId xmlns:a16="http://schemas.microsoft.com/office/drawing/2014/main" id="{88CC3061-FD35-28B0-E140-CC654E3A0CE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7532026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Google Shape;62;p1:notes">
            <a:extLst>
              <a:ext uri="{FF2B5EF4-FFF2-40B4-BE49-F238E27FC236}">
                <a16:creationId xmlns:a16="http://schemas.microsoft.com/office/drawing/2014/main" id="{26045871-3D03-B242-AFF2-CCF4924F844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2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170" name="Google Shape;63;p1:notes">
            <a:extLst>
              <a:ext uri="{FF2B5EF4-FFF2-40B4-BE49-F238E27FC236}">
                <a16:creationId xmlns:a16="http://schemas.microsoft.com/office/drawing/2014/main" id="{88CC3061-FD35-28B0-E140-CC654E3A0CE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9375372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Google Shape;62;p1:notes">
            <a:extLst>
              <a:ext uri="{FF2B5EF4-FFF2-40B4-BE49-F238E27FC236}">
                <a16:creationId xmlns:a16="http://schemas.microsoft.com/office/drawing/2014/main" id="{26045871-3D03-B242-AFF2-CCF4924F844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2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170" name="Google Shape;63;p1:notes">
            <a:extLst>
              <a:ext uri="{FF2B5EF4-FFF2-40B4-BE49-F238E27FC236}">
                <a16:creationId xmlns:a16="http://schemas.microsoft.com/office/drawing/2014/main" id="{88CC3061-FD35-28B0-E140-CC654E3A0CE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715355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9075F-1A24-4A34-8121-5E10FB53706A}" type="slidenum">
              <a:rPr lang="en-US" altLang="en-US" smtClean="0"/>
              <a:pPr/>
              <a:t>42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251406" y="365129"/>
            <a:ext cx="8638967" cy="13255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251406" y="1825625"/>
            <a:ext cx="8638967" cy="435133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342884" lvl="0" indent="-304786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marL="685766" lvl="1" indent="-28573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2pPr>
            <a:lvl3pPr marL="1028649" lvl="2" indent="-266687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3pPr>
            <a:lvl4pPr marL="1371532" lvl="3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marL="1714415" lvl="4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marL="2057297" lvl="5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180" lvl="6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064" lvl="7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5946" lvl="8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Google Shape;13;p2">
            <a:extLst>
              <a:ext uri="{FF2B5EF4-FFF2-40B4-BE49-F238E27FC236}">
                <a16:creationId xmlns:a16="http://schemas.microsoft.com/office/drawing/2014/main" id="{6C99DF3A-4F53-FFA9-BE93-EAC502B58377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Google Shape;14;p2">
            <a:extLst>
              <a:ext uri="{FF2B5EF4-FFF2-40B4-BE49-F238E27FC236}">
                <a16:creationId xmlns:a16="http://schemas.microsoft.com/office/drawing/2014/main" id="{47B1C58C-862F-15AD-A271-4B3EB25C0E83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Google Shape;15;p2">
            <a:extLst>
              <a:ext uri="{FF2B5EF4-FFF2-40B4-BE49-F238E27FC236}">
                <a16:creationId xmlns:a16="http://schemas.microsoft.com/office/drawing/2014/main" id="{DC375EF9-C07F-91AF-D3B1-144A0535DF83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13DFA-96B8-4B46-BF7D-A03F389B0C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00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8;p3">
            <a:extLst>
              <a:ext uri="{FF2B5EF4-FFF2-40B4-BE49-F238E27FC236}">
                <a16:creationId xmlns:a16="http://schemas.microsoft.com/office/drawing/2014/main" id="{0ADB823D-2BA8-AB98-9D60-5DBC0B55264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2" r="1755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oogle Shape;21;p3">
            <a:extLst>
              <a:ext uri="{FF2B5EF4-FFF2-40B4-BE49-F238E27FC236}">
                <a16:creationId xmlns:a16="http://schemas.microsoft.com/office/drawing/2014/main" id="{09D53A39-EB8F-CEC2-9137-DB01BE3BD89A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8" y="5611813"/>
            <a:ext cx="260032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Google Shape;19;p3"/>
          <p:cNvSpPr txBox="1">
            <a:spLocks noGrp="1"/>
          </p:cNvSpPr>
          <p:nvPr>
            <p:ph type="ctrTitle"/>
          </p:nvPr>
        </p:nvSpPr>
        <p:spPr>
          <a:xfrm>
            <a:off x="251405" y="1122363"/>
            <a:ext cx="8593914" cy="23876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4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251405" y="3724349"/>
            <a:ext cx="8593914" cy="1533455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1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54E697-6D80-4421-D827-44CBDDCECA2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5933440" y="5999219"/>
            <a:ext cx="2911879" cy="32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696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oogle Shape;10;p2">
            <a:extLst>
              <a:ext uri="{FF2B5EF4-FFF2-40B4-BE49-F238E27FC236}">
                <a16:creationId xmlns:a16="http://schemas.microsoft.com/office/drawing/2014/main" id="{05050A78-BCC0-962B-9F54-BC5A7503ACF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25"/>
            <a:ext cx="9144000" cy="503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Google Shape;11;p2">
            <a:extLst>
              <a:ext uri="{FF2B5EF4-FFF2-40B4-BE49-F238E27FC236}">
                <a16:creationId xmlns:a16="http://schemas.microsoft.com/office/drawing/2014/main" id="{6EFB601F-E4D3-4F95-67AA-C1DDE5009E1E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50825" y="365125"/>
            <a:ext cx="863917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8" name="Google Shape;12;p2">
            <a:extLst>
              <a:ext uri="{FF2B5EF4-FFF2-40B4-BE49-F238E27FC236}">
                <a16:creationId xmlns:a16="http://schemas.microsoft.com/office/drawing/2014/main" id="{5BE0B752-3506-0846-0CD5-07806A66CA3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250825" y="1825625"/>
            <a:ext cx="8639175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3" name="Google Shape;13;p2">
            <a:extLst>
              <a:ext uri="{FF2B5EF4-FFF2-40B4-BE49-F238E27FC236}">
                <a16:creationId xmlns:a16="http://schemas.microsoft.com/office/drawing/2014/main" id="{8AD8C511-E917-E5C9-AB84-8257300C47FD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3927475" y="6356350"/>
            <a:ext cx="12858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50" b="0" i="0" u="none" strike="noStrike" kern="0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4" name="Google Shape;14;p2">
            <a:extLst>
              <a:ext uri="{FF2B5EF4-FFF2-40B4-BE49-F238E27FC236}">
                <a16:creationId xmlns:a16="http://schemas.microsoft.com/office/drawing/2014/main" id="{48B2B30E-2E04-0A9C-948B-20BCC3DF94D1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6286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50" b="0" i="0" u="none" strike="noStrike" kern="0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5" name="Google Shape;15;p2">
            <a:extLst>
              <a:ext uri="{FF2B5EF4-FFF2-40B4-BE49-F238E27FC236}">
                <a16:creationId xmlns:a16="http://schemas.microsoft.com/office/drawing/2014/main" id="{DEDCBDAF-3D0C-0D23-44F1-8EB95B542AF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432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750" b="0" i="0" u="none" strike="noStrike" kern="0" cap="none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fld id="{A285CD37-B78A-0540-8384-2A7FB6DF0F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2" name="Google Shape;16;p2">
            <a:extLst>
              <a:ext uri="{FF2B5EF4-FFF2-40B4-BE49-F238E27FC236}">
                <a16:creationId xmlns:a16="http://schemas.microsoft.com/office/drawing/2014/main" id="{C0A6DCD9-8F9B-FA96-BBB0-04657622B513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397625"/>
            <a:ext cx="339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5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canadianencyclopedia.ca/fr/article/cycles-economiques" TargetMode="External"/><Relationship Id="rId2" Type="http://schemas.openxmlformats.org/officeDocument/2006/relationships/hyperlink" Target="https://www.cdhowe.org/sites/default/files/attachments/research_papers/mixed/Commentary_366_0.pdf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lemagdeleconomie.com/dossier-9-cycle-economique.htm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monde.fr/economie/" TargetMode="External"/><Relationship Id="rId7" Type="http://schemas.openxmlformats.org/officeDocument/2006/relationships/hyperlink" Target="https://ici.radio-canada.ca/economie" TargetMode="External"/><Relationship Id="rId2" Type="http://schemas.openxmlformats.org/officeDocument/2006/relationships/hyperlink" Target="https://www.lesechos.fr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lecho.be/" TargetMode="External"/><Relationship Id="rId5" Type="http://schemas.openxmlformats.org/officeDocument/2006/relationships/hyperlink" Target="https://charliehebdo.fr/themes/economie/" TargetMode="External"/><Relationship Id="rId4" Type="http://schemas.openxmlformats.org/officeDocument/2006/relationships/hyperlink" Target="https://www.lefigaro.fr/economie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canadianencyclopedia.ca/fr/article/recession-of-200809-in-canada" TargetMode="External"/><Relationship Id="rId2" Type="http://schemas.openxmlformats.org/officeDocument/2006/relationships/hyperlink" Target="https://www.alloprof.qc.ca/fr/eleves/bv/histoire/la-grande-depression-h1636" TargetMode="Externa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4n3g2r_NAo" TargetMode="Externa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c4n3g2r_NAo?feature=oembed" TargetMode="External"/><Relationship Id="rId4" Type="http://schemas.openxmlformats.org/officeDocument/2006/relationships/image" Target="../media/image16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livrescolaire.fr/page/15762618" TargetMode="External"/><Relationship Id="rId2" Type="http://schemas.openxmlformats.org/officeDocument/2006/relationships/hyperlink" Target="https://apprendreaconvaincre.com/comment-construire-un-argument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ahaslides.com/fr/blog/how-to-hold-a-student-debate/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ada.ca/en/services/benefits/ei.html" TargetMode="External"/><Relationship Id="rId2" Type="http://schemas.openxmlformats.org/officeDocument/2006/relationships/hyperlink" Target="https://www.canada.ca/fr/ministere-finances/plan-intervention-economique.html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lop.parl.ca/sites/PublicWebsite/default/fr_CA/ResearchPublications/201837E" TargetMode="External"/><Relationship Id="rId5" Type="http://schemas.openxmlformats.org/officeDocument/2006/relationships/hyperlink" Target="https://www.meilleurtaux.com/assurance-de-pret/le-guide-de-l-assurance-chomage/avantages-et-inconvenients-de-l-assurance-chomage.html" TargetMode="External"/><Relationship Id="rId4" Type="http://schemas.openxmlformats.org/officeDocument/2006/relationships/hyperlink" Target="https://www.canada.ca/fr/services/prestations/ae.html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itteratieensemble.ca/Ressources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EZX5SbOl1g" TargetMode="Externa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EEZX5SbOl1g?feature=oembed" TargetMode="External"/><Relationship Id="rId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Google Shape;72;g123de75d5cf_1_0">
            <a:extLst>
              <a:ext uri="{FF2B5EF4-FFF2-40B4-BE49-F238E27FC236}">
                <a16:creationId xmlns:a16="http://schemas.microsoft.com/office/drawing/2014/main" id="{15200245-58C1-E057-7F9B-29621FC573C6}"/>
              </a:ext>
            </a:extLst>
          </p:cNvPr>
          <p:cNvSpPr txBox="1">
            <a:spLocks noGrp="1" noChangeArrowheads="1"/>
          </p:cNvSpPr>
          <p:nvPr>
            <p:ph type="ctrTitle"/>
          </p:nvPr>
        </p:nvSpPr>
        <p:spPr>
          <a:xfrm>
            <a:off x="250825" y="1698625"/>
            <a:ext cx="8594725" cy="1790700"/>
          </a:xfrm>
        </p:spPr>
        <p:txBody>
          <a:bodyPr lIns="68569" tIns="34275" rIns="68569" bIns="34275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Arial" panose="020B0604020202020204" pitchFamily="34" charset="0"/>
              <a:buNone/>
            </a:pPr>
            <a:r>
              <a:rPr lang="en-US" alt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Le cycle </a:t>
            </a:r>
            <a:r>
              <a:rPr lang="fr-CA" alt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économique</a:t>
            </a:r>
            <a:r>
              <a:rPr lang="en-US" alt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et </a:t>
            </a:r>
            <a:r>
              <a:rPr lang="en-US" altLang="en-US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toi</a:t>
            </a:r>
            <a:r>
              <a:rPr lang="en-US" alt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!</a:t>
            </a:r>
          </a:p>
        </p:txBody>
      </p:sp>
      <p:sp>
        <p:nvSpPr>
          <p:cNvPr id="8194" name="Google Shape;73;g123de75d5cf_1_0">
            <a:extLst>
              <a:ext uri="{FF2B5EF4-FFF2-40B4-BE49-F238E27FC236}">
                <a16:creationId xmlns:a16="http://schemas.microsoft.com/office/drawing/2014/main" id="{9CC9F96B-0ACC-91DC-98A9-B36E9BA7D5BF}"/>
              </a:ext>
            </a:extLst>
          </p:cNvPr>
          <p:cNvSpPr txBox="1">
            <a:spLocks noGrp="1" noChangeArrowheads="1"/>
          </p:cNvSpPr>
          <p:nvPr>
            <p:ph type="subTitle" idx="1"/>
          </p:nvPr>
        </p:nvSpPr>
        <p:spPr>
          <a:xfrm>
            <a:off x="250825" y="3651250"/>
            <a:ext cx="8594725" cy="1149350"/>
          </a:xfrm>
        </p:spPr>
        <p:txBody>
          <a:bodyPr lIns="68569" tIns="34275" rIns="68569" bIns="34275"/>
          <a:lstStyle/>
          <a:p>
            <a:pPr eaLnBrk="1" hangingPunct="1">
              <a:spcAft>
                <a:spcPct val="0"/>
              </a:spcAft>
              <a:buClr>
                <a:srgbClr val="FFFFFF"/>
              </a:buClr>
            </a:pPr>
            <a:r>
              <a:rPr lang="en-US" altLang="en-US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Projet</a:t>
            </a:r>
            <a:r>
              <a:rPr lang="en-US" alt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à </a:t>
            </a:r>
            <a:r>
              <a:rPr lang="en-US" altLang="en-US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partir</a:t>
            </a:r>
            <a:r>
              <a:rPr lang="en-US" alt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de la 11</a:t>
            </a:r>
            <a:r>
              <a:rPr lang="en-US" altLang="en-US" baseline="30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</a:t>
            </a:r>
            <a:r>
              <a:rPr lang="en-US" alt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année</a:t>
            </a:r>
            <a:endParaRPr lang="en-US" alt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924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95692" y="1414130"/>
            <a:ext cx="8987176" cy="5307315"/>
          </a:xfrm>
        </p:spPr>
        <p:txBody>
          <a:bodyPr>
            <a:normAutofit/>
          </a:bodyPr>
          <a:lstStyle/>
          <a:p>
            <a:pPr marL="685165" lvl="1" indent="-285115" eaLnBrk="0" hangingPunct="0"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</a:pPr>
            <a:r>
              <a:rPr lang="fr-CA" sz="2000" b="1" dirty="0">
                <a:solidFill>
                  <a:schemeClr val="tx1"/>
                </a:solidFill>
                <a:latin typeface="+mn-lt"/>
                <a:ea typeface="MS PGothic"/>
              </a:rPr>
              <a:t>Effondrement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MS PGothic"/>
              </a:rPr>
              <a:t> – </a:t>
            </a:r>
            <a:r>
              <a:rPr lang="fr-CA" sz="2000" dirty="0">
                <a:solidFill>
                  <a:schemeClr val="tx1"/>
                </a:solidFill>
                <a:latin typeface="+mn-lt"/>
                <a:ea typeface="MS PGothic"/>
              </a:rPr>
              <a:t>Période durant laquelle </a:t>
            </a:r>
            <a:r>
              <a:rPr lang="fr-CA" sz="2000" dirty="0"/>
              <a:t>la croissance économique diminue rapidement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MS PGothic"/>
              </a:rPr>
              <a:t>.</a:t>
            </a:r>
          </a:p>
          <a:p>
            <a:pPr marL="685165" lvl="1" indent="-285115" eaLnBrk="0" hangingPunct="0"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</a:pPr>
            <a:r>
              <a:rPr lang="fr-CA" sz="2000" b="1" dirty="0">
                <a:solidFill>
                  <a:schemeClr val="tx1"/>
                </a:solidFill>
                <a:latin typeface="+mn-lt"/>
                <a:ea typeface="MS PGothic"/>
              </a:rPr>
              <a:t>Boum</a:t>
            </a:r>
            <a:r>
              <a:rPr lang="en-US" sz="2000" b="1" dirty="0">
                <a:solidFill>
                  <a:schemeClr val="tx1"/>
                </a:solidFill>
                <a:latin typeface="+mn-lt"/>
                <a:ea typeface="MS PGothic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MS PGothic"/>
              </a:rPr>
              <a:t>– C’</a:t>
            </a:r>
            <a:r>
              <a:rPr lang="fr-CA" sz="2000" dirty="0">
                <a:solidFill>
                  <a:schemeClr val="tx1"/>
                </a:solidFill>
                <a:latin typeface="+mn-lt"/>
                <a:ea typeface="MS PGothic"/>
              </a:rPr>
              <a:t>est une période 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MS PGothic"/>
              </a:rPr>
              <a:t>de </a:t>
            </a:r>
            <a:r>
              <a:rPr lang="fr-CA" sz="2000" dirty="0"/>
              <a:t>croissance élevée ou accrue au sein d'une entreprise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MS PGothic"/>
              </a:rPr>
              <a:t>, </a:t>
            </a:r>
            <a:r>
              <a:rPr lang="fr-CA" sz="2000" dirty="0">
                <a:solidFill>
                  <a:schemeClr val="tx1"/>
                </a:solidFill>
                <a:latin typeface="+mn-lt"/>
                <a:ea typeface="MS PGothic"/>
              </a:rPr>
              <a:t>d’un marché, d’une industrie ou de l’économie.</a:t>
            </a:r>
          </a:p>
          <a:p>
            <a:pPr marL="685165" lvl="1" indent="-285115" eaLnBrk="0" hangingPunct="0"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</a:pPr>
            <a:r>
              <a:rPr lang="en-US" sz="2000" b="1" dirty="0" err="1">
                <a:solidFill>
                  <a:schemeClr val="tx1"/>
                </a:solidFill>
                <a:latin typeface="+mn-lt"/>
                <a:ea typeface="MS PGothic"/>
              </a:rPr>
              <a:t>Bulle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MS PGothic"/>
              </a:rPr>
              <a:t> </a:t>
            </a:r>
            <a:r>
              <a:rPr lang="en-US" sz="2000" dirty="0">
                <a:solidFill>
                  <a:schemeClr val="tx1"/>
                </a:solidFill>
                <a:ea typeface="MS PGothic"/>
              </a:rPr>
              <a:t>–</a:t>
            </a:r>
            <a:r>
              <a:rPr lang="fr-CA" sz="2000" dirty="0"/>
              <a:t> Une bulle se produit lorsque le prix d'un actif, tels que des actions, obligations, biens immobiliers</a:t>
            </a:r>
            <a:r>
              <a:rPr lang="fr-FR" sz="2000" dirty="0"/>
              <a:t> ou marchandises,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MS PGothic"/>
              </a:rPr>
              <a:t> </a:t>
            </a:r>
            <a:r>
              <a:rPr lang="fr-CA" sz="2000" dirty="0"/>
              <a:t>augmente à un rythme rapide et qui n'est pas causé par des changements majeurs dans l'entreprise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MS PGothic"/>
              </a:rPr>
              <a:t>.</a:t>
            </a:r>
          </a:p>
          <a:p>
            <a:pPr marL="685165" lvl="1" indent="-285115" eaLnBrk="0" hangingPunct="0"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</a:pPr>
            <a:r>
              <a:rPr lang="fr-FR" sz="2000" b="1" dirty="0"/>
              <a:t>Marché haussier 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MS PGothic"/>
              </a:rPr>
              <a:t>– </a:t>
            </a:r>
            <a:r>
              <a:rPr lang="fr-CA" sz="2000" dirty="0">
                <a:solidFill>
                  <a:schemeClr val="tx1"/>
                </a:solidFill>
                <a:latin typeface="+mn-lt"/>
                <a:ea typeface="MS PGothic"/>
              </a:rPr>
              <a:t>C</a:t>
            </a:r>
            <a:r>
              <a:rPr lang="fr-CA" sz="2000" dirty="0"/>
              <a:t>ondition d'un marché financier où les prix augmentent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ou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fr-FR" sz="2000" dirty="0"/>
              <a:t>devraient augmenter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MS PGothic"/>
              </a:rPr>
              <a:t>.</a:t>
            </a:r>
          </a:p>
          <a:p>
            <a:pPr marL="685165" lvl="1" indent="-285115" eaLnBrk="0" hangingPunct="0"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</a:pPr>
            <a:r>
              <a:rPr lang="fr-FR" sz="2000" b="1" dirty="0"/>
              <a:t>Marché baissier</a:t>
            </a:r>
            <a:r>
              <a:rPr lang="fr-FR" sz="2000" dirty="0"/>
              <a:t> </a:t>
            </a:r>
            <a:r>
              <a:rPr lang="en-US" sz="2000" dirty="0">
                <a:solidFill>
                  <a:schemeClr val="tx1"/>
                </a:solidFill>
                <a:ea typeface="MS PGothic"/>
              </a:rPr>
              <a:t>–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MS PGothic"/>
              </a:rPr>
              <a:t> </a:t>
            </a:r>
            <a:r>
              <a:rPr lang="fr-CA" sz="2000" dirty="0">
                <a:solidFill>
                  <a:schemeClr val="tx1"/>
                </a:solidFill>
                <a:latin typeface="+mn-lt"/>
                <a:ea typeface="MS PGothic"/>
              </a:rPr>
              <a:t>M</a:t>
            </a:r>
            <a:r>
              <a:rPr lang="fr-CA" sz="2000" dirty="0"/>
              <a:t>arché où les prix baissent, incitant à vendre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MS PGothic"/>
              </a:rPr>
              <a:t>.</a:t>
            </a:r>
          </a:p>
          <a:p>
            <a:pPr marL="685165" lvl="1" indent="-285115" eaLnBrk="0" hangingPunct="0"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</a:pPr>
            <a:r>
              <a:rPr lang="en-US" sz="2000" b="1" dirty="0" err="1">
                <a:solidFill>
                  <a:schemeClr val="tx1"/>
                </a:solidFill>
                <a:latin typeface="+mn-lt"/>
                <a:ea typeface="MS PGothic"/>
              </a:rPr>
              <a:t>Économie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MS PGothic"/>
              </a:rPr>
              <a:t> </a:t>
            </a:r>
            <a:r>
              <a:rPr lang="en-US" sz="2000" dirty="0">
                <a:solidFill>
                  <a:schemeClr val="tx1"/>
                </a:solidFill>
                <a:ea typeface="MS PGothic"/>
              </a:rPr>
              <a:t>–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MS PGothic"/>
              </a:rPr>
              <a:t> </a:t>
            </a:r>
            <a:r>
              <a:rPr lang="fr-CA" sz="2000" dirty="0"/>
              <a:t>La richesse et les ressources d'un pays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ou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d’une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MS PGothic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MS PGothic"/>
              </a:rPr>
              <a:t>région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MS PGothic"/>
              </a:rPr>
              <a:t>, </a:t>
            </a:r>
            <a:r>
              <a:rPr lang="fr-CA" sz="2000" dirty="0"/>
              <a:t>notamment en termes de production et de consommation de biens et de services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MS PGothic"/>
              </a:rPr>
              <a:t>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515" y="529957"/>
            <a:ext cx="8638967" cy="782616"/>
          </a:xfrm>
        </p:spPr>
        <p:txBody>
          <a:bodyPr>
            <a:normAutofit/>
          </a:bodyPr>
          <a:lstStyle/>
          <a:p>
            <a:r>
              <a:rPr lang="en-CA" sz="4000" dirty="0" err="1"/>
              <a:t>Vocabulaire</a:t>
            </a:r>
            <a:r>
              <a:rPr lang="en-CA" sz="4000" dirty="0"/>
              <a:t> </a:t>
            </a:r>
            <a:r>
              <a:rPr lang="en-CA" sz="4000" dirty="0" err="1"/>
              <a:t>spécialisé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1426706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516" y="1128292"/>
            <a:ext cx="8638967" cy="4658264"/>
          </a:xfrm>
        </p:spPr>
        <p:txBody>
          <a:bodyPr>
            <a:normAutofit/>
          </a:bodyPr>
          <a:lstStyle/>
          <a:p>
            <a:pPr marL="685165" lvl="1" indent="-285115"/>
            <a:r>
              <a:rPr lang="fr-CA" sz="2000" dirty="0"/>
              <a:t>Souvent à la fin d'une expansion, l'économie connaîtra un boum</a:t>
            </a:r>
            <a:r>
              <a:rPr lang="en-US" sz="2000" dirty="0"/>
              <a:t>.</a:t>
            </a:r>
          </a:p>
          <a:p>
            <a:pPr marL="685165" lvl="1" indent="-285115"/>
            <a:endParaRPr lang="en-US" sz="2000" dirty="0"/>
          </a:p>
          <a:p>
            <a:pPr marL="685165" lvl="1" indent="-285115"/>
            <a:r>
              <a:rPr lang="fr-CA" sz="2000" dirty="0"/>
              <a:t>Un boum économique marque le sommet d'une forte expansion, où les actions, l'économie et tous les actifs accélèrent les prix</a:t>
            </a:r>
            <a:r>
              <a:rPr lang="en-US" sz="2000" dirty="0"/>
              <a:t>.</a:t>
            </a:r>
          </a:p>
          <a:p>
            <a:pPr marL="685165" lvl="1" indent="-285115"/>
            <a:endParaRPr lang="en-US" sz="2000" dirty="0"/>
          </a:p>
          <a:p>
            <a:pPr marL="685165" lvl="1" indent="-285115"/>
            <a:r>
              <a:rPr lang="fr-CA" sz="2000" dirty="0"/>
              <a:t>Il y a souvent un sentiment d'euphorie ou d'optimisme extrême pendant un boum</a:t>
            </a:r>
            <a:r>
              <a:rPr lang="en-US" sz="2000" dirty="0"/>
              <a:t>.</a:t>
            </a:r>
          </a:p>
          <a:p>
            <a:pPr marL="685165" lvl="1" indent="-285115"/>
            <a:endParaRPr lang="en-US" sz="2000" dirty="0"/>
          </a:p>
          <a:p>
            <a:pPr marL="685165" lvl="1" indent="-285115"/>
            <a:r>
              <a:rPr lang="en-US" sz="2000" dirty="0"/>
              <a:t>IMPORTANT: </a:t>
            </a:r>
            <a:r>
              <a:rPr lang="fr-CA" sz="2000" dirty="0"/>
              <a:t>Toutes les expansions ne se terminent pas nécessairement par un boum</a:t>
            </a:r>
            <a:r>
              <a:rPr lang="en-US" sz="2000" dirty="0"/>
              <a:t>.</a:t>
            </a:r>
          </a:p>
          <a:p>
            <a:pPr marL="457200" lvl="1" indent="0" eaLnBrk="0" hangingPunct="0"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None/>
            </a:pPr>
            <a:endParaRPr lang="en-US" sz="1800" dirty="0">
              <a:solidFill>
                <a:schemeClr val="tx1"/>
              </a:solidFill>
              <a:latin typeface="+mn-lt"/>
              <a:ea typeface="MS PGothic" panose="020B0600070205080204" pitchFamily="34" charset="-12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430" y="179081"/>
            <a:ext cx="8638967" cy="987567"/>
          </a:xfrm>
        </p:spPr>
        <p:txBody>
          <a:bodyPr>
            <a:normAutofit/>
          </a:bodyPr>
          <a:lstStyle/>
          <a:p>
            <a:r>
              <a:rPr lang="en-CA" sz="4000" dirty="0"/>
              <a:t>Cas </a:t>
            </a:r>
            <a:r>
              <a:rPr lang="en-CA" sz="4000" dirty="0" err="1"/>
              <a:t>extrême</a:t>
            </a:r>
            <a:r>
              <a:rPr lang="en-CA" sz="4000" dirty="0"/>
              <a:t>: </a:t>
            </a:r>
            <a:r>
              <a:rPr lang="en-CA" sz="4000" dirty="0" err="1"/>
              <a:t>Boum</a:t>
            </a:r>
            <a:endParaRPr lang="en-CA" sz="4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480A32-1F3A-1408-2E14-C2CABC04F3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9390" y="4482127"/>
            <a:ext cx="2246458" cy="210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489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516" y="1128292"/>
            <a:ext cx="8638967" cy="4658264"/>
          </a:xfrm>
        </p:spPr>
        <p:txBody>
          <a:bodyPr>
            <a:normAutofit/>
          </a:bodyPr>
          <a:lstStyle/>
          <a:p>
            <a:pPr marL="685165" lvl="1" indent="-285115"/>
            <a:r>
              <a:rPr lang="fr-CA" sz="2000" dirty="0"/>
              <a:t>Après un grand boum incontrôlable, l’économie connaîtra souvent une récession </a:t>
            </a:r>
            <a:r>
              <a:rPr lang="en-US" sz="2000" dirty="0"/>
              <a:t>(</a:t>
            </a:r>
            <a:r>
              <a:rPr lang="fr-CA" sz="2000" dirty="0"/>
              <a:t>aussi appelée </a:t>
            </a:r>
            <a:r>
              <a:rPr lang="en-US" sz="2000" dirty="0" err="1"/>
              <a:t>krach</a:t>
            </a:r>
            <a:r>
              <a:rPr lang="en-US" sz="2000" dirty="0"/>
              <a:t>).</a:t>
            </a:r>
            <a:br>
              <a:rPr lang="en-US" sz="2000" dirty="0"/>
            </a:br>
            <a:endParaRPr lang="en-US" sz="2000" dirty="0"/>
          </a:p>
          <a:p>
            <a:pPr marL="685165" lvl="1" indent="-285115"/>
            <a:r>
              <a:rPr lang="fr-CA" sz="2000" dirty="0"/>
              <a:t>Lors d’une récession</a:t>
            </a:r>
            <a:r>
              <a:rPr lang="en-US" sz="2000" dirty="0"/>
              <a:t>, le </a:t>
            </a:r>
            <a:r>
              <a:rPr lang="fr-CA" sz="2000" dirty="0"/>
              <a:t>prix des actifs (logement, actions</a:t>
            </a:r>
            <a:r>
              <a:rPr lang="en-US" sz="2000" dirty="0"/>
              <a:t>, cryptomonnaie, etc.) </a:t>
            </a:r>
            <a:r>
              <a:rPr lang="fr-CA" sz="2000" dirty="0"/>
              <a:t>va chuter à un taux incroyable</a:t>
            </a:r>
            <a:r>
              <a:rPr lang="en-US" sz="2000" dirty="0"/>
              <a:t>.</a:t>
            </a:r>
          </a:p>
          <a:p>
            <a:pPr marL="685165" lvl="1" indent="-285115"/>
            <a:endParaRPr lang="en-US" sz="2000" dirty="0"/>
          </a:p>
          <a:p>
            <a:pPr marL="685165" lvl="1" indent="-285115"/>
            <a:r>
              <a:rPr lang="fr-CA" sz="2000" dirty="0"/>
              <a:t>Une récession est généralement proportionnelle à l’ampleur </a:t>
            </a:r>
            <a:r>
              <a:rPr lang="en-US" sz="2000" dirty="0"/>
              <a:t>du </a:t>
            </a:r>
            <a:r>
              <a:rPr lang="en-US" sz="2000" dirty="0" err="1"/>
              <a:t>boum</a:t>
            </a:r>
            <a:r>
              <a:rPr lang="en-US" sz="2000" dirty="0"/>
              <a:t> (mini-</a:t>
            </a:r>
            <a:r>
              <a:rPr lang="en-US" sz="2000" dirty="0" err="1"/>
              <a:t>boum</a:t>
            </a:r>
            <a:r>
              <a:rPr lang="en-US" sz="2000" dirty="0"/>
              <a:t> = mini-</a:t>
            </a:r>
            <a:r>
              <a:rPr lang="en-US" sz="2000" dirty="0" err="1"/>
              <a:t>krach</a:t>
            </a:r>
            <a:r>
              <a:rPr lang="en-US" sz="2000" dirty="0"/>
              <a:t>; grand </a:t>
            </a:r>
            <a:r>
              <a:rPr lang="en-US" sz="2000" dirty="0" err="1"/>
              <a:t>boum</a:t>
            </a:r>
            <a:r>
              <a:rPr lang="en-US" sz="2000" dirty="0"/>
              <a:t> = grand </a:t>
            </a:r>
            <a:r>
              <a:rPr lang="en-US" sz="2000" dirty="0" err="1"/>
              <a:t>krach</a:t>
            </a:r>
            <a:r>
              <a:rPr lang="en-US" sz="2000" dirty="0"/>
              <a:t>).</a:t>
            </a:r>
          </a:p>
          <a:p>
            <a:pPr marL="685165" lvl="1" indent="-285115"/>
            <a:endParaRPr lang="en-US" sz="2000" dirty="0"/>
          </a:p>
          <a:p>
            <a:pPr marL="685165" lvl="1" indent="-285115"/>
            <a:r>
              <a:rPr lang="en-US" sz="2000" dirty="0"/>
              <a:t>Un </a:t>
            </a:r>
            <a:r>
              <a:rPr lang="en-US" sz="2000" dirty="0" err="1"/>
              <a:t>krach</a:t>
            </a:r>
            <a:r>
              <a:rPr lang="en-US" sz="2000" dirty="0"/>
              <a:t> </a:t>
            </a:r>
            <a:r>
              <a:rPr lang="fr-CA" sz="2000" dirty="0"/>
              <a:t>économique</a:t>
            </a:r>
            <a:r>
              <a:rPr lang="en-US" sz="2000" dirty="0"/>
              <a:t> force les </a:t>
            </a:r>
            <a:r>
              <a:rPr lang="fr-CA" sz="2000" dirty="0"/>
              <a:t>entreprises à supprimer des emplois, entraînant une récession ou même une dépression</a:t>
            </a:r>
            <a:r>
              <a:rPr lang="en-US" sz="2000" dirty="0"/>
              <a:t>. </a:t>
            </a:r>
          </a:p>
          <a:p>
            <a:pPr marL="457200" lvl="1" indent="0" eaLnBrk="0" hangingPunct="0"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None/>
            </a:pPr>
            <a:endParaRPr lang="en-US" sz="1800" dirty="0">
              <a:solidFill>
                <a:schemeClr val="tx1"/>
              </a:solidFill>
              <a:latin typeface="+mn-lt"/>
              <a:ea typeface="MS PGothic" panose="020B0600070205080204" pitchFamily="34" charset="-12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430" y="179082"/>
            <a:ext cx="8638967" cy="845678"/>
          </a:xfrm>
        </p:spPr>
        <p:txBody>
          <a:bodyPr>
            <a:normAutofit/>
          </a:bodyPr>
          <a:lstStyle/>
          <a:p>
            <a:r>
              <a:rPr lang="fr-CA" sz="4000" dirty="0"/>
              <a:t>Cas extrême: récession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EF4CAD-AF2C-8E95-8280-C87774F10A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6750" b="47739"/>
          <a:stretch/>
        </p:blipFill>
        <p:spPr>
          <a:xfrm>
            <a:off x="3577783" y="4649400"/>
            <a:ext cx="1988433" cy="1358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" y="1128292"/>
            <a:ext cx="8827475" cy="5535524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fr-CA" sz="2000" dirty="0"/>
              <a:t>Individuellement ou avec un ou une élève, répondez aux questions sur votre feuille de travail</a:t>
            </a:r>
            <a:r>
              <a:rPr lang="en-US" sz="2000" dirty="0"/>
              <a:t>:</a:t>
            </a:r>
          </a:p>
          <a:p>
            <a:pPr marL="457200" lvl="1" indent="0">
              <a:buNone/>
            </a:pPr>
            <a:endParaRPr lang="en-US" sz="2000" dirty="0"/>
          </a:p>
          <a:p>
            <a:pPr marL="800100" lvl="1" indent="-342900">
              <a:buSzPct val="100000"/>
              <a:buAutoNum type="arabicPeriod"/>
            </a:pPr>
            <a:r>
              <a:rPr lang="fr-CA" sz="2000" dirty="0"/>
              <a:t>À partir de votre expérience, à quelle étape du cycle économique sommes-nous actuellement</a:t>
            </a:r>
            <a:r>
              <a:rPr lang="en-US" sz="2000" dirty="0"/>
              <a:t>? </a:t>
            </a:r>
            <a:r>
              <a:rPr lang="fr-CA" sz="2000" dirty="0"/>
              <a:t>Sur quoi appuyez-vous vos dires</a:t>
            </a:r>
            <a:r>
              <a:rPr lang="en-US" sz="2000" dirty="0"/>
              <a:t>?</a:t>
            </a:r>
          </a:p>
          <a:p>
            <a:pPr marL="800100" lvl="1" indent="-342900">
              <a:buSzPct val="100000"/>
              <a:buAutoNum type="arabicPeriod"/>
            </a:pPr>
            <a:r>
              <a:rPr lang="fr-CA" sz="2000" dirty="0"/>
              <a:t>À présent</a:t>
            </a:r>
            <a:r>
              <a:rPr lang="en-US" sz="2000" dirty="0"/>
              <a:t>, </a:t>
            </a:r>
            <a:r>
              <a:rPr lang="fr-CA" sz="2000" dirty="0"/>
              <a:t>faites une petite recherche. Pour vous guider, vous pouvez utiliser les liens fournis dans les diapos suivantes ou faire votre propre recherche. Après votre recherche, avez-vous toujours la même opinion sur l’étape actuelle du cycle économique</a:t>
            </a:r>
            <a:r>
              <a:rPr lang="en-US" sz="2000" dirty="0"/>
              <a:t>? </a:t>
            </a:r>
            <a:r>
              <a:rPr lang="fr-CA" sz="2000" dirty="0"/>
              <a:t>Expliquez votre raisonnement.</a:t>
            </a:r>
            <a:endParaRPr lang="en-US" sz="2000" dirty="0"/>
          </a:p>
          <a:p>
            <a:pPr marL="800100" lvl="1" indent="-342900">
              <a:buSzPct val="100000"/>
              <a:buAutoNum type="arabicPeriod"/>
            </a:pPr>
            <a:r>
              <a:rPr lang="fr-CA" sz="2000" dirty="0"/>
              <a:t>Quels sont les mots clés qui vous permettent </a:t>
            </a:r>
            <a:r>
              <a:rPr lang="en-US" sz="2000" dirty="0"/>
              <a:t>de </a:t>
            </a:r>
            <a:r>
              <a:rPr lang="en-US" sz="2000" dirty="0" err="1"/>
              <a:t>croire</a:t>
            </a:r>
            <a:r>
              <a:rPr lang="en-US" sz="2000" dirty="0"/>
              <a:t> </a:t>
            </a:r>
            <a:r>
              <a:rPr lang="en-US" sz="2000" dirty="0" err="1"/>
              <a:t>que</a:t>
            </a:r>
            <a:r>
              <a:rPr lang="en-US" sz="2000" dirty="0"/>
              <a:t> nous </a:t>
            </a:r>
            <a:r>
              <a:rPr lang="fr-CA" sz="2000" dirty="0"/>
              <a:t>sommes actuellement à cette</a:t>
            </a:r>
            <a:r>
              <a:rPr lang="en-US" sz="2000" dirty="0"/>
              <a:t> </a:t>
            </a:r>
            <a:r>
              <a:rPr lang="fr-CA" sz="2000" dirty="0"/>
              <a:t>étape du cycle économique</a:t>
            </a:r>
            <a:r>
              <a:rPr lang="en-US" sz="2000" dirty="0"/>
              <a:t>?</a:t>
            </a:r>
          </a:p>
          <a:p>
            <a:pPr marL="457200" lvl="1" indent="0" eaLnBrk="0" hangingPunct="0"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None/>
            </a:pPr>
            <a:endParaRPr lang="en-US" sz="1800" dirty="0">
              <a:solidFill>
                <a:schemeClr val="tx1"/>
              </a:solidFill>
              <a:latin typeface="+mn-lt"/>
              <a:ea typeface="MS PGothic" panose="020B0600070205080204" pitchFamily="34" charset="-12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430" y="179081"/>
            <a:ext cx="8638967" cy="861443"/>
          </a:xfrm>
        </p:spPr>
        <p:txBody>
          <a:bodyPr>
            <a:normAutofit/>
          </a:bodyPr>
          <a:lstStyle/>
          <a:p>
            <a:r>
              <a:rPr lang="en-CA" sz="4000" dirty="0" err="1"/>
              <a:t>Activité</a:t>
            </a:r>
            <a:endParaRPr lang="en-CA" sz="4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DF1039-55B4-D283-170B-EFFFD2B8D2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055" y="5068837"/>
            <a:ext cx="1143950" cy="1598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19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ea typeface="MS PGothic"/>
                <a:cs typeface="+mj-lt"/>
              </a:rPr>
              <a:t>Ressources</a:t>
            </a:r>
            <a:endParaRPr lang="en-CA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581374"/>
            <a:ext cx="8638967" cy="47717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ea typeface="MS PGothic"/>
                <a:cs typeface="Arial"/>
              </a:rPr>
              <a:t>Liens</a:t>
            </a:r>
            <a:endParaRPr lang="en-US" sz="2000" dirty="0">
              <a:ea typeface="MS PGothic"/>
              <a:cs typeface="Arial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buSzPct val="100000"/>
            </a:pPr>
            <a:r>
              <a:rPr lang="en-US" sz="2000" kern="0" dirty="0">
                <a:cs typeface="Arial"/>
                <a:hlinkClick r:id="rId3"/>
              </a:rPr>
              <a:t>https://www.thecanadianencyclopedia.ca/fr/article/cycles-economiques</a:t>
            </a:r>
            <a:endParaRPr lang="en-US" sz="2000" kern="0" dirty="0">
              <a:cs typeface="Arial"/>
            </a:endParaRPr>
          </a:p>
          <a:p>
            <a:pPr>
              <a:buSzPct val="100000"/>
            </a:pPr>
            <a:r>
              <a:rPr lang="en-US" sz="2000" dirty="0">
                <a:ea typeface="MS PGothic"/>
                <a:cs typeface="Arial"/>
                <a:hlinkClick r:id="rId4"/>
              </a:rPr>
              <a:t>https://www.lemagdeleconomie.com/dossier-9-cycle-economique.html</a:t>
            </a:r>
            <a:endParaRPr lang="en-US" sz="2000" dirty="0">
              <a:ea typeface="MS PGothic"/>
              <a:cs typeface="Arial"/>
            </a:endParaRPr>
          </a:p>
          <a:p>
            <a:pPr marL="38098" indent="0">
              <a:buSzPct val="100000"/>
              <a:buNone/>
            </a:pPr>
            <a:endParaRPr lang="en-US" sz="2000" dirty="0">
              <a:ea typeface="MS PGothic"/>
              <a:cs typeface="Arial"/>
            </a:endParaRPr>
          </a:p>
          <a:p>
            <a:pPr marL="0" indent="0">
              <a:lnSpc>
                <a:spcPts val="2500"/>
              </a:lnSpc>
              <a:buNone/>
            </a:pPr>
            <a:endParaRPr lang="en-US" sz="2000" dirty="0"/>
          </a:p>
          <a:p>
            <a:pPr marL="0" indent="0">
              <a:lnSpc>
                <a:spcPts val="2500"/>
              </a:lnSpc>
              <a:buNone/>
            </a:pPr>
            <a:endParaRPr lang="en-US" sz="2000" dirty="0"/>
          </a:p>
          <a:p>
            <a:pPr marL="0" indent="0">
              <a:lnSpc>
                <a:spcPts val="2500"/>
              </a:lnSpc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68513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/>
              <a:t>Ressources d'actualités commerciales</a:t>
            </a:r>
            <a:endParaRPr lang="en-CA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581374"/>
            <a:ext cx="8638967" cy="4771717"/>
          </a:xfrm>
        </p:spPr>
        <p:txBody>
          <a:bodyPr>
            <a:normAutofit/>
          </a:bodyPr>
          <a:lstStyle/>
          <a:p>
            <a:pPr>
              <a:buSzPct val="100000"/>
            </a:pPr>
            <a:r>
              <a:rPr lang="en-US" sz="2000" dirty="0">
                <a:cs typeface="Arial"/>
                <a:hlinkClick r:id="rId2"/>
              </a:rPr>
              <a:t>https://www.lesechos.fr/</a:t>
            </a:r>
            <a:endParaRPr lang="en-US" sz="2000" dirty="0">
              <a:cs typeface="Arial"/>
            </a:endParaRPr>
          </a:p>
          <a:p>
            <a:pPr>
              <a:buSzPct val="100000"/>
            </a:pPr>
            <a:r>
              <a:rPr lang="en-US" sz="2000" dirty="0">
                <a:hlinkClick r:id="rId3"/>
              </a:rPr>
              <a:t>https://www.lemonde.fr/economie/</a:t>
            </a:r>
            <a:endParaRPr lang="en-US" sz="2000" dirty="0"/>
          </a:p>
          <a:p>
            <a:pPr>
              <a:buSzPct val="100000"/>
            </a:pPr>
            <a:r>
              <a:rPr lang="en-US" sz="2000" dirty="0">
                <a:hlinkClick r:id="rId4"/>
              </a:rPr>
              <a:t>https://www.lefigaro.fr/economie</a:t>
            </a:r>
            <a:endParaRPr lang="en-US" sz="2000" dirty="0"/>
          </a:p>
          <a:p>
            <a:pPr>
              <a:buSzPct val="100000"/>
            </a:pPr>
            <a:r>
              <a:rPr lang="en-US" sz="2000" dirty="0">
                <a:hlinkClick r:id="rId5"/>
              </a:rPr>
              <a:t>https://charliehebdo.fr/themes/economie/</a:t>
            </a:r>
            <a:endParaRPr lang="en-US" sz="2000" dirty="0"/>
          </a:p>
          <a:p>
            <a:pPr>
              <a:buSzPct val="100000"/>
            </a:pPr>
            <a:r>
              <a:rPr lang="en-US" sz="2000" dirty="0">
                <a:cs typeface="Arial"/>
                <a:hlinkClick r:id="rId6"/>
              </a:rPr>
              <a:t>https://www.lecho.be/</a:t>
            </a:r>
            <a:endParaRPr lang="en-US" sz="2000" dirty="0"/>
          </a:p>
          <a:p>
            <a:pPr>
              <a:buSzPct val="100000"/>
            </a:pPr>
            <a:r>
              <a:rPr lang="en-US" sz="2000" dirty="0">
                <a:cs typeface="Arial"/>
                <a:hlinkClick r:id="rId7"/>
              </a:rPr>
              <a:t>https://ici.radio-canada.ca/economie</a:t>
            </a:r>
            <a:endParaRPr lang="en-US" sz="2000" dirty="0">
              <a:cs typeface="Arial"/>
            </a:endParaRPr>
          </a:p>
          <a:p>
            <a:pPr marL="0" indent="0">
              <a:lnSpc>
                <a:spcPts val="2500"/>
              </a:lnSpc>
              <a:buNone/>
            </a:pPr>
            <a:endParaRPr lang="en-US" sz="2000" dirty="0"/>
          </a:p>
          <a:p>
            <a:pPr marL="0" indent="0">
              <a:lnSpc>
                <a:spcPts val="2500"/>
              </a:lnSpc>
              <a:buNone/>
            </a:pPr>
            <a:endParaRPr lang="en-US" sz="2000" dirty="0"/>
          </a:p>
          <a:p>
            <a:pPr marL="0" indent="0">
              <a:lnSpc>
                <a:spcPts val="2500"/>
              </a:lnSpc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380486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5DF9190-71F6-B635-8FC9-D8B96C398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1071" y="2016480"/>
            <a:ext cx="7923212" cy="685800"/>
          </a:xfrm>
        </p:spPr>
        <p:txBody>
          <a:bodyPr>
            <a:noAutofit/>
          </a:bodyPr>
          <a:lstStyle/>
          <a:p>
            <a:r>
              <a:rPr lang="en-US" sz="4400" b="1" dirty="0" err="1">
                <a:latin typeface="Dreaming Outloud Pro" panose="03050502040302030504" pitchFamily="66" charset="0"/>
                <a:ea typeface="MS PGothic"/>
                <a:cs typeface="Dreaming Outloud Pro" panose="03050502040302030504" pitchFamily="66" charset="0"/>
              </a:rPr>
              <a:t>Partie</a:t>
            </a:r>
            <a:endParaRPr lang="en-US" sz="4400" b="1" dirty="0">
              <a:latin typeface="Dreaming Outloud Pro" panose="03050502040302030504" pitchFamily="66" charset="0"/>
              <a:ea typeface="MS PGothic"/>
              <a:cs typeface="Dreaming Outloud Pro" panose="03050502040302030504" pitchFamily="66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371492C-06FF-D5D7-00A6-8BAD743AAF04}"/>
              </a:ext>
            </a:extLst>
          </p:cNvPr>
          <p:cNvSpPr txBox="1">
            <a:spLocks/>
          </p:cNvSpPr>
          <p:nvPr/>
        </p:nvSpPr>
        <p:spPr bwMode="auto">
          <a:xfrm>
            <a:off x="621998" y="4335015"/>
            <a:ext cx="792321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477E27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477E27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477E27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477E27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477E27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477E27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477E27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477E27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477E27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4400" kern="0" dirty="0" err="1">
                <a:latin typeface="Aharoni"/>
                <a:ea typeface="MS PGothic"/>
                <a:cs typeface="Aharoni"/>
              </a:rPr>
              <a:t>Croissance</a:t>
            </a:r>
            <a:r>
              <a:rPr lang="en-US" sz="4400" kern="0" dirty="0">
                <a:latin typeface="Aharoni"/>
                <a:ea typeface="MS PGothic"/>
                <a:cs typeface="Aharoni"/>
              </a:rPr>
              <a:t> et </a:t>
            </a:r>
            <a:r>
              <a:rPr lang="en-US" sz="4400" kern="0" dirty="0" err="1">
                <a:latin typeface="Aharoni"/>
                <a:ea typeface="MS PGothic"/>
                <a:cs typeface="Aharoni"/>
              </a:rPr>
              <a:t>ralentissement</a:t>
            </a:r>
            <a:r>
              <a:rPr lang="en-US" sz="4400" kern="0" dirty="0">
                <a:latin typeface="Aharoni"/>
                <a:ea typeface="MS PGothic"/>
                <a:cs typeface="Aharoni"/>
              </a:rPr>
              <a:t> </a:t>
            </a:r>
            <a:r>
              <a:rPr lang="en-US" sz="4400" kern="0" dirty="0" err="1">
                <a:latin typeface="Aharoni"/>
                <a:ea typeface="MS PGothic"/>
                <a:cs typeface="Aharoni"/>
              </a:rPr>
              <a:t>économiques</a:t>
            </a:r>
            <a:endParaRPr lang="en-US" sz="2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09C27A6-6EAC-E7B6-FC44-4A823D0C9E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3855" y="863924"/>
            <a:ext cx="2410161" cy="277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1717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516" y="1128292"/>
            <a:ext cx="8638967" cy="54394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2000" dirty="0"/>
              <a:t>Une expansion économique est définie comme</a:t>
            </a:r>
            <a:r>
              <a:rPr lang="en-US" sz="2000" dirty="0">
                <a:ea typeface="MS PGothic"/>
              </a:rPr>
              <a:t>:</a:t>
            </a:r>
          </a:p>
          <a:p>
            <a:pPr marL="0" indent="0">
              <a:buNone/>
            </a:pPr>
            <a:endParaRPr lang="en-US" sz="2000" dirty="0">
              <a:ea typeface="MS PGothic"/>
            </a:endParaRPr>
          </a:p>
          <a:p>
            <a:pPr marL="285750" indent="-285750"/>
            <a:r>
              <a:rPr lang="fr-CA" sz="2000" dirty="0"/>
              <a:t>Une période de croissance accrue au sein d'une entreprise</a:t>
            </a:r>
            <a:r>
              <a:rPr lang="en-US" sz="2000" dirty="0"/>
              <a:t>, </a:t>
            </a:r>
            <a:r>
              <a:rPr lang="fr-CA" sz="2000" dirty="0"/>
              <a:t>d’un marché d’une industrie ou de l’économie.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fr-CA" sz="2000" dirty="0"/>
              <a:t>Une contraction économique est définie comme</a:t>
            </a:r>
            <a:r>
              <a:rPr lang="en-US" sz="2000" dirty="0"/>
              <a:t>:</a:t>
            </a:r>
          </a:p>
          <a:p>
            <a:pPr marL="0" indent="0">
              <a:buNone/>
            </a:pPr>
            <a:endParaRPr lang="en-US" sz="2000" dirty="0"/>
          </a:p>
          <a:p>
            <a:pPr marL="285750" indent="-285750"/>
            <a:r>
              <a:rPr lang="fr-CA" sz="2000" dirty="0"/>
              <a:t>Une baisse de la production économique, qui</a:t>
            </a:r>
            <a:r>
              <a:rPr lang="en-US" sz="2000" dirty="0"/>
              <a:t> s’</a:t>
            </a:r>
            <a:r>
              <a:rPr lang="fr-CA" sz="2000" dirty="0"/>
              <a:t>accompagne d'une baisse des revenus et d'une hausse du chômage</a:t>
            </a:r>
            <a:r>
              <a:rPr lang="en-US" sz="2000" dirty="0"/>
              <a:t>. </a:t>
            </a:r>
            <a:br>
              <a:rPr lang="en-US" sz="2000" dirty="0"/>
            </a:br>
            <a:endParaRPr lang="en-US" sz="2000" dirty="0"/>
          </a:p>
          <a:p>
            <a:pPr marL="0" indent="0">
              <a:buNone/>
            </a:pPr>
            <a:r>
              <a:rPr lang="fr-CA" sz="2000" dirty="0"/>
              <a:t>Ceci peut être déclenché par une contraction</a:t>
            </a:r>
            <a:r>
              <a:rPr lang="en-US" sz="2000" dirty="0"/>
              <a:t> qui </a:t>
            </a:r>
            <a:r>
              <a:rPr lang="en-US" sz="2000" dirty="0" err="1"/>
              <a:t>est</a:t>
            </a:r>
            <a:r>
              <a:rPr lang="en-US" sz="2000" dirty="0"/>
              <a:t>:</a:t>
            </a:r>
          </a:p>
          <a:p>
            <a:pPr marL="0" indent="0">
              <a:buNone/>
            </a:pPr>
            <a:endParaRPr lang="en-US" sz="2000" dirty="0"/>
          </a:p>
          <a:p>
            <a:pPr marL="285750" indent="-285750"/>
            <a:r>
              <a:rPr lang="en-US" sz="2000" dirty="0" err="1"/>
              <a:t>Une</a:t>
            </a:r>
            <a:r>
              <a:rPr lang="en-US" sz="2000" dirty="0"/>
              <a:t> </a:t>
            </a:r>
            <a:r>
              <a:rPr lang="en-US" sz="2000" dirty="0" err="1"/>
              <a:t>période</a:t>
            </a:r>
            <a:r>
              <a:rPr lang="en-US" sz="2000" dirty="0"/>
              <a:t> </a:t>
            </a:r>
            <a:r>
              <a:rPr lang="en-US" sz="2000" dirty="0" err="1"/>
              <a:t>où</a:t>
            </a:r>
            <a:r>
              <a:rPr lang="en-US" sz="2000" dirty="0"/>
              <a:t> </a:t>
            </a:r>
            <a:r>
              <a:rPr lang="fr-CA" sz="2000" dirty="0"/>
              <a:t>la croissance économique diminue rapidement</a:t>
            </a:r>
            <a:r>
              <a:rPr lang="en-US" sz="2000" dirty="0"/>
              <a:t>.</a:t>
            </a:r>
          </a:p>
          <a:p>
            <a:pPr marL="457200" lvl="1" indent="0" eaLnBrk="0" hangingPunct="0"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None/>
            </a:pPr>
            <a:endParaRPr lang="en-US" sz="1800" dirty="0">
              <a:solidFill>
                <a:schemeClr val="tx1"/>
              </a:solidFill>
              <a:latin typeface="+mn-lt"/>
              <a:ea typeface="MS PGothic" panose="020B0600070205080204" pitchFamily="34" charset="-12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516" y="235318"/>
            <a:ext cx="8638967" cy="892974"/>
          </a:xfrm>
        </p:spPr>
        <p:txBody>
          <a:bodyPr>
            <a:normAutofit/>
          </a:bodyPr>
          <a:lstStyle/>
          <a:p>
            <a:r>
              <a:rPr lang="en-CA" sz="4000" dirty="0"/>
              <a:t>Expansion (</a:t>
            </a:r>
            <a:r>
              <a:rPr lang="en-CA" sz="4000" dirty="0" err="1"/>
              <a:t>Croissance</a:t>
            </a:r>
            <a:r>
              <a:rPr lang="en-CA" sz="4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6428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516" y="1128292"/>
            <a:ext cx="8638967" cy="4658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err="1">
                <a:ea typeface="MS PGothic"/>
              </a:rPr>
              <a:t>Activité</a:t>
            </a:r>
            <a:r>
              <a:rPr lang="en-US" sz="2000" b="1" dirty="0">
                <a:ea typeface="MS PGothic"/>
              </a:rPr>
              <a:t>:</a:t>
            </a:r>
          </a:p>
          <a:p>
            <a:pPr marL="0" indent="0">
              <a:buNone/>
            </a:pPr>
            <a:r>
              <a:rPr lang="fr-CA" sz="2000" dirty="0">
                <a:ea typeface="MS PGothic"/>
              </a:rPr>
              <a:t>Dans la prochaine diapo, choisissez au moins une des plus importantes expansions économiques.</a:t>
            </a:r>
          </a:p>
          <a:p>
            <a:pPr marL="0" indent="0">
              <a:buNone/>
            </a:pPr>
            <a:endParaRPr lang="en-US" sz="2000" dirty="0">
              <a:ea typeface="MS PGothic"/>
            </a:endParaRPr>
          </a:p>
          <a:p>
            <a:pPr marL="0" indent="0">
              <a:buNone/>
            </a:pPr>
            <a:r>
              <a:rPr lang="fr-CA" sz="2000" dirty="0">
                <a:ea typeface="MS PGothic"/>
              </a:rPr>
              <a:t>Faites une recherche sur cette expansion et indiquez</a:t>
            </a:r>
            <a:r>
              <a:rPr lang="en-US" sz="2000" dirty="0">
                <a:ea typeface="MS PGothic"/>
              </a:rPr>
              <a:t>:</a:t>
            </a:r>
          </a:p>
          <a:p>
            <a:pPr marL="342265" indent="-304165"/>
            <a:r>
              <a:rPr lang="fr-CA" sz="2000" dirty="0">
                <a:ea typeface="MS PGothic"/>
              </a:rPr>
              <a:t>Quand et comment cette expansion a commencé.</a:t>
            </a:r>
            <a:endParaRPr lang="en-US" sz="2000" dirty="0">
              <a:ea typeface="MS PGothic"/>
            </a:endParaRPr>
          </a:p>
          <a:p>
            <a:pPr marL="342265" indent="-304165"/>
            <a:r>
              <a:rPr lang="fr-CA" sz="2000" dirty="0">
                <a:ea typeface="MS PGothic"/>
              </a:rPr>
              <a:t>Certaines caractéristiques de cette expansion.</a:t>
            </a:r>
            <a:endParaRPr lang="en-US" sz="2000" dirty="0">
              <a:ea typeface="MS PGothic"/>
            </a:endParaRPr>
          </a:p>
          <a:p>
            <a:pPr marL="342265" indent="-304165"/>
            <a:r>
              <a:rPr lang="fr-CA" sz="2000" dirty="0">
                <a:ea typeface="MS PGothic"/>
              </a:rPr>
              <a:t>Les conséquences à la fois positives et négatives de cette expansion.</a:t>
            </a:r>
            <a:r>
              <a:rPr lang="en-US" sz="2000" dirty="0">
                <a:ea typeface="MS PGothic"/>
              </a:rPr>
              <a:t> </a:t>
            </a:r>
          </a:p>
          <a:p>
            <a:pPr marL="342265" indent="-304165"/>
            <a:r>
              <a:rPr lang="fr-CA" sz="2000" dirty="0">
                <a:ea typeface="MS PGothic"/>
              </a:rPr>
              <a:t>Quand et comment cette expansion a pris fin.</a:t>
            </a:r>
            <a:endParaRPr lang="en-US" sz="1800" dirty="0">
              <a:solidFill>
                <a:schemeClr val="tx1"/>
              </a:solidFill>
              <a:latin typeface="+mn-lt"/>
              <a:ea typeface="MS PGothic" panose="020B0600070205080204" pitchFamily="34" charset="-12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515" y="188021"/>
            <a:ext cx="8638967" cy="940271"/>
          </a:xfrm>
        </p:spPr>
        <p:txBody>
          <a:bodyPr>
            <a:normAutofit/>
          </a:bodyPr>
          <a:lstStyle/>
          <a:p>
            <a:r>
              <a:rPr lang="fr-CA" sz="2800" dirty="0"/>
              <a:t>Partie 2: Bref historique de l’expansion économique</a:t>
            </a:r>
          </a:p>
        </p:txBody>
      </p:sp>
    </p:spTree>
    <p:extLst>
      <p:ext uri="{BB962C8B-B14F-4D97-AF65-F5344CB8AC3E}">
        <p14:creationId xmlns:p14="http://schemas.microsoft.com/office/powerpoint/2010/main" val="22232653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06" y="365129"/>
            <a:ext cx="8638967" cy="864581"/>
          </a:xfrm>
        </p:spPr>
        <p:txBody>
          <a:bodyPr>
            <a:normAutofit/>
          </a:bodyPr>
          <a:lstStyle/>
          <a:p>
            <a:r>
              <a:rPr lang="en-CA" sz="3600" dirty="0"/>
              <a:t>Expansion </a:t>
            </a:r>
            <a:r>
              <a:rPr lang="fr-CA" sz="3600" dirty="0"/>
              <a:t>économique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350334"/>
            <a:ext cx="8638967" cy="50027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2000" dirty="0"/>
              <a:t>Choisissez une des expansions économiques ci-dessous ou une que vous avez trouvée dans vos recherches. </a:t>
            </a:r>
          </a:p>
          <a:p>
            <a:pPr marL="0" indent="0">
              <a:buNone/>
            </a:pPr>
            <a:endParaRPr lang="en-CA" sz="2000" dirty="0"/>
          </a:p>
          <a:p>
            <a:pPr marL="342265" indent="-304165"/>
            <a:endParaRPr lang="en-CA" sz="2000" dirty="0"/>
          </a:p>
          <a:p>
            <a:pPr marL="342265" indent="-304165"/>
            <a:r>
              <a:rPr lang="fr-CA" sz="2000" dirty="0"/>
              <a:t>Après la Seconde Guerre mondiale </a:t>
            </a:r>
            <a:r>
              <a:rPr lang="en-CA" sz="2000" dirty="0"/>
              <a:t>(1945-1948)</a:t>
            </a:r>
          </a:p>
          <a:p>
            <a:pPr marL="342265" indent="-304165">
              <a:buNone/>
            </a:pPr>
            <a:endParaRPr lang="en-CA" sz="2000" dirty="0"/>
          </a:p>
          <a:p>
            <a:pPr marL="342265" indent="-304165"/>
            <a:r>
              <a:rPr lang="fr-FR" sz="2000" dirty="0"/>
              <a:t>Boum technologique </a:t>
            </a:r>
            <a:r>
              <a:rPr lang="en-CA" sz="2000" dirty="0"/>
              <a:t>(1995-2001)</a:t>
            </a:r>
          </a:p>
          <a:p>
            <a:pPr marL="342265" indent="-304165"/>
            <a:endParaRPr lang="en-CA" sz="2000" dirty="0"/>
          </a:p>
          <a:p>
            <a:pPr marL="342265" indent="-304165"/>
            <a:r>
              <a:rPr lang="fr-CA" sz="2000" dirty="0"/>
              <a:t>Après la crise financière mondiale </a:t>
            </a:r>
            <a:r>
              <a:rPr lang="en-CA" sz="2000" dirty="0"/>
              <a:t>(2009-2020)</a:t>
            </a:r>
          </a:p>
          <a:p>
            <a:pPr marL="0" indent="0">
              <a:lnSpc>
                <a:spcPts val="2500"/>
              </a:lnSpc>
              <a:buNone/>
            </a:pPr>
            <a:endParaRPr lang="en-US" sz="2000" dirty="0"/>
          </a:p>
          <a:p>
            <a:pPr marL="0" indent="0">
              <a:lnSpc>
                <a:spcPts val="2500"/>
              </a:lnSpc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5344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C75ABC45-703E-4857-B751-96F66A99F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3400"/>
            <a:ext cx="7923212" cy="685800"/>
          </a:xfrm>
        </p:spPr>
        <p:txBody>
          <a:bodyPr>
            <a:noAutofit/>
          </a:bodyPr>
          <a:lstStyle/>
          <a:p>
            <a:pPr eaLnBrk="1" hangingPunct="1"/>
            <a:r>
              <a:rPr lang="fr-CA" sz="3600">
                <a:solidFill>
                  <a:schemeClr val="bg2"/>
                </a:solidFill>
                <a:ea typeface="MS PGothic"/>
              </a:rPr>
              <a:t>Remarque spéciale à l’intention du personnel enseignant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DCE09169-3831-4481-AC7D-22AA60ECE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412875"/>
            <a:ext cx="7923212" cy="4176713"/>
          </a:xfrm>
        </p:spPr>
        <p:txBody>
          <a:bodyPr/>
          <a:lstStyle/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AB090C-D7A0-1742-86F3-6D341B66C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439" y="1630682"/>
            <a:ext cx="5761122" cy="477304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06" y="365130"/>
            <a:ext cx="8638967" cy="833050"/>
          </a:xfrm>
        </p:spPr>
        <p:txBody>
          <a:bodyPr>
            <a:normAutofit/>
          </a:bodyPr>
          <a:lstStyle/>
          <a:p>
            <a:r>
              <a:rPr lang="fr-CA" sz="2800" dirty="0"/>
              <a:t>Partie 2: L’histoire des contractions économiques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350334"/>
            <a:ext cx="8638967" cy="50027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err="1">
                <a:ea typeface="MS PGothic"/>
              </a:rPr>
              <a:t>Activité</a:t>
            </a:r>
            <a:r>
              <a:rPr lang="en-US" sz="2000" b="1" dirty="0">
                <a:ea typeface="MS PGothic"/>
              </a:rPr>
              <a:t>:</a:t>
            </a:r>
          </a:p>
          <a:p>
            <a:pPr marL="0" indent="0">
              <a:buNone/>
            </a:pPr>
            <a:r>
              <a:rPr lang="en-US" sz="2000" dirty="0">
                <a:ea typeface="MS PGothic"/>
                <a:cs typeface="Arial"/>
              </a:rPr>
              <a:t>Sur la </a:t>
            </a:r>
            <a:r>
              <a:rPr lang="fr-CA" sz="2000" dirty="0">
                <a:ea typeface="MS PGothic"/>
                <a:cs typeface="Arial"/>
              </a:rPr>
              <a:t>prochaine diapo, choisissez l’une des plus importantes contractions économiques</a:t>
            </a:r>
            <a:r>
              <a:rPr lang="fr-CA" sz="2000" dirty="0">
                <a:ea typeface="MS PGothic"/>
                <a:cs typeface="+mj-lt"/>
              </a:rPr>
              <a:t> (récession, dépression, krach</a:t>
            </a:r>
            <a:r>
              <a:rPr lang="en-US" sz="2000" dirty="0">
                <a:ea typeface="MS PGothic"/>
                <a:cs typeface="+mj-lt"/>
              </a:rPr>
              <a:t>).</a:t>
            </a:r>
            <a:endParaRPr lang="en-US" sz="2000" dirty="0">
              <a:ea typeface="MS PGothic"/>
              <a:cs typeface="Arial"/>
            </a:endParaRPr>
          </a:p>
          <a:p>
            <a:pPr marL="0" indent="0">
              <a:buNone/>
            </a:pPr>
            <a:endParaRPr lang="en-US" sz="2000" dirty="0">
              <a:ea typeface="MS PGothic"/>
              <a:cs typeface="Arial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fr-CA" sz="2000" dirty="0">
                <a:ea typeface="MS PGothic"/>
                <a:cs typeface="Arial"/>
              </a:rPr>
              <a:t>Votre tâche consiste à trouver </a:t>
            </a:r>
            <a:r>
              <a:rPr lang="fr-CA" sz="2000" dirty="0">
                <a:ea typeface="MS PGothic"/>
              </a:rPr>
              <a:t>une contraction</a:t>
            </a:r>
            <a:r>
              <a:rPr lang="fr-CA" sz="2000" dirty="0">
                <a:ea typeface="MS PGothic"/>
                <a:cs typeface="Arial"/>
              </a:rPr>
              <a:t> et de noter</a:t>
            </a:r>
            <a:r>
              <a:rPr lang="en-US" sz="2000" dirty="0">
                <a:ea typeface="MS PGothic"/>
                <a:cs typeface="Arial"/>
              </a:rPr>
              <a:t>:</a:t>
            </a:r>
          </a:p>
          <a:p>
            <a:pPr marL="342265" indent="-304165">
              <a:lnSpc>
                <a:spcPct val="150000"/>
              </a:lnSpc>
            </a:pPr>
            <a:r>
              <a:rPr lang="fr-CA" sz="2000" dirty="0">
                <a:ea typeface="MS PGothic"/>
              </a:rPr>
              <a:t>Quand et comment elle a commencé.</a:t>
            </a:r>
            <a:endParaRPr lang="fr-CA" sz="2000" dirty="0">
              <a:ea typeface="MS PGothic"/>
              <a:cs typeface="Arial"/>
            </a:endParaRPr>
          </a:p>
          <a:p>
            <a:pPr marL="342265" indent="-304165">
              <a:lnSpc>
                <a:spcPct val="150000"/>
              </a:lnSpc>
            </a:pPr>
            <a:r>
              <a:rPr lang="fr-CA" sz="2000" dirty="0">
                <a:ea typeface="MS PGothic"/>
              </a:rPr>
              <a:t>Certaines caractéristiques de cette</a:t>
            </a:r>
            <a:r>
              <a:rPr lang="fr-CA" sz="2000" dirty="0">
                <a:ea typeface="MS PGothic"/>
                <a:cs typeface="Arial"/>
              </a:rPr>
              <a:t> contraction économique.</a:t>
            </a:r>
          </a:p>
          <a:p>
            <a:pPr marL="342265" indent="-304165">
              <a:lnSpc>
                <a:spcPct val="150000"/>
              </a:lnSpc>
            </a:pPr>
            <a:r>
              <a:rPr lang="en-US" sz="2000" dirty="0">
                <a:ea typeface="MS PGothic"/>
              </a:rPr>
              <a:t>Les </a:t>
            </a:r>
            <a:r>
              <a:rPr lang="fr-CA" sz="2000" dirty="0">
                <a:ea typeface="MS PGothic"/>
              </a:rPr>
              <a:t>conséquences positives et négatives de cette</a:t>
            </a:r>
            <a:r>
              <a:rPr lang="fr-CA" sz="2000" dirty="0">
                <a:ea typeface="MS PGothic"/>
                <a:cs typeface="Arial"/>
              </a:rPr>
              <a:t> contraction.</a:t>
            </a:r>
          </a:p>
          <a:p>
            <a:pPr marL="342265" indent="-304165">
              <a:lnSpc>
                <a:spcPct val="150000"/>
              </a:lnSpc>
            </a:pPr>
            <a:r>
              <a:rPr lang="fr-CA" sz="2000" dirty="0">
                <a:ea typeface="MS PGothic"/>
              </a:rPr>
              <a:t>Quand et comment elle a pris fin.</a:t>
            </a:r>
            <a:endParaRPr lang="en-US" sz="2000" dirty="0"/>
          </a:p>
          <a:p>
            <a:pPr marL="0" indent="0">
              <a:lnSpc>
                <a:spcPts val="2500"/>
              </a:lnSpc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087622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06" y="365129"/>
            <a:ext cx="8638967" cy="927643"/>
          </a:xfrm>
        </p:spPr>
        <p:txBody>
          <a:bodyPr>
            <a:normAutofit/>
          </a:bodyPr>
          <a:lstStyle/>
          <a:p>
            <a:r>
              <a:rPr lang="fr-CA" sz="3600" dirty="0"/>
              <a:t>L’histoire des contractions</a:t>
            </a:r>
            <a:endParaRPr lang="en-CA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350334"/>
            <a:ext cx="8638967" cy="5002757"/>
          </a:xfrm>
        </p:spPr>
        <p:txBody>
          <a:bodyPr>
            <a:normAutofit/>
          </a:bodyPr>
          <a:lstStyle/>
          <a:p>
            <a:pPr marL="38100" indent="0">
              <a:lnSpc>
                <a:spcPts val="2400"/>
              </a:lnSpc>
              <a:buNone/>
            </a:pPr>
            <a:r>
              <a:rPr lang="en-US" sz="2000" dirty="0">
                <a:ea typeface="MS PGothic"/>
                <a:cs typeface="Arial"/>
              </a:rPr>
              <a:t>À </a:t>
            </a:r>
            <a:r>
              <a:rPr lang="fr-CA" sz="2000" dirty="0">
                <a:ea typeface="MS PGothic"/>
                <a:cs typeface="Arial"/>
              </a:rPr>
              <a:t>travers l’histoire, il y a eu plusieurs contractions économiques</a:t>
            </a:r>
            <a:r>
              <a:rPr lang="en-US" sz="2000" dirty="0">
                <a:ea typeface="MS PGothic"/>
                <a:cs typeface="Arial"/>
              </a:rPr>
              <a:t>.</a:t>
            </a:r>
          </a:p>
          <a:p>
            <a:pPr marL="38100" indent="0">
              <a:lnSpc>
                <a:spcPts val="2400"/>
              </a:lnSpc>
              <a:buNone/>
            </a:pPr>
            <a:r>
              <a:rPr lang="fr-CA" sz="2000" dirty="0">
                <a:ea typeface="MS PGothic"/>
                <a:cs typeface="Arial"/>
              </a:rPr>
              <a:t>Choisissez ci-dessous l’une des plus importantes contractions économiques ou l’une de votre choix.</a:t>
            </a:r>
            <a:r>
              <a:rPr lang="fr-CA" sz="2000" dirty="0">
                <a:ea typeface="MS PGothic"/>
              </a:rPr>
              <a:t>  Il y a eu plusieurs contractions économiques, la liste ci-dessous présente les plus connues</a:t>
            </a:r>
            <a:r>
              <a:rPr lang="en-US" sz="2000" dirty="0">
                <a:ea typeface="MS PGothic"/>
                <a:cs typeface="Arial"/>
              </a:rPr>
              <a:t>:</a:t>
            </a:r>
          </a:p>
          <a:p>
            <a:pPr marL="342265" indent="-304165">
              <a:lnSpc>
                <a:spcPts val="2400"/>
              </a:lnSpc>
            </a:pPr>
            <a:endParaRPr lang="en-US" sz="2000" dirty="0">
              <a:ea typeface="MS PGothic"/>
              <a:cs typeface="Arial"/>
            </a:endParaRPr>
          </a:p>
          <a:p>
            <a:pPr marL="342265" indent="-304165">
              <a:lnSpc>
                <a:spcPts val="2400"/>
              </a:lnSpc>
            </a:pPr>
            <a:r>
              <a:rPr lang="fr-CA" sz="2000" dirty="0"/>
              <a:t>La crise du crédit de</a:t>
            </a:r>
            <a:r>
              <a:rPr lang="en-US" sz="2000" dirty="0"/>
              <a:t> (1772)</a:t>
            </a:r>
          </a:p>
          <a:p>
            <a:pPr marL="342265" indent="-304165">
              <a:lnSpc>
                <a:spcPts val="2400"/>
              </a:lnSpc>
            </a:pPr>
            <a:r>
              <a:rPr lang="fr-CA" sz="2000" dirty="0"/>
              <a:t>Le choc des prix du pétrole de l'OPEP de</a:t>
            </a:r>
            <a:r>
              <a:rPr lang="en-US" sz="2000" dirty="0"/>
              <a:t> (1973)</a:t>
            </a:r>
          </a:p>
          <a:p>
            <a:pPr marL="342265" indent="-304165">
              <a:lnSpc>
                <a:spcPts val="2400"/>
              </a:lnSpc>
            </a:pPr>
            <a:r>
              <a:rPr lang="en-US" sz="2000" dirty="0"/>
              <a:t>La </a:t>
            </a:r>
            <a:r>
              <a:rPr lang="en-US" sz="2000" dirty="0" err="1"/>
              <a:t>crise</a:t>
            </a:r>
            <a:r>
              <a:rPr lang="en-US" sz="2000" dirty="0"/>
              <a:t> </a:t>
            </a:r>
            <a:r>
              <a:rPr lang="en-US" sz="2000" dirty="0" err="1"/>
              <a:t>asiatique</a:t>
            </a:r>
            <a:r>
              <a:rPr lang="en-US" sz="2000" dirty="0"/>
              <a:t> de (1997)</a:t>
            </a:r>
            <a:endParaRPr lang="en-US" sz="2000" dirty="0">
              <a:ea typeface="MS PGothic"/>
              <a:cs typeface="Arial"/>
            </a:endParaRPr>
          </a:p>
          <a:p>
            <a:pPr marL="342265" indent="-304165">
              <a:lnSpc>
                <a:spcPts val="2400"/>
              </a:lnSpc>
            </a:pPr>
            <a:r>
              <a:rPr lang="en-US" sz="2000" dirty="0">
                <a:ea typeface="MS PGothic"/>
                <a:cs typeface="Arial"/>
              </a:rPr>
              <a:t>La </a:t>
            </a:r>
            <a:r>
              <a:rPr lang="en-US" sz="2000" dirty="0" err="1">
                <a:ea typeface="MS PGothic"/>
                <a:cs typeface="Arial"/>
              </a:rPr>
              <a:t>grande</a:t>
            </a:r>
            <a:r>
              <a:rPr lang="en-US" sz="2000" dirty="0">
                <a:ea typeface="MS PGothic"/>
                <a:cs typeface="Arial"/>
              </a:rPr>
              <a:t> </a:t>
            </a:r>
            <a:r>
              <a:rPr lang="en-US" sz="2000" dirty="0" err="1">
                <a:ea typeface="MS PGothic"/>
              </a:rPr>
              <a:t>d</a:t>
            </a:r>
            <a:r>
              <a:rPr lang="en-US" sz="2000" dirty="0" err="1">
                <a:ea typeface="MS PGothic"/>
                <a:cs typeface="Arial"/>
              </a:rPr>
              <a:t>épression</a:t>
            </a:r>
            <a:r>
              <a:rPr lang="en-US" sz="2000" dirty="0">
                <a:ea typeface="MS PGothic"/>
                <a:cs typeface="Arial"/>
              </a:rPr>
              <a:t> (1929-1939)</a:t>
            </a:r>
          </a:p>
          <a:p>
            <a:pPr marL="342265" indent="-304165">
              <a:lnSpc>
                <a:spcPts val="2400"/>
              </a:lnSpc>
            </a:pPr>
            <a:r>
              <a:rPr lang="en-US" sz="2000" dirty="0">
                <a:ea typeface="MS PGothic"/>
                <a:cs typeface="Arial"/>
              </a:rPr>
              <a:t>La </a:t>
            </a:r>
            <a:r>
              <a:rPr lang="en-US" sz="2000" dirty="0" err="1">
                <a:ea typeface="MS PGothic"/>
                <a:cs typeface="Arial"/>
              </a:rPr>
              <a:t>grande</a:t>
            </a:r>
            <a:r>
              <a:rPr lang="en-US" sz="2000" dirty="0">
                <a:ea typeface="MS PGothic"/>
                <a:cs typeface="Arial"/>
              </a:rPr>
              <a:t> </a:t>
            </a:r>
            <a:r>
              <a:rPr lang="en-US" sz="2000" dirty="0" err="1">
                <a:ea typeface="MS PGothic"/>
                <a:cs typeface="Arial"/>
              </a:rPr>
              <a:t>récession</a:t>
            </a:r>
            <a:r>
              <a:rPr lang="en-US" sz="2000" dirty="0">
                <a:ea typeface="MS PGothic"/>
                <a:cs typeface="Arial"/>
              </a:rPr>
              <a:t> (2007-2008)</a:t>
            </a:r>
          </a:p>
          <a:p>
            <a:pPr marL="0" indent="0">
              <a:lnSpc>
                <a:spcPts val="2500"/>
              </a:lnSpc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926391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600" dirty="0"/>
              <a:t>Ressources</a:t>
            </a:r>
            <a:r>
              <a:rPr lang="en-CA" sz="3600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350334"/>
            <a:ext cx="8638967" cy="5002757"/>
          </a:xfrm>
        </p:spPr>
        <p:txBody>
          <a:bodyPr>
            <a:normAutofit/>
          </a:bodyPr>
          <a:lstStyle/>
          <a:p>
            <a:r>
              <a:rPr lang="en-US" sz="2000" dirty="0">
                <a:cs typeface="Arial"/>
                <a:hlinkClick r:id="rId2"/>
              </a:rPr>
              <a:t>https://www.alloprof.qc.ca/fr/eleves/bv/histoire/la-grande-depression-h1636</a:t>
            </a:r>
            <a:endParaRPr lang="en-US" sz="2000" dirty="0">
              <a:cs typeface="Arial"/>
            </a:endParaRPr>
          </a:p>
          <a:p>
            <a:endParaRPr lang="en-US" sz="2000" dirty="0">
              <a:cs typeface="Arial"/>
            </a:endParaRPr>
          </a:p>
          <a:p>
            <a:r>
              <a:rPr lang="en-US" sz="2000" dirty="0">
                <a:cs typeface="Arial"/>
                <a:hlinkClick r:id="rId3"/>
              </a:rPr>
              <a:t>https://www.thecanadianencyclopedia.ca/fr/article/recession-of-200809-in-canada</a:t>
            </a:r>
            <a:endParaRPr lang="en-US" sz="2000" dirty="0">
              <a:cs typeface="Arial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043864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5DF9190-71F6-B635-8FC9-D8B96C398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1071" y="2016480"/>
            <a:ext cx="7923212" cy="685800"/>
          </a:xfrm>
        </p:spPr>
        <p:txBody>
          <a:bodyPr>
            <a:normAutofit fontScale="90000"/>
          </a:bodyPr>
          <a:lstStyle/>
          <a:p>
            <a:r>
              <a:rPr lang="en-US" sz="7200" b="1" dirty="0" err="1">
                <a:latin typeface="Dreaming Outloud Pro" panose="03050502040302030504" pitchFamily="66" charset="0"/>
                <a:ea typeface="MS PGothic"/>
                <a:cs typeface="Dreaming Outloud Pro" panose="03050502040302030504" pitchFamily="66" charset="0"/>
              </a:rPr>
              <a:t>Partie</a:t>
            </a:r>
            <a:endParaRPr lang="en-US" sz="7200" b="1" dirty="0">
              <a:latin typeface="Dreaming Outloud Pro" panose="03050502040302030504" pitchFamily="66" charset="0"/>
              <a:ea typeface="MS PGothic"/>
              <a:cs typeface="Dreaming Outloud Pro" panose="03050502040302030504" pitchFamily="66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371492C-06FF-D5D7-00A6-8BAD743AAF04}"/>
              </a:ext>
            </a:extLst>
          </p:cNvPr>
          <p:cNvSpPr txBox="1">
            <a:spLocks/>
          </p:cNvSpPr>
          <p:nvPr/>
        </p:nvSpPr>
        <p:spPr bwMode="auto">
          <a:xfrm>
            <a:off x="613110" y="4600882"/>
            <a:ext cx="792321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477E27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477E27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477E27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477E27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477E27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477E27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477E27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477E27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477E27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fr-CA" kern="0" dirty="0">
                <a:latin typeface="Aharoni"/>
                <a:ea typeface="MS PGothic"/>
                <a:cs typeface="Aharoni"/>
              </a:rPr>
              <a:t>Réactions des gouvernements à la croissance et au ralentissement</a:t>
            </a:r>
            <a:endParaRPr lang="fr-CA" dirty="0">
              <a:latin typeface="Aharoni"/>
              <a:cs typeface="Aharon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89B3EC-E2F7-37BF-E108-4B8AD2936B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6175" y="464126"/>
            <a:ext cx="2353003" cy="279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3074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dirty="0" err="1"/>
              <a:t>Partie</a:t>
            </a:r>
            <a:r>
              <a:rPr lang="en-CA" sz="3600" dirty="0"/>
              <a:t> 3: </a:t>
            </a:r>
            <a:r>
              <a:rPr lang="en-CA" sz="3600" dirty="0" err="1"/>
              <a:t>L’intervention</a:t>
            </a:r>
            <a:r>
              <a:rPr lang="en-CA" sz="3600" dirty="0"/>
              <a:t> du </a:t>
            </a:r>
            <a:r>
              <a:rPr lang="en-CA" sz="3600" dirty="0" err="1"/>
              <a:t>gouvernement</a:t>
            </a:r>
            <a:endParaRPr lang="en-CA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350334"/>
            <a:ext cx="8638967" cy="5002757"/>
          </a:xfrm>
        </p:spPr>
        <p:txBody>
          <a:bodyPr>
            <a:normAutofit/>
          </a:bodyPr>
          <a:lstStyle/>
          <a:p>
            <a:pPr marL="0" indent="0">
              <a:lnSpc>
                <a:spcPts val="2500"/>
              </a:lnSpc>
              <a:buNone/>
            </a:pPr>
            <a:endParaRPr lang="en-US" sz="2000" dirty="0"/>
          </a:p>
          <a:p>
            <a:pPr marL="342265" indent="-304165"/>
            <a:r>
              <a:rPr lang="en-US" sz="2000" dirty="0">
                <a:ea typeface="MS PGothic"/>
                <a:cs typeface="Arial"/>
              </a:rPr>
              <a:t>Le </a:t>
            </a:r>
            <a:r>
              <a:rPr lang="fr-CA" sz="2000" dirty="0">
                <a:ea typeface="MS PGothic"/>
                <a:cs typeface="Arial"/>
              </a:rPr>
              <a:t>gouvernement peut gérer les cycles économiques de différentes façons.</a:t>
            </a:r>
            <a:r>
              <a:rPr lang="fr-CA" sz="2000" dirty="0">
                <a:ea typeface="MS PGothic"/>
              </a:rPr>
              <a:t> </a:t>
            </a:r>
            <a:endParaRPr lang="en-US" sz="2000" dirty="0">
              <a:ea typeface="MS PGothic"/>
              <a:cs typeface="Arial"/>
            </a:endParaRPr>
          </a:p>
          <a:p>
            <a:pPr marL="342265" indent="-304165"/>
            <a:r>
              <a:rPr lang="en-US" sz="2000" dirty="0">
                <a:ea typeface="MS PGothic"/>
              </a:rPr>
              <a:t>En </a:t>
            </a:r>
            <a:r>
              <a:rPr lang="fr-CA" sz="2000" dirty="0">
                <a:ea typeface="MS PGothic"/>
              </a:rPr>
              <a:t>général, il réagira différemment s’il s’agit d’une période d’expansion économique ou de récession</a:t>
            </a:r>
            <a:r>
              <a:rPr lang="en-US" sz="2000" dirty="0">
                <a:ea typeface="MS PGothic"/>
                <a:cs typeface="Arial"/>
              </a:rPr>
              <a:t>.</a:t>
            </a:r>
          </a:p>
          <a:p>
            <a:pPr marL="342265" indent="-304165"/>
            <a:r>
              <a:rPr lang="fr-FR" sz="2000" dirty="0"/>
              <a:t>Ses réponses visent à </a:t>
            </a:r>
            <a:r>
              <a:rPr lang="fr-CA" sz="2000" dirty="0">
                <a:ea typeface="MS PGothic"/>
                <a:cs typeface="Arial"/>
              </a:rPr>
              <a:t>atténuer</a:t>
            </a:r>
            <a:r>
              <a:rPr lang="en-US" sz="2000" dirty="0">
                <a:ea typeface="MS PGothic"/>
                <a:cs typeface="Arial"/>
              </a:rPr>
              <a:t> la </a:t>
            </a:r>
            <a:r>
              <a:rPr lang="fr-CA" sz="2000" dirty="0"/>
              <a:t>volatilité qui se produit pendant les bonnes ou mauvaises périodes</a:t>
            </a:r>
            <a:r>
              <a:rPr lang="en-US" sz="2000" dirty="0">
                <a:ea typeface="MS PGothic"/>
                <a:cs typeface="Arial"/>
              </a:rPr>
              <a:t>. </a:t>
            </a:r>
            <a:endParaRPr lang="en-US" sz="2000" dirty="0">
              <a:cs typeface="Arial"/>
            </a:endParaRPr>
          </a:p>
          <a:p>
            <a:pPr marL="0" indent="0">
              <a:lnSpc>
                <a:spcPts val="2500"/>
              </a:lnSpc>
              <a:buNone/>
            </a:pP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C63E4D-60F1-D87F-7D46-31D4429553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4324" y="4392269"/>
            <a:ext cx="3063149" cy="18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4361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 err="1"/>
              <a:t>Partie</a:t>
            </a:r>
            <a:r>
              <a:rPr lang="en-CA" sz="3200" dirty="0"/>
              <a:t> 3: </a:t>
            </a:r>
            <a:r>
              <a:rPr lang="fr-CA" sz="3200" dirty="0"/>
              <a:t>Réponses à l’expansion économique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350334"/>
            <a:ext cx="8638967" cy="5002757"/>
          </a:xfrm>
        </p:spPr>
        <p:txBody>
          <a:bodyPr>
            <a:normAutofit/>
          </a:bodyPr>
          <a:lstStyle/>
          <a:p>
            <a:pPr marL="0" indent="0">
              <a:lnSpc>
                <a:spcPts val="2500"/>
              </a:lnSpc>
              <a:buNone/>
            </a:pPr>
            <a:endParaRPr lang="en-US" sz="2000" dirty="0"/>
          </a:p>
          <a:p>
            <a:r>
              <a:rPr lang="fr-CA" sz="2000" dirty="0">
                <a:ea typeface="MS PGothic"/>
                <a:cs typeface="Arial"/>
              </a:rPr>
              <a:t>Souvent</a:t>
            </a:r>
            <a:r>
              <a:rPr lang="fr-CA" sz="2000" dirty="0">
                <a:ea typeface="MS PGothic"/>
              </a:rPr>
              <a:t>, le gouvernement choisit d’intervenir de différentes façons face à diverses étapes du cycle économique</a:t>
            </a:r>
            <a:r>
              <a:rPr lang="en-US" sz="2000" dirty="0">
                <a:ea typeface="MS PGothic"/>
                <a:cs typeface="Arial"/>
              </a:rPr>
              <a:t>. </a:t>
            </a:r>
          </a:p>
          <a:p>
            <a:pPr>
              <a:buNone/>
            </a:pPr>
            <a:endParaRPr lang="en-US" sz="2000" dirty="0">
              <a:ea typeface="MS PGothic"/>
              <a:cs typeface="Arial"/>
            </a:endParaRPr>
          </a:p>
          <a:p>
            <a:r>
              <a:rPr lang="fr-CA" sz="2000" dirty="0"/>
              <a:t>Le but est d'utiliser les dollars provenant des taxes et impôts (l'argent des contribuables) afin d’atténuer les effets d’un </a:t>
            </a:r>
            <a:r>
              <a:rPr lang="fr-CA" sz="2000" dirty="0">
                <a:ea typeface="MS PGothic"/>
              </a:rPr>
              <a:t>cycle économique</a:t>
            </a:r>
            <a:r>
              <a:rPr lang="en-US" sz="2000" dirty="0">
                <a:ea typeface="MS PGothic"/>
                <a:cs typeface="Arial"/>
              </a:rPr>
              <a:t>.</a:t>
            </a:r>
          </a:p>
          <a:p>
            <a:endParaRPr lang="en-US" sz="2000" dirty="0">
              <a:ea typeface="MS PGothic"/>
              <a:cs typeface="Arial"/>
            </a:endParaRPr>
          </a:p>
          <a:p>
            <a:r>
              <a:rPr lang="en-US" sz="2000" dirty="0">
                <a:ea typeface="MS PGothic"/>
                <a:cs typeface="Arial"/>
              </a:rPr>
              <a:t>(IMPORTANT: </a:t>
            </a:r>
            <a:r>
              <a:rPr lang="fr-CA" sz="2000" dirty="0">
                <a:ea typeface="MS PGothic"/>
              </a:rPr>
              <a:t>Rappelez-vous, le gouvernement ne possède </a:t>
            </a:r>
            <a:r>
              <a:rPr lang="en-US" sz="2000" dirty="0">
                <a:ea typeface="MS PGothic"/>
              </a:rPr>
              <a:t>pas </a:t>
            </a:r>
            <a:r>
              <a:rPr lang="fr-CA" sz="2000" dirty="0">
                <a:ea typeface="MS PGothic"/>
              </a:rPr>
              <a:t>d’argent</a:t>
            </a:r>
            <a:r>
              <a:rPr lang="en-US" sz="2000" dirty="0">
                <a:ea typeface="MS PGothic"/>
              </a:rPr>
              <a:t>. Il ne fait </a:t>
            </a:r>
            <a:r>
              <a:rPr lang="fr-CA" sz="2000" dirty="0">
                <a:ea typeface="MS PGothic"/>
              </a:rPr>
              <a:t>que dépenser </a:t>
            </a:r>
            <a:r>
              <a:rPr lang="fr-CA" sz="2000" dirty="0"/>
              <a:t>l'argent des contribuables provenant des impôts</a:t>
            </a:r>
            <a:r>
              <a:rPr lang="en-US" sz="2000" dirty="0">
                <a:ea typeface="MS PGothic"/>
                <a:cs typeface="Arial"/>
              </a:rPr>
              <a:t>.)</a:t>
            </a:r>
          </a:p>
          <a:p>
            <a:endParaRPr lang="en-US" sz="2000" dirty="0">
              <a:ea typeface="MS PGothic"/>
              <a:cs typeface="Arial"/>
            </a:endParaRPr>
          </a:p>
          <a:p>
            <a:r>
              <a:rPr lang="fr-CA" sz="2000" dirty="0"/>
              <a:t>Ces programmes sont très différents selon qu’ils sont fournis lors d’une bonne ou mauvaise période économique</a:t>
            </a:r>
            <a:r>
              <a:rPr lang="fr-CA" sz="2000" dirty="0">
                <a:ea typeface="MS PGothic"/>
                <a:cs typeface="Arial"/>
              </a:rPr>
              <a:t>.</a:t>
            </a:r>
          </a:p>
          <a:p>
            <a:pPr marL="0" indent="0">
              <a:lnSpc>
                <a:spcPts val="2500"/>
              </a:lnSpc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074441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800" dirty="0" err="1"/>
              <a:t>Partie</a:t>
            </a:r>
            <a:r>
              <a:rPr lang="en-CA" sz="2800" dirty="0"/>
              <a:t> 3: </a:t>
            </a:r>
            <a:r>
              <a:rPr lang="fr-CA" sz="2800" dirty="0"/>
              <a:t>Réponses à l’expansion économique</a:t>
            </a:r>
            <a:endParaRPr lang="en-CA" sz="2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350334"/>
            <a:ext cx="8638967" cy="5002757"/>
          </a:xfrm>
        </p:spPr>
        <p:txBody>
          <a:bodyPr>
            <a:normAutofit/>
          </a:bodyPr>
          <a:lstStyle/>
          <a:p>
            <a:pPr marL="0" indent="0">
              <a:lnSpc>
                <a:spcPts val="2500"/>
              </a:lnSpc>
              <a:buNone/>
            </a:pPr>
            <a:endParaRPr lang="en-US" sz="2000" dirty="0"/>
          </a:p>
          <a:p>
            <a:pPr marL="0" indent="0">
              <a:buNone/>
            </a:pPr>
            <a:r>
              <a:rPr lang="fr-CA" sz="2000" dirty="0">
                <a:ea typeface="MS PGothic"/>
              </a:rPr>
              <a:t>Durant</a:t>
            </a:r>
            <a:r>
              <a:rPr lang="fr-CA" sz="2000" dirty="0">
                <a:ea typeface="MS PGothic"/>
                <a:cs typeface="Arial"/>
              </a:rPr>
              <a:t> les 10 prochaines minutes, examinez le </a:t>
            </a:r>
            <a:r>
              <a:rPr lang="fr-CA" sz="2000" dirty="0">
                <a:ea typeface="MS PGothic"/>
              </a:rPr>
              <a:t>type de</a:t>
            </a:r>
            <a:r>
              <a:rPr lang="fr-CA" sz="2000" dirty="0">
                <a:ea typeface="MS PGothic"/>
                <a:cs typeface="Arial"/>
              </a:rPr>
              <a:t> réponses qu’un gouvernement responsable pourrait prendre</a:t>
            </a:r>
            <a:r>
              <a:rPr lang="en-US" sz="2000" dirty="0">
                <a:ea typeface="MS PGothic"/>
                <a:cs typeface="Arial"/>
              </a:rPr>
              <a:t>.</a:t>
            </a:r>
          </a:p>
          <a:p>
            <a:pPr marL="0" indent="0">
              <a:buNone/>
            </a:pPr>
            <a:endParaRPr lang="en-US" sz="2000" dirty="0">
              <a:ea typeface="MS PGothic"/>
              <a:cs typeface="Arial"/>
            </a:endParaRPr>
          </a:p>
          <a:p>
            <a:pPr marL="0" indent="0">
              <a:buNone/>
            </a:pPr>
            <a:r>
              <a:rPr lang="fr-CA" sz="2000" dirty="0">
                <a:ea typeface="MS PGothic"/>
                <a:cs typeface="Arial"/>
              </a:rPr>
              <a:t>Sur votre fiche de travail, indiquez au moins 3 réactions possibles </a:t>
            </a:r>
            <a:r>
              <a:rPr lang="fr-CA" sz="2000" dirty="0">
                <a:ea typeface="MS PGothic"/>
              </a:rPr>
              <a:t>de la part du gouvernement pour chaque situation</a:t>
            </a:r>
            <a:r>
              <a:rPr lang="en-US" sz="2000" dirty="0">
                <a:ea typeface="MS PGothic"/>
                <a:cs typeface="Arial"/>
              </a:rPr>
              <a:t>.</a:t>
            </a:r>
          </a:p>
          <a:p>
            <a:pPr marL="0" indent="0">
              <a:buNone/>
            </a:pPr>
            <a:endParaRPr lang="en-US" sz="2000" dirty="0">
              <a:ea typeface="MS PGothic"/>
              <a:cs typeface="Arial"/>
            </a:endParaRPr>
          </a:p>
          <a:p>
            <a:pPr marL="0" indent="0">
              <a:buNone/>
            </a:pPr>
            <a:r>
              <a:rPr lang="en-US" sz="2000" b="1" dirty="0">
                <a:ea typeface="MS PGothic"/>
                <a:cs typeface="Arial"/>
              </a:rPr>
              <a:t>Question 1</a:t>
            </a:r>
            <a:r>
              <a:rPr lang="en-US" sz="2000" dirty="0">
                <a:ea typeface="MS PGothic"/>
                <a:cs typeface="Arial"/>
              </a:rPr>
              <a:t>: </a:t>
            </a:r>
            <a:r>
              <a:rPr lang="fr-CA" sz="2000" dirty="0"/>
              <a:t>Quelles sont les réactions possibles du gouvernement lors d’une expansion</a:t>
            </a:r>
            <a:r>
              <a:rPr lang="en-US" sz="2000" dirty="0">
                <a:ea typeface="MS PGothic"/>
                <a:cs typeface="Arial"/>
              </a:rPr>
              <a:t> (</a:t>
            </a:r>
            <a:r>
              <a:rPr lang="fr-CA" sz="2000" dirty="0">
                <a:ea typeface="MS PGothic"/>
                <a:cs typeface="Arial"/>
              </a:rPr>
              <a:t>période prospère</a:t>
            </a:r>
            <a:r>
              <a:rPr lang="en-US" sz="2000" dirty="0">
                <a:ea typeface="MS PGothic"/>
                <a:cs typeface="Arial"/>
              </a:rPr>
              <a:t>)?</a:t>
            </a:r>
          </a:p>
          <a:p>
            <a:pPr marL="0" indent="0">
              <a:buNone/>
            </a:pPr>
            <a:endParaRPr lang="en-US" sz="2000" dirty="0">
              <a:ea typeface="MS PGothic"/>
              <a:cs typeface="Arial"/>
            </a:endParaRPr>
          </a:p>
          <a:p>
            <a:pPr marL="0" indent="0">
              <a:buNone/>
            </a:pPr>
            <a:r>
              <a:rPr lang="en-US" sz="2000" b="1" dirty="0">
                <a:ea typeface="MS PGothic"/>
                <a:cs typeface="Arial"/>
              </a:rPr>
              <a:t>Question 2</a:t>
            </a:r>
            <a:r>
              <a:rPr lang="en-US" sz="2000" dirty="0">
                <a:ea typeface="MS PGothic"/>
                <a:cs typeface="Arial"/>
              </a:rPr>
              <a:t>: </a:t>
            </a:r>
            <a:r>
              <a:rPr lang="fr-CA" sz="2000" dirty="0"/>
              <a:t>Quelles sont les réactions possibles du gouvernement lors d’une </a:t>
            </a:r>
            <a:r>
              <a:rPr lang="en-US" sz="2000" dirty="0">
                <a:ea typeface="MS PGothic"/>
              </a:rPr>
              <a:t>contraction (</a:t>
            </a:r>
            <a:r>
              <a:rPr lang="fr-CA" sz="2000" dirty="0">
                <a:ea typeface="MS PGothic"/>
              </a:rPr>
              <a:t>période difficile</a:t>
            </a:r>
            <a:r>
              <a:rPr lang="en-US" sz="2000" dirty="0">
                <a:ea typeface="MS PGothic"/>
                <a:cs typeface="Arial"/>
              </a:rPr>
              <a:t>)?</a:t>
            </a:r>
          </a:p>
          <a:p>
            <a:pPr marL="0" indent="0">
              <a:lnSpc>
                <a:spcPts val="2500"/>
              </a:lnSpc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953565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dirty="0"/>
              <a:t>Discussion en </a:t>
            </a:r>
            <a:r>
              <a:rPr lang="en-CA" sz="3600" dirty="0" err="1"/>
              <a:t>groupe</a:t>
            </a:r>
            <a:endParaRPr lang="en-CA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350334"/>
            <a:ext cx="8638967" cy="50027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2000" dirty="0"/>
              <a:t>Partagez vos réponses avec la classe</a:t>
            </a:r>
            <a:r>
              <a:rPr lang="en-US" sz="2000" kern="0" dirty="0">
                <a:ea typeface="MS PGothic"/>
                <a:cs typeface="Arial"/>
              </a:rPr>
              <a:t>. </a:t>
            </a:r>
            <a:r>
              <a:rPr lang="fr-CA" sz="2000" kern="0" dirty="0">
                <a:ea typeface="MS PGothic"/>
                <a:cs typeface="Arial"/>
              </a:rPr>
              <a:t>Notez les réponses de la classe </a:t>
            </a:r>
            <a:r>
              <a:rPr lang="fr-CA" sz="2000" dirty="0"/>
              <a:t>auxquelles vous n'avez pas pensé sur votre fiche de travail</a:t>
            </a:r>
            <a:r>
              <a:rPr lang="en-US" sz="2000" kern="0" dirty="0">
                <a:ea typeface="MS PGothic"/>
                <a:cs typeface="Arial"/>
              </a:rPr>
              <a:t>.</a:t>
            </a:r>
          </a:p>
          <a:p>
            <a:pPr marL="0" indent="0">
              <a:buNone/>
            </a:pPr>
            <a:r>
              <a:rPr lang="en-US" sz="2000" b="1" dirty="0">
                <a:ea typeface="MS PGothic"/>
              </a:rPr>
              <a:t>Question 1</a:t>
            </a:r>
            <a:r>
              <a:rPr lang="en-US" sz="2000" dirty="0">
                <a:ea typeface="MS PGothic"/>
              </a:rPr>
              <a:t>: </a:t>
            </a:r>
            <a:r>
              <a:rPr lang="fr-CA" sz="2000" dirty="0"/>
              <a:t>Quelles sont les réactions possibles du gouvernement lors d’une expansion</a:t>
            </a:r>
            <a:r>
              <a:rPr lang="en-US" sz="2000" dirty="0">
                <a:ea typeface="MS PGothic"/>
              </a:rPr>
              <a:t> (</a:t>
            </a:r>
            <a:r>
              <a:rPr lang="fr-CA" sz="2000" dirty="0">
                <a:ea typeface="MS PGothic"/>
              </a:rPr>
              <a:t>période prospère</a:t>
            </a:r>
            <a:r>
              <a:rPr lang="en-US" sz="2000" dirty="0">
                <a:ea typeface="MS PGothic"/>
              </a:rPr>
              <a:t>)?</a:t>
            </a:r>
          </a:p>
          <a:p>
            <a:pPr marL="0" indent="0">
              <a:buFontTx/>
              <a:buNone/>
            </a:pPr>
            <a:r>
              <a:rPr lang="fr-CA" sz="2000" dirty="0"/>
              <a:t>Réactions</a:t>
            </a:r>
            <a:r>
              <a:rPr lang="fr-CA" sz="2000" kern="0" dirty="0">
                <a:ea typeface="MS PGothic"/>
                <a:cs typeface="Arial"/>
              </a:rPr>
              <a:t> possibles</a:t>
            </a:r>
            <a:r>
              <a:rPr lang="en-US" sz="2000" kern="0" dirty="0">
                <a:ea typeface="MS PGothic"/>
                <a:cs typeface="Arial"/>
              </a:rPr>
              <a:t>:</a:t>
            </a:r>
          </a:p>
          <a:p>
            <a:pPr marL="381000" indent="-342900"/>
            <a:r>
              <a:rPr lang="fr-CA" sz="2000" dirty="0"/>
              <a:t>Augmenter les taux d'intérêt pour ralentir les investissements </a:t>
            </a:r>
            <a:r>
              <a:rPr lang="en-US" sz="2000" kern="0" dirty="0">
                <a:ea typeface="MS PGothic"/>
                <a:cs typeface="Arial"/>
              </a:rPr>
              <a:t>(</a:t>
            </a:r>
            <a:r>
              <a:rPr lang="fr-CA" sz="2000" dirty="0"/>
              <a:t>techniquement, c'est le travail d’une banque centrale indépendante telle que la</a:t>
            </a:r>
            <a:r>
              <a:rPr lang="fr-CA" sz="2000" kern="0" dirty="0">
                <a:ea typeface="MS PGothic"/>
                <a:cs typeface="Arial"/>
              </a:rPr>
              <a:t> Banque </a:t>
            </a:r>
            <a:r>
              <a:rPr lang="en-US" sz="2000" kern="0" dirty="0">
                <a:ea typeface="MS PGothic"/>
                <a:cs typeface="Arial"/>
              </a:rPr>
              <a:t>du Canada).</a:t>
            </a:r>
          </a:p>
          <a:p>
            <a:pPr marL="381000" indent="-342900"/>
            <a:r>
              <a:rPr lang="fr-CA" sz="2000" dirty="0"/>
              <a:t>Augmenter les impôts pour générer des revenus et épargner en vue d'une éventuelle récession</a:t>
            </a:r>
            <a:r>
              <a:rPr lang="en-US" sz="2000" dirty="0"/>
              <a:t>.</a:t>
            </a:r>
            <a:endParaRPr lang="en-US" sz="2000" kern="0" dirty="0">
              <a:ea typeface="MS PGothic"/>
              <a:cs typeface="Arial"/>
            </a:endParaRPr>
          </a:p>
          <a:p>
            <a:pPr marL="381000" indent="-342900"/>
            <a:r>
              <a:rPr lang="fr-CA" sz="2000" dirty="0"/>
              <a:t>Réduire les dépenses du gouvernement pour générer des revenus en vue d’une période difficile.</a:t>
            </a:r>
            <a:endParaRPr lang="en-US" sz="2000" kern="0" dirty="0">
              <a:ea typeface="MS PGothic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C7D751-FC88-2266-7613-2428E0B81BDF}"/>
              </a:ext>
            </a:extLst>
          </p:cNvPr>
          <p:cNvSpPr txBox="1"/>
          <p:nvPr/>
        </p:nvSpPr>
        <p:spPr>
          <a:xfrm>
            <a:off x="340885" y="5507666"/>
            <a:ext cx="8079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/>
              <a:t>*</a:t>
            </a:r>
            <a:r>
              <a:rPr lang="fr-CA" sz="1600" dirty="0"/>
              <a:t>La hausse et la baisse des taux d'intérêt sont techniquement du ressort de la Banque centrale, mais elle réagit souvent de concert avec le gouvernement</a:t>
            </a:r>
            <a:r>
              <a:rPr lang="en-CA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46389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dirty="0"/>
              <a:t>Discussion en </a:t>
            </a:r>
            <a:r>
              <a:rPr lang="fr-CA" sz="3600" dirty="0"/>
              <a:t>groupe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350334"/>
            <a:ext cx="8638967" cy="50027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2000" dirty="0"/>
              <a:t>Partagez vos réponses avec la classe</a:t>
            </a:r>
            <a:r>
              <a:rPr lang="en-US" sz="2000" dirty="0">
                <a:ea typeface="MS PGothic"/>
              </a:rPr>
              <a:t>. </a:t>
            </a:r>
            <a:r>
              <a:rPr lang="fr-CA" sz="2000" dirty="0">
                <a:ea typeface="MS PGothic"/>
              </a:rPr>
              <a:t>Notez les réponses des élèves </a:t>
            </a:r>
            <a:r>
              <a:rPr lang="fr-CA" sz="2000" dirty="0"/>
              <a:t>auxquelles vous n'avez pas pensé sur votre fiche de travail</a:t>
            </a:r>
            <a:r>
              <a:rPr lang="en-US" sz="2000" dirty="0">
                <a:ea typeface="MS PGothic"/>
              </a:rPr>
              <a:t>.</a:t>
            </a:r>
          </a:p>
          <a:p>
            <a:pPr marL="0" indent="0">
              <a:buNone/>
            </a:pPr>
            <a:endParaRPr lang="en-US" sz="2000" b="1" kern="0" dirty="0">
              <a:ea typeface="MS PGothic"/>
              <a:cs typeface="Arial"/>
            </a:endParaRPr>
          </a:p>
          <a:p>
            <a:pPr marL="0" indent="0">
              <a:buNone/>
            </a:pPr>
            <a:r>
              <a:rPr lang="en-US" sz="2000" b="1" kern="0" dirty="0">
                <a:ea typeface="MS PGothic"/>
                <a:cs typeface="Arial"/>
              </a:rPr>
              <a:t>Question 2</a:t>
            </a:r>
            <a:r>
              <a:rPr lang="en-US" sz="2000" kern="0" dirty="0">
                <a:ea typeface="MS PGothic"/>
                <a:cs typeface="Arial"/>
              </a:rPr>
              <a:t>: </a:t>
            </a:r>
            <a:r>
              <a:rPr lang="fr-CA" sz="2000" dirty="0"/>
              <a:t>Quelles sont les réactions possibles du gouvernement lors d’une </a:t>
            </a:r>
            <a:r>
              <a:rPr lang="en-US" sz="2000" kern="0" dirty="0">
                <a:ea typeface="MS PGothic"/>
                <a:cs typeface="Arial"/>
              </a:rPr>
              <a:t>recession (</a:t>
            </a:r>
            <a:r>
              <a:rPr lang="fr-CH" sz="2000" kern="0" dirty="0">
                <a:ea typeface="MS PGothic"/>
                <a:cs typeface="Arial"/>
              </a:rPr>
              <a:t>période difficile</a:t>
            </a:r>
            <a:r>
              <a:rPr lang="en-US" sz="2000" kern="0" dirty="0">
                <a:ea typeface="MS PGothic"/>
                <a:cs typeface="Arial"/>
              </a:rPr>
              <a:t>)?</a:t>
            </a:r>
          </a:p>
          <a:p>
            <a:pPr marL="0" indent="0">
              <a:buFontTx/>
              <a:buNone/>
            </a:pPr>
            <a:r>
              <a:rPr lang="fr-CA" sz="2000" dirty="0"/>
              <a:t>Réactions </a:t>
            </a:r>
            <a:r>
              <a:rPr lang="en-US" sz="2000" dirty="0" err="1">
                <a:ea typeface="MS PGothic"/>
              </a:rPr>
              <a:t>possibles</a:t>
            </a:r>
            <a:r>
              <a:rPr lang="en-US" sz="2000" dirty="0">
                <a:ea typeface="MS PGothic"/>
              </a:rPr>
              <a:t>:</a:t>
            </a:r>
            <a:endParaRPr lang="en-US" sz="2000" kern="0" dirty="0">
              <a:ea typeface="MS PGothic"/>
              <a:cs typeface="Arial"/>
            </a:endParaRPr>
          </a:p>
          <a:p>
            <a:r>
              <a:rPr lang="fr-CA" sz="2000" dirty="0"/>
              <a:t>Baisser les taux d'intérêt pour alléger le fardeau des emprunteurs.</a:t>
            </a:r>
          </a:p>
          <a:p>
            <a:r>
              <a:rPr lang="fr-CA" sz="2000" dirty="0"/>
              <a:t>Investir dans les infrastructures pour créer des emplois et stimuler l'économie.</a:t>
            </a:r>
          </a:p>
          <a:p>
            <a:r>
              <a:rPr lang="fr-CA" sz="2000" dirty="0"/>
              <a:t>Investir dans les programmes sociaux tels que</a:t>
            </a:r>
            <a:r>
              <a:rPr lang="en-US" sz="2000" kern="0" dirty="0">
                <a:ea typeface="MS PGothic"/>
                <a:cs typeface="Arial"/>
              </a:rPr>
              <a:t> (</a:t>
            </a:r>
            <a:r>
              <a:rPr lang="fr-WINDIES" sz="2000" kern="0" dirty="0">
                <a:ea typeface="MS PGothic"/>
                <a:cs typeface="Arial"/>
              </a:rPr>
              <a:t>l’assurance-emploi</a:t>
            </a:r>
            <a:r>
              <a:rPr lang="en-US" sz="2000" kern="0" dirty="0">
                <a:ea typeface="MS PGothic"/>
                <a:cs typeface="Arial"/>
              </a:rPr>
              <a:t>).</a:t>
            </a:r>
          </a:p>
          <a:p>
            <a:r>
              <a:rPr lang="fr-CA" sz="2000" dirty="0"/>
              <a:t>Baisser les impôts pour encourager l'investissement et stimuler les dépenses.</a:t>
            </a: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C7D751-FC88-2266-7613-2428E0B81BDF}"/>
              </a:ext>
            </a:extLst>
          </p:cNvPr>
          <p:cNvSpPr txBox="1"/>
          <p:nvPr/>
        </p:nvSpPr>
        <p:spPr>
          <a:xfrm>
            <a:off x="432325" y="5883069"/>
            <a:ext cx="8079867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 dirty="0"/>
              <a:t>*</a:t>
            </a:r>
            <a:r>
              <a:rPr lang="fr-CA" sz="1000" dirty="0"/>
              <a:t>La hausse et la baisse des taux d'intérêt sont techniquement du ressort de la Banque centrale, mais elle réagit souvent de concert avec le gouvernement</a:t>
            </a:r>
            <a:r>
              <a:rPr lang="en-CA" sz="900" dirty="0"/>
              <a:t>.</a:t>
            </a:r>
          </a:p>
          <a:p>
            <a:r>
              <a:rPr lang="en-CA" sz="9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81503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dirty="0" err="1"/>
              <a:t>Débat</a:t>
            </a:r>
            <a:endParaRPr lang="en-CA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350334"/>
            <a:ext cx="8638967" cy="5002757"/>
          </a:xfrm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fr-CA" sz="2000" dirty="0"/>
              <a:t>Un débat est défini comme </a:t>
            </a:r>
            <a:r>
              <a:rPr lang="fr-CA" sz="2000" dirty="0">
                <a:solidFill>
                  <a:schemeClr val="tx1"/>
                </a:solidFill>
              </a:rPr>
              <a:t>une discussion organisée et dirigée autour d’un sujet défendu par deux côtés opposés.</a:t>
            </a: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FontTx/>
              <a:buNone/>
            </a:pPr>
            <a:endParaRPr lang="en-US" sz="2000" dirty="0">
              <a:solidFill>
                <a:srgbClr val="303336"/>
              </a:solidFill>
            </a:endParaRPr>
          </a:p>
          <a:p>
            <a:pPr marL="0" indent="0">
              <a:buFontTx/>
              <a:buNone/>
            </a:pPr>
            <a:r>
              <a:rPr lang="fr-CA" sz="2000" dirty="0">
                <a:solidFill>
                  <a:srgbClr val="303336"/>
                </a:solidFill>
              </a:rPr>
              <a:t>Généralement, dans un débat, les gens </a:t>
            </a:r>
            <a:r>
              <a:rPr lang="en-US" sz="2000" dirty="0">
                <a:solidFill>
                  <a:srgbClr val="303336"/>
                </a:solidFill>
              </a:rPr>
              <a:t>:</a:t>
            </a:r>
          </a:p>
          <a:p>
            <a:r>
              <a:rPr lang="fr-CA" sz="2000" dirty="0">
                <a:solidFill>
                  <a:srgbClr val="303336"/>
                </a:solidFill>
              </a:rPr>
              <a:t>Sont assignés (qui est la meilleure façon de procéder) ou bien ils choisissent un sujet et une opinion à défendre</a:t>
            </a:r>
            <a:r>
              <a:rPr lang="en-US" sz="2000" dirty="0">
                <a:solidFill>
                  <a:srgbClr val="303336"/>
                </a:solidFill>
              </a:rPr>
              <a:t>.</a:t>
            </a:r>
            <a:endParaRPr lang="en-US" sz="2000" dirty="0"/>
          </a:p>
          <a:p>
            <a:r>
              <a:rPr lang="fr-CA" altLang="en-US" sz="2000" dirty="0">
                <a:solidFill>
                  <a:srgbClr val="303336"/>
                </a:solidFill>
              </a:rPr>
              <a:t>Développent leur </a:t>
            </a:r>
            <a:r>
              <a:rPr lang="en-US" altLang="en-US" sz="2000" dirty="0">
                <a:solidFill>
                  <a:srgbClr val="303336"/>
                </a:solidFill>
              </a:rPr>
              <a:t>point de </a:t>
            </a:r>
            <a:r>
              <a:rPr lang="en-US" altLang="en-US" sz="2000" dirty="0" err="1">
                <a:solidFill>
                  <a:srgbClr val="303336"/>
                </a:solidFill>
              </a:rPr>
              <a:t>vue</a:t>
            </a:r>
            <a:r>
              <a:rPr lang="en-US" altLang="en-US" sz="2000" dirty="0">
                <a:solidFill>
                  <a:srgbClr val="303336"/>
                </a:solidFill>
              </a:rPr>
              <a:t> </a:t>
            </a:r>
            <a:r>
              <a:rPr lang="fr-CA" sz="2000" dirty="0"/>
              <a:t>et les arguments opposés potentiels.</a:t>
            </a:r>
            <a:endParaRPr lang="en-US" altLang="en-US" sz="2000" dirty="0">
              <a:solidFill>
                <a:srgbClr val="303336"/>
              </a:solidFill>
            </a:endParaRPr>
          </a:p>
          <a:p>
            <a:r>
              <a:rPr lang="fr-CA" altLang="en-US" sz="2000" dirty="0">
                <a:solidFill>
                  <a:srgbClr val="303336"/>
                </a:solidFill>
              </a:rPr>
              <a:t>Présentent leur point de vue à un panel de juges à chaque ronde </a:t>
            </a:r>
            <a:r>
              <a:rPr lang="en-US" altLang="en-US" sz="2000" dirty="0">
                <a:solidFill>
                  <a:srgbClr val="303336"/>
                </a:solidFill>
              </a:rPr>
              <a:t>(</a:t>
            </a:r>
            <a:r>
              <a:rPr lang="fr-CA" altLang="en-US" sz="2000" dirty="0">
                <a:solidFill>
                  <a:srgbClr val="303336"/>
                </a:solidFill>
              </a:rPr>
              <a:t>souvent il faut 3 ou 4 rondes pour présenter les propositions et oppositions).</a:t>
            </a:r>
          </a:p>
          <a:p>
            <a:pPr marL="0" indent="0">
              <a:lnSpc>
                <a:spcPts val="2500"/>
              </a:lnSpc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78968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Google Shape;65;p1">
            <a:extLst>
              <a:ext uri="{FF2B5EF4-FFF2-40B4-BE49-F238E27FC236}">
                <a16:creationId xmlns:a16="http://schemas.microsoft.com/office/drawing/2014/main" id="{B21584E2-E8D4-FD64-0A12-93743EAFCD59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250825" y="1131888"/>
            <a:ext cx="8639175" cy="993775"/>
          </a:xfrm>
        </p:spPr>
        <p:txBody>
          <a:bodyPr lIns="68569" tIns="34275" rIns="68569" bIns="34275">
            <a:normAutofit/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93254"/>
              </a:buClr>
              <a:buFont typeface="Arial" panose="020B0604020202020204" pitchFamily="34" charset="0"/>
              <a:buNone/>
            </a:pPr>
            <a:r>
              <a:rPr lang="en-US" altLang="en-US" sz="4000" dirty="0">
                <a:solidFill>
                  <a:srgbClr val="0932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fr-CA" altLang="en-US" sz="4000" dirty="0">
                <a:solidFill>
                  <a:srgbClr val="0932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élèves</a:t>
            </a:r>
            <a:r>
              <a:rPr lang="en-US" altLang="en-US" sz="4000" dirty="0">
                <a:solidFill>
                  <a:srgbClr val="0932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000" dirty="0">
                <a:solidFill>
                  <a:srgbClr val="0932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apprendront</a:t>
            </a:r>
            <a:r>
              <a:rPr lang="en-US" altLang="en-US" sz="4000" dirty="0">
                <a:solidFill>
                  <a:srgbClr val="0932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6146" name="Google Shape;66;p1">
            <a:extLst>
              <a:ext uri="{FF2B5EF4-FFF2-40B4-BE49-F238E27FC236}">
                <a16:creationId xmlns:a16="http://schemas.microsoft.com/office/drawing/2014/main" id="{BB316B30-4DA0-2BF0-87FE-4728E5639AA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250825" y="2227263"/>
            <a:ext cx="8639175" cy="3262312"/>
          </a:xfrm>
        </p:spPr>
        <p:txBody>
          <a:bodyPr lIns="68569" tIns="34275" rIns="68569" bIns="34275">
            <a:normAutofit/>
          </a:bodyPr>
          <a:lstStyle/>
          <a:p>
            <a:pPr marL="342265" indent="-304165">
              <a:lnSpc>
                <a:spcPts val="2400"/>
              </a:lnSpc>
            </a:pPr>
            <a:r>
              <a:rPr lang="en-US" sz="2000" dirty="0">
                <a:ea typeface="MS PGothic"/>
              </a:rPr>
              <a:t>À </a:t>
            </a:r>
            <a:r>
              <a:rPr lang="fr-CA" sz="2000" dirty="0">
                <a:ea typeface="MS PGothic"/>
              </a:rPr>
              <a:t>découvrir les bases du cycle économique.</a:t>
            </a:r>
            <a:endParaRPr lang="fr-CA" dirty="0"/>
          </a:p>
          <a:p>
            <a:pPr marL="342265" indent="-304165">
              <a:lnSpc>
                <a:spcPts val="2400"/>
              </a:lnSpc>
            </a:pPr>
            <a:endParaRPr lang="en-US" sz="2000" dirty="0">
              <a:ea typeface="MS PGothic"/>
            </a:endParaRPr>
          </a:p>
          <a:p>
            <a:pPr marL="342265" indent="-304165">
              <a:lnSpc>
                <a:spcPts val="2400"/>
              </a:lnSpc>
            </a:pPr>
            <a:r>
              <a:rPr lang="fr-CA" sz="2000" dirty="0">
                <a:ea typeface="MS PGothic"/>
              </a:rPr>
              <a:t>À décrire l’historique du cycle économique et évaluer les impacts de ces événements sur différents groupes au </a:t>
            </a:r>
            <a:r>
              <a:rPr lang="en-US" sz="2000" dirty="0">
                <a:ea typeface="MS PGothic"/>
              </a:rPr>
              <a:t>Canada.</a:t>
            </a:r>
          </a:p>
          <a:p>
            <a:pPr marL="342265" indent="-304165">
              <a:lnSpc>
                <a:spcPts val="2400"/>
              </a:lnSpc>
            </a:pPr>
            <a:endParaRPr lang="en-US" sz="2000" dirty="0">
              <a:ea typeface="MS PGothic"/>
            </a:endParaRPr>
          </a:p>
          <a:p>
            <a:pPr marL="342265" indent="-304165">
              <a:lnSpc>
                <a:spcPts val="2400"/>
              </a:lnSpc>
            </a:pPr>
            <a:r>
              <a:rPr lang="fr-CA" sz="2000">
                <a:ea typeface="MS PGothic"/>
              </a:rPr>
              <a:t>Les </a:t>
            </a:r>
            <a:r>
              <a:rPr lang="fr-CA" sz="2000" dirty="0">
                <a:ea typeface="MS PGothic"/>
              </a:rPr>
              <a:t>interventions et les programmes du gouvernement et de la banque centrale à chaque stade du cycle économique</a:t>
            </a:r>
            <a:r>
              <a:rPr lang="en-US" sz="2000" dirty="0">
                <a:ea typeface="MS PGothic"/>
              </a:rPr>
              <a:t>.</a:t>
            </a:r>
          </a:p>
          <a:p>
            <a:pPr marL="0" indent="0">
              <a:lnSpc>
                <a:spcPts val="2400"/>
              </a:lnSpc>
              <a:spcAft>
                <a:spcPct val="0"/>
              </a:spcAft>
              <a:buClr>
                <a:srgbClr val="000000"/>
              </a:buClr>
              <a:buNone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25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4000" dirty="0"/>
              <a:t>Comment débattre ?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1406" y="1389888"/>
            <a:ext cx="8638967" cy="4787075"/>
          </a:xfrm>
        </p:spPr>
        <p:txBody>
          <a:bodyPr>
            <a:normAutofit/>
          </a:bodyPr>
          <a:lstStyle/>
          <a:p>
            <a:pPr marL="38098" indent="0">
              <a:buNone/>
            </a:pPr>
            <a:r>
              <a:rPr lang="fr-CA" sz="2000" b="1" dirty="0" err="1"/>
              <a:t>Régardez</a:t>
            </a:r>
            <a:r>
              <a:rPr lang="fr-CA" sz="2000" b="1" dirty="0"/>
              <a:t> cette vidéo : </a:t>
            </a:r>
            <a:r>
              <a:rPr lang="fr-CA" sz="2000" dirty="0">
                <a:hlinkClick r:id="rId3"/>
              </a:rPr>
              <a:t>https://www.youtube.com/watch?v=c4n3g2r_NAo</a:t>
            </a:r>
            <a:endParaRPr lang="fr-CA" sz="2000" dirty="0"/>
          </a:p>
          <a:p>
            <a:pPr marL="38098" indent="0">
              <a:buNone/>
            </a:pPr>
            <a:endParaRPr lang="fr-CA" sz="2000" dirty="0"/>
          </a:p>
        </p:txBody>
      </p:sp>
      <p:pic>
        <p:nvPicPr>
          <p:cNvPr id="4" name="Online Media 3" title="Débattre - Tutoriel vidéo pour maîtriser l'oral">
            <a:hlinkClick r:id="" action="ppaction://media"/>
            <a:extLst>
              <a:ext uri="{FF2B5EF4-FFF2-40B4-BE49-F238E27FC236}">
                <a16:creationId xmlns:a16="http://schemas.microsoft.com/office/drawing/2014/main" id="{21004954-F358-4383-AE2E-C51AC53B7C3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34539" y="1917679"/>
            <a:ext cx="8472699" cy="4787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/>
              <a:t>Débat</a:t>
            </a:r>
            <a:endParaRPr lang="en-CA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350334"/>
            <a:ext cx="8638967" cy="5324786"/>
          </a:xfrm>
        </p:spPr>
        <p:txBody>
          <a:bodyPr>
            <a:norm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fr-CA" sz="2000" dirty="0">
                <a:ea typeface="MS PGothic"/>
              </a:rPr>
              <a:t>Exemples de sujets de débat</a:t>
            </a:r>
            <a:r>
              <a:rPr lang="en-US" sz="2000" dirty="0">
                <a:ea typeface="MS PGothic"/>
              </a:rPr>
              <a:t>:</a:t>
            </a:r>
            <a:br>
              <a:rPr lang="en-US" sz="2000" dirty="0">
                <a:ea typeface="MS PGothic"/>
              </a:rPr>
            </a:br>
            <a:endParaRPr lang="en-US" sz="2000" dirty="0">
              <a:ea typeface="MS PGothic"/>
            </a:endParaRPr>
          </a:p>
          <a:p>
            <a:pPr marL="0" indent="0">
              <a:lnSpc>
                <a:spcPts val="2400"/>
              </a:lnSpc>
              <a:buNone/>
            </a:pPr>
            <a:r>
              <a:rPr lang="fr-CA" sz="2000" dirty="0">
                <a:ea typeface="MS PGothic"/>
              </a:rPr>
              <a:t>N’oubliez pas: Votre tâche n’est </a:t>
            </a:r>
            <a:r>
              <a:rPr lang="en-US" sz="2000" dirty="0">
                <a:ea typeface="MS PGothic"/>
              </a:rPr>
              <a:t>pas de </a:t>
            </a:r>
            <a:r>
              <a:rPr lang="fr-FR" sz="2000" dirty="0"/>
              <a:t>prouver votre opinion personnelle, mais de gagner le débat. </a:t>
            </a:r>
            <a:r>
              <a:rPr lang="fr-CA" sz="2000" dirty="0"/>
              <a:t>Vous pouvez être en désaccord avec le point de vue que vous défendez</a:t>
            </a:r>
            <a:r>
              <a:rPr lang="en-US" sz="2000" dirty="0">
                <a:ea typeface="MS PGothic"/>
              </a:rPr>
              <a:t>.</a:t>
            </a:r>
          </a:p>
          <a:p>
            <a:pPr>
              <a:lnSpc>
                <a:spcPts val="2400"/>
              </a:lnSpc>
            </a:pPr>
            <a:r>
              <a:rPr lang="fr-CA" sz="2000" dirty="0"/>
              <a:t>Le gouvernement devrait-il fournir de l’assurance-emploi</a:t>
            </a:r>
            <a:r>
              <a:rPr lang="en-US" sz="2000" dirty="0">
                <a:ea typeface="MS PGothic"/>
              </a:rPr>
              <a:t>? </a:t>
            </a:r>
          </a:p>
          <a:p>
            <a:pPr>
              <a:lnSpc>
                <a:spcPts val="2400"/>
              </a:lnSpc>
            </a:pPr>
            <a:r>
              <a:rPr lang="en-US" sz="2000" dirty="0"/>
              <a:t>La </a:t>
            </a:r>
            <a:r>
              <a:rPr lang="fr-CA" sz="2000" dirty="0"/>
              <a:t>Banque centrale devrait-elle baisser les taux d’intérêt pour stimuler l’économie?</a:t>
            </a:r>
            <a:endParaRPr lang="en-US" sz="2000" dirty="0"/>
          </a:p>
          <a:p>
            <a:pPr>
              <a:lnSpc>
                <a:spcPts val="2400"/>
              </a:lnSpc>
            </a:pPr>
            <a:r>
              <a:rPr lang="fr-CA" sz="2000" dirty="0"/>
              <a:t>Est-ce que le gouvernement devrait vraiment s’impliquer dans l'économie</a:t>
            </a:r>
            <a:r>
              <a:rPr lang="en-US" sz="2000" dirty="0"/>
              <a:t>? </a:t>
            </a:r>
            <a:r>
              <a:rPr lang="fr-CA" sz="2000" dirty="0"/>
              <a:t>Le libre marché devrait-il déterminer l'économie</a:t>
            </a:r>
            <a:r>
              <a:rPr lang="en-US" sz="2000" dirty="0"/>
              <a:t>?</a:t>
            </a:r>
          </a:p>
          <a:p>
            <a:pPr>
              <a:lnSpc>
                <a:spcPts val="2400"/>
              </a:lnSpc>
            </a:pPr>
            <a:r>
              <a:rPr lang="fr-CA" sz="2000" dirty="0"/>
              <a:t>Le gouvernement devrait-il aider davantage les régions défavorisées du pays plus que les favorisées</a:t>
            </a:r>
            <a:r>
              <a:rPr lang="en-US" sz="2000" dirty="0"/>
              <a:t>, </a:t>
            </a:r>
            <a:r>
              <a:rPr lang="fr-CA" sz="2000" dirty="0"/>
              <a:t>ou devraient-elles être traitées de la même façon?</a:t>
            </a:r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5608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06" y="365130"/>
            <a:ext cx="8638967" cy="974940"/>
          </a:xfrm>
        </p:spPr>
        <p:txBody>
          <a:bodyPr>
            <a:normAutofit/>
          </a:bodyPr>
          <a:lstStyle/>
          <a:p>
            <a:r>
              <a:rPr lang="en-CA" sz="3600" dirty="0"/>
              <a:t>Questions </a:t>
            </a:r>
            <a:r>
              <a:rPr lang="en-CA" sz="3600" dirty="0" err="1"/>
              <a:t>délicates</a:t>
            </a:r>
            <a:endParaRPr lang="en-CA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350334"/>
            <a:ext cx="8638967" cy="5002757"/>
          </a:xfrm>
        </p:spPr>
        <p:txBody>
          <a:bodyPr>
            <a:normAutofit/>
          </a:bodyPr>
          <a:lstStyle/>
          <a:p>
            <a:pPr marL="0" indent="0">
              <a:lnSpc>
                <a:spcPts val="2500"/>
              </a:lnSpc>
              <a:buNone/>
            </a:pPr>
            <a:r>
              <a:rPr lang="fr-CA" sz="2000" dirty="0">
                <a:ea typeface="Calibri" panose="020F0502020204030204" pitchFamily="34" charset="0"/>
              </a:rPr>
              <a:t>Rassemblez-vous en groupe </a:t>
            </a:r>
            <a:r>
              <a:rPr lang="en-US" sz="2000" dirty="0">
                <a:ea typeface="Calibri" panose="020F0502020204030204" pitchFamily="34" charset="0"/>
              </a:rPr>
              <a:t>de 3 à 5 </a:t>
            </a:r>
            <a:r>
              <a:rPr lang="en-US" sz="2000" dirty="0" err="1">
                <a:ea typeface="Calibri" panose="020F0502020204030204" pitchFamily="34" charset="0"/>
              </a:rPr>
              <a:t>élèves</a:t>
            </a:r>
            <a:r>
              <a:rPr lang="en-US" sz="2000" dirty="0">
                <a:ea typeface="Calibri" panose="020F050202020403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</a:rPr>
              <a:t>afin</a:t>
            </a:r>
            <a:r>
              <a:rPr lang="en-US" sz="2000" dirty="0">
                <a:ea typeface="Calibri" panose="020F0502020204030204" pitchFamily="34" charset="0"/>
              </a:rPr>
              <a:t> de </a:t>
            </a:r>
            <a:r>
              <a:rPr lang="fr-CA" sz="2000" dirty="0"/>
              <a:t>discuter de vos réflexions après le débat</a:t>
            </a:r>
            <a:r>
              <a:rPr lang="en-US" sz="2000" dirty="0">
                <a:effectLst/>
                <a:ea typeface="Calibri" panose="020F0502020204030204" pitchFamily="34" charset="0"/>
              </a:rPr>
              <a:t>.</a:t>
            </a:r>
            <a:r>
              <a:rPr lang="en-US" sz="2000" dirty="0">
                <a:ea typeface="Calibri" panose="020F0502020204030204" pitchFamily="34" charset="0"/>
              </a:rPr>
              <a:t> </a:t>
            </a:r>
          </a:p>
          <a:p>
            <a:pPr marL="0" indent="0">
              <a:lnSpc>
                <a:spcPts val="2500"/>
              </a:lnSpc>
              <a:buNone/>
            </a:pPr>
            <a:endParaRPr lang="en-US" sz="2000" dirty="0">
              <a:effectLst/>
              <a:ea typeface="Calibri" panose="020F0502020204030204" pitchFamily="34" charset="0"/>
            </a:endParaRPr>
          </a:p>
          <a:p>
            <a:pPr marL="285750" indent="-285750">
              <a:lnSpc>
                <a:spcPts val="2500"/>
              </a:lnSpc>
            </a:pPr>
            <a:r>
              <a:rPr lang="fr-CA" sz="2000" dirty="0">
                <a:effectLst/>
                <a:ea typeface="Calibri" panose="020F0502020204030204" pitchFamily="34" charset="0"/>
              </a:rPr>
              <a:t>Est-ce que votre opinion a changé</a:t>
            </a:r>
            <a:r>
              <a:rPr lang="en-US" sz="2000" dirty="0">
                <a:effectLst/>
                <a:ea typeface="Calibri" panose="020F0502020204030204" pitchFamily="34" charset="0"/>
              </a:rPr>
              <a:t>?</a:t>
            </a:r>
            <a:r>
              <a:rPr lang="en-US" sz="2000" dirty="0">
                <a:ea typeface="Calibri" panose="020F0502020204030204" pitchFamily="34" charset="0"/>
              </a:rPr>
              <a:t> </a:t>
            </a:r>
          </a:p>
          <a:p>
            <a:pPr marL="285750" indent="-285750">
              <a:lnSpc>
                <a:spcPts val="2500"/>
              </a:lnSpc>
            </a:pPr>
            <a:endParaRPr lang="en-US" sz="2000" dirty="0">
              <a:effectLst/>
              <a:ea typeface="Calibri" panose="020F0502020204030204" pitchFamily="34" charset="0"/>
            </a:endParaRPr>
          </a:p>
          <a:p>
            <a:pPr marL="285750" indent="-285750">
              <a:lnSpc>
                <a:spcPts val="2500"/>
              </a:lnSpc>
            </a:pPr>
            <a:r>
              <a:rPr lang="fr-CA" sz="2000" dirty="0">
                <a:effectLst/>
                <a:ea typeface="Calibri" panose="020F0502020204030204" pitchFamily="34" charset="0"/>
              </a:rPr>
              <a:t>Est-elle restée la même</a:t>
            </a:r>
            <a:r>
              <a:rPr lang="en-US" sz="2000" dirty="0">
                <a:effectLst/>
                <a:ea typeface="Calibri" panose="020F0502020204030204" pitchFamily="34" charset="0"/>
              </a:rPr>
              <a:t>?</a:t>
            </a:r>
            <a:r>
              <a:rPr lang="en-US" sz="2000" dirty="0">
                <a:ea typeface="Calibri" panose="020F0502020204030204" pitchFamily="34" charset="0"/>
              </a:rPr>
              <a:t> </a:t>
            </a:r>
          </a:p>
          <a:p>
            <a:pPr marL="285750" indent="-285750">
              <a:lnSpc>
                <a:spcPts val="2500"/>
              </a:lnSpc>
            </a:pPr>
            <a:endParaRPr lang="en-US" sz="2000" dirty="0">
              <a:effectLst/>
              <a:ea typeface="Calibri" panose="020F0502020204030204" pitchFamily="34" charset="0"/>
            </a:endParaRPr>
          </a:p>
          <a:p>
            <a:pPr marL="285750" indent="-285750">
              <a:lnSpc>
                <a:spcPts val="2500"/>
              </a:lnSpc>
            </a:pPr>
            <a:r>
              <a:rPr lang="fr-CA" sz="2000" dirty="0"/>
              <a:t>Y a-t-il des points de vue dans le débat qui vous ont semblé particulièrement importants,</a:t>
            </a:r>
            <a:r>
              <a:rPr lang="en-US" sz="2000" dirty="0">
                <a:effectLst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ea typeface="Calibri" panose="020F0502020204030204" pitchFamily="34" charset="0"/>
              </a:rPr>
              <a:t>ou</a:t>
            </a:r>
            <a:r>
              <a:rPr lang="en-US" sz="2000" dirty="0">
                <a:ea typeface="Calibri" panose="020F0502020204030204" pitchFamily="34" charset="0"/>
              </a:rPr>
              <a:t> </a:t>
            </a:r>
            <a:r>
              <a:rPr lang="fr-CA" sz="2000" dirty="0"/>
              <a:t>quelque chose que vous aimeriez approfondir</a:t>
            </a:r>
            <a:r>
              <a:rPr lang="en-US" sz="2000" dirty="0">
                <a:effectLst/>
                <a:ea typeface="Calibri" panose="020F0502020204030204" pitchFamily="34" charset="0"/>
              </a:rPr>
              <a:t>?</a:t>
            </a:r>
            <a:endParaRPr lang="en-US" sz="2000" dirty="0"/>
          </a:p>
          <a:p>
            <a:pPr marL="0" indent="0">
              <a:lnSpc>
                <a:spcPts val="2500"/>
              </a:lnSpc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221769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06" y="365129"/>
            <a:ext cx="8638967" cy="1022237"/>
          </a:xfrm>
        </p:spPr>
        <p:txBody>
          <a:bodyPr>
            <a:normAutofit/>
          </a:bodyPr>
          <a:lstStyle/>
          <a:p>
            <a:r>
              <a:rPr lang="en-CA" sz="3600" dirty="0" err="1"/>
              <a:t>Débat</a:t>
            </a:r>
            <a:r>
              <a:rPr lang="en-CA" sz="3600" dirty="0"/>
              <a:t>: </a:t>
            </a:r>
            <a:r>
              <a:rPr lang="fr-CA" sz="3600" dirty="0"/>
              <a:t>Réflexion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350334"/>
            <a:ext cx="8638967" cy="50027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Q</a:t>
            </a:r>
            <a:r>
              <a:rPr lang="en-US" sz="2000" dirty="0">
                <a:cs typeface="Arial"/>
              </a:rPr>
              <a:t>uestions de </a:t>
            </a:r>
            <a:r>
              <a:rPr lang="fr-CA" sz="2000" dirty="0">
                <a:cs typeface="Arial"/>
              </a:rPr>
              <a:t>réflexion</a:t>
            </a:r>
            <a:r>
              <a:rPr lang="en-US" sz="2000" dirty="0">
                <a:cs typeface="Arial"/>
              </a:rPr>
              <a:t>:</a:t>
            </a:r>
          </a:p>
          <a:p>
            <a:pPr>
              <a:buSzPct val="100000"/>
              <a:buFont typeface="+mj-lt"/>
              <a:buAutoNum type="arabicPeriod"/>
            </a:pPr>
            <a:r>
              <a:rPr lang="fr-CA" sz="2000" dirty="0"/>
              <a:t>Pourquoi est-il si difficile de choisir une intervention gouvernementale</a:t>
            </a:r>
            <a:r>
              <a:rPr lang="en-US" sz="2000" dirty="0">
                <a:cs typeface="Arial"/>
              </a:rPr>
              <a:t>?</a:t>
            </a:r>
          </a:p>
          <a:p>
            <a:pPr marL="495298" indent="-457200">
              <a:buSzPct val="100000"/>
              <a:buFont typeface="+mj-lt"/>
              <a:buAutoNum type="arabicPeriod"/>
            </a:pPr>
            <a:endParaRPr lang="en-US" sz="2000" dirty="0">
              <a:cs typeface="Arial"/>
            </a:endParaRPr>
          </a:p>
          <a:p>
            <a:pPr>
              <a:buSzPct val="100000"/>
              <a:buFont typeface="+mj-lt"/>
              <a:buAutoNum type="arabicPeriod"/>
            </a:pPr>
            <a:r>
              <a:rPr lang="en-US" sz="2000" dirty="0">
                <a:cs typeface="Arial"/>
              </a:rPr>
              <a:t>Le </a:t>
            </a:r>
            <a:r>
              <a:rPr lang="fr-CA" sz="2000" dirty="0">
                <a:cs typeface="Arial"/>
              </a:rPr>
              <a:t>gouvernement est-il obligé de fournir de l’aide </a:t>
            </a:r>
            <a:r>
              <a:rPr lang="fr-CA" sz="2000" dirty="0"/>
              <a:t>en période de récession économique</a:t>
            </a:r>
            <a:r>
              <a:rPr lang="en-US" sz="2000" dirty="0">
                <a:cs typeface="Arial"/>
              </a:rPr>
              <a:t>?</a:t>
            </a:r>
          </a:p>
          <a:p>
            <a:pPr>
              <a:buSzPct val="100000"/>
              <a:buFont typeface="+mj-lt"/>
              <a:buAutoNum type="arabicPeriod"/>
            </a:pPr>
            <a:endParaRPr lang="en-US" sz="2000" dirty="0">
              <a:cs typeface="Arial"/>
            </a:endParaRPr>
          </a:p>
          <a:p>
            <a:pPr>
              <a:buSzPct val="100000"/>
              <a:buFont typeface="+mj-lt"/>
              <a:buAutoNum type="arabicPeriod"/>
            </a:pPr>
            <a:r>
              <a:rPr lang="fr-CA" sz="2000" dirty="0"/>
              <a:t>Quels sont les coûts de l'aide gouvernementale</a:t>
            </a:r>
            <a:r>
              <a:rPr lang="en-US" sz="2000" dirty="0">
                <a:cs typeface="Arial"/>
              </a:rPr>
              <a:t>? </a:t>
            </a:r>
            <a:r>
              <a:rPr lang="fr-CA" sz="2000" dirty="0">
                <a:cs typeface="Arial"/>
              </a:rPr>
              <a:t>Cela en vaut-il la peine? </a:t>
            </a:r>
          </a:p>
          <a:p>
            <a:pPr>
              <a:buSzPct val="100000"/>
              <a:buFont typeface="+mj-lt"/>
              <a:buAutoNum type="arabicPeriod"/>
            </a:pPr>
            <a:endParaRPr lang="en-US" sz="2000" dirty="0">
              <a:cs typeface="Arial"/>
            </a:endParaRPr>
          </a:p>
          <a:p>
            <a:pPr>
              <a:buSzPct val="100000"/>
              <a:buFont typeface="+mj-lt"/>
              <a:buAutoNum type="arabicPeriod"/>
            </a:pPr>
            <a:r>
              <a:rPr lang="fr-CA" sz="2000" dirty="0"/>
              <a:t>Pourquoi le gouvernement tente-t-il de ralentir l'économie en période de boum</a:t>
            </a:r>
            <a:r>
              <a:rPr lang="en-US" sz="2000" dirty="0">
                <a:cs typeface="Arial"/>
              </a:rPr>
              <a:t>? </a:t>
            </a:r>
            <a:r>
              <a:rPr lang="fr-CA" sz="2000" dirty="0"/>
              <a:t>Que peut-il arriver si l’économie « surchauffe » </a:t>
            </a:r>
            <a:r>
              <a:rPr lang="en-US" sz="2000" dirty="0">
                <a:cs typeface="Arial"/>
              </a:rPr>
              <a:t>(en phase de </a:t>
            </a:r>
            <a:r>
              <a:rPr lang="en-US" sz="2000" dirty="0" err="1">
                <a:cs typeface="Arial"/>
              </a:rPr>
              <a:t>boum</a:t>
            </a:r>
            <a:r>
              <a:rPr lang="en-US" sz="2000" dirty="0">
                <a:cs typeface="Arial"/>
              </a:rPr>
              <a:t>) trop </a:t>
            </a:r>
            <a:r>
              <a:rPr lang="en-US" sz="2000" dirty="0" err="1">
                <a:cs typeface="Arial"/>
              </a:rPr>
              <a:t>longtemps</a:t>
            </a:r>
            <a:r>
              <a:rPr lang="en-US" sz="2000" dirty="0">
                <a:cs typeface="Arial"/>
              </a:rPr>
              <a:t>?</a:t>
            </a:r>
          </a:p>
          <a:p>
            <a:pPr marL="0" indent="0">
              <a:lnSpc>
                <a:spcPts val="2500"/>
              </a:lnSpc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4231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dirty="0" err="1"/>
              <a:t>Débat</a:t>
            </a:r>
            <a:r>
              <a:rPr lang="en-CA" sz="3600" dirty="0"/>
              <a:t>: </a:t>
            </a:r>
            <a:r>
              <a:rPr lang="en-CA" sz="3600" dirty="0" err="1"/>
              <a:t>Ressources</a:t>
            </a:r>
            <a:endParaRPr lang="en-CA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350334"/>
            <a:ext cx="8638967" cy="5002757"/>
          </a:xfrm>
        </p:spPr>
        <p:txBody>
          <a:bodyPr>
            <a:normAutofit/>
          </a:bodyPr>
          <a:lstStyle/>
          <a:p>
            <a:pPr>
              <a:buSzPct val="100000"/>
              <a:buFont typeface="+mj-lt"/>
              <a:buAutoNum type="arabicPeriod"/>
            </a:pPr>
            <a:r>
              <a:rPr lang="en-US" sz="2000" dirty="0">
                <a:ea typeface="MS PGothic"/>
                <a:cs typeface="Arial"/>
                <a:hlinkClick r:id="rId2"/>
              </a:rPr>
              <a:t>https://www.alloprof.qc.ca/fr/eleves/bv/francais/le-debat-f1212</a:t>
            </a:r>
          </a:p>
          <a:p>
            <a:pPr>
              <a:buSzPct val="100000"/>
              <a:buFont typeface="+mj-lt"/>
              <a:buAutoNum type="arabicPeriod"/>
            </a:pPr>
            <a:endParaRPr lang="en-US" sz="2000" dirty="0">
              <a:ea typeface="MS PGothic"/>
              <a:cs typeface="Arial"/>
              <a:hlinkClick r:id="rId2"/>
            </a:endParaRPr>
          </a:p>
          <a:p>
            <a:pPr>
              <a:buSzPct val="100000"/>
              <a:buFont typeface="+mj-lt"/>
              <a:buAutoNum type="arabicPeriod"/>
            </a:pPr>
            <a:r>
              <a:rPr lang="en-US" sz="2000" dirty="0">
                <a:ea typeface="MS PGothic"/>
                <a:cs typeface="Arial"/>
                <a:hlinkClick r:id="rId2"/>
              </a:rPr>
              <a:t>https://apprendreaconvaincre.com/comment-construire-un-argument/</a:t>
            </a:r>
            <a:endParaRPr lang="en-US" sz="2000" dirty="0">
              <a:ea typeface="MS PGothic"/>
              <a:cs typeface="Arial"/>
            </a:endParaRPr>
          </a:p>
          <a:p>
            <a:pPr>
              <a:buSzPct val="100000"/>
              <a:buFont typeface="+mj-lt"/>
              <a:buAutoNum type="arabicPeriod"/>
            </a:pPr>
            <a:endParaRPr lang="en-US" sz="2000" dirty="0">
              <a:ea typeface="MS PGothic"/>
              <a:cs typeface="Arial"/>
            </a:endParaRPr>
          </a:p>
          <a:p>
            <a:pPr>
              <a:buSzPct val="100000"/>
              <a:buFont typeface="+mj-lt"/>
              <a:buAutoNum type="arabicPeriod"/>
            </a:pPr>
            <a:r>
              <a:rPr lang="en-US" sz="2000" dirty="0">
                <a:ea typeface="MS PGothic"/>
                <a:cs typeface="Arial"/>
                <a:hlinkClick r:id="rId3"/>
              </a:rPr>
              <a:t>https://www.lelivrescolaire.fr/page/15762618</a:t>
            </a:r>
            <a:br>
              <a:rPr lang="en-US" sz="2000" dirty="0">
                <a:ea typeface="MS PGothic"/>
                <a:cs typeface="Arial"/>
              </a:rPr>
            </a:br>
            <a:endParaRPr lang="en-US" sz="2000" dirty="0">
              <a:ea typeface="MS PGothic"/>
              <a:cs typeface="Arial"/>
            </a:endParaRPr>
          </a:p>
          <a:p>
            <a:pPr>
              <a:buSzPct val="100000"/>
              <a:buFont typeface="+mj-lt"/>
              <a:buAutoNum type="arabicPeriod"/>
            </a:pPr>
            <a:r>
              <a:rPr lang="en-US" sz="2000" dirty="0">
                <a:ea typeface="MS PGothic"/>
                <a:cs typeface="Arial"/>
                <a:hlinkClick r:id="rId4"/>
              </a:rPr>
              <a:t>https://ahaslides.com/fr/blog/how-to-hold-a-student-debate/</a:t>
            </a:r>
            <a:endParaRPr lang="en-US" sz="2000" dirty="0">
              <a:ea typeface="MS PGothic"/>
              <a:cs typeface="Arial"/>
            </a:endParaRPr>
          </a:p>
          <a:p>
            <a:pPr marL="38098" indent="0">
              <a:buSzPct val="100000"/>
              <a:buNone/>
            </a:pPr>
            <a:br>
              <a:rPr lang="en-US" sz="2000" dirty="0">
                <a:ea typeface="MS PGothic"/>
                <a:cs typeface="Arial"/>
              </a:rPr>
            </a:br>
            <a:endParaRPr lang="en-US" sz="2000" dirty="0">
              <a:ea typeface="MS PGothic"/>
            </a:endParaRPr>
          </a:p>
        </p:txBody>
      </p:sp>
    </p:spTree>
    <p:extLst>
      <p:ext uri="{BB962C8B-B14F-4D97-AF65-F5344CB8AC3E}">
        <p14:creationId xmlns:p14="http://schemas.microsoft.com/office/powerpoint/2010/main" val="27774888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/>
              <a:t>Ressources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350334"/>
            <a:ext cx="8638967" cy="5002757"/>
          </a:xfrm>
        </p:spPr>
        <p:txBody>
          <a:bodyPr>
            <a:noAutofit/>
          </a:bodyPr>
          <a:lstStyle/>
          <a:p>
            <a:pPr marL="342900" indent="-342900">
              <a:lnSpc>
                <a:spcPts val="2500"/>
              </a:lnSpc>
              <a:buSzPct val="100000"/>
            </a:pPr>
            <a:r>
              <a:rPr lang="en-US" sz="2000" dirty="0">
                <a:hlinkClick r:id="rId2"/>
              </a:rPr>
              <a:t>COVID-19 : </a:t>
            </a:r>
            <a:r>
              <a:rPr lang="en-US" sz="2000" dirty="0" err="1">
                <a:hlinkClick r:id="rId2"/>
              </a:rPr>
              <a:t>Soutien</a:t>
            </a:r>
            <a:r>
              <a:rPr lang="en-US" sz="2000" dirty="0">
                <a:hlinkClick r:id="rId2"/>
              </a:rPr>
              <a:t> financier aux </a:t>
            </a:r>
            <a:r>
              <a:rPr lang="en-US" sz="2000" dirty="0" err="1">
                <a:hlinkClick r:id="rId2"/>
              </a:rPr>
              <a:t>personnes</a:t>
            </a:r>
            <a:r>
              <a:rPr lang="en-US" sz="2000" dirty="0">
                <a:hlinkClick r:id="rId2"/>
              </a:rPr>
              <a:t>, </a:t>
            </a:r>
            <a:r>
              <a:rPr lang="en-US" sz="2000" dirty="0" err="1">
                <a:hlinkClick r:id="rId2"/>
              </a:rPr>
              <a:t>entreprises</a:t>
            </a:r>
            <a:r>
              <a:rPr lang="en-US" sz="2000" dirty="0">
                <a:hlinkClick r:id="rId2"/>
              </a:rPr>
              <a:t> et </a:t>
            </a:r>
            <a:r>
              <a:rPr lang="en-US" sz="2000" dirty="0" err="1">
                <a:hlinkClick r:id="rId2"/>
              </a:rPr>
              <a:t>organismes</a:t>
            </a:r>
            <a:endParaRPr lang="en-US" sz="2000" dirty="0">
              <a:hlinkClick r:id="rId3"/>
            </a:endParaRPr>
          </a:p>
          <a:p>
            <a:pPr marL="342900" indent="-342900">
              <a:lnSpc>
                <a:spcPts val="2500"/>
              </a:lnSpc>
              <a:buSzPct val="100000"/>
            </a:pPr>
            <a:r>
              <a:rPr lang="en-US" sz="2000" dirty="0">
                <a:hlinkClick r:id="rId4"/>
              </a:rPr>
              <a:t>Prestations </a:t>
            </a:r>
            <a:r>
              <a:rPr lang="en-US" sz="2000" dirty="0" err="1">
                <a:hlinkClick r:id="rId4"/>
              </a:rPr>
              <a:t>d’assurance</a:t>
            </a:r>
            <a:r>
              <a:rPr lang="en-US" sz="2000" dirty="0">
                <a:hlinkClick r:id="rId4"/>
              </a:rPr>
              <a:t>-employ et congés</a:t>
            </a:r>
            <a:endParaRPr lang="en-US" sz="2000" dirty="0"/>
          </a:p>
          <a:p>
            <a:pPr marL="342900" indent="-342900">
              <a:lnSpc>
                <a:spcPts val="2500"/>
              </a:lnSpc>
              <a:buSzPct val="100000"/>
            </a:pPr>
            <a:r>
              <a:rPr lang="en-US" sz="2000" dirty="0">
                <a:hlinkClick r:id="rId5"/>
              </a:rPr>
              <a:t>Avantages et </a:t>
            </a:r>
            <a:r>
              <a:rPr lang="en-US" sz="2000" dirty="0" err="1">
                <a:hlinkClick r:id="rId5"/>
              </a:rPr>
              <a:t>inconvenients</a:t>
            </a:r>
            <a:r>
              <a:rPr lang="en-US" sz="2000" dirty="0">
                <a:hlinkClick r:id="rId5"/>
              </a:rPr>
              <a:t> de </a:t>
            </a:r>
            <a:r>
              <a:rPr lang="en-US" sz="2000" dirty="0" err="1">
                <a:hlinkClick r:id="rId5"/>
              </a:rPr>
              <a:t>l’assurance</a:t>
            </a:r>
            <a:r>
              <a:rPr lang="en-US" sz="2000" dirty="0">
                <a:hlinkClick r:id="rId5"/>
              </a:rPr>
              <a:t> </a:t>
            </a:r>
            <a:r>
              <a:rPr lang="en-US" sz="2000" dirty="0" err="1">
                <a:hlinkClick r:id="rId5"/>
              </a:rPr>
              <a:t>chômage</a:t>
            </a:r>
            <a:endParaRPr lang="en-US" sz="2000" dirty="0"/>
          </a:p>
          <a:p>
            <a:pPr marL="342900" indent="-342900">
              <a:lnSpc>
                <a:spcPts val="2500"/>
              </a:lnSpc>
              <a:buSzPct val="100000"/>
            </a:pPr>
            <a:r>
              <a:rPr lang="en-US" sz="2000" dirty="0">
                <a:hlinkClick r:id="rId6"/>
              </a:rPr>
              <a:t>La </a:t>
            </a:r>
            <a:r>
              <a:rPr lang="en-US" sz="2000" dirty="0" err="1">
                <a:hlinkClick r:id="rId6"/>
              </a:rPr>
              <a:t>juste</a:t>
            </a:r>
            <a:r>
              <a:rPr lang="en-US" sz="2000" dirty="0">
                <a:hlinkClick r:id="rId6"/>
              </a:rPr>
              <a:t> </a:t>
            </a:r>
            <a:r>
              <a:rPr lang="en-US" sz="2000" dirty="0" err="1">
                <a:hlinkClick r:id="rId6"/>
              </a:rPr>
              <a:t>équilibre</a:t>
            </a:r>
            <a:r>
              <a:rPr lang="en-US" sz="2000" dirty="0">
                <a:hlinkClick r:id="rId6"/>
              </a:rPr>
              <a:t> entre </a:t>
            </a:r>
            <a:r>
              <a:rPr lang="en-US" sz="2000" dirty="0" err="1">
                <a:hlinkClick r:id="rId6"/>
              </a:rPr>
              <a:t>l’indépendance</a:t>
            </a:r>
            <a:r>
              <a:rPr lang="en-US" sz="2000" dirty="0">
                <a:hlinkClick r:id="rId6"/>
              </a:rPr>
              <a:t> et </a:t>
            </a:r>
            <a:r>
              <a:rPr lang="en-US" sz="2000" dirty="0" err="1">
                <a:hlinkClick r:id="rId6"/>
              </a:rPr>
              <a:t>l’obligation</a:t>
            </a:r>
            <a:r>
              <a:rPr lang="en-US" sz="2000" dirty="0">
                <a:hlinkClick r:id="rId6"/>
              </a:rPr>
              <a:t> de </a:t>
            </a:r>
            <a:r>
              <a:rPr lang="en-US" sz="2000" dirty="0" err="1">
                <a:hlinkClick r:id="rId6"/>
              </a:rPr>
              <a:t>rendre</a:t>
            </a:r>
            <a:r>
              <a:rPr lang="en-US" sz="2000" dirty="0">
                <a:hlinkClick r:id="rId6"/>
              </a:rPr>
              <a:t> </a:t>
            </a:r>
            <a:r>
              <a:rPr lang="en-US" sz="2000" dirty="0" err="1">
                <a:hlinkClick r:id="rId6"/>
              </a:rPr>
              <a:t>compte</a:t>
            </a:r>
            <a:r>
              <a:rPr lang="en-US" sz="2000" dirty="0">
                <a:hlinkClick r:id="rId6"/>
              </a:rPr>
              <a:t> de la Banque du Canada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84308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6776EA4-8ADA-BBB4-A989-FD249C0D303E}"/>
              </a:ext>
            </a:extLst>
          </p:cNvPr>
          <p:cNvSpPr txBox="1">
            <a:spLocks/>
          </p:cNvSpPr>
          <p:nvPr/>
        </p:nvSpPr>
        <p:spPr bwMode="auto">
          <a:xfrm>
            <a:off x="1547406" y="1733323"/>
            <a:ext cx="3445218" cy="1695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45700" rIns="91425" bIns="45700" numCol="1" anchor="ctr" anchorCtr="0" compatLnSpc="1">
            <a:prstTxWarp prst="textNoShape">
              <a:avLst/>
            </a:prstTxWarp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lvl="1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lvl="2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lvl="3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lvl="4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6500" b="1" kern="0" dirty="0" err="1">
                <a:latin typeface="Dreaming Outloud Pro"/>
                <a:ea typeface="MS PGothic"/>
                <a:cs typeface="Dreaming Outloud Pro"/>
              </a:rPr>
              <a:t>Partie</a:t>
            </a:r>
            <a:r>
              <a:rPr lang="en-US" sz="6500" b="1" kern="0" dirty="0">
                <a:latin typeface="Dreaming Outloud Pro"/>
                <a:ea typeface="MS PGothic"/>
                <a:cs typeface="Dreaming Outloud Pro"/>
              </a:rPr>
              <a:t> 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F1E344-DFB7-BB63-856F-98A60BE294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8579" y="847365"/>
            <a:ext cx="2600688" cy="258163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DE73539-4074-A9C9-8CDC-E2CEDBA00880}"/>
              </a:ext>
            </a:extLst>
          </p:cNvPr>
          <p:cNvSpPr txBox="1">
            <a:spLocks/>
          </p:cNvSpPr>
          <p:nvPr/>
        </p:nvSpPr>
        <p:spPr bwMode="auto">
          <a:xfrm>
            <a:off x="610394" y="4564306"/>
            <a:ext cx="792321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477E27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477E27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477E27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477E27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477E27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477E27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477E27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477E27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477E27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fr-CA" kern="0" dirty="0">
                <a:latin typeface="Aharoni"/>
                <a:ea typeface="MS PGothic"/>
                <a:cs typeface="Aharoni"/>
              </a:rPr>
              <a:t>« Que faire ? » </a:t>
            </a:r>
            <a:br>
              <a:rPr lang="fr-CA" kern="0" dirty="0">
                <a:latin typeface="Aharoni"/>
                <a:ea typeface="MS PGothic"/>
                <a:cs typeface="Aharoni"/>
              </a:rPr>
            </a:br>
            <a:r>
              <a:rPr lang="fr-CA" kern="0" dirty="0">
                <a:latin typeface="Aharoni"/>
                <a:ea typeface="MS PGothic"/>
                <a:cs typeface="Aharoni"/>
              </a:rPr>
              <a:t>Prendre des décisions en tenant compte du cycle économique</a:t>
            </a:r>
            <a:endParaRPr lang="fr-CA" dirty="0">
              <a:latin typeface="Aharoni"/>
              <a:cs typeface="Aharoni"/>
            </a:endParaRPr>
          </a:p>
        </p:txBody>
      </p:sp>
    </p:spTree>
    <p:extLst>
      <p:ext uri="{BB962C8B-B14F-4D97-AF65-F5344CB8AC3E}">
        <p14:creationId xmlns:p14="http://schemas.microsoft.com/office/powerpoint/2010/main" val="21390755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693" y="516666"/>
            <a:ext cx="8638967" cy="959174"/>
          </a:xfrm>
        </p:spPr>
        <p:txBody>
          <a:bodyPr>
            <a:normAutofit fontScale="90000"/>
          </a:bodyPr>
          <a:lstStyle/>
          <a:p>
            <a:r>
              <a:rPr lang="fr-CA" sz="3600" dirty="0"/>
              <a:t>Pourquoi planifier en fonction des différents cycles économiques</a:t>
            </a:r>
            <a:r>
              <a:rPr lang="en-CA" sz="3600" dirty="0"/>
              <a:t>?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3701" y="1747229"/>
            <a:ext cx="5090029" cy="4594105"/>
          </a:xfrm>
        </p:spPr>
        <p:txBody>
          <a:bodyPr>
            <a:noAutofit/>
          </a:bodyPr>
          <a:lstStyle/>
          <a:p>
            <a:pPr marL="0" indent="0">
              <a:spcBef>
                <a:spcPct val="20000"/>
              </a:spcBef>
              <a:spcAft>
                <a:spcPct val="25000"/>
              </a:spcAft>
              <a:buNone/>
            </a:pPr>
            <a:r>
              <a:rPr lang="en-US" sz="2000" dirty="0" err="1">
                <a:solidFill>
                  <a:srgbClr val="242424"/>
                </a:solidFill>
              </a:rPr>
              <a:t>D’abord</a:t>
            </a:r>
            <a:r>
              <a:rPr lang="en-US" sz="2000" dirty="0">
                <a:solidFill>
                  <a:srgbClr val="242424"/>
                </a:solidFill>
              </a:rPr>
              <a:t>, </a:t>
            </a:r>
            <a:r>
              <a:rPr lang="fr-CA" sz="2000" dirty="0">
                <a:solidFill>
                  <a:srgbClr val="242424"/>
                </a:solidFill>
              </a:rPr>
              <a:t>n’oubliez</a:t>
            </a:r>
            <a:r>
              <a:rPr lang="en-US" sz="2000" dirty="0">
                <a:solidFill>
                  <a:srgbClr val="242424"/>
                </a:solidFill>
              </a:rPr>
              <a:t> pas les</a:t>
            </a:r>
            <a:r>
              <a:rPr lang="fr-CA" sz="2000" dirty="0"/>
              <a:t> effets que chaque cycle économique peut avoir sur la vie des gens</a:t>
            </a:r>
            <a:r>
              <a:rPr lang="en-US" sz="2000" dirty="0">
                <a:solidFill>
                  <a:srgbClr val="242424"/>
                </a:solidFill>
              </a:rPr>
              <a:t>.</a:t>
            </a:r>
            <a:endParaRPr lang="en-US" sz="2000" dirty="0"/>
          </a:p>
          <a:p>
            <a:pPr marL="0" indent="0">
              <a:spcBef>
                <a:spcPct val="20000"/>
              </a:spcBef>
              <a:spcAft>
                <a:spcPct val="25000"/>
              </a:spcAft>
              <a:buNone/>
            </a:pPr>
            <a:r>
              <a:rPr lang="en-US" sz="2000" dirty="0">
                <a:solidFill>
                  <a:srgbClr val="242424"/>
                </a:solidFill>
              </a:rPr>
              <a:t>Par ex., </a:t>
            </a:r>
            <a:r>
              <a:rPr lang="fr-CA" sz="2000" dirty="0">
                <a:solidFill>
                  <a:srgbClr val="242424"/>
                </a:solidFill>
              </a:rPr>
              <a:t>souvenez-vous</a:t>
            </a:r>
            <a:r>
              <a:rPr lang="en-US" sz="2000" dirty="0">
                <a:solidFill>
                  <a:srgbClr val="242424"/>
                </a:solidFill>
              </a:rPr>
              <a:t> </a:t>
            </a:r>
            <a:r>
              <a:rPr lang="en-US" sz="2000" dirty="0" err="1">
                <a:solidFill>
                  <a:srgbClr val="242424"/>
                </a:solidFill>
              </a:rPr>
              <a:t>d’une</a:t>
            </a:r>
            <a:r>
              <a:rPr lang="fr-CA" sz="2000" dirty="0"/>
              <a:t> situation lors d’une expansion économique</a:t>
            </a:r>
            <a:r>
              <a:rPr lang="en-US" sz="2000" dirty="0">
                <a:solidFill>
                  <a:srgbClr val="242424"/>
                </a:solidFill>
              </a:rPr>
              <a:t>:</a:t>
            </a:r>
            <a:endParaRPr lang="en-US" sz="2000" dirty="0"/>
          </a:p>
          <a:p>
            <a:pPr marL="285750" indent="-285750">
              <a:spcBef>
                <a:spcPct val="20000"/>
              </a:spcBef>
              <a:spcAft>
                <a:spcPct val="25000"/>
              </a:spcAft>
              <a:buFont typeface="Arial"/>
              <a:buChar char="•"/>
            </a:pPr>
            <a:r>
              <a:rPr lang="en-US" sz="2000" dirty="0">
                <a:solidFill>
                  <a:srgbClr val="242424"/>
                </a:solidFill>
              </a:rPr>
              <a:t>Les </a:t>
            </a:r>
            <a:r>
              <a:rPr lang="fr-CA" sz="2000" dirty="0">
                <a:solidFill>
                  <a:srgbClr val="242424"/>
                </a:solidFill>
              </a:rPr>
              <a:t>emplois sont en abondance</a:t>
            </a:r>
            <a:endParaRPr lang="fr-CA" sz="2000" dirty="0"/>
          </a:p>
          <a:p>
            <a:pPr marL="285750" indent="-285750">
              <a:spcBef>
                <a:spcPct val="20000"/>
              </a:spcBef>
              <a:spcAft>
                <a:spcPct val="25000"/>
              </a:spcAft>
              <a:buFont typeface="Arial"/>
              <a:buChar char="•"/>
            </a:pPr>
            <a:r>
              <a:rPr lang="fr-FR" sz="2000" dirty="0"/>
              <a:t>Les salaires augmentent</a:t>
            </a:r>
          </a:p>
          <a:p>
            <a:pPr marL="285750" indent="-285750">
              <a:spcBef>
                <a:spcPct val="20000"/>
              </a:spcBef>
              <a:spcAft>
                <a:spcPct val="25000"/>
              </a:spcAft>
              <a:buFont typeface="Arial"/>
              <a:buChar char="•"/>
            </a:pPr>
            <a:r>
              <a:rPr lang="fr-CA" sz="2000" dirty="0"/>
              <a:t>Les prix des actifs (actions, obligations, immobilier, etc.) augmentent</a:t>
            </a:r>
            <a:endParaRPr lang="en-US" sz="2000" dirty="0"/>
          </a:p>
          <a:p>
            <a:pPr marL="285750" indent="-285750">
              <a:spcBef>
                <a:spcPct val="20000"/>
              </a:spcBef>
              <a:spcAft>
                <a:spcPct val="25000"/>
              </a:spcAft>
              <a:buFont typeface="Arial"/>
              <a:buChar char="•"/>
            </a:pPr>
            <a:r>
              <a:rPr lang="en-US" sz="2000" dirty="0">
                <a:solidFill>
                  <a:srgbClr val="242424"/>
                </a:solidFill>
              </a:rPr>
              <a:t>Les </a:t>
            </a:r>
            <a:r>
              <a:rPr lang="en-US" sz="2000" dirty="0" err="1">
                <a:solidFill>
                  <a:srgbClr val="242424"/>
                </a:solidFill>
              </a:rPr>
              <a:t>taux</a:t>
            </a:r>
            <a:r>
              <a:rPr lang="en-US" sz="2000" dirty="0">
                <a:solidFill>
                  <a:srgbClr val="242424"/>
                </a:solidFill>
              </a:rPr>
              <a:t> </a:t>
            </a:r>
            <a:r>
              <a:rPr lang="en-US" sz="2000" dirty="0" err="1">
                <a:solidFill>
                  <a:srgbClr val="242424"/>
                </a:solidFill>
              </a:rPr>
              <a:t>d’intérêt</a:t>
            </a:r>
            <a:r>
              <a:rPr lang="en-US" sz="2000" dirty="0">
                <a:solidFill>
                  <a:srgbClr val="242424"/>
                </a:solidFill>
              </a:rPr>
              <a:t> </a:t>
            </a:r>
            <a:r>
              <a:rPr lang="en-US" sz="2000" dirty="0" err="1">
                <a:solidFill>
                  <a:srgbClr val="242424"/>
                </a:solidFill>
              </a:rPr>
              <a:t>sont</a:t>
            </a:r>
            <a:r>
              <a:rPr lang="en-US" sz="2000" dirty="0">
                <a:solidFill>
                  <a:srgbClr val="242424"/>
                </a:solidFill>
              </a:rPr>
              <a:t> bas</a:t>
            </a:r>
            <a:endParaRPr lang="en-US" sz="2000" dirty="0"/>
          </a:p>
          <a:p>
            <a:pPr marL="0" indent="0">
              <a:lnSpc>
                <a:spcPts val="2500"/>
              </a:lnSpc>
              <a:buNone/>
            </a:pPr>
            <a:endParaRPr lang="en-US" sz="18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99271AE-D8F6-15D6-914C-6EA32C8E75FF}"/>
              </a:ext>
            </a:extLst>
          </p:cNvPr>
          <p:cNvGrpSpPr/>
          <p:nvPr/>
        </p:nvGrpSpPr>
        <p:grpSpPr>
          <a:xfrm>
            <a:off x="5582016" y="1758986"/>
            <a:ext cx="3441843" cy="3877674"/>
            <a:chOff x="5609688" y="1699266"/>
            <a:chExt cx="3441843" cy="387767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3C9E30D-1198-3997-C646-2B9194652290}"/>
                </a:ext>
              </a:extLst>
            </p:cNvPr>
            <p:cNvSpPr txBox="1"/>
            <p:nvPr/>
          </p:nvSpPr>
          <p:spPr>
            <a:xfrm>
              <a:off x="5609688" y="4253501"/>
              <a:ext cx="344184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2000" b="1" i="1" dirty="0"/>
                <a:t>« L'avenir appartient à ceux qui le préparent aujourd'hui</a:t>
              </a:r>
              <a:r>
                <a:rPr lang="en-US" sz="2000" b="1" i="1" dirty="0"/>
                <a:t>.</a:t>
              </a:r>
              <a:r>
                <a:rPr lang="fr-CA" sz="2000" b="1" i="1" dirty="0"/>
                <a:t> »</a:t>
              </a:r>
              <a:endParaRPr lang="en-US" sz="2000" b="1" dirty="0"/>
            </a:p>
            <a:p>
              <a:r>
                <a:rPr lang="en-US" sz="2000" b="1" i="1" dirty="0">
                  <a:latin typeface="Arial"/>
                  <a:cs typeface="Arial"/>
                </a:rPr>
                <a:t>–</a:t>
              </a:r>
              <a:r>
                <a:rPr lang="en-US" sz="2000" b="1" i="1" dirty="0"/>
                <a:t> Malcolm X</a:t>
              </a:r>
              <a:endParaRPr lang="en-CA" sz="2000" b="1" dirty="0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6A11E8F-2F98-0ED5-E1B4-D86B6AD15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96741" y="1699266"/>
              <a:ext cx="1667736" cy="22710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420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350334"/>
            <a:ext cx="5073304" cy="5002757"/>
          </a:xfrm>
        </p:spPr>
        <p:txBody>
          <a:bodyPr>
            <a:noAutofit/>
          </a:bodyPr>
          <a:lstStyle/>
          <a:p>
            <a:pPr marL="0" indent="0">
              <a:spcBef>
                <a:spcPct val="20000"/>
              </a:spcBef>
              <a:spcAft>
                <a:spcPct val="25000"/>
              </a:spcAft>
              <a:buNone/>
            </a:pPr>
            <a:endParaRPr lang="en-US" sz="1800" dirty="0">
              <a:solidFill>
                <a:srgbClr val="242424"/>
              </a:solidFill>
            </a:endParaRPr>
          </a:p>
          <a:p>
            <a:pPr marL="0" indent="0">
              <a:lnSpc>
                <a:spcPts val="2500"/>
              </a:lnSpc>
              <a:buNone/>
            </a:pPr>
            <a:endParaRPr lang="en-US" sz="1800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145349C-1C2E-D53D-2647-7583B2C0DDE7}"/>
              </a:ext>
            </a:extLst>
          </p:cNvPr>
          <p:cNvSpPr txBox="1">
            <a:spLocks/>
          </p:cNvSpPr>
          <p:nvPr/>
        </p:nvSpPr>
        <p:spPr bwMode="auto">
          <a:xfrm>
            <a:off x="292570" y="1728216"/>
            <a:ext cx="8394230" cy="462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45700" rIns="91425" bIns="45700" numCol="1" anchor="t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884" lvl="0" indent="-304786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766" lvl="1" indent="-285736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649" lvl="2" indent="-266687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32" lvl="3" indent="-257162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415" lvl="4" indent="-257162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297" marR="0" lvl="5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180" marR="0" lvl="6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064" marR="0" lvl="7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5946" marR="0" lvl="8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rtl="0">
              <a:buNone/>
            </a:pPr>
            <a:r>
              <a:rPr lang="en-US" sz="2000" b="1" dirty="0">
                <a:ea typeface="Segoe UI"/>
                <a:cs typeface="Segoe UI"/>
              </a:rPr>
              <a:t>Pour nous </a:t>
            </a:r>
            <a:r>
              <a:rPr lang="fr-CA" sz="2000" b="1" dirty="0">
                <a:ea typeface="Segoe UI"/>
                <a:cs typeface="Segoe UI"/>
              </a:rPr>
              <a:t>réchauffer, commençons par quelques questions</a:t>
            </a:r>
            <a:r>
              <a:rPr lang="en-US" sz="2000" b="1" dirty="0">
                <a:ea typeface="Segoe UI"/>
                <a:cs typeface="Segoe UI"/>
              </a:rPr>
              <a:t>:​</a:t>
            </a:r>
            <a:endParaRPr lang="en-US" sz="2000" b="1" dirty="0"/>
          </a:p>
          <a:p>
            <a:pPr marL="381000" lvl="0" indent="-342900">
              <a:buSzPct val="100000"/>
              <a:buFont typeface="+mj-lt"/>
              <a:buAutoNum type="arabicPeriod"/>
            </a:pPr>
            <a:r>
              <a:rPr lang="fr-CA" sz="2000" dirty="0"/>
              <a:t>Pourquoi est-ce important de se préparer en vue d’une période difficile durant une prospérité</a:t>
            </a:r>
            <a:r>
              <a:rPr lang="en-US" sz="2000" dirty="0"/>
              <a:t>?​</a:t>
            </a:r>
          </a:p>
          <a:p>
            <a:pPr marL="381000" lvl="0" indent="-342900" rtl="0">
              <a:buSzPct val="100000"/>
              <a:buFont typeface="+mj-lt"/>
              <a:buAutoNum type="arabicPeriod"/>
            </a:pPr>
            <a:r>
              <a:rPr lang="fr-CA" sz="2000" dirty="0"/>
              <a:t>Quelles stratégies pourriez-vous utiliser pour vous préparer à une période de crise?​</a:t>
            </a:r>
            <a:endParaRPr lang="en-US" sz="2000" dirty="0"/>
          </a:p>
          <a:p>
            <a:pPr marL="381000" lvl="0" indent="-342900">
              <a:buSzPct val="100000"/>
              <a:buFont typeface="+mj-lt"/>
              <a:buAutoNum type="arabicPeriod"/>
            </a:pPr>
            <a:r>
              <a:rPr lang="fr-CA" sz="2000" dirty="0"/>
              <a:t>Si on propose les </a:t>
            </a:r>
            <a:r>
              <a:rPr lang="fr-ML" sz="2000" dirty="0"/>
              <a:t>meilleures stratégies</a:t>
            </a:r>
            <a:r>
              <a:rPr lang="en-US" sz="2000" dirty="0"/>
              <a:t>, </a:t>
            </a:r>
            <a:r>
              <a:rPr lang="fr-CA" sz="2000" dirty="0"/>
              <a:t>pourquoi alors est-ce si difficile  </a:t>
            </a:r>
            <a:r>
              <a:rPr lang="en-US" sz="2000" dirty="0"/>
              <a:t>de se </a:t>
            </a:r>
            <a:r>
              <a:rPr lang="en-US" sz="2000" dirty="0" err="1"/>
              <a:t>préparer</a:t>
            </a:r>
            <a:r>
              <a:rPr lang="en-US" sz="2000" dirty="0"/>
              <a:t> en </a:t>
            </a:r>
            <a:r>
              <a:rPr lang="en-US" sz="2000" dirty="0" err="1"/>
              <a:t>vue</a:t>
            </a:r>
            <a:r>
              <a:rPr lang="en-US" sz="2000" dirty="0"/>
              <a:t> d’</a:t>
            </a:r>
            <a:r>
              <a:rPr lang="fr-CA" sz="2000" dirty="0"/>
              <a:t>une période de crise durant une période de prospérité</a:t>
            </a:r>
            <a:r>
              <a:rPr lang="en-US" sz="2000" dirty="0"/>
              <a:t>?</a:t>
            </a:r>
          </a:p>
          <a:p>
            <a:pPr marL="381000" lvl="0" indent="-342900">
              <a:buSzPct val="100000"/>
              <a:buFont typeface="+mj-lt"/>
              <a:buAutoNum type="arabicPeriod"/>
            </a:pPr>
            <a:r>
              <a:rPr lang="fr-CA" sz="2000" dirty="0"/>
              <a:t>Y a-t-il des aspects positifs dans une période difficile</a:t>
            </a:r>
            <a:r>
              <a:rPr lang="en-US" sz="2000" dirty="0"/>
              <a:t> (contraction </a:t>
            </a:r>
            <a:r>
              <a:rPr lang="fr-CA" sz="2000" dirty="0"/>
              <a:t>économique</a:t>
            </a:r>
            <a:r>
              <a:rPr lang="en-US" sz="2000" dirty="0"/>
              <a:t>)?</a:t>
            </a:r>
            <a:endParaRPr lang="en-US" sz="2000" kern="0" dirty="0">
              <a:solidFill>
                <a:srgbClr val="242424"/>
              </a:solidFill>
              <a:ea typeface="MS PGothic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4BB8E7-F0D8-662F-5FE0-87F576A6E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693" y="516666"/>
            <a:ext cx="8638967" cy="959174"/>
          </a:xfrm>
        </p:spPr>
        <p:txBody>
          <a:bodyPr>
            <a:normAutofit fontScale="90000"/>
          </a:bodyPr>
          <a:lstStyle/>
          <a:p>
            <a:r>
              <a:rPr lang="fr-CA" sz="3600" dirty="0"/>
              <a:t>Pourquoi planifier en fonction des différents cycles économiques</a:t>
            </a:r>
            <a:r>
              <a:rPr lang="en-CA" sz="3600" dirty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327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010" y="356379"/>
            <a:ext cx="8638967" cy="1325563"/>
          </a:xfrm>
        </p:spPr>
        <p:txBody>
          <a:bodyPr>
            <a:normAutofit/>
          </a:bodyPr>
          <a:lstStyle/>
          <a:p>
            <a:r>
              <a:rPr lang="fr-CA" sz="3600" dirty="0"/>
              <a:t>Activité «Pensez-y bien</a:t>
            </a:r>
            <a:r>
              <a:rPr lang="fr-BE" sz="3600" dirty="0"/>
              <a:t>»</a:t>
            </a:r>
            <a:r>
              <a:rPr lang="en-CA" sz="3600" dirty="0"/>
              <a:t> </a:t>
            </a:r>
            <a:br>
              <a:rPr lang="en-CA" sz="3600" dirty="0"/>
            </a:br>
            <a:r>
              <a:rPr lang="en-CA" sz="3600" dirty="0"/>
              <a:t>(</a:t>
            </a:r>
            <a:r>
              <a:rPr lang="fr-FR" sz="3600" dirty="0"/>
              <a:t>Exemples de réponses</a:t>
            </a:r>
            <a:r>
              <a:rPr lang="en-CA" sz="3600" dirty="0"/>
              <a:t>)</a:t>
            </a:r>
            <a:endParaRPr lang="en-US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350334"/>
            <a:ext cx="5073304" cy="5002757"/>
          </a:xfrm>
        </p:spPr>
        <p:txBody>
          <a:bodyPr>
            <a:noAutofit/>
          </a:bodyPr>
          <a:lstStyle/>
          <a:p>
            <a:pPr marL="0" indent="0">
              <a:spcBef>
                <a:spcPct val="20000"/>
              </a:spcBef>
              <a:spcAft>
                <a:spcPct val="25000"/>
              </a:spcAft>
              <a:buNone/>
            </a:pPr>
            <a:endParaRPr lang="en-US" sz="1800">
              <a:solidFill>
                <a:srgbClr val="242424"/>
              </a:solidFill>
            </a:endParaRPr>
          </a:p>
          <a:p>
            <a:pPr marL="0" indent="0">
              <a:lnSpc>
                <a:spcPts val="2500"/>
              </a:lnSpc>
              <a:buNone/>
            </a:pPr>
            <a:endParaRPr lang="en-US" sz="180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DA49BCD-A10B-7E7F-A88B-C433D0EF420C}"/>
              </a:ext>
            </a:extLst>
          </p:cNvPr>
          <p:cNvSpPr txBox="1">
            <a:spLocks/>
          </p:cNvSpPr>
          <p:nvPr/>
        </p:nvSpPr>
        <p:spPr bwMode="auto">
          <a:xfrm>
            <a:off x="356616" y="1755648"/>
            <a:ext cx="8533757" cy="4928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45700" rIns="91425" bIns="45700" numCol="1" anchor="t" anchorCtr="0" compatLnSpc="1">
            <a:prstTxWarp prst="textNoShape">
              <a:avLst/>
            </a:prstTxWarp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884" lvl="0" indent="-304786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766" lvl="1" indent="-285736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649" lvl="2" indent="-266687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32" lvl="3" indent="-257162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415" lvl="4" indent="-257162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297" marR="0" lvl="5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180" marR="0" lvl="6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064" marR="0" lvl="7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5946" marR="0" lvl="8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265" lvl="0" indent="-304165">
              <a:buSzPct val="100000"/>
              <a:buFont typeface="Arial" panose="020B0604020202020204" pitchFamily="34" charset="0"/>
              <a:buAutoNum type="arabicPeriod"/>
            </a:pPr>
            <a:r>
              <a:rPr lang="fr-CA" sz="2000" b="1" dirty="0">
                <a:solidFill>
                  <a:schemeClr val="accent1"/>
                </a:solidFill>
              </a:rPr>
              <a:t>Pourquoi est-ce important, en temps de prospérité, de se préparer en vue d’une période plus difficile</a:t>
            </a:r>
            <a:r>
              <a:rPr lang="en-US" sz="2000" b="1" kern="0" dirty="0">
                <a:solidFill>
                  <a:schemeClr val="accent1"/>
                </a:solidFill>
                <a:latin typeface="+mn-lt"/>
              </a:rPr>
              <a:t>?</a:t>
            </a:r>
          </a:p>
          <a:p>
            <a:pPr marL="685165" lvl="1" indent="-285115"/>
            <a:r>
              <a:rPr lang="fr-CA" sz="2000" kern="0" dirty="0">
                <a:solidFill>
                  <a:srgbClr val="242424"/>
                </a:solidFill>
                <a:latin typeface="+mn-lt"/>
              </a:rPr>
              <a:t>Une période difficile peut </a:t>
            </a:r>
            <a:r>
              <a:rPr lang="en-US" sz="2000" kern="0" dirty="0">
                <a:solidFill>
                  <a:srgbClr val="242424"/>
                </a:solidFill>
                <a:latin typeface="+mn-lt"/>
              </a:rPr>
              <a:t>affecter les plus </a:t>
            </a:r>
            <a:r>
              <a:rPr lang="fr-CA" sz="2000" kern="0" dirty="0">
                <a:solidFill>
                  <a:srgbClr val="242424"/>
                </a:solidFill>
                <a:latin typeface="+mn-lt"/>
              </a:rPr>
              <a:t>vulnérables</a:t>
            </a:r>
            <a:r>
              <a:rPr lang="en-US" sz="2000" kern="0" dirty="0">
                <a:solidFill>
                  <a:srgbClr val="242424"/>
                </a:solidFill>
                <a:latin typeface="+mn-lt"/>
              </a:rPr>
              <a:t>.</a:t>
            </a:r>
          </a:p>
          <a:p>
            <a:pPr marL="685165" lvl="1" indent="-285115"/>
            <a:r>
              <a:rPr lang="fr-FR" sz="2000" dirty="0"/>
              <a:t>Le rattrapage financier </a:t>
            </a:r>
            <a:r>
              <a:rPr lang="fr-CA" sz="2000" kern="0" dirty="0">
                <a:solidFill>
                  <a:srgbClr val="242424"/>
                </a:solidFill>
                <a:latin typeface="+mn-lt"/>
              </a:rPr>
              <a:t>est plus difficile en période de crise</a:t>
            </a:r>
            <a:r>
              <a:rPr lang="en-US" sz="2000" kern="0" dirty="0">
                <a:solidFill>
                  <a:srgbClr val="242424"/>
                </a:solidFill>
                <a:latin typeface="+mn-lt"/>
              </a:rPr>
              <a:t>.</a:t>
            </a:r>
          </a:p>
          <a:p>
            <a:pPr marL="685165" lvl="1" indent="-285115"/>
            <a:r>
              <a:rPr lang="fr-CA" sz="2000" dirty="0"/>
              <a:t>On a un plus grand pouvoir d’achat</a:t>
            </a:r>
            <a:r>
              <a:rPr lang="en-US" sz="2000" kern="0" dirty="0">
                <a:solidFill>
                  <a:srgbClr val="242424"/>
                </a:solidFill>
                <a:latin typeface="+mn-lt"/>
              </a:rPr>
              <a:t>.</a:t>
            </a:r>
          </a:p>
          <a:p>
            <a:pPr marL="685165" lvl="1" indent="-285115"/>
            <a:r>
              <a:rPr lang="fr-CA" sz="2000" dirty="0"/>
              <a:t>On peut perdre beaucoup d’argent si l’on fait de mauvais choix financiers lors d’une période de crise</a:t>
            </a:r>
            <a:r>
              <a:rPr lang="en-US" sz="2000" kern="0" dirty="0">
                <a:solidFill>
                  <a:srgbClr val="242424"/>
                </a:solidFill>
                <a:latin typeface="+mn-lt"/>
              </a:rPr>
              <a:t>.</a:t>
            </a:r>
          </a:p>
          <a:p>
            <a:pPr marL="685165" lvl="1" indent="-285115">
              <a:buFont typeface="Arial" panose="020B0604020202020204" pitchFamily="34" charset="0"/>
              <a:buChar char="•"/>
            </a:pPr>
            <a:endParaRPr lang="en-US" sz="2000" kern="0" dirty="0">
              <a:solidFill>
                <a:srgbClr val="242424"/>
              </a:solidFill>
              <a:latin typeface="+mn-lt"/>
            </a:endParaRPr>
          </a:p>
          <a:p>
            <a:pPr marL="342265" indent="-304165">
              <a:buSzPct val="100000"/>
              <a:buFont typeface="Arial" panose="020B0604020202020204" pitchFamily="34" charset="0"/>
              <a:buAutoNum type="arabicPeriod"/>
            </a:pPr>
            <a:r>
              <a:rPr lang="fr-CA" sz="2000" b="1" dirty="0">
                <a:solidFill>
                  <a:schemeClr val="accent1"/>
                </a:solidFill>
              </a:rPr>
              <a:t>Quelles stratégies pourriez-vous utiliser pour vous préparer à une période de crise</a:t>
            </a:r>
            <a:r>
              <a:rPr lang="en-US" sz="2000" b="1" kern="0" dirty="0">
                <a:solidFill>
                  <a:schemeClr val="accent1"/>
                </a:solidFill>
                <a:latin typeface="+mn-lt"/>
              </a:rPr>
              <a:t>?</a:t>
            </a:r>
          </a:p>
          <a:p>
            <a:pPr marL="685165" lvl="1" indent="-285115"/>
            <a:r>
              <a:rPr lang="fr-CA" sz="2000" kern="0" dirty="0">
                <a:solidFill>
                  <a:srgbClr val="242424"/>
                </a:solidFill>
                <a:latin typeface="+mn-lt"/>
              </a:rPr>
              <a:t>Épargner de l’argent </a:t>
            </a:r>
            <a:r>
              <a:rPr lang="en-US" sz="2000" kern="0" dirty="0">
                <a:solidFill>
                  <a:srgbClr val="242424"/>
                </a:solidFill>
                <a:latin typeface="+mn-lt"/>
              </a:rPr>
              <a:t>.</a:t>
            </a:r>
          </a:p>
          <a:p>
            <a:pPr marL="685165" lvl="1" indent="-285115"/>
            <a:r>
              <a:rPr lang="fr-CA" sz="2000" dirty="0"/>
              <a:t>Vendre des actifs qui ont beaucoup augmenté, et constituer des liquidités</a:t>
            </a:r>
            <a:r>
              <a:rPr lang="en-US" sz="2000" kern="0" dirty="0">
                <a:solidFill>
                  <a:srgbClr val="242424"/>
                </a:solidFill>
                <a:latin typeface="+mn-lt"/>
              </a:rPr>
              <a:t>.</a:t>
            </a:r>
          </a:p>
          <a:p>
            <a:pPr marL="685165" lvl="1" indent="-285115"/>
            <a:endParaRPr lang="en-US" kern="0" dirty="0">
              <a:solidFill>
                <a:srgbClr val="242424"/>
              </a:solidFill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2941394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Google Shape;65;p1">
            <a:extLst>
              <a:ext uri="{FF2B5EF4-FFF2-40B4-BE49-F238E27FC236}">
                <a16:creationId xmlns:a16="http://schemas.microsoft.com/office/drawing/2014/main" id="{B21584E2-E8D4-FD64-0A12-93743EAFCD59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250825" y="756984"/>
            <a:ext cx="8639175" cy="993775"/>
          </a:xfrm>
        </p:spPr>
        <p:txBody>
          <a:bodyPr lIns="68569" tIns="34275" rIns="68569" bIns="34275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93254"/>
              </a:buClr>
              <a:buFont typeface="Arial" panose="020B0604020202020204" pitchFamily="34" charset="0"/>
              <a:buNone/>
            </a:pPr>
            <a:r>
              <a:rPr lang="fr-CA" altLang="en-US" sz="4000" dirty="0">
                <a:solidFill>
                  <a:srgbClr val="0932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Projet</a:t>
            </a:r>
            <a:r>
              <a:rPr lang="en-US" altLang="en-US" sz="4000" dirty="0">
                <a:solidFill>
                  <a:srgbClr val="0932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Introduction</a:t>
            </a:r>
          </a:p>
        </p:txBody>
      </p:sp>
      <p:sp>
        <p:nvSpPr>
          <p:cNvPr id="6146" name="Google Shape;66;p1">
            <a:extLst>
              <a:ext uri="{FF2B5EF4-FFF2-40B4-BE49-F238E27FC236}">
                <a16:creationId xmlns:a16="http://schemas.microsoft.com/office/drawing/2014/main" id="{BB316B30-4DA0-2BF0-87FE-4728E5639AA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250825" y="1750759"/>
            <a:ext cx="8639175" cy="4099110"/>
          </a:xfrm>
        </p:spPr>
        <p:txBody>
          <a:bodyPr lIns="68569" tIns="34275" rIns="68569" bIns="34275">
            <a:normAutofit/>
          </a:bodyPr>
          <a:lstStyle/>
          <a:p>
            <a:pPr marL="0" indent="0" eaLnBrk="1" hangingPunct="1">
              <a:lnSpc>
                <a:spcPts val="2400"/>
              </a:lnSpc>
              <a:buNone/>
            </a:pPr>
            <a:r>
              <a:rPr lang="fr-CA" sz="2000" b="1" dirty="0">
                <a:ea typeface="MS PGothic"/>
                <a:cs typeface="Arial"/>
              </a:rPr>
              <a:t>Le projet est divisé en quatre parties</a:t>
            </a:r>
            <a:r>
              <a:rPr lang="en-US" sz="2000" b="1" dirty="0">
                <a:ea typeface="MS PGothic"/>
                <a:cs typeface="Arial"/>
              </a:rPr>
              <a:t>:</a:t>
            </a:r>
          </a:p>
          <a:p>
            <a:pPr marL="0" indent="0">
              <a:lnSpc>
                <a:spcPts val="2400"/>
              </a:lnSpc>
              <a:buNone/>
            </a:pPr>
            <a:r>
              <a:rPr lang="fr-CA" sz="2000" b="1" dirty="0">
                <a:solidFill>
                  <a:srgbClr val="005954"/>
                </a:solidFill>
                <a:ea typeface="MS PGothic"/>
                <a:cs typeface="Arial"/>
                <a:sym typeface="Wingdings" panose="05000000000000000000" pitchFamily="2" charset="2"/>
              </a:rPr>
              <a:t>Partie</a:t>
            </a:r>
            <a:r>
              <a:rPr lang="en-US" sz="2000" b="1" dirty="0">
                <a:solidFill>
                  <a:srgbClr val="005954"/>
                </a:solidFill>
                <a:ea typeface="MS PGothic"/>
                <a:cs typeface="Arial"/>
                <a:sym typeface="Wingdings" panose="05000000000000000000" pitchFamily="2" charset="2"/>
              </a:rPr>
              <a:t> 1:</a:t>
            </a:r>
            <a:r>
              <a:rPr lang="en-US" sz="2000" dirty="0">
                <a:ea typeface="MS PGothic"/>
                <a:cs typeface="Arial"/>
                <a:sym typeface="Wingdings" panose="05000000000000000000" pitchFamily="2" charset="2"/>
              </a:rPr>
              <a:t> Les </a:t>
            </a:r>
            <a:r>
              <a:rPr lang="en-US" sz="2000" dirty="0">
                <a:ea typeface="MS PGothic"/>
                <a:sym typeface="Wingdings" panose="05000000000000000000" pitchFamily="2" charset="2"/>
              </a:rPr>
              <a:t>rudiments</a:t>
            </a:r>
            <a:r>
              <a:rPr lang="en-US" sz="2000" dirty="0">
                <a:ea typeface="MS PGothic"/>
                <a:cs typeface="Arial"/>
                <a:sym typeface="Wingdings" panose="05000000000000000000" pitchFamily="2" charset="2"/>
              </a:rPr>
              <a:t> du </a:t>
            </a:r>
            <a:r>
              <a:rPr lang="en-US" sz="2000" dirty="0">
                <a:ea typeface="MS PGothic"/>
                <a:sym typeface="Wingdings" panose="05000000000000000000" pitchFamily="2" charset="2"/>
              </a:rPr>
              <a:t>cycle </a:t>
            </a:r>
            <a:r>
              <a:rPr lang="fr-CA" sz="2000" dirty="0">
                <a:ea typeface="MS PGothic"/>
                <a:sym typeface="Wingdings" panose="05000000000000000000" pitchFamily="2" charset="2"/>
              </a:rPr>
              <a:t>économique</a:t>
            </a:r>
            <a:endParaRPr lang="fr-CA" sz="2000" dirty="0">
              <a:ea typeface="MS PGothic"/>
              <a:cs typeface="Arial"/>
              <a:sym typeface="Wingdings" panose="05000000000000000000" pitchFamily="2" charset="2"/>
            </a:endParaRPr>
          </a:p>
          <a:p>
            <a:pPr marL="0" indent="0" eaLnBrk="1" hangingPunct="1">
              <a:lnSpc>
                <a:spcPts val="2400"/>
              </a:lnSpc>
              <a:buNone/>
            </a:pPr>
            <a:endParaRPr lang="en-US" sz="2000" dirty="0">
              <a:ea typeface="MS PGothic"/>
              <a:cs typeface="Arial"/>
              <a:sym typeface="Wingdings" panose="05000000000000000000" pitchFamily="2" charset="2"/>
            </a:endParaRPr>
          </a:p>
          <a:p>
            <a:pPr marL="0" indent="0" eaLnBrk="1" hangingPunct="1">
              <a:lnSpc>
                <a:spcPts val="2400"/>
              </a:lnSpc>
              <a:buNone/>
            </a:pPr>
            <a:r>
              <a:rPr lang="en-US" sz="2000" b="1" dirty="0" err="1">
                <a:solidFill>
                  <a:srgbClr val="005954"/>
                </a:solidFill>
                <a:ea typeface="MS PGothic"/>
                <a:cs typeface="Arial"/>
                <a:sym typeface="Wingdings" panose="05000000000000000000" pitchFamily="2" charset="2"/>
              </a:rPr>
              <a:t>Partie</a:t>
            </a:r>
            <a:r>
              <a:rPr lang="en-US" sz="2000" b="1" dirty="0">
                <a:solidFill>
                  <a:srgbClr val="005954"/>
                </a:solidFill>
                <a:ea typeface="MS PGothic"/>
                <a:cs typeface="Arial"/>
                <a:sym typeface="Wingdings" panose="05000000000000000000" pitchFamily="2" charset="2"/>
              </a:rPr>
              <a:t> 2:</a:t>
            </a:r>
            <a:r>
              <a:rPr lang="en-US" sz="2000" dirty="0">
                <a:ea typeface="MS PGothic"/>
                <a:cs typeface="Arial"/>
                <a:sym typeface="Wingdings" panose="05000000000000000000" pitchFamily="2" charset="2"/>
              </a:rPr>
              <a:t> </a:t>
            </a:r>
            <a:r>
              <a:rPr lang="fr-CA" sz="2000" dirty="0">
                <a:ea typeface="MS PGothic"/>
                <a:cs typeface="Arial"/>
                <a:sym typeface="Wingdings" panose="05000000000000000000" pitchFamily="2" charset="2"/>
              </a:rPr>
              <a:t>Croissance et ralentissement économiques</a:t>
            </a:r>
            <a:endParaRPr lang="fr-CA" sz="2000" dirty="0">
              <a:ea typeface="MS PGothic"/>
              <a:cs typeface="Arial"/>
            </a:endParaRPr>
          </a:p>
          <a:p>
            <a:pPr marL="0" indent="0" eaLnBrk="1" hangingPunct="1">
              <a:lnSpc>
                <a:spcPts val="2400"/>
              </a:lnSpc>
              <a:buNone/>
            </a:pPr>
            <a:endParaRPr lang="en-US" sz="2000" dirty="0">
              <a:ea typeface="MS PGothic"/>
              <a:cs typeface="Arial"/>
              <a:sym typeface="Wingdings" panose="05000000000000000000" pitchFamily="2" charset="2"/>
            </a:endParaRPr>
          </a:p>
          <a:p>
            <a:pPr marL="0" indent="0" eaLnBrk="1" hangingPunct="1">
              <a:lnSpc>
                <a:spcPts val="2400"/>
              </a:lnSpc>
              <a:buNone/>
            </a:pPr>
            <a:r>
              <a:rPr lang="en-US" sz="2000" b="1" dirty="0" err="1">
                <a:solidFill>
                  <a:srgbClr val="005954"/>
                </a:solidFill>
                <a:ea typeface="MS PGothic"/>
                <a:cs typeface="Arial"/>
                <a:sym typeface="Wingdings" panose="05000000000000000000" pitchFamily="2" charset="2"/>
              </a:rPr>
              <a:t>Partie</a:t>
            </a:r>
            <a:r>
              <a:rPr lang="en-US" sz="2000" b="1" dirty="0">
                <a:solidFill>
                  <a:srgbClr val="005954"/>
                </a:solidFill>
                <a:ea typeface="MS PGothic"/>
                <a:cs typeface="Arial"/>
                <a:sym typeface="Wingdings" panose="05000000000000000000" pitchFamily="2" charset="2"/>
              </a:rPr>
              <a:t> 3: </a:t>
            </a:r>
            <a:r>
              <a:rPr lang="fr-CA" sz="2000" dirty="0">
                <a:solidFill>
                  <a:schemeClr val="tx1"/>
                </a:solidFill>
                <a:ea typeface="MS PGothic"/>
                <a:cs typeface="Arial"/>
                <a:sym typeface="Wingdings" panose="05000000000000000000" pitchFamily="2" charset="2"/>
              </a:rPr>
              <a:t>Réaction des gouvernements à la croissance et au ralentissement</a:t>
            </a:r>
            <a:endParaRPr lang="fr-CA" sz="2000" dirty="0">
              <a:ea typeface="MS PGothic"/>
              <a:cs typeface="Arial"/>
            </a:endParaRPr>
          </a:p>
          <a:p>
            <a:pPr marL="0" indent="0" eaLnBrk="1" hangingPunct="1">
              <a:lnSpc>
                <a:spcPts val="2400"/>
              </a:lnSpc>
              <a:buNone/>
            </a:pPr>
            <a:endParaRPr lang="en-US" sz="2000" dirty="0">
              <a:ea typeface="MS PGothic"/>
              <a:cs typeface="Arial"/>
              <a:sym typeface="Wingdings" panose="05000000000000000000" pitchFamily="2" charset="2"/>
            </a:endParaRPr>
          </a:p>
          <a:p>
            <a:pPr marL="0" indent="0" eaLnBrk="1" hangingPunct="1">
              <a:lnSpc>
                <a:spcPts val="2400"/>
              </a:lnSpc>
              <a:buNone/>
            </a:pPr>
            <a:r>
              <a:rPr lang="en-US" sz="2000" b="1" dirty="0" err="1">
                <a:solidFill>
                  <a:srgbClr val="005954"/>
                </a:solidFill>
                <a:ea typeface="MS PGothic"/>
                <a:cs typeface="Arial"/>
                <a:sym typeface="Wingdings" panose="05000000000000000000" pitchFamily="2" charset="2"/>
              </a:rPr>
              <a:t>Partie</a:t>
            </a:r>
            <a:r>
              <a:rPr lang="en-US" sz="2000" b="1" dirty="0">
                <a:solidFill>
                  <a:srgbClr val="005954"/>
                </a:solidFill>
                <a:ea typeface="MS PGothic"/>
                <a:cs typeface="Arial"/>
                <a:sym typeface="Wingdings" panose="05000000000000000000" pitchFamily="2" charset="2"/>
              </a:rPr>
              <a:t> 4: </a:t>
            </a:r>
            <a:r>
              <a:rPr lang="fr-CA" sz="2000" dirty="0">
                <a:solidFill>
                  <a:schemeClr val="tx1"/>
                </a:solidFill>
                <a:ea typeface="MS PGothic"/>
                <a:cs typeface="Arial"/>
                <a:sym typeface="Wingdings" panose="05000000000000000000" pitchFamily="2" charset="2"/>
              </a:rPr>
              <a:t>Que faire</a:t>
            </a:r>
            <a:r>
              <a:rPr lang="en-CA" sz="2000" dirty="0">
                <a:solidFill>
                  <a:schemeClr val="tx1"/>
                </a:solidFill>
              </a:rPr>
              <a:t>?</a:t>
            </a:r>
            <a:r>
              <a:rPr lang="en-CA" sz="2000" dirty="0"/>
              <a:t> </a:t>
            </a:r>
            <a:r>
              <a:rPr lang="fr-CA" sz="2000" dirty="0"/>
              <a:t>Prendre des décisions en tenant compte du cycle économique</a:t>
            </a:r>
            <a:endParaRPr lang="fr-CA" sz="2000" dirty="0">
              <a:ea typeface="MS PGothic"/>
              <a:cs typeface="Arial"/>
            </a:endParaRP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9424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350334"/>
            <a:ext cx="5073304" cy="5002757"/>
          </a:xfrm>
        </p:spPr>
        <p:txBody>
          <a:bodyPr>
            <a:noAutofit/>
          </a:bodyPr>
          <a:lstStyle/>
          <a:p>
            <a:pPr marL="0" indent="0">
              <a:spcBef>
                <a:spcPct val="20000"/>
              </a:spcBef>
              <a:spcAft>
                <a:spcPct val="25000"/>
              </a:spcAft>
              <a:buNone/>
            </a:pPr>
            <a:endParaRPr lang="en-US" sz="1800">
              <a:solidFill>
                <a:srgbClr val="242424"/>
              </a:solidFill>
            </a:endParaRPr>
          </a:p>
          <a:p>
            <a:pPr marL="0" indent="0">
              <a:lnSpc>
                <a:spcPts val="2500"/>
              </a:lnSpc>
              <a:buNone/>
            </a:pPr>
            <a:endParaRPr lang="en-US" sz="180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DA49BCD-A10B-7E7F-A88B-C433D0EF420C}"/>
              </a:ext>
            </a:extLst>
          </p:cNvPr>
          <p:cNvSpPr txBox="1">
            <a:spLocks/>
          </p:cNvSpPr>
          <p:nvPr/>
        </p:nvSpPr>
        <p:spPr bwMode="auto">
          <a:xfrm>
            <a:off x="304010" y="1681942"/>
            <a:ext cx="8535980" cy="436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45700" rIns="91425" bIns="45700" numCol="1" anchor="t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884" lvl="0" indent="-304786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766" lvl="1" indent="-285736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649" lvl="2" indent="-266687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32" lvl="3" indent="-257162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415" lvl="4" indent="-257162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297" marR="0" lvl="5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180" marR="0" lvl="6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064" marR="0" lvl="7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5946" marR="0" lvl="8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spcBef>
                <a:spcPct val="20000"/>
              </a:spcBef>
              <a:spcAft>
                <a:spcPct val="25000"/>
              </a:spcAft>
              <a:buSzPct val="100000"/>
              <a:buFont typeface="+mj-lt"/>
              <a:buAutoNum type="arabicPeriod" startAt="3"/>
            </a:pPr>
            <a:r>
              <a:rPr lang="fr-CA" sz="2000" b="1" kern="0" dirty="0">
                <a:solidFill>
                  <a:schemeClr val="accent1"/>
                </a:solidFill>
              </a:rPr>
              <a:t>Si la plus sage décision est de se préparer durant la prospérité afin de pallier à une période de crise, pourquoi est-ce si difficile de la mettre en application</a:t>
            </a:r>
            <a:r>
              <a:rPr lang="en-US" sz="2000" b="1" kern="0" dirty="0">
                <a:solidFill>
                  <a:schemeClr val="accent1"/>
                </a:solidFill>
              </a:rPr>
              <a:t>?</a:t>
            </a:r>
          </a:p>
          <a:p>
            <a:pPr marL="342900" indent="-342900">
              <a:spcBef>
                <a:spcPct val="20000"/>
              </a:spcBef>
              <a:spcAft>
                <a:spcPct val="25000"/>
              </a:spcAft>
              <a:buSzPct val="100000"/>
              <a:buNone/>
            </a:pPr>
            <a:endParaRPr lang="en-US" sz="2000" kern="0" dirty="0"/>
          </a:p>
          <a:p>
            <a:pPr marL="970915" lvl="1" indent="-285750">
              <a:spcBef>
                <a:spcPct val="20000"/>
              </a:spcBef>
              <a:spcAft>
                <a:spcPct val="25000"/>
              </a:spcAft>
              <a:buFont typeface="Arial"/>
              <a:buChar char="•"/>
            </a:pPr>
            <a:r>
              <a:rPr lang="en-US" sz="2000" kern="0" dirty="0">
                <a:solidFill>
                  <a:srgbClr val="242424"/>
                </a:solidFill>
              </a:rPr>
              <a:t>Les gens </a:t>
            </a:r>
            <a:r>
              <a:rPr lang="fr-CA" sz="2000" kern="0" dirty="0">
                <a:solidFill>
                  <a:srgbClr val="242424"/>
                </a:solidFill>
              </a:rPr>
              <a:t>ont tendance à penser et planifier à court terme</a:t>
            </a:r>
            <a:r>
              <a:rPr lang="en-US" sz="2000" kern="0" dirty="0">
                <a:solidFill>
                  <a:srgbClr val="242424"/>
                </a:solidFill>
              </a:rPr>
              <a:t>. </a:t>
            </a:r>
          </a:p>
          <a:p>
            <a:pPr marL="970915" lvl="1" indent="-285750">
              <a:spcBef>
                <a:spcPct val="20000"/>
              </a:spcBef>
              <a:spcAft>
                <a:spcPct val="25000"/>
              </a:spcAft>
              <a:buFont typeface="Arial"/>
              <a:buChar char="•"/>
            </a:pPr>
            <a:r>
              <a:rPr lang="en-US" sz="2000" kern="0" dirty="0">
                <a:solidFill>
                  <a:srgbClr val="242424"/>
                </a:solidFill>
              </a:rPr>
              <a:t>Les gens </a:t>
            </a:r>
            <a:r>
              <a:rPr lang="fr-CA" sz="2000" kern="0" dirty="0">
                <a:solidFill>
                  <a:srgbClr val="242424"/>
                </a:solidFill>
              </a:rPr>
              <a:t>ont tendance à croire que le passé récent va se perpétuer pour toujours</a:t>
            </a:r>
            <a:r>
              <a:rPr lang="en-US" sz="2000" kern="0" dirty="0">
                <a:solidFill>
                  <a:srgbClr val="242424"/>
                </a:solidFill>
              </a:rPr>
              <a:t>.</a:t>
            </a:r>
          </a:p>
          <a:p>
            <a:pPr marL="970915" lvl="1" indent="-285750">
              <a:spcBef>
                <a:spcPct val="20000"/>
              </a:spcBef>
              <a:spcAft>
                <a:spcPct val="25000"/>
              </a:spcAft>
              <a:buFont typeface="Arial"/>
              <a:buChar char="•"/>
            </a:pPr>
            <a:r>
              <a:rPr lang="en-US" sz="2000" kern="0" dirty="0">
                <a:solidFill>
                  <a:srgbClr val="242424"/>
                </a:solidFill>
              </a:rPr>
              <a:t>Les gens </a:t>
            </a:r>
            <a:r>
              <a:rPr lang="fr-CA" sz="2000" kern="0" dirty="0">
                <a:solidFill>
                  <a:srgbClr val="242424"/>
                </a:solidFill>
              </a:rPr>
              <a:t>ont tendance à </a:t>
            </a:r>
            <a:r>
              <a:rPr lang="fr-FR" sz="2000" dirty="0"/>
              <a:t>vouloir une gratification immédiate au lieu d’épargner et de se préparer pour l’avenir</a:t>
            </a:r>
            <a:r>
              <a:rPr lang="en-US" sz="2000" kern="0" dirty="0">
                <a:solidFill>
                  <a:srgbClr val="242424"/>
                </a:solidFill>
              </a:rPr>
              <a:t>.</a:t>
            </a:r>
          </a:p>
          <a:p>
            <a:pPr marL="970915" lvl="1" indent="-285750">
              <a:spcBef>
                <a:spcPct val="20000"/>
              </a:spcBef>
              <a:spcAft>
                <a:spcPct val="25000"/>
              </a:spcAft>
              <a:buFont typeface="Arial"/>
              <a:buChar char="•"/>
            </a:pPr>
            <a:r>
              <a:rPr lang="fr-CA" sz="2000" dirty="0"/>
              <a:t>Plus il faut de temps pour passer d'un cycle à l'autre</a:t>
            </a:r>
            <a:r>
              <a:rPr lang="en-US" sz="2000" kern="0" dirty="0">
                <a:solidFill>
                  <a:srgbClr val="242424"/>
                </a:solidFill>
              </a:rPr>
              <a:t>, plus les gens </a:t>
            </a:r>
            <a:r>
              <a:rPr lang="fr-CA" sz="2000" kern="0" dirty="0">
                <a:solidFill>
                  <a:srgbClr val="242424"/>
                </a:solidFill>
              </a:rPr>
              <a:t>ont tendance à croire que le cycle économique actuel va durer pour toujours.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22AA6D0-F31E-75A3-A51E-3939062ABF33}"/>
              </a:ext>
            </a:extLst>
          </p:cNvPr>
          <p:cNvSpPr txBox="1">
            <a:spLocks/>
          </p:cNvSpPr>
          <p:nvPr/>
        </p:nvSpPr>
        <p:spPr bwMode="auto">
          <a:xfrm>
            <a:off x="304010" y="356379"/>
            <a:ext cx="8638967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45700" rIns="91425" bIns="45700" numCol="1" anchor="ctr" anchorCtr="0" compatLnSpc="1">
            <a:prstTxWarp prst="textNoShape">
              <a:avLst/>
            </a:prstTxWarp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lvl="1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lvl="2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lvl="3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lvl="4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CA" sz="3600" kern="0" dirty="0"/>
              <a:t>Activité «Pensez-y bien</a:t>
            </a:r>
            <a:r>
              <a:rPr lang="fr-BE" sz="3600" kern="0" dirty="0"/>
              <a:t>»</a:t>
            </a:r>
            <a:r>
              <a:rPr lang="en-CA" sz="3600" kern="0" dirty="0"/>
              <a:t> </a:t>
            </a:r>
            <a:br>
              <a:rPr lang="en-CA" sz="3600" kern="0" dirty="0"/>
            </a:br>
            <a:r>
              <a:rPr lang="en-CA" sz="3600" kern="0" dirty="0"/>
              <a:t>(</a:t>
            </a:r>
            <a:r>
              <a:rPr lang="fr-FR" sz="3600" kern="0" dirty="0"/>
              <a:t>Exemples de réponses</a:t>
            </a:r>
            <a:r>
              <a:rPr lang="en-CA" sz="3600" kern="0" dirty="0"/>
              <a:t>)</a:t>
            </a:r>
            <a:endParaRPr lang="en-US" sz="3600" kern="0" dirty="0"/>
          </a:p>
        </p:txBody>
      </p:sp>
    </p:spTree>
    <p:extLst>
      <p:ext uri="{BB962C8B-B14F-4D97-AF65-F5344CB8AC3E}">
        <p14:creationId xmlns:p14="http://schemas.microsoft.com/office/powerpoint/2010/main" val="197063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350334"/>
            <a:ext cx="5073304" cy="5002757"/>
          </a:xfrm>
        </p:spPr>
        <p:txBody>
          <a:bodyPr>
            <a:noAutofit/>
          </a:bodyPr>
          <a:lstStyle/>
          <a:p>
            <a:pPr marL="0" indent="0">
              <a:spcBef>
                <a:spcPct val="20000"/>
              </a:spcBef>
              <a:spcAft>
                <a:spcPct val="25000"/>
              </a:spcAft>
              <a:buNone/>
            </a:pPr>
            <a:endParaRPr lang="en-US" sz="1800">
              <a:solidFill>
                <a:srgbClr val="242424"/>
              </a:solidFill>
            </a:endParaRPr>
          </a:p>
          <a:p>
            <a:pPr marL="0" indent="0">
              <a:lnSpc>
                <a:spcPts val="2500"/>
              </a:lnSpc>
              <a:buNone/>
            </a:pPr>
            <a:endParaRPr lang="en-US" sz="180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DA49BCD-A10B-7E7F-A88B-C433D0EF420C}"/>
              </a:ext>
            </a:extLst>
          </p:cNvPr>
          <p:cNvSpPr txBox="1">
            <a:spLocks/>
          </p:cNvSpPr>
          <p:nvPr/>
        </p:nvSpPr>
        <p:spPr bwMode="auto">
          <a:xfrm>
            <a:off x="402336" y="1764791"/>
            <a:ext cx="8490258" cy="4588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45700" rIns="91425" bIns="45700" numCol="1" anchor="t" anchorCtr="0" compatLnSpc="1">
            <a:prstTxWarp prst="textNoShape">
              <a:avLst/>
            </a:prstTxWarp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884" lvl="0" indent="-304786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766" lvl="1" indent="-285736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649" lvl="2" indent="-266687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32" lvl="3" indent="-257162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415" lvl="4" indent="-257162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297" marR="0" lvl="5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180" marR="0" lvl="6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064" marR="0" lvl="7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5946" marR="0" lvl="8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spcBef>
                <a:spcPct val="20000"/>
              </a:spcBef>
              <a:spcAft>
                <a:spcPct val="25000"/>
              </a:spcAft>
              <a:buSzPct val="100000"/>
              <a:buFont typeface="+mj-lt"/>
              <a:buAutoNum type="arabicPeriod" startAt="4"/>
            </a:pPr>
            <a:r>
              <a:rPr lang="fr-CA" sz="2000" b="1" kern="0" dirty="0">
                <a:solidFill>
                  <a:schemeClr val="accent1"/>
                </a:solidFill>
              </a:rPr>
              <a:t>Y a-t-il des aspects positifs lors d’une période difficile (durant une contraction économique</a:t>
            </a:r>
            <a:r>
              <a:rPr lang="en-US" sz="2000" b="1" kern="0" dirty="0">
                <a:solidFill>
                  <a:schemeClr val="accent1"/>
                </a:solidFill>
              </a:rPr>
              <a:t>)?</a:t>
            </a:r>
          </a:p>
          <a:p>
            <a:pPr marL="628650" lvl="1" indent="-285750">
              <a:spcBef>
                <a:spcPct val="20000"/>
              </a:spcBef>
              <a:spcAft>
                <a:spcPct val="25000"/>
              </a:spcAft>
            </a:pPr>
            <a:r>
              <a:rPr lang="fr-CA" sz="2000" dirty="0"/>
              <a:t>Les actifs sont souvent moins chers en raison d'une baisse des prix</a:t>
            </a:r>
            <a:r>
              <a:rPr lang="en-US" sz="2000" kern="0" dirty="0"/>
              <a:t>.</a:t>
            </a:r>
          </a:p>
          <a:p>
            <a:pPr marL="628650" lvl="1" indent="-285750">
              <a:spcBef>
                <a:spcPct val="20000"/>
              </a:spcBef>
              <a:spcAft>
                <a:spcPct val="25000"/>
              </a:spcAft>
            </a:pPr>
            <a:endParaRPr lang="en-US" sz="2000" kern="0" dirty="0"/>
          </a:p>
          <a:p>
            <a:pPr marL="628650" lvl="1" indent="-285750">
              <a:spcBef>
                <a:spcPct val="20000"/>
              </a:spcBef>
              <a:spcAft>
                <a:spcPct val="25000"/>
              </a:spcAft>
            </a:pPr>
            <a:r>
              <a:rPr lang="en-US" sz="2000" kern="0" dirty="0"/>
              <a:t>Les </a:t>
            </a:r>
            <a:r>
              <a:rPr lang="fr-CA" sz="2000" kern="0" dirty="0"/>
              <a:t>taux d’intérêt sont souvent élevés, ainsi les certificats </a:t>
            </a:r>
            <a:r>
              <a:rPr lang="en-US" sz="2000" kern="0" dirty="0"/>
              <a:t>de placement à </a:t>
            </a:r>
            <a:r>
              <a:rPr lang="fr-CA" sz="2000" kern="0" dirty="0"/>
              <a:t>garanti</a:t>
            </a:r>
            <a:r>
              <a:rPr lang="en-US" sz="2000" kern="0" dirty="0"/>
              <a:t> </a:t>
            </a:r>
            <a:r>
              <a:rPr lang="fr-CA" sz="2000" kern="0" dirty="0"/>
              <a:t>(</a:t>
            </a:r>
            <a:r>
              <a:rPr lang="fr-CA" sz="2000" dirty="0" err="1"/>
              <a:t>CPG</a:t>
            </a:r>
            <a:r>
              <a:rPr lang="fr-CA" sz="2000" dirty="0"/>
              <a:t>) à long terme peuvent avoir des taux élevés</a:t>
            </a:r>
            <a:r>
              <a:rPr lang="en-US" sz="2000" kern="0" dirty="0"/>
              <a:t>.</a:t>
            </a:r>
          </a:p>
          <a:p>
            <a:pPr marL="628650" lvl="1" indent="-285750">
              <a:spcBef>
                <a:spcPct val="20000"/>
              </a:spcBef>
              <a:spcAft>
                <a:spcPct val="25000"/>
              </a:spcAft>
            </a:pPr>
            <a:endParaRPr lang="en-US" sz="2000" kern="0" dirty="0"/>
          </a:p>
          <a:p>
            <a:pPr marL="628650" lvl="1" indent="-285750">
              <a:spcBef>
                <a:spcPct val="20000"/>
              </a:spcBef>
              <a:spcAft>
                <a:spcPct val="25000"/>
              </a:spcAft>
            </a:pPr>
            <a:r>
              <a:rPr lang="fr-CA" sz="2000" dirty="0"/>
              <a:t>Les loyers peuvent être moins chers à cause de la déflation</a:t>
            </a:r>
            <a:r>
              <a:rPr lang="en-US" sz="2000" kern="0" dirty="0"/>
              <a:t>.</a:t>
            </a:r>
          </a:p>
          <a:p>
            <a:pPr marL="628650" lvl="1" indent="-285750">
              <a:spcBef>
                <a:spcPct val="20000"/>
              </a:spcBef>
              <a:spcAft>
                <a:spcPct val="25000"/>
              </a:spcAft>
            </a:pPr>
            <a:endParaRPr lang="en-US" sz="1800" kern="0" dirty="0"/>
          </a:p>
          <a:p>
            <a:pPr marL="342900" lvl="1" indent="0">
              <a:spcBef>
                <a:spcPct val="20000"/>
              </a:spcBef>
              <a:spcAft>
                <a:spcPct val="25000"/>
              </a:spcAft>
              <a:buNone/>
            </a:pPr>
            <a:endParaRPr lang="en-US" sz="1800" kern="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F0749A0-6F38-935B-647A-B601CABA99AD}"/>
              </a:ext>
            </a:extLst>
          </p:cNvPr>
          <p:cNvSpPr txBox="1">
            <a:spLocks/>
          </p:cNvSpPr>
          <p:nvPr/>
        </p:nvSpPr>
        <p:spPr bwMode="auto">
          <a:xfrm>
            <a:off x="304010" y="356379"/>
            <a:ext cx="8638967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45700" rIns="91425" bIns="45700" numCol="1" anchor="ctr" anchorCtr="0" compatLnSpc="1">
            <a:prstTxWarp prst="textNoShape">
              <a:avLst/>
            </a:prstTxWarp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lvl="1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lvl="2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lvl="3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lvl="4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CA" sz="3600" kern="0" dirty="0"/>
              <a:t>Activité «Pensez-y bien</a:t>
            </a:r>
            <a:r>
              <a:rPr lang="fr-BE" sz="3600" kern="0" dirty="0"/>
              <a:t>»</a:t>
            </a:r>
            <a:r>
              <a:rPr lang="en-CA" sz="3600" kern="0" dirty="0"/>
              <a:t> </a:t>
            </a:r>
            <a:br>
              <a:rPr lang="en-CA" sz="3600" kern="0" dirty="0"/>
            </a:br>
            <a:r>
              <a:rPr lang="en-CA" sz="3600" kern="0" dirty="0"/>
              <a:t>(</a:t>
            </a:r>
            <a:r>
              <a:rPr lang="fr-FR" sz="3600" kern="0" dirty="0"/>
              <a:t>Exemples de réponses</a:t>
            </a:r>
            <a:r>
              <a:rPr lang="en-CA" sz="3600" kern="0" dirty="0"/>
              <a:t>)</a:t>
            </a:r>
            <a:endParaRPr lang="en-US" sz="3600" kern="0" dirty="0"/>
          </a:p>
        </p:txBody>
      </p:sp>
    </p:spTree>
    <p:extLst>
      <p:ext uri="{BB962C8B-B14F-4D97-AF65-F5344CB8AC3E}">
        <p14:creationId xmlns:p14="http://schemas.microsoft.com/office/powerpoint/2010/main" val="919732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06" y="365130"/>
            <a:ext cx="8638967" cy="972352"/>
          </a:xfrm>
        </p:spPr>
        <p:txBody>
          <a:bodyPr>
            <a:normAutofit/>
          </a:bodyPr>
          <a:lstStyle/>
          <a:p>
            <a:r>
              <a:rPr lang="en-CA" sz="3600" dirty="0" err="1"/>
              <a:t>Leçon</a:t>
            </a:r>
            <a:r>
              <a:rPr lang="en-CA" sz="3600" dirty="0"/>
              <a:t> à </a:t>
            </a:r>
            <a:r>
              <a:rPr lang="en-CA" sz="3600" dirty="0" err="1"/>
              <a:t>retenir</a:t>
            </a:r>
            <a:r>
              <a:rPr lang="en-CA" sz="3600" dirty="0"/>
              <a:t>: la </a:t>
            </a:r>
            <a:r>
              <a:rPr lang="en-CA" sz="3600" dirty="0" err="1"/>
              <a:t>stèle</a:t>
            </a:r>
            <a:r>
              <a:rPr lang="en-CA" sz="3600" dirty="0"/>
              <a:t> du tsunami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350334"/>
            <a:ext cx="5073304" cy="5002757"/>
          </a:xfrm>
        </p:spPr>
        <p:txBody>
          <a:bodyPr>
            <a:noAutofit/>
          </a:bodyPr>
          <a:lstStyle/>
          <a:p>
            <a:pPr marL="0" indent="0">
              <a:spcBef>
                <a:spcPct val="20000"/>
              </a:spcBef>
              <a:spcAft>
                <a:spcPct val="25000"/>
              </a:spcAft>
              <a:buNone/>
            </a:pPr>
            <a:endParaRPr lang="en-US" sz="1800">
              <a:solidFill>
                <a:srgbClr val="242424"/>
              </a:solidFill>
            </a:endParaRPr>
          </a:p>
          <a:p>
            <a:pPr marL="0" indent="0">
              <a:lnSpc>
                <a:spcPts val="2500"/>
              </a:lnSpc>
              <a:buNone/>
            </a:pPr>
            <a:endParaRPr lang="en-US" sz="180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DA49BCD-A10B-7E7F-A88B-C433D0EF420C}"/>
              </a:ext>
            </a:extLst>
          </p:cNvPr>
          <p:cNvSpPr txBox="1">
            <a:spLocks/>
          </p:cNvSpPr>
          <p:nvPr/>
        </p:nvSpPr>
        <p:spPr bwMode="auto">
          <a:xfrm>
            <a:off x="467544" y="1261872"/>
            <a:ext cx="5203145" cy="5303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45700" rIns="91425" bIns="45700" numCol="1" anchor="t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884" lvl="0" indent="-304786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766" lvl="1" indent="-285736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649" lvl="2" indent="-266687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32" lvl="3" indent="-257162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415" lvl="4" indent="-257162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297" marR="0" lvl="5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180" marR="0" lvl="6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064" marR="0" lvl="7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5946" marR="0" lvl="8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lnSpc>
                <a:spcPts val="2400"/>
              </a:lnSpc>
              <a:spcBef>
                <a:spcPct val="20000"/>
              </a:spcBef>
              <a:spcAft>
                <a:spcPct val="25000"/>
              </a:spcAft>
              <a:buFont typeface="Arial"/>
              <a:buChar char="•"/>
            </a:pPr>
            <a:r>
              <a:rPr lang="en-CA" sz="2000" kern="0" dirty="0"/>
              <a:t>Au </a:t>
            </a:r>
            <a:r>
              <a:rPr lang="en-CA" sz="2000" kern="0" dirty="0" err="1"/>
              <a:t>Japon</a:t>
            </a:r>
            <a:r>
              <a:rPr lang="en-CA" sz="2000" kern="0" dirty="0"/>
              <a:t>, </a:t>
            </a:r>
            <a:r>
              <a:rPr lang="en-CA" sz="2000" kern="0" dirty="0" err="1"/>
              <a:t>il</a:t>
            </a:r>
            <a:r>
              <a:rPr lang="en-CA" sz="2000" kern="0" dirty="0"/>
              <a:t> y a des </a:t>
            </a:r>
            <a:r>
              <a:rPr lang="fr-BE" sz="2000" kern="0" dirty="0"/>
              <a:t>stèles centenaires pour avertir </a:t>
            </a:r>
            <a:r>
              <a:rPr lang="en-CA" sz="2000" kern="0" dirty="0" err="1"/>
              <a:t>que</a:t>
            </a:r>
            <a:r>
              <a:rPr lang="fr-CA" sz="2000" dirty="0"/>
              <a:t> la construction au-delà d'un</a:t>
            </a:r>
            <a:r>
              <a:rPr lang="en-CA" sz="2000" kern="0" dirty="0"/>
              <a:t> certain</a:t>
            </a:r>
            <a:r>
              <a:rPr lang="fr-CA" sz="2000" dirty="0"/>
              <a:t> marqueur sur la pierre constitue un danger</a:t>
            </a:r>
            <a:r>
              <a:rPr lang="en-CA" sz="2000" kern="0" dirty="0"/>
              <a:t>. </a:t>
            </a:r>
            <a:endParaRPr lang="en-US" sz="2000" kern="0" dirty="0"/>
          </a:p>
          <a:p>
            <a:pPr marL="285750" indent="-285750">
              <a:lnSpc>
                <a:spcPts val="2400"/>
              </a:lnSpc>
              <a:spcBef>
                <a:spcPct val="20000"/>
              </a:spcBef>
              <a:spcAft>
                <a:spcPct val="25000"/>
              </a:spcAft>
              <a:buFont typeface="Arial"/>
            </a:pPr>
            <a:endParaRPr lang="en-CA" sz="2000" kern="0" dirty="0"/>
          </a:p>
          <a:p>
            <a:pPr marL="285750" indent="-285750">
              <a:lnSpc>
                <a:spcPts val="2400"/>
              </a:lnSpc>
              <a:spcBef>
                <a:spcPct val="20000"/>
              </a:spcBef>
              <a:spcAft>
                <a:spcPct val="25000"/>
              </a:spcAft>
              <a:buFont typeface="Arial"/>
            </a:pPr>
            <a:r>
              <a:rPr lang="fr-WINDIES" sz="2000" kern="0" dirty="0"/>
              <a:t>Quand le tsunami a frappé, plusieurs des régions affectées construites</a:t>
            </a:r>
            <a:r>
              <a:rPr lang="en-CA" sz="2000" kern="0" dirty="0"/>
              <a:t> </a:t>
            </a:r>
            <a:r>
              <a:rPr lang="fr-FR" sz="2000" kern="0" dirty="0"/>
              <a:t>sous ce marqueur ont été détruites, mais les régions qui avaient construit au-dessus de ce marqueur ont été épargnées</a:t>
            </a:r>
            <a:r>
              <a:rPr lang="en-CA" sz="2000" kern="0" dirty="0"/>
              <a:t>.</a:t>
            </a:r>
          </a:p>
          <a:p>
            <a:pPr marL="285750" indent="-285750">
              <a:lnSpc>
                <a:spcPts val="2400"/>
              </a:lnSpc>
              <a:spcBef>
                <a:spcPct val="20000"/>
              </a:spcBef>
              <a:spcAft>
                <a:spcPct val="25000"/>
              </a:spcAft>
              <a:buFont typeface="Arial"/>
            </a:pPr>
            <a:endParaRPr lang="en-CA" sz="2000" kern="0" dirty="0"/>
          </a:p>
          <a:p>
            <a:pPr marL="285750" indent="-285750">
              <a:lnSpc>
                <a:spcPts val="2400"/>
              </a:lnSpc>
              <a:spcBef>
                <a:spcPct val="20000"/>
              </a:spcBef>
              <a:spcAft>
                <a:spcPct val="25000"/>
              </a:spcAft>
              <a:buFont typeface="Arial"/>
            </a:pPr>
            <a:r>
              <a:rPr lang="en-CA" sz="2000" kern="0" dirty="0"/>
              <a:t>Nous </a:t>
            </a:r>
            <a:r>
              <a:rPr lang="fr-BE" sz="2000" kern="0" dirty="0"/>
              <a:t>devons retenir la sagesse de ces histoires</a:t>
            </a:r>
            <a:r>
              <a:rPr lang="en-CA" sz="2000" kern="0" dirty="0"/>
              <a:t> du passé (</a:t>
            </a:r>
            <a:r>
              <a:rPr lang="fr-CA" sz="2000" dirty="0"/>
              <a:t>au-delà de nos propres souvenirs) afin de préparer l’avenir</a:t>
            </a:r>
            <a:r>
              <a:rPr lang="en-CA" sz="2000" kern="0" dirty="0"/>
              <a:t>.</a:t>
            </a:r>
            <a:endParaRPr lang="en-US" sz="2000" kern="0" dirty="0"/>
          </a:p>
          <a:p>
            <a:pPr marL="285750" indent="-285750">
              <a:spcBef>
                <a:spcPct val="20000"/>
              </a:spcBef>
              <a:spcAft>
                <a:spcPct val="25000"/>
              </a:spcAft>
              <a:buFont typeface="Arial"/>
            </a:pPr>
            <a:endParaRPr lang="en-CA" sz="2000" kern="0" dirty="0"/>
          </a:p>
          <a:p>
            <a:pPr marL="0" indent="0">
              <a:spcBef>
                <a:spcPct val="20000"/>
              </a:spcBef>
              <a:spcAft>
                <a:spcPct val="25000"/>
              </a:spcAft>
              <a:buNone/>
            </a:pPr>
            <a:endParaRPr lang="en-US" sz="2000" kern="0" dirty="0"/>
          </a:p>
          <a:p>
            <a:pPr marL="628650" lvl="1" indent="-285750">
              <a:spcBef>
                <a:spcPct val="20000"/>
              </a:spcBef>
              <a:spcAft>
                <a:spcPct val="25000"/>
              </a:spcAft>
            </a:pPr>
            <a:endParaRPr lang="en-US" sz="2000" kern="0" dirty="0"/>
          </a:p>
          <a:p>
            <a:pPr marL="342900" lvl="1" indent="0">
              <a:spcBef>
                <a:spcPct val="20000"/>
              </a:spcBef>
              <a:spcAft>
                <a:spcPct val="25000"/>
              </a:spcAft>
              <a:buNone/>
            </a:pPr>
            <a:endParaRPr lang="en-US" sz="2000" kern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536747-4297-D038-F541-FD1FBCBF4C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863" y="1412776"/>
            <a:ext cx="2438400" cy="1828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94FE264-4829-B327-2187-A3753744C260}"/>
              </a:ext>
            </a:extLst>
          </p:cNvPr>
          <p:cNvSpPr txBox="1"/>
          <p:nvPr/>
        </p:nvSpPr>
        <p:spPr>
          <a:xfrm>
            <a:off x="6050863" y="3429000"/>
            <a:ext cx="2438400" cy="240065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CA" sz="1800" dirty="0"/>
              <a:t>« Ceux qui ne se souviennent pas du passé sont condamnés à le répéter. »</a:t>
            </a:r>
            <a:endParaRPr lang="en-US" sz="18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endParaRPr lang="en-US" sz="20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>
              <a:buFontTx/>
              <a:buChar char="-"/>
            </a:pPr>
            <a:r>
              <a:rPr lang="fr-FR" sz="1800" dirty="0"/>
              <a:t> Attribué à</a:t>
            </a:r>
            <a:r>
              <a:rPr lang="en-US" sz="1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</a:p>
          <a:p>
            <a:r>
              <a:rPr lang="en-US" sz="1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George Santayana</a:t>
            </a:r>
            <a:endParaRPr lang="en-CA" sz="18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2222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06" y="216042"/>
            <a:ext cx="8638967" cy="1325563"/>
          </a:xfrm>
        </p:spPr>
        <p:txBody>
          <a:bodyPr>
            <a:normAutofit/>
          </a:bodyPr>
          <a:lstStyle/>
          <a:p>
            <a:r>
              <a:rPr lang="fr-CA" sz="3600" dirty="0"/>
              <a:t>Le problème de la dinde</a:t>
            </a:r>
            <a:endParaRPr lang="en-CA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392072"/>
            <a:ext cx="5073304" cy="4961020"/>
          </a:xfrm>
        </p:spPr>
        <p:txBody>
          <a:bodyPr>
            <a:noAutofit/>
          </a:bodyPr>
          <a:lstStyle/>
          <a:p>
            <a:pPr marL="0" indent="0">
              <a:spcBef>
                <a:spcPct val="20000"/>
              </a:spcBef>
              <a:spcAft>
                <a:spcPct val="25000"/>
              </a:spcAft>
              <a:buNone/>
            </a:pPr>
            <a:endParaRPr lang="en-US" sz="1800" dirty="0">
              <a:solidFill>
                <a:srgbClr val="242424"/>
              </a:solidFill>
            </a:endParaRPr>
          </a:p>
          <a:p>
            <a:pPr marL="0" indent="0">
              <a:lnSpc>
                <a:spcPts val="2500"/>
              </a:lnSpc>
              <a:buNone/>
            </a:pPr>
            <a:endParaRPr lang="en-US" sz="18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DA49BCD-A10B-7E7F-A88B-C433D0EF420C}"/>
              </a:ext>
            </a:extLst>
          </p:cNvPr>
          <p:cNvSpPr txBox="1">
            <a:spLocks/>
          </p:cNvSpPr>
          <p:nvPr/>
        </p:nvSpPr>
        <p:spPr bwMode="auto">
          <a:xfrm>
            <a:off x="467544" y="1412776"/>
            <a:ext cx="5203145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45700" rIns="91425" bIns="45700" numCol="1" anchor="t" anchorCtr="0" compatLnSpc="1">
            <a:prstTxWarp prst="textNoShape">
              <a:avLst/>
            </a:prstTxWarp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884" lvl="0" indent="-304786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766" lvl="1" indent="-285736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649" lvl="2" indent="-266687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32" lvl="3" indent="-257162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415" lvl="4" indent="-257162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297" marR="0" lvl="5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180" marR="0" lvl="6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064" marR="0" lvl="7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5946" marR="0" lvl="8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265" indent="-304165">
              <a:spcBef>
                <a:spcPct val="20000"/>
              </a:spcBef>
              <a:spcAft>
                <a:spcPct val="25000"/>
              </a:spcAft>
              <a:buFont typeface="Arial"/>
              <a:buChar char="•"/>
            </a:pPr>
            <a:r>
              <a:rPr lang="en-CA" sz="2000" kern="0" dirty="0" err="1"/>
              <a:t>Tiré</a:t>
            </a:r>
            <a:r>
              <a:rPr lang="en-CA" sz="2000" kern="0" dirty="0"/>
              <a:t> du roman de </a:t>
            </a:r>
            <a:r>
              <a:rPr lang="en-CA" sz="2000" kern="0" dirty="0" err="1"/>
              <a:t>Nassim</a:t>
            </a:r>
            <a:r>
              <a:rPr lang="en-CA" sz="2000" kern="0" dirty="0"/>
              <a:t> </a:t>
            </a:r>
            <a:r>
              <a:rPr lang="en-CA" sz="2000" kern="0" dirty="0" err="1"/>
              <a:t>Taleb</a:t>
            </a:r>
            <a:r>
              <a:rPr lang="en-CA" sz="2000" kern="0" dirty="0"/>
              <a:t>, </a:t>
            </a:r>
            <a:r>
              <a:rPr lang="en-CA" sz="2000" i="1" kern="0" dirty="0"/>
              <a:t>Le </a:t>
            </a:r>
            <a:r>
              <a:rPr lang="fr-CA" sz="2000" i="1" kern="0" dirty="0"/>
              <a:t>Cygne</a:t>
            </a:r>
            <a:r>
              <a:rPr lang="en-CA" sz="2000" i="1" kern="0" dirty="0"/>
              <a:t> noir.</a:t>
            </a:r>
            <a:endParaRPr lang="en-US" sz="2000" i="1" kern="0" dirty="0"/>
          </a:p>
          <a:p>
            <a:pPr marL="342265" indent="-304165">
              <a:spcBef>
                <a:spcPct val="20000"/>
              </a:spcBef>
              <a:spcAft>
                <a:spcPct val="25000"/>
              </a:spcAft>
              <a:buFont typeface="Arial"/>
              <a:buChar char="•"/>
            </a:pPr>
            <a:endParaRPr lang="en-CA" sz="2000" kern="0" dirty="0"/>
          </a:p>
          <a:p>
            <a:pPr marL="342265" indent="-304165">
              <a:spcBef>
                <a:spcPct val="20000"/>
              </a:spcBef>
              <a:spcAft>
                <a:spcPct val="25000"/>
              </a:spcAft>
              <a:buFont typeface="Arial"/>
              <a:buChar char="•"/>
            </a:pPr>
            <a:r>
              <a:rPr lang="fr-CA" sz="2000" kern="0" dirty="0"/>
              <a:t>Imaginez une dinde à la ferme</a:t>
            </a:r>
            <a:r>
              <a:rPr lang="en-CA" sz="2000" kern="0" dirty="0"/>
              <a:t>.</a:t>
            </a:r>
            <a:endParaRPr lang="en-US" sz="2000" kern="0" dirty="0"/>
          </a:p>
          <a:p>
            <a:pPr marL="342265" indent="-304165">
              <a:spcBef>
                <a:spcPct val="20000"/>
              </a:spcBef>
              <a:spcAft>
                <a:spcPct val="25000"/>
              </a:spcAft>
              <a:buFont typeface="Arial"/>
              <a:buChar char="•"/>
            </a:pPr>
            <a:endParaRPr lang="en-CA" sz="2000" kern="0" dirty="0"/>
          </a:p>
          <a:p>
            <a:pPr marL="342265" indent="-304165">
              <a:spcBef>
                <a:spcPct val="20000"/>
              </a:spcBef>
              <a:spcAft>
                <a:spcPct val="25000"/>
              </a:spcAft>
              <a:buFont typeface="Arial"/>
              <a:buChar char="•"/>
            </a:pPr>
            <a:r>
              <a:rPr lang="fr-CA" sz="2000" kern="0" dirty="0"/>
              <a:t>Tous les jours, le fermier nourrit sa dinde et en prend soin</a:t>
            </a:r>
            <a:r>
              <a:rPr lang="en-CA" sz="2000" kern="0" dirty="0"/>
              <a:t>. </a:t>
            </a:r>
          </a:p>
          <a:p>
            <a:pPr marL="342265" indent="-304165">
              <a:spcBef>
                <a:spcPct val="20000"/>
              </a:spcBef>
              <a:spcAft>
                <a:spcPct val="25000"/>
              </a:spcAft>
              <a:buFont typeface="Arial"/>
              <a:buChar char="•"/>
            </a:pPr>
            <a:endParaRPr lang="en-CA" sz="2000" kern="0" dirty="0"/>
          </a:p>
          <a:p>
            <a:pPr marL="342265" indent="-304165">
              <a:spcBef>
                <a:spcPct val="20000"/>
              </a:spcBef>
              <a:spcAft>
                <a:spcPct val="25000"/>
              </a:spcAft>
              <a:buFont typeface="Arial"/>
              <a:buChar char="•"/>
            </a:pPr>
            <a:r>
              <a:rPr lang="fr-CA" sz="2000" kern="0" dirty="0"/>
              <a:t>Un graphique de la vie de la dinde ressemblerait à ceci</a:t>
            </a:r>
            <a:r>
              <a:rPr lang="en-CA" sz="2000" kern="0" dirty="0"/>
              <a:t>: </a:t>
            </a:r>
            <a:endParaRPr lang="en-CA" sz="2000" dirty="0"/>
          </a:p>
          <a:p>
            <a:pPr marL="285750" indent="-285750">
              <a:spcBef>
                <a:spcPct val="20000"/>
              </a:spcBef>
              <a:spcAft>
                <a:spcPct val="25000"/>
              </a:spcAft>
              <a:buFont typeface="Arial"/>
            </a:pPr>
            <a:endParaRPr lang="en-CA" sz="1800" kern="0" dirty="0"/>
          </a:p>
          <a:p>
            <a:pPr marL="0" indent="0">
              <a:spcBef>
                <a:spcPct val="20000"/>
              </a:spcBef>
              <a:spcAft>
                <a:spcPct val="25000"/>
              </a:spcAft>
              <a:buNone/>
            </a:pPr>
            <a:endParaRPr lang="en-US" sz="1800" kern="0" dirty="0"/>
          </a:p>
          <a:p>
            <a:pPr marL="628650" lvl="1" indent="-285750">
              <a:spcBef>
                <a:spcPct val="20000"/>
              </a:spcBef>
              <a:spcAft>
                <a:spcPct val="25000"/>
              </a:spcAft>
            </a:pPr>
            <a:endParaRPr lang="en-US" sz="1800" kern="0" dirty="0"/>
          </a:p>
          <a:p>
            <a:pPr marL="342900" lvl="1" indent="0">
              <a:spcBef>
                <a:spcPct val="20000"/>
              </a:spcBef>
              <a:spcAft>
                <a:spcPct val="25000"/>
              </a:spcAft>
              <a:buNone/>
            </a:pPr>
            <a:endParaRPr lang="en-US" sz="1800" kern="0" dirty="0"/>
          </a:p>
        </p:txBody>
      </p:sp>
      <p:pic>
        <p:nvPicPr>
          <p:cNvPr id="7" name="Picture 6" descr="A picture containing clipart&#10;&#10;Description automatically generated">
            <a:extLst>
              <a:ext uri="{FF2B5EF4-FFF2-40B4-BE49-F238E27FC236}">
                <a16:creationId xmlns:a16="http://schemas.microsoft.com/office/drawing/2014/main" id="{8BD7DB5F-C210-0B04-7AC0-FD661C5088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7996" y="2841230"/>
            <a:ext cx="1362265" cy="1105054"/>
          </a:xfrm>
          <a:prstGeom prst="rect">
            <a:avLst/>
          </a:prstGeom>
        </p:spPr>
      </p:pic>
      <p:pic>
        <p:nvPicPr>
          <p:cNvPr id="10" name="Picture 9" descr="A picture containing toy&#10;&#10;Description automatically generated">
            <a:extLst>
              <a:ext uri="{FF2B5EF4-FFF2-40B4-BE49-F238E27FC236}">
                <a16:creationId xmlns:a16="http://schemas.microsoft.com/office/drawing/2014/main" id="{571FA98B-08E6-0886-3DF8-FDA5C89483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1884" y="1993386"/>
            <a:ext cx="1571844" cy="195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818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06" y="216042"/>
            <a:ext cx="8638967" cy="1325563"/>
          </a:xfrm>
        </p:spPr>
        <p:txBody>
          <a:bodyPr>
            <a:normAutofit/>
          </a:bodyPr>
          <a:lstStyle/>
          <a:p>
            <a:r>
              <a:rPr lang="fr-CA" sz="3200" dirty="0"/>
              <a:t>Le problème de la dinde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350334"/>
            <a:ext cx="5073304" cy="5002757"/>
          </a:xfrm>
        </p:spPr>
        <p:txBody>
          <a:bodyPr>
            <a:noAutofit/>
          </a:bodyPr>
          <a:lstStyle/>
          <a:p>
            <a:pPr marL="0" indent="0">
              <a:spcBef>
                <a:spcPct val="20000"/>
              </a:spcBef>
              <a:spcAft>
                <a:spcPct val="25000"/>
              </a:spcAft>
              <a:buNone/>
            </a:pPr>
            <a:endParaRPr lang="en-US" sz="1800">
              <a:solidFill>
                <a:srgbClr val="242424"/>
              </a:solidFill>
            </a:endParaRPr>
          </a:p>
          <a:p>
            <a:pPr marL="0" indent="0">
              <a:lnSpc>
                <a:spcPts val="2500"/>
              </a:lnSpc>
              <a:buNone/>
            </a:pPr>
            <a:endParaRPr lang="en-US" sz="180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AFEE7B1-53E9-247C-37EC-E9DDC6CA84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6343951"/>
              </p:ext>
            </p:extLst>
          </p:nvPr>
        </p:nvGraphicFramePr>
        <p:xfrm>
          <a:off x="1524000" y="1954375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84BCEDEB-4144-864A-2F1B-77DE4EC7BDE3}"/>
              </a:ext>
            </a:extLst>
          </p:cNvPr>
          <p:cNvSpPr txBox="1"/>
          <p:nvPr/>
        </p:nvSpPr>
        <p:spPr>
          <a:xfrm rot="19153235">
            <a:off x="4519629" y="5089374"/>
            <a:ext cx="757647" cy="2616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1100" dirty="0"/>
              <a:t>juin</a:t>
            </a:r>
            <a:endParaRPr lang="en-CA" sz="11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4249662-B232-07D2-4FD3-347BCE24CE1F}"/>
              </a:ext>
            </a:extLst>
          </p:cNvPr>
          <p:cNvSpPr txBox="1"/>
          <p:nvPr/>
        </p:nvSpPr>
        <p:spPr>
          <a:xfrm rot="19153235">
            <a:off x="5037072" y="5107103"/>
            <a:ext cx="757647" cy="2616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1100" dirty="0"/>
              <a:t>juillet</a:t>
            </a:r>
            <a:endParaRPr lang="en-CA" sz="11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21D77EB-1721-1F71-A21A-73157744BDE8}"/>
              </a:ext>
            </a:extLst>
          </p:cNvPr>
          <p:cNvSpPr txBox="1"/>
          <p:nvPr/>
        </p:nvSpPr>
        <p:spPr>
          <a:xfrm rot="19153235">
            <a:off x="5535616" y="5106470"/>
            <a:ext cx="757647" cy="2616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1100" dirty="0"/>
              <a:t>août</a:t>
            </a:r>
            <a:endParaRPr lang="en-CA" sz="11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BBF590F-A32C-5E3F-CA57-8F589ABBCCB5}"/>
              </a:ext>
            </a:extLst>
          </p:cNvPr>
          <p:cNvSpPr txBox="1"/>
          <p:nvPr/>
        </p:nvSpPr>
        <p:spPr>
          <a:xfrm rot="19153235">
            <a:off x="5941430" y="5143639"/>
            <a:ext cx="877066" cy="2616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1100" dirty="0"/>
              <a:t>septembre</a:t>
            </a:r>
            <a:endParaRPr lang="en-CA" sz="11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860F2AB-9D98-A45C-5A71-C6DC7C93FF07}"/>
              </a:ext>
            </a:extLst>
          </p:cNvPr>
          <p:cNvSpPr txBox="1"/>
          <p:nvPr/>
        </p:nvSpPr>
        <p:spPr>
          <a:xfrm rot="19153235">
            <a:off x="6542073" y="5178309"/>
            <a:ext cx="877066" cy="2616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1100" dirty="0"/>
              <a:t>octobre</a:t>
            </a:r>
            <a:endParaRPr lang="en-CA" sz="11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1A0F66E-BA58-7941-04BE-1ED7742E2DB5}"/>
              </a:ext>
            </a:extLst>
          </p:cNvPr>
          <p:cNvGrpSpPr/>
          <p:nvPr/>
        </p:nvGrpSpPr>
        <p:grpSpPr>
          <a:xfrm>
            <a:off x="48395" y="2916484"/>
            <a:ext cx="2142060" cy="1912951"/>
            <a:chOff x="48395" y="2440996"/>
            <a:chExt cx="2142060" cy="1912951"/>
          </a:xfrm>
        </p:grpSpPr>
        <p:sp>
          <p:nvSpPr>
            <p:cNvPr id="9" name="Cloud 8">
              <a:extLst>
                <a:ext uri="{FF2B5EF4-FFF2-40B4-BE49-F238E27FC236}">
                  <a16:creationId xmlns:a16="http://schemas.microsoft.com/office/drawing/2014/main" id="{52FC565B-E8AD-775E-7707-6A2CE4C91ECE}"/>
                </a:ext>
              </a:extLst>
            </p:cNvPr>
            <p:cNvSpPr/>
            <p:nvPr/>
          </p:nvSpPr>
          <p:spPr bwMode="auto">
            <a:xfrm>
              <a:off x="48395" y="2440996"/>
              <a:ext cx="2039712" cy="1279231"/>
            </a:xfrm>
            <a:prstGeom prst="cloud">
              <a:avLst/>
            </a:prstGeom>
            <a:solidFill>
              <a:schemeClr val="bg2">
                <a:lumMod val="10000"/>
                <a:lumOff val="9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RE" sz="1200" dirty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La dinde entame une  belle vie</a:t>
              </a:r>
              <a:r>
                <a:rPr kumimoji="0" lang="fr-RE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  <a:cs typeface="ＭＳ Ｐゴシック" charset="0"/>
                </a:rPr>
                <a:t>. Le</a:t>
              </a:r>
              <a:r>
                <a:rPr kumimoji="0" lang="fr-RE" sz="1200" b="0" i="0" u="none" strike="noStrike" cap="none" normalizeH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  <a:cs typeface="ＭＳ Ｐゴシック" charset="0"/>
                </a:rPr>
                <a:t> fermier la nourrit tous les jours</a:t>
              </a:r>
              <a:r>
                <a:rPr lang="fr-RE" sz="1200" dirty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.</a:t>
              </a:r>
              <a:endParaRPr kumimoji="0" lang="fr-RE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92C694C3-0EA6-D7A3-B2B2-3B7EEC957BBF}"/>
                </a:ext>
              </a:extLst>
            </p:cNvPr>
            <p:cNvSpPr/>
            <p:nvPr/>
          </p:nvSpPr>
          <p:spPr bwMode="auto">
            <a:xfrm rot="2728667">
              <a:off x="1645924" y="3611732"/>
              <a:ext cx="821933" cy="267128"/>
            </a:xfrm>
            <a:prstGeom prst="rightArrow">
              <a:avLst/>
            </a:prstGeom>
            <a:solidFill>
              <a:schemeClr val="bg2">
                <a:lumMod val="10000"/>
                <a:lumOff val="9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167DD8E8-BE0F-2EC3-1239-CB2A64ECC1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5817" y="3770036"/>
              <a:ext cx="719821" cy="583911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F2B0088-DBE8-56B2-816E-2003F1D9AFBF}"/>
              </a:ext>
            </a:extLst>
          </p:cNvPr>
          <p:cNvGrpSpPr/>
          <p:nvPr/>
        </p:nvGrpSpPr>
        <p:grpSpPr>
          <a:xfrm>
            <a:off x="1825898" y="1570225"/>
            <a:ext cx="2655022" cy="2537554"/>
            <a:chOff x="1825898" y="1094737"/>
            <a:chExt cx="2655022" cy="2537554"/>
          </a:xfrm>
        </p:grpSpPr>
        <p:sp>
          <p:nvSpPr>
            <p:cNvPr id="14" name="Cloud 13">
              <a:extLst>
                <a:ext uri="{FF2B5EF4-FFF2-40B4-BE49-F238E27FC236}">
                  <a16:creationId xmlns:a16="http://schemas.microsoft.com/office/drawing/2014/main" id="{B45872E5-620F-0519-C09E-BE2B69E80A78}"/>
                </a:ext>
              </a:extLst>
            </p:cNvPr>
            <p:cNvSpPr/>
            <p:nvPr/>
          </p:nvSpPr>
          <p:spPr bwMode="auto">
            <a:xfrm>
              <a:off x="1825898" y="1094737"/>
              <a:ext cx="2655022" cy="1279231"/>
            </a:xfrm>
            <a:prstGeom prst="cloud">
              <a:avLst/>
            </a:prstGeom>
            <a:solidFill>
              <a:schemeClr val="bg2">
                <a:lumMod val="10000"/>
                <a:lumOff val="9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CA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  <a:cs typeface="ＭＳ Ｐゴシック" charset="0"/>
                </a:rPr>
                <a:t>Alors que les mois passent, la dinde présume que</a:t>
              </a:r>
              <a:r>
                <a:rPr kumimoji="0" lang="fr-CA" sz="1200" b="0" i="0" u="none" strike="noStrike" cap="none" normalizeH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  <a:cs typeface="ＭＳ Ｐゴシック" charset="0"/>
                </a:rPr>
                <a:t> demain sera pareil.</a:t>
              </a:r>
              <a:endParaRPr kumimoji="0" lang="fr-CA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" name="Arrow: Right 15">
              <a:extLst>
                <a:ext uri="{FF2B5EF4-FFF2-40B4-BE49-F238E27FC236}">
                  <a16:creationId xmlns:a16="http://schemas.microsoft.com/office/drawing/2014/main" id="{92AFE9D1-9168-9559-62DE-244FAED3A028}"/>
                </a:ext>
              </a:extLst>
            </p:cNvPr>
            <p:cNvSpPr/>
            <p:nvPr/>
          </p:nvSpPr>
          <p:spPr bwMode="auto">
            <a:xfrm rot="4356668">
              <a:off x="2538430" y="2849008"/>
              <a:ext cx="1237416" cy="329149"/>
            </a:xfrm>
            <a:prstGeom prst="rightArrow">
              <a:avLst/>
            </a:prstGeom>
            <a:solidFill>
              <a:schemeClr val="bg2">
                <a:lumMod val="10000"/>
                <a:lumOff val="9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DBE85AF9-2A15-B0B5-AD08-D0325F6B73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85486" y="2530913"/>
              <a:ext cx="907875" cy="736458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1C1E345-2118-BB80-4633-E1E511482368}"/>
              </a:ext>
            </a:extLst>
          </p:cNvPr>
          <p:cNvGrpSpPr/>
          <p:nvPr/>
        </p:nvGrpSpPr>
        <p:grpSpPr>
          <a:xfrm>
            <a:off x="5239820" y="580588"/>
            <a:ext cx="3848061" cy="2541559"/>
            <a:chOff x="5239820" y="105100"/>
            <a:chExt cx="3848061" cy="2541559"/>
          </a:xfrm>
        </p:grpSpPr>
        <p:pic>
          <p:nvPicPr>
            <p:cNvPr id="38" name="Picture 37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3768C173-7757-27C1-AF5B-92AD41F008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25616" y="1541605"/>
              <a:ext cx="1362265" cy="1105054"/>
            </a:xfrm>
            <a:prstGeom prst="rect">
              <a:avLst/>
            </a:prstGeom>
          </p:spPr>
        </p:pic>
        <p:sp>
          <p:nvSpPr>
            <p:cNvPr id="20" name="Arrow: Right 19">
              <a:extLst>
                <a:ext uri="{FF2B5EF4-FFF2-40B4-BE49-F238E27FC236}">
                  <a16:creationId xmlns:a16="http://schemas.microsoft.com/office/drawing/2014/main" id="{CD23E1E6-3596-D744-6F50-38C387B629CD}"/>
                </a:ext>
              </a:extLst>
            </p:cNvPr>
            <p:cNvSpPr/>
            <p:nvPr/>
          </p:nvSpPr>
          <p:spPr bwMode="auto">
            <a:xfrm rot="5400000">
              <a:off x="6172810" y="1825988"/>
              <a:ext cx="575067" cy="242378"/>
            </a:xfrm>
            <a:prstGeom prst="rightArrow">
              <a:avLst/>
            </a:prstGeom>
            <a:solidFill>
              <a:schemeClr val="bg2">
                <a:lumMod val="10000"/>
                <a:lumOff val="9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2" name="Cloud 31">
              <a:extLst>
                <a:ext uri="{FF2B5EF4-FFF2-40B4-BE49-F238E27FC236}">
                  <a16:creationId xmlns:a16="http://schemas.microsoft.com/office/drawing/2014/main" id="{5FB9BD63-2BC8-6296-217E-C2189ACC3212}"/>
                </a:ext>
              </a:extLst>
            </p:cNvPr>
            <p:cNvSpPr/>
            <p:nvPr/>
          </p:nvSpPr>
          <p:spPr bwMode="auto">
            <a:xfrm>
              <a:off x="5239820" y="105100"/>
              <a:ext cx="3811713" cy="1735860"/>
            </a:xfrm>
            <a:prstGeom prst="cloud">
              <a:avLst/>
            </a:prstGeom>
            <a:solidFill>
              <a:schemeClr val="bg2">
                <a:lumMod val="10000"/>
                <a:lumOff val="9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fr-CA" sz="1200" dirty="0">
                  <a:solidFill>
                    <a:srgbClr val="000000"/>
                  </a:solidFill>
                  <a:latin typeface="Arial"/>
                  <a:ea typeface="ＭＳ Ｐゴシック"/>
                  <a:cs typeface="ＭＳ Ｐゴシック" charset="0"/>
                </a:rPr>
                <a:t>Même si la dinde a remarqué qu’elle a perdu quelques amis, elle repense à l’année écoulée et croit que l’avenir continuera comme dans le passé</a:t>
              </a:r>
              <a:r>
                <a:rPr lang="en-CA" sz="1200" dirty="0">
                  <a:solidFill>
                    <a:srgbClr val="000000"/>
                  </a:solidFill>
                  <a:latin typeface="Arial"/>
                  <a:ea typeface="ＭＳ Ｐゴシック"/>
                  <a:cs typeface="ＭＳ Ｐゴシック" charset="0"/>
                </a:rPr>
                <a:t>.</a:t>
              </a:r>
              <a:endParaRPr kumimoji="0" lang="en-CA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ＭＳ Ｐゴシック"/>
                <a:cs typeface="ＭＳ Ｐゴシック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D9815BE-1F8A-397A-593B-0A911CB15214}"/>
              </a:ext>
            </a:extLst>
          </p:cNvPr>
          <p:cNvGrpSpPr/>
          <p:nvPr/>
        </p:nvGrpSpPr>
        <p:grpSpPr>
          <a:xfrm>
            <a:off x="7277412" y="3196770"/>
            <a:ext cx="1775922" cy="2021349"/>
            <a:chOff x="7277412" y="2721282"/>
            <a:chExt cx="1775922" cy="2021349"/>
          </a:xfrm>
        </p:grpSpPr>
        <p:pic>
          <p:nvPicPr>
            <p:cNvPr id="22" name="Picture 21" descr="Icon&#10;&#10;Description automatically generated">
              <a:extLst>
                <a:ext uri="{FF2B5EF4-FFF2-40B4-BE49-F238E27FC236}">
                  <a16:creationId xmlns:a16="http://schemas.microsoft.com/office/drawing/2014/main" id="{3CD7146B-825C-5214-70AF-8029EB3860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77458" y="3729520"/>
              <a:ext cx="1474075" cy="1013111"/>
            </a:xfrm>
            <a:prstGeom prst="rect">
              <a:avLst/>
            </a:prstGeom>
          </p:spPr>
        </p:pic>
        <p:sp>
          <p:nvSpPr>
            <p:cNvPr id="34" name="Arrow: Right 33">
              <a:extLst>
                <a:ext uri="{FF2B5EF4-FFF2-40B4-BE49-F238E27FC236}">
                  <a16:creationId xmlns:a16="http://schemas.microsoft.com/office/drawing/2014/main" id="{87B62D28-B4FD-06B9-A70E-34E589E7CBE1}"/>
                </a:ext>
              </a:extLst>
            </p:cNvPr>
            <p:cNvSpPr/>
            <p:nvPr/>
          </p:nvSpPr>
          <p:spPr bwMode="auto">
            <a:xfrm rot="7536791">
              <a:off x="7111067" y="3928433"/>
              <a:ext cx="575067" cy="242378"/>
            </a:xfrm>
            <a:prstGeom prst="rightArrow">
              <a:avLst/>
            </a:prstGeom>
            <a:solidFill>
              <a:schemeClr val="bg2">
                <a:lumMod val="10000"/>
                <a:lumOff val="9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6" name="Cloud 35">
              <a:extLst>
                <a:ext uri="{FF2B5EF4-FFF2-40B4-BE49-F238E27FC236}">
                  <a16:creationId xmlns:a16="http://schemas.microsoft.com/office/drawing/2014/main" id="{323360DB-C578-7FA1-341E-C761B07531F2}"/>
                </a:ext>
              </a:extLst>
            </p:cNvPr>
            <p:cNvSpPr/>
            <p:nvPr/>
          </p:nvSpPr>
          <p:spPr bwMode="auto">
            <a:xfrm>
              <a:off x="7327277" y="2721282"/>
              <a:ext cx="1726057" cy="996469"/>
            </a:xfrm>
            <a:prstGeom prst="cloud">
              <a:avLst/>
            </a:prstGeom>
            <a:solidFill>
              <a:schemeClr val="bg2">
                <a:lumMod val="10000"/>
                <a:lumOff val="9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CA" sz="1600" dirty="0" err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L’Action</a:t>
              </a:r>
              <a:r>
                <a:rPr lang="en-CA" sz="1600" dirty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 de </a:t>
              </a:r>
              <a:r>
                <a:rPr lang="en-CA" sz="1600" dirty="0" err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grâce</a:t>
              </a:r>
              <a:endParaRPr kumimoji="0" lang="en-CA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35617E00-24F2-AE47-AE6B-B157CA37B2DF}"/>
              </a:ext>
            </a:extLst>
          </p:cNvPr>
          <p:cNvSpPr txBox="1"/>
          <p:nvPr/>
        </p:nvSpPr>
        <p:spPr>
          <a:xfrm rot="19153235">
            <a:off x="1632358" y="5093925"/>
            <a:ext cx="757647" cy="2616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1100" dirty="0"/>
              <a:t>janvier</a:t>
            </a:r>
            <a:endParaRPr lang="en-CA" sz="11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9A45D5C-B730-819C-FF8E-F04D89162182}"/>
              </a:ext>
            </a:extLst>
          </p:cNvPr>
          <p:cNvSpPr txBox="1"/>
          <p:nvPr/>
        </p:nvSpPr>
        <p:spPr>
          <a:xfrm rot="19153235">
            <a:off x="2160669" y="5095909"/>
            <a:ext cx="757647" cy="2616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1100" dirty="0"/>
              <a:t>février</a:t>
            </a:r>
            <a:endParaRPr lang="en-CA" sz="11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6482E48-FE69-C06B-C19B-217930B20806}"/>
              </a:ext>
            </a:extLst>
          </p:cNvPr>
          <p:cNvSpPr txBox="1"/>
          <p:nvPr/>
        </p:nvSpPr>
        <p:spPr>
          <a:xfrm rot="19153235">
            <a:off x="2720418" y="5093924"/>
            <a:ext cx="757647" cy="2616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1100" dirty="0"/>
              <a:t>marche</a:t>
            </a:r>
            <a:endParaRPr lang="en-CA" sz="11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DCA55FE-7369-091B-5909-F5A5BEF4E43A}"/>
              </a:ext>
            </a:extLst>
          </p:cNvPr>
          <p:cNvSpPr txBox="1"/>
          <p:nvPr/>
        </p:nvSpPr>
        <p:spPr>
          <a:xfrm rot="19153235">
            <a:off x="3347089" y="5089374"/>
            <a:ext cx="757647" cy="2616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1100" dirty="0"/>
              <a:t>avril</a:t>
            </a:r>
            <a:endParaRPr lang="en-CA" sz="11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91868BF-377A-5DC0-6542-2FEAF2FD062B}"/>
              </a:ext>
            </a:extLst>
          </p:cNvPr>
          <p:cNvSpPr txBox="1"/>
          <p:nvPr/>
        </p:nvSpPr>
        <p:spPr>
          <a:xfrm rot="19153235">
            <a:off x="3856235" y="5106471"/>
            <a:ext cx="757647" cy="2616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1100" dirty="0"/>
              <a:t>mai</a:t>
            </a:r>
            <a:endParaRPr lang="en-CA" sz="11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F46E594-77AA-B91E-65F2-23C401D6C71C}"/>
              </a:ext>
            </a:extLst>
          </p:cNvPr>
          <p:cNvGrpSpPr/>
          <p:nvPr/>
        </p:nvGrpSpPr>
        <p:grpSpPr>
          <a:xfrm>
            <a:off x="4572000" y="3881298"/>
            <a:ext cx="2996689" cy="2448925"/>
            <a:chOff x="4572000" y="3405810"/>
            <a:chExt cx="2996689" cy="2448925"/>
          </a:xfrm>
        </p:grpSpPr>
        <p:sp>
          <p:nvSpPr>
            <p:cNvPr id="18" name="Arrow: Right 17">
              <a:extLst>
                <a:ext uri="{FF2B5EF4-FFF2-40B4-BE49-F238E27FC236}">
                  <a16:creationId xmlns:a16="http://schemas.microsoft.com/office/drawing/2014/main" id="{B9177E17-FD82-8011-B5E2-38C63E4E7B18}"/>
                </a:ext>
              </a:extLst>
            </p:cNvPr>
            <p:cNvSpPr/>
            <p:nvPr/>
          </p:nvSpPr>
          <p:spPr bwMode="auto">
            <a:xfrm rot="13226414">
              <a:off x="5302036" y="3405810"/>
              <a:ext cx="821933" cy="267128"/>
            </a:xfrm>
            <a:prstGeom prst="rightArrow">
              <a:avLst/>
            </a:prstGeom>
            <a:solidFill>
              <a:schemeClr val="bg2">
                <a:lumMod val="10000"/>
                <a:lumOff val="9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pic>
          <p:nvPicPr>
            <p:cNvPr id="28" name="Picture 27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B5234A30-B955-B8AD-65F7-A3829D0FA9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81333" y="4891565"/>
              <a:ext cx="1187356" cy="963170"/>
            </a:xfrm>
            <a:prstGeom prst="rect">
              <a:avLst/>
            </a:prstGeom>
          </p:spPr>
        </p:pic>
        <p:sp>
          <p:nvSpPr>
            <p:cNvPr id="30" name="Cloud 29">
              <a:extLst>
                <a:ext uri="{FF2B5EF4-FFF2-40B4-BE49-F238E27FC236}">
                  <a16:creationId xmlns:a16="http://schemas.microsoft.com/office/drawing/2014/main" id="{109C4E4F-2DFC-809A-E5F8-8A8224E9CD7B}"/>
                </a:ext>
              </a:extLst>
            </p:cNvPr>
            <p:cNvSpPr/>
            <p:nvPr/>
          </p:nvSpPr>
          <p:spPr bwMode="auto">
            <a:xfrm>
              <a:off x="4572000" y="3891394"/>
              <a:ext cx="2338767" cy="1076391"/>
            </a:xfrm>
            <a:prstGeom prst="cloud">
              <a:avLst/>
            </a:prstGeom>
            <a:solidFill>
              <a:schemeClr val="bg2">
                <a:lumMod val="10000"/>
                <a:lumOff val="9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fr-CA" sz="1200" dirty="0"/>
                <a:t>Chaque jour qui passe confirme </a:t>
              </a:r>
              <a:r>
                <a:rPr lang="en-CA" sz="1200" dirty="0" err="1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que</a:t>
              </a:r>
              <a:r>
                <a:rPr lang="en-CA" sz="1200" dirty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 le prochain sera encore </a:t>
              </a:r>
              <a:r>
                <a:rPr lang="en-CA" sz="1200" dirty="0" err="1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meilleur</a:t>
              </a:r>
              <a:r>
                <a:rPr lang="en-CA" sz="1200" dirty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.</a:t>
              </a:r>
              <a:endParaRPr kumimoji="0" lang="en-CA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124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06" y="216043"/>
            <a:ext cx="8638967" cy="1053200"/>
          </a:xfrm>
        </p:spPr>
        <p:txBody>
          <a:bodyPr>
            <a:normAutofit/>
          </a:bodyPr>
          <a:lstStyle/>
          <a:p>
            <a:r>
              <a:rPr lang="en-CA" sz="3600" dirty="0"/>
              <a:t>Ne </a:t>
            </a:r>
            <a:r>
              <a:rPr lang="en-CA" sz="3600" dirty="0" err="1"/>
              <a:t>soyez</a:t>
            </a:r>
            <a:r>
              <a:rPr lang="en-CA" sz="3600" dirty="0"/>
              <a:t> pas </a:t>
            </a:r>
            <a:r>
              <a:rPr lang="en-CA" sz="3600" dirty="0" err="1"/>
              <a:t>comme</a:t>
            </a:r>
            <a:r>
              <a:rPr lang="en-CA" sz="3600" dirty="0"/>
              <a:t> la </a:t>
            </a:r>
            <a:r>
              <a:rPr lang="en-CA" sz="3600" dirty="0" err="1"/>
              <a:t>dinde</a:t>
            </a:r>
            <a:r>
              <a:rPr lang="en-CA" sz="3600" dirty="0"/>
              <a:t>!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350334"/>
            <a:ext cx="5073304" cy="5002757"/>
          </a:xfrm>
        </p:spPr>
        <p:txBody>
          <a:bodyPr>
            <a:noAutofit/>
          </a:bodyPr>
          <a:lstStyle/>
          <a:p>
            <a:pPr marL="0" indent="0">
              <a:spcBef>
                <a:spcPct val="20000"/>
              </a:spcBef>
              <a:spcAft>
                <a:spcPct val="25000"/>
              </a:spcAft>
              <a:buNone/>
            </a:pPr>
            <a:endParaRPr lang="en-US" sz="1800">
              <a:solidFill>
                <a:srgbClr val="242424"/>
              </a:solidFill>
            </a:endParaRPr>
          </a:p>
          <a:p>
            <a:pPr marL="0" indent="0">
              <a:lnSpc>
                <a:spcPts val="2500"/>
              </a:lnSpc>
              <a:buNone/>
            </a:pPr>
            <a:endParaRPr lang="en-US" sz="180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401A147-C0D4-C0E5-E27E-E2A2F64C0232}"/>
              </a:ext>
            </a:extLst>
          </p:cNvPr>
          <p:cNvSpPr txBox="1">
            <a:spLocks/>
          </p:cNvSpPr>
          <p:nvPr/>
        </p:nvSpPr>
        <p:spPr bwMode="auto">
          <a:xfrm>
            <a:off x="467544" y="1412776"/>
            <a:ext cx="7923981" cy="4731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45700" rIns="91425" bIns="45700" numCol="1" anchor="t" anchorCtr="0" compatLnSpc="1">
            <a:prstTxWarp prst="textNoShape">
              <a:avLst/>
            </a:prstTxWarp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884" lvl="0" indent="-304786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766" lvl="1" indent="-285736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649" lvl="2" indent="-266687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32" lvl="3" indent="-257162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415" lvl="4" indent="-257162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297" marR="0" lvl="5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180" marR="0" lvl="6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064" marR="0" lvl="7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5946" marR="0" lvl="8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265" indent="-304165"/>
            <a:r>
              <a:rPr lang="en-CA" sz="2000" kern="0" dirty="0"/>
              <a:t>Bien des gens </a:t>
            </a:r>
            <a:r>
              <a:rPr lang="fr-CA" sz="2000" kern="0" dirty="0"/>
              <a:t>vivent leur vie comme une dinde. Ils ne s’intéressent pas à l’histoire du passé, ils pensent que ce qui va se passer demain sera pareil au jour précédent</a:t>
            </a:r>
            <a:r>
              <a:rPr lang="en-CA" sz="2000" kern="0" dirty="0"/>
              <a:t>.</a:t>
            </a:r>
          </a:p>
          <a:p>
            <a:pPr marL="342265" indent="-304165"/>
            <a:r>
              <a:rPr lang="fr-LU" sz="2000" kern="0" dirty="0"/>
              <a:t>C’est comme s’ils conduisaient en regardant dans le rétroviseur, présumant que la route devant est comme celle de derrière. </a:t>
            </a:r>
          </a:p>
          <a:p>
            <a:pPr marL="342265" indent="-304165"/>
            <a:endParaRPr lang="en-CA" sz="2000" kern="0" dirty="0"/>
          </a:p>
          <a:p>
            <a:pPr marL="342265" indent="-304165"/>
            <a:endParaRPr lang="en-CA" sz="2000" kern="0" dirty="0"/>
          </a:p>
          <a:p>
            <a:pPr marL="342265" indent="-304165"/>
            <a:endParaRPr lang="en-CA" sz="2000" kern="0" dirty="0"/>
          </a:p>
          <a:p>
            <a:pPr marL="342265" indent="-304165"/>
            <a:endParaRPr lang="en-CA" sz="2000" kern="0" dirty="0"/>
          </a:p>
          <a:p>
            <a:pPr marL="342265" indent="-304165"/>
            <a:r>
              <a:rPr lang="en-CA" sz="2000" kern="0" dirty="0" err="1"/>
              <a:t>Cela</a:t>
            </a:r>
            <a:r>
              <a:rPr lang="en-CA" sz="2000" kern="0" dirty="0"/>
              <a:t> </a:t>
            </a:r>
            <a:r>
              <a:rPr lang="en-CA" sz="2000" kern="0" dirty="0" err="1"/>
              <a:t>peut</a:t>
            </a:r>
            <a:r>
              <a:rPr lang="en-CA" sz="2000" kern="0" dirty="0"/>
              <a:t> marcher pour un temps,</a:t>
            </a:r>
            <a:r>
              <a:rPr lang="fr-CA" sz="2000" dirty="0"/>
              <a:t> mais quand la route tourne subitement, c'est la catastrophe</a:t>
            </a:r>
            <a:r>
              <a:rPr lang="en-CA" sz="2000" kern="0" dirty="0"/>
              <a:t>!</a:t>
            </a:r>
          </a:p>
          <a:p>
            <a:pPr marL="342265" indent="-304165"/>
            <a:endParaRPr lang="en-CA" sz="1800" kern="0" dirty="0"/>
          </a:p>
          <a:p>
            <a:pPr marL="342265" indent="-304165"/>
            <a:endParaRPr lang="en-CA" sz="1800" kern="0" dirty="0"/>
          </a:p>
          <a:p>
            <a:pPr marL="342265" indent="-304165"/>
            <a:endParaRPr lang="en-CA" sz="1800" kern="0" dirty="0"/>
          </a:p>
        </p:txBody>
      </p:sp>
      <p:pic>
        <p:nvPicPr>
          <p:cNvPr id="8" name="Picture 7" descr="A picture containing mirror, car mirror&#10;&#10;Description automatically generated">
            <a:extLst>
              <a:ext uri="{FF2B5EF4-FFF2-40B4-BE49-F238E27FC236}">
                <a16:creationId xmlns:a16="http://schemas.microsoft.com/office/drawing/2014/main" id="{B1DB6E87-6ACB-DB87-5FE6-D1C263383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9084" y="3254501"/>
            <a:ext cx="2667372" cy="11400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8FEEB1-9447-3CA7-F3C1-518D1B023F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5797" y="5229181"/>
            <a:ext cx="1730184" cy="14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286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350334"/>
            <a:ext cx="5073304" cy="5002757"/>
          </a:xfrm>
        </p:spPr>
        <p:txBody>
          <a:bodyPr>
            <a:noAutofit/>
          </a:bodyPr>
          <a:lstStyle/>
          <a:p>
            <a:pPr marL="0" indent="0">
              <a:spcBef>
                <a:spcPct val="20000"/>
              </a:spcBef>
              <a:spcAft>
                <a:spcPct val="25000"/>
              </a:spcAft>
              <a:buNone/>
            </a:pPr>
            <a:endParaRPr lang="en-US" sz="1800" dirty="0">
              <a:solidFill>
                <a:srgbClr val="242424"/>
              </a:solidFill>
            </a:endParaRPr>
          </a:p>
          <a:p>
            <a:pPr marL="0" indent="0">
              <a:lnSpc>
                <a:spcPts val="2500"/>
              </a:lnSpc>
              <a:buNone/>
            </a:pPr>
            <a:endParaRPr lang="en-US" sz="18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6C62611-13F2-9F55-FF6B-705719C73DC4}"/>
              </a:ext>
            </a:extLst>
          </p:cNvPr>
          <p:cNvSpPr txBox="1">
            <a:spLocks/>
          </p:cNvSpPr>
          <p:nvPr/>
        </p:nvSpPr>
        <p:spPr bwMode="auto">
          <a:xfrm>
            <a:off x="251406" y="1170433"/>
            <a:ext cx="8638967" cy="524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45700" rIns="91425" bIns="45700" numCol="1" anchor="t" anchorCtr="0" compatLnSpc="1">
            <a:prstTxWarp prst="textNoShape">
              <a:avLst/>
            </a:prstTxWarp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884" lvl="0" indent="-304786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766" lvl="1" indent="-285736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649" lvl="2" indent="-266687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32" lvl="3" indent="-257162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415" lvl="4" indent="-257162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297" marR="0" lvl="5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180" marR="0" lvl="6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064" marR="0" lvl="7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5946" marR="0" lvl="8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265" indent="-304165"/>
            <a:r>
              <a:rPr lang="fr-CA" sz="2000" kern="0" dirty="0"/>
              <a:t>Heureusement, vous n’avez plus à vous comporter comme une dinde</a:t>
            </a:r>
            <a:r>
              <a:rPr lang="en-CA" sz="2000" kern="0" dirty="0"/>
              <a:t>.</a:t>
            </a:r>
          </a:p>
          <a:p>
            <a:pPr marL="342265" indent="-304165"/>
            <a:endParaRPr lang="en-CA" sz="2000" kern="0" dirty="0"/>
          </a:p>
          <a:p>
            <a:pPr marL="342265" indent="-304165"/>
            <a:r>
              <a:rPr lang="fr-CA" sz="2000" kern="0" dirty="0"/>
              <a:t>Grâce à vos connaissances sur le cycle économique, vous pouvez </a:t>
            </a:r>
            <a:r>
              <a:rPr lang="fr-CA" sz="2000" dirty="0"/>
              <a:t>prendre des décisions sur ce qui pourrait arriver dans le futur</a:t>
            </a:r>
            <a:r>
              <a:rPr lang="en-CA" sz="2000" kern="0" dirty="0"/>
              <a:t>, </a:t>
            </a:r>
            <a:r>
              <a:rPr lang="fr-CA" sz="2000" dirty="0"/>
              <a:t>parce que vous savez ce qui s'est produit dans le passé</a:t>
            </a:r>
            <a:r>
              <a:rPr lang="en-CA" sz="2000" kern="0" dirty="0"/>
              <a:t>.</a:t>
            </a:r>
          </a:p>
          <a:p>
            <a:pPr marL="342265" indent="-304165">
              <a:buNone/>
            </a:pPr>
            <a:endParaRPr lang="en-CA" sz="2000" kern="0" dirty="0"/>
          </a:p>
          <a:p>
            <a:pPr marL="342265" indent="-304165"/>
            <a:r>
              <a:rPr lang="fr-CA" sz="2000" kern="0" dirty="0"/>
              <a:t>Dans cette activité, vous aurez </a:t>
            </a:r>
            <a:r>
              <a:rPr lang="en-CA" sz="2000" kern="0" dirty="0"/>
              <a:t>3 </a:t>
            </a:r>
            <a:r>
              <a:rPr lang="fr-FR" sz="2000" dirty="0"/>
              <a:t>scénarios différents</a:t>
            </a:r>
            <a:r>
              <a:rPr lang="en-CA" sz="2000" kern="0" dirty="0"/>
              <a:t>:</a:t>
            </a:r>
          </a:p>
          <a:p>
            <a:pPr marL="685165" lvl="1" indent="-285115"/>
            <a:r>
              <a:rPr lang="fr-CA" sz="2000" dirty="0"/>
              <a:t>Un plan financier si vous êtes aux études</a:t>
            </a:r>
          </a:p>
          <a:p>
            <a:pPr marL="685165" lvl="1" indent="-285115"/>
            <a:r>
              <a:rPr lang="fr-CA" sz="2000" dirty="0"/>
              <a:t>Un plan financier si vous travaillez</a:t>
            </a:r>
          </a:p>
          <a:p>
            <a:pPr marL="685165" lvl="1" indent="-285115"/>
            <a:r>
              <a:rPr lang="fr-CA" sz="2000" dirty="0"/>
              <a:t>Un plan financier si vous travaillez </a:t>
            </a:r>
            <a:r>
              <a:rPr lang="fr-FR" sz="2000" dirty="0"/>
              <a:t>pendant vos études</a:t>
            </a:r>
            <a:endParaRPr lang="en-CA" sz="2000" kern="0" dirty="0"/>
          </a:p>
          <a:p>
            <a:pPr marL="685165" lvl="1" indent="-285115"/>
            <a:endParaRPr lang="en-CA" sz="2000" kern="0" dirty="0"/>
          </a:p>
          <a:p>
            <a:pPr marL="342265" indent="-304165"/>
            <a:r>
              <a:rPr lang="en-CA" sz="2000" kern="0" dirty="0"/>
              <a:t>Pour </a:t>
            </a:r>
            <a:r>
              <a:rPr lang="en-CA" sz="2000" kern="0" dirty="0" err="1"/>
              <a:t>chaque</a:t>
            </a:r>
            <a:r>
              <a:rPr lang="en-CA" sz="2000" kern="0" dirty="0"/>
              <a:t> plan, </a:t>
            </a:r>
            <a:r>
              <a:rPr lang="en-CA" sz="2000" kern="0" dirty="0" err="1"/>
              <a:t>vous</a:t>
            </a:r>
            <a:r>
              <a:rPr lang="en-CA" sz="2000" kern="0" dirty="0"/>
              <a:t> </a:t>
            </a:r>
            <a:r>
              <a:rPr lang="fr-CA" sz="2000" kern="0" dirty="0"/>
              <a:t>allez</a:t>
            </a:r>
            <a:r>
              <a:rPr lang="en-CA" sz="2000" kern="0" dirty="0"/>
              <a:t> </a:t>
            </a:r>
            <a:r>
              <a:rPr lang="en-CA" sz="2000" kern="0" dirty="0" err="1"/>
              <a:t>vérifier</a:t>
            </a:r>
            <a:r>
              <a:rPr lang="fr-CA" sz="2000" dirty="0"/>
              <a:t> comment votre plan financier changera, que vous soyez en période d’expansion ou de contraction économique</a:t>
            </a:r>
            <a:r>
              <a:rPr lang="en-CA" sz="2000" kern="0" dirty="0"/>
              <a:t>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7B23F55-2B64-9F47-750A-36C50EDC28BC}"/>
              </a:ext>
            </a:extLst>
          </p:cNvPr>
          <p:cNvSpPr txBox="1">
            <a:spLocks/>
          </p:cNvSpPr>
          <p:nvPr/>
        </p:nvSpPr>
        <p:spPr bwMode="auto">
          <a:xfrm>
            <a:off x="251406" y="216043"/>
            <a:ext cx="8638967" cy="10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45700" rIns="91425" bIns="45700" numCol="1" anchor="ctr" anchorCtr="0" compatLnSpc="1">
            <a:prstTxWarp prst="textNoShape">
              <a:avLst/>
            </a:prstTxWarp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lvl="1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lvl="2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lvl="3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lvl="4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CA" sz="3600" kern="0"/>
              <a:t>Ne soyez pas comme la dinde!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3641794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06" y="216042"/>
            <a:ext cx="8638967" cy="1325563"/>
          </a:xfrm>
        </p:spPr>
        <p:txBody>
          <a:bodyPr>
            <a:normAutofit/>
          </a:bodyPr>
          <a:lstStyle/>
          <a:p>
            <a:r>
              <a:rPr lang="fr-FR" sz="3600" dirty="0"/>
              <a:t>Planification financière en fonction du cycle économique</a:t>
            </a:r>
            <a:endParaRPr lang="en-CA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350334"/>
            <a:ext cx="5073304" cy="5002757"/>
          </a:xfrm>
        </p:spPr>
        <p:txBody>
          <a:bodyPr>
            <a:noAutofit/>
          </a:bodyPr>
          <a:lstStyle/>
          <a:p>
            <a:pPr marL="0" indent="0">
              <a:spcBef>
                <a:spcPct val="20000"/>
              </a:spcBef>
              <a:spcAft>
                <a:spcPct val="25000"/>
              </a:spcAft>
              <a:buNone/>
            </a:pPr>
            <a:endParaRPr lang="en-US" sz="1800">
              <a:solidFill>
                <a:srgbClr val="242424"/>
              </a:solidFill>
            </a:endParaRPr>
          </a:p>
          <a:p>
            <a:pPr marL="0" indent="0">
              <a:lnSpc>
                <a:spcPts val="2500"/>
              </a:lnSpc>
              <a:buNone/>
            </a:pPr>
            <a:endParaRPr lang="en-US" sz="180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50B6215-1965-C158-3920-3F233DD6EB01}"/>
              </a:ext>
            </a:extLst>
          </p:cNvPr>
          <p:cNvSpPr txBox="1">
            <a:spLocks/>
          </p:cNvSpPr>
          <p:nvPr/>
        </p:nvSpPr>
        <p:spPr bwMode="auto">
          <a:xfrm>
            <a:off x="251406" y="1541604"/>
            <a:ext cx="8563410" cy="4914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45700" rIns="91425" bIns="45700" numCol="1" anchor="t" anchorCtr="0" compatLnSpc="1">
            <a:prstTxWarp prst="textNoShape">
              <a:avLst/>
            </a:prstTxWarp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884" lvl="0" indent="-304786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766" lvl="1" indent="-285736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649" lvl="2" indent="-266687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32" lvl="3" indent="-257162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415" lvl="4" indent="-257162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297" marR="0" lvl="5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180" marR="0" lvl="6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064" marR="0" lvl="7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5946" marR="0" lvl="8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265" indent="-304165">
              <a:lnSpc>
                <a:spcPts val="2600"/>
              </a:lnSpc>
              <a:buSzPct val="100000"/>
              <a:buFontTx/>
              <a:buAutoNum type="arabicParenR"/>
            </a:pPr>
            <a:r>
              <a:rPr lang="fr-FR" sz="2000" kern="0" dirty="0"/>
              <a:t>Choisissez l’un de ces scénarios</a:t>
            </a:r>
            <a:r>
              <a:rPr lang="en-US" sz="2000" kern="0" dirty="0"/>
              <a:t>:</a:t>
            </a:r>
          </a:p>
          <a:p>
            <a:pPr marL="38100" indent="0">
              <a:lnSpc>
                <a:spcPts val="2600"/>
              </a:lnSpc>
              <a:buNone/>
            </a:pPr>
            <a:r>
              <a:rPr lang="en-US" sz="2000" kern="0" dirty="0"/>
              <a:t>               a. </a:t>
            </a:r>
            <a:r>
              <a:rPr lang="fr-FR" sz="2000" dirty="0"/>
              <a:t>gagner de l'argent seulement</a:t>
            </a:r>
            <a:endParaRPr lang="en-US" sz="2000" dirty="0"/>
          </a:p>
          <a:p>
            <a:pPr marL="38100" indent="0">
              <a:lnSpc>
                <a:spcPts val="2600"/>
              </a:lnSpc>
              <a:buNone/>
            </a:pPr>
            <a:r>
              <a:rPr lang="en-US" sz="2000" kern="0" dirty="0"/>
              <a:t>               b. les </a:t>
            </a:r>
            <a:r>
              <a:rPr lang="en-US" sz="2000" kern="0" dirty="0" err="1"/>
              <a:t>études</a:t>
            </a:r>
            <a:r>
              <a:rPr lang="en-US" sz="2000" kern="0" dirty="0"/>
              <a:t> </a:t>
            </a:r>
            <a:r>
              <a:rPr lang="en-US" sz="2000" kern="0" dirty="0" err="1"/>
              <a:t>seulement</a:t>
            </a:r>
            <a:r>
              <a:rPr lang="en-US" sz="2000" kern="0" dirty="0"/>
              <a:t> </a:t>
            </a:r>
            <a:endParaRPr lang="en-US" sz="2000" dirty="0"/>
          </a:p>
          <a:p>
            <a:pPr marL="38100" indent="0">
              <a:lnSpc>
                <a:spcPts val="2600"/>
              </a:lnSpc>
              <a:buNone/>
            </a:pPr>
            <a:r>
              <a:rPr lang="en-US" sz="2000" kern="0" dirty="0"/>
              <a:t>               c. </a:t>
            </a:r>
            <a:r>
              <a:rPr lang="en-US" sz="2000" kern="0" dirty="0" err="1"/>
              <a:t>étudier</a:t>
            </a:r>
            <a:r>
              <a:rPr lang="en-US" sz="2000" kern="0" dirty="0"/>
              <a:t> et </a:t>
            </a:r>
            <a:r>
              <a:rPr lang="en-US" sz="2000" kern="0" dirty="0" err="1"/>
              <a:t>gagner</a:t>
            </a:r>
            <a:r>
              <a:rPr lang="en-US" sz="2000" kern="0" dirty="0"/>
              <a:t> de </a:t>
            </a:r>
            <a:r>
              <a:rPr lang="en-US" sz="2000" kern="0" dirty="0" err="1"/>
              <a:t>l’argent</a:t>
            </a:r>
            <a:r>
              <a:rPr lang="en-US" sz="2000" kern="0" dirty="0"/>
              <a:t> </a:t>
            </a:r>
            <a:endParaRPr lang="en-US" sz="2000" dirty="0"/>
          </a:p>
          <a:p>
            <a:pPr marL="38100" indent="0">
              <a:lnSpc>
                <a:spcPts val="2600"/>
              </a:lnSpc>
              <a:buNone/>
            </a:pPr>
            <a:r>
              <a:rPr lang="fr-CA" sz="2000" kern="0" dirty="0"/>
              <a:t>Si vous voulez, vous pouvez choisir le scénario que vous aimeriez poursuivre à l’avenir</a:t>
            </a:r>
            <a:r>
              <a:rPr lang="en-US" sz="2000" kern="0" dirty="0"/>
              <a:t>.</a:t>
            </a:r>
            <a:endParaRPr lang="en-US" sz="2000" dirty="0"/>
          </a:p>
          <a:p>
            <a:pPr marL="342265" indent="-304165">
              <a:lnSpc>
                <a:spcPts val="2600"/>
              </a:lnSpc>
              <a:buFont typeface="Arial" panose="020B0604020202020204" pitchFamily="34" charset="0"/>
              <a:buAutoNum type="arabicParenR"/>
            </a:pPr>
            <a:endParaRPr lang="en-US" sz="2000" kern="0" dirty="0"/>
          </a:p>
          <a:p>
            <a:pPr marL="38100" indent="0">
              <a:lnSpc>
                <a:spcPts val="2600"/>
              </a:lnSpc>
              <a:buNone/>
            </a:pPr>
            <a:r>
              <a:rPr lang="en-US" sz="2000" kern="0" dirty="0"/>
              <a:t>2) </a:t>
            </a:r>
            <a:r>
              <a:rPr lang="fr-CA" sz="2000" kern="0" dirty="0"/>
              <a:t>Décrivez</a:t>
            </a:r>
            <a:r>
              <a:rPr lang="en-US" sz="2000" kern="0" dirty="0"/>
              <a:t> </a:t>
            </a:r>
            <a:r>
              <a:rPr lang="fr-CA" sz="2000" dirty="0"/>
              <a:t>comment vous allez planifier pour chacun de ces scénarios</a:t>
            </a:r>
            <a:r>
              <a:rPr lang="en-US" sz="2000" kern="0" dirty="0"/>
              <a:t>: </a:t>
            </a:r>
            <a:r>
              <a:rPr lang="fr-CA" sz="2000" dirty="0"/>
              <a:t>comment obtiendrez-vous de l'argent pour subvenir à vos besoins, et comment allez-vous budgéter pour chacune des trois options</a:t>
            </a:r>
            <a:r>
              <a:rPr lang="en-US" sz="2000" kern="0" dirty="0"/>
              <a:t>.</a:t>
            </a:r>
          </a:p>
          <a:p>
            <a:pPr marL="342265" indent="-304165">
              <a:lnSpc>
                <a:spcPts val="2600"/>
              </a:lnSpc>
              <a:buAutoNum type="arabicParenR"/>
            </a:pPr>
            <a:endParaRPr 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41319338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06" y="216042"/>
            <a:ext cx="8638967" cy="1325563"/>
          </a:xfrm>
        </p:spPr>
        <p:txBody>
          <a:bodyPr>
            <a:normAutofit/>
          </a:bodyPr>
          <a:lstStyle/>
          <a:p>
            <a:r>
              <a:rPr lang="fr-FR" sz="3600" dirty="0"/>
              <a:t>Planification financière en fonction du cycle économique</a:t>
            </a:r>
            <a:endParaRPr lang="en-CA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350334"/>
            <a:ext cx="5073304" cy="5002757"/>
          </a:xfrm>
        </p:spPr>
        <p:txBody>
          <a:bodyPr>
            <a:noAutofit/>
          </a:bodyPr>
          <a:lstStyle/>
          <a:p>
            <a:pPr marL="0" indent="0">
              <a:spcBef>
                <a:spcPct val="20000"/>
              </a:spcBef>
              <a:spcAft>
                <a:spcPct val="25000"/>
              </a:spcAft>
              <a:buNone/>
            </a:pPr>
            <a:endParaRPr lang="en-US" sz="1800" dirty="0">
              <a:solidFill>
                <a:srgbClr val="242424"/>
              </a:solidFill>
            </a:endParaRPr>
          </a:p>
          <a:p>
            <a:pPr marL="0" indent="0">
              <a:lnSpc>
                <a:spcPts val="2500"/>
              </a:lnSpc>
              <a:buNone/>
            </a:pPr>
            <a:endParaRPr lang="en-US" sz="18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50B6215-1965-C158-3920-3F233DD6EB01}"/>
              </a:ext>
            </a:extLst>
          </p:cNvPr>
          <p:cNvSpPr txBox="1">
            <a:spLocks/>
          </p:cNvSpPr>
          <p:nvPr/>
        </p:nvSpPr>
        <p:spPr bwMode="auto">
          <a:xfrm>
            <a:off x="320040" y="1541605"/>
            <a:ext cx="8485632" cy="4811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45700" rIns="91425" bIns="45700" numCol="1" anchor="t" anchorCtr="0" compatLnSpc="1">
            <a:prstTxWarp prst="textNoShape">
              <a:avLst/>
            </a:prstTxWarp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884" lvl="0" indent="-304786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766" lvl="1" indent="-285736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649" lvl="2" indent="-266687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32" lvl="3" indent="-257162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415" lvl="4" indent="-257162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297" marR="0" lvl="5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180" marR="0" lvl="6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064" marR="0" lvl="7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5946" marR="0" lvl="8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>
              <a:lnSpc>
                <a:spcPts val="2600"/>
              </a:lnSpc>
              <a:buNone/>
            </a:pPr>
            <a:r>
              <a:rPr lang="en-US" sz="2000" kern="0" dirty="0"/>
              <a:t>3) </a:t>
            </a:r>
            <a:r>
              <a:rPr lang="fr-CA" sz="2000" dirty="0"/>
              <a:t>Décrivez la situation dans laquelle vous seriez lors d'une contraction ou d'une expansion économique. Pour étayer votre analyse, utilisez les informations que vous avez sur la contraction et l’expansion</a:t>
            </a:r>
            <a:r>
              <a:rPr lang="en-US" sz="2000" kern="0" dirty="0"/>
              <a:t>. </a:t>
            </a:r>
            <a:r>
              <a:rPr lang="fr-FR" sz="2000" kern="0" dirty="0"/>
              <a:t>Indiquez les aspects à la fois positifs et négatifs </a:t>
            </a:r>
            <a:r>
              <a:rPr lang="en-US" sz="2000" kern="0" dirty="0"/>
              <a:t>pour </a:t>
            </a:r>
            <a:r>
              <a:rPr lang="fr-ML" sz="2000" kern="0" dirty="0"/>
              <a:t>chacune d’elles</a:t>
            </a:r>
            <a:r>
              <a:rPr lang="en-US" sz="2000" kern="0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256820192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06" y="216043"/>
            <a:ext cx="8638967" cy="1029434"/>
          </a:xfrm>
        </p:spPr>
        <p:txBody>
          <a:bodyPr>
            <a:normAutofit/>
          </a:bodyPr>
          <a:lstStyle/>
          <a:p>
            <a:r>
              <a:rPr lang="en-CA" sz="3600" dirty="0"/>
              <a:t>Introduction aux plans financiers: </a:t>
            </a:r>
            <a:r>
              <a:rPr lang="fr-CA" sz="3600" dirty="0"/>
              <a:t>tâche</a:t>
            </a:r>
            <a:endParaRPr lang="fr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350334"/>
            <a:ext cx="5073304" cy="5002757"/>
          </a:xfrm>
        </p:spPr>
        <p:txBody>
          <a:bodyPr>
            <a:noAutofit/>
          </a:bodyPr>
          <a:lstStyle/>
          <a:p>
            <a:pPr marL="0" indent="0">
              <a:spcBef>
                <a:spcPct val="20000"/>
              </a:spcBef>
              <a:spcAft>
                <a:spcPct val="25000"/>
              </a:spcAft>
              <a:buNone/>
            </a:pPr>
            <a:endParaRPr lang="en-US" sz="1800">
              <a:solidFill>
                <a:srgbClr val="242424"/>
              </a:solidFill>
            </a:endParaRPr>
          </a:p>
          <a:p>
            <a:pPr marL="0" indent="0">
              <a:lnSpc>
                <a:spcPts val="2500"/>
              </a:lnSpc>
              <a:buNone/>
            </a:pPr>
            <a:endParaRPr lang="en-US" sz="180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99AED10-1FF1-FF0B-D7DC-7AAFDB516DE4}"/>
              </a:ext>
            </a:extLst>
          </p:cNvPr>
          <p:cNvSpPr txBox="1">
            <a:spLocks/>
          </p:cNvSpPr>
          <p:nvPr/>
        </p:nvSpPr>
        <p:spPr bwMode="auto">
          <a:xfrm>
            <a:off x="338328" y="1245477"/>
            <a:ext cx="8476488" cy="5002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45700" rIns="91425" bIns="45700" numCol="1" anchor="t" anchorCtr="0" compatLnSpc="1">
            <a:prstTxWarp prst="textNoShape">
              <a:avLst/>
            </a:prstTxWarp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884" lvl="0" indent="-304786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766" lvl="1" indent="-285736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649" lvl="2" indent="-266687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32" lvl="3" indent="-257162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415" lvl="4" indent="-257162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297" marR="0" lvl="5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180" marR="0" lvl="6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064" marR="0" lvl="7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5946" marR="0" lvl="8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265" indent="-304165"/>
            <a:r>
              <a:rPr lang="fr-CA" sz="1800" kern="0" dirty="0">
                <a:ea typeface="MS PGothic"/>
              </a:rPr>
              <a:t>Complétez</a:t>
            </a:r>
            <a:r>
              <a:rPr lang="en-CA" sz="1800" kern="0" dirty="0">
                <a:ea typeface="MS PGothic"/>
              </a:rPr>
              <a:t> les questions sur </a:t>
            </a:r>
            <a:r>
              <a:rPr lang="en-CA" sz="1800" kern="0" dirty="0" err="1">
                <a:ea typeface="MS PGothic"/>
              </a:rPr>
              <a:t>votre</a:t>
            </a:r>
            <a:r>
              <a:rPr lang="en-CA" sz="1800" kern="0" dirty="0">
                <a:ea typeface="MS PGothic"/>
              </a:rPr>
              <a:t> </a:t>
            </a:r>
            <a:r>
              <a:rPr lang="en-CA" sz="1800" kern="0" dirty="0" err="1">
                <a:ea typeface="MS PGothic"/>
              </a:rPr>
              <a:t>tableur</a:t>
            </a:r>
            <a:r>
              <a:rPr lang="en-CA" sz="1800" kern="0" dirty="0">
                <a:ea typeface="MS PGothic"/>
              </a:rPr>
              <a:t> Excel </a:t>
            </a:r>
            <a:r>
              <a:rPr lang="en-CA" sz="1800" kern="0" dirty="0" err="1">
                <a:ea typeface="MS PGothic"/>
              </a:rPr>
              <a:t>ou</a:t>
            </a:r>
            <a:r>
              <a:rPr lang="en-CA" sz="1800" kern="0" dirty="0">
                <a:ea typeface="MS PGothic"/>
              </a:rPr>
              <a:t> Google Sheet </a:t>
            </a:r>
            <a:r>
              <a:rPr lang="en-CA" sz="2000" b="1" i="0" dirty="0">
                <a:solidFill>
                  <a:srgbClr val="040C28"/>
                </a:solidFill>
                <a:effectLst/>
                <a:latin typeface="+mj-lt"/>
              </a:rPr>
              <a:t>« </a:t>
            </a:r>
            <a:r>
              <a:rPr lang="en-CA" sz="1800" b="1" kern="0" dirty="0">
                <a:ea typeface="MS PGothic"/>
              </a:rPr>
              <a:t>Planification financière </a:t>
            </a:r>
            <a:r>
              <a:rPr lang="en-CA" sz="2000" b="1" dirty="0">
                <a:solidFill>
                  <a:srgbClr val="040C28"/>
                </a:solidFill>
                <a:latin typeface="+mj-lt"/>
              </a:rPr>
              <a:t>»</a:t>
            </a:r>
            <a:r>
              <a:rPr lang="en-CA" sz="1800" b="1" kern="0" dirty="0">
                <a:ea typeface="MS PGothic"/>
              </a:rPr>
              <a:t> </a:t>
            </a:r>
            <a:r>
              <a:rPr lang="en-CA" sz="1800" kern="0" dirty="0">
                <a:ea typeface="MS PGothic"/>
              </a:rPr>
              <a:t>pour chacun des </a:t>
            </a:r>
            <a:r>
              <a:rPr lang="fr-CA" sz="1800" kern="0" dirty="0">
                <a:ea typeface="MS PGothic"/>
              </a:rPr>
              <a:t>scénarios choisis</a:t>
            </a:r>
            <a:r>
              <a:rPr lang="en-CA" sz="1800" kern="0" dirty="0">
                <a:ea typeface="MS PGothic"/>
              </a:rPr>
              <a:t>. (</a:t>
            </a:r>
            <a:r>
              <a:rPr lang="en-CA" sz="1800" kern="0" dirty="0" err="1">
                <a:ea typeface="MS PGothic"/>
              </a:rPr>
              <a:t>Téléchargez</a:t>
            </a:r>
            <a:r>
              <a:rPr lang="en-CA" sz="1800" kern="0" dirty="0">
                <a:ea typeface="MS PGothic"/>
              </a:rPr>
              <a:t> à </a:t>
            </a:r>
            <a:r>
              <a:rPr lang="en-CA" sz="1800" kern="0" dirty="0" err="1">
                <a:ea typeface="MS PGothic"/>
              </a:rPr>
              <a:t>l’adresse</a:t>
            </a:r>
            <a:r>
              <a:rPr lang="en-CA" sz="1800" kern="0" dirty="0">
                <a:ea typeface="MS PGothic"/>
              </a:rPr>
              <a:t> </a:t>
            </a:r>
            <a:r>
              <a:rPr lang="en-CA" sz="1800" kern="0" dirty="0" err="1">
                <a:ea typeface="MS PGothic"/>
              </a:rPr>
              <a:t>suivante</a:t>
            </a:r>
            <a:r>
              <a:rPr lang="en-CA" sz="1800" kern="0" dirty="0">
                <a:ea typeface="MS PGothic"/>
              </a:rPr>
              <a:t> : </a:t>
            </a:r>
            <a:r>
              <a:rPr lang="en-CA" sz="1800" kern="0" dirty="0">
                <a:ea typeface="MS PGothic"/>
                <a:hlinkClick r:id="rId2"/>
              </a:rPr>
              <a:t>https://www.litteratieensemble.ca/Ressources</a:t>
            </a:r>
            <a:r>
              <a:rPr lang="en-CA" sz="1800" kern="0" dirty="0">
                <a:ea typeface="MS PGothic"/>
              </a:rPr>
              <a:t>)</a:t>
            </a:r>
          </a:p>
          <a:p>
            <a:pPr marL="38100" indent="0">
              <a:buNone/>
            </a:pPr>
            <a:endParaRPr lang="en-CA" sz="1800" kern="0" dirty="0"/>
          </a:p>
          <a:p>
            <a:pPr marL="342265" indent="-304165"/>
            <a:r>
              <a:rPr lang="fr-CA" sz="1800" dirty="0"/>
              <a:t>N'oubliez pas de remplir les sections tant pour l’expansion que la contraction économique</a:t>
            </a:r>
            <a:r>
              <a:rPr lang="en-CA" sz="1800" kern="0" dirty="0">
                <a:ea typeface="MS PGothic"/>
              </a:rPr>
              <a:t>.</a:t>
            </a:r>
          </a:p>
          <a:p>
            <a:pPr marL="342265" indent="-304165"/>
            <a:endParaRPr lang="en-CA" sz="1800" kern="0" dirty="0"/>
          </a:p>
          <a:p>
            <a:pPr marL="342265" indent="-304165"/>
            <a:r>
              <a:rPr lang="fr-CA" sz="1800" dirty="0"/>
              <a:t>Essayez de trouver au moins trois idées pour chacune de ces</a:t>
            </a:r>
            <a:r>
              <a:rPr lang="en-CA" sz="1800" kern="0" dirty="0">
                <a:ea typeface="MS PGothic"/>
              </a:rPr>
              <a:t> questions.</a:t>
            </a:r>
          </a:p>
          <a:p>
            <a:pPr marL="342265" indent="-304165"/>
            <a:endParaRPr lang="en-CA" sz="1800" kern="0" dirty="0"/>
          </a:p>
          <a:p>
            <a:pPr marL="342265" indent="-304165"/>
            <a:r>
              <a:rPr lang="fr-FR" sz="1800" dirty="0"/>
              <a:t>N’oubliez pas</a:t>
            </a:r>
            <a:r>
              <a:rPr lang="fr-CA" sz="1800" dirty="0"/>
              <a:t> qu'il y a des aspects positifs et négatifs pour chaque scénario: </a:t>
            </a:r>
            <a:r>
              <a:rPr lang="en-CA" sz="1800" kern="0" dirty="0">
                <a:ea typeface="MS PGothic"/>
              </a:rPr>
              <a:t>expansion </a:t>
            </a:r>
            <a:r>
              <a:rPr lang="fr-CA" sz="1800" dirty="0"/>
              <a:t>économique </a:t>
            </a:r>
            <a:r>
              <a:rPr lang="en-CA" sz="1800" kern="0" dirty="0">
                <a:ea typeface="MS PGothic"/>
              </a:rPr>
              <a:t>et contraction </a:t>
            </a:r>
            <a:r>
              <a:rPr lang="fr-CA" sz="1800" dirty="0"/>
              <a:t>économique</a:t>
            </a:r>
            <a:r>
              <a:rPr lang="en-CA" sz="1800" kern="0" dirty="0">
                <a:ea typeface="MS PGothic"/>
              </a:rPr>
              <a:t>.</a:t>
            </a:r>
          </a:p>
          <a:p>
            <a:pPr marL="342265" indent="-304165"/>
            <a:endParaRPr lang="en-CA" sz="1800" kern="0" dirty="0"/>
          </a:p>
          <a:p>
            <a:pPr marL="342265" indent="-304165"/>
            <a:r>
              <a:rPr lang="fr-CA" sz="1800" dirty="0"/>
              <a:t>Soyez créatif dans vos réponses et vos idées</a:t>
            </a:r>
            <a:r>
              <a:rPr lang="en-CA" sz="1800" kern="0" dirty="0">
                <a:ea typeface="MS PGothic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43552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5DF9190-71F6-B635-8FC9-D8B96C398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1071" y="2016480"/>
            <a:ext cx="7923212" cy="685800"/>
          </a:xfrm>
        </p:spPr>
        <p:txBody>
          <a:bodyPr>
            <a:normAutofit fontScale="90000"/>
          </a:bodyPr>
          <a:lstStyle/>
          <a:p>
            <a:r>
              <a:rPr lang="en-US" sz="7200" b="1" dirty="0" err="1">
                <a:latin typeface="Dreaming Outloud Pro" panose="03050502040302030504" pitchFamily="66" charset="0"/>
                <a:ea typeface="MS PGothic"/>
                <a:cs typeface="Dreaming Outloud Pro" panose="03050502040302030504" pitchFamily="66" charset="0"/>
              </a:rPr>
              <a:t>Partie</a:t>
            </a:r>
            <a:endParaRPr lang="en-US" sz="7200" b="1" dirty="0">
              <a:latin typeface="Dreaming Outloud Pro" panose="03050502040302030504" pitchFamily="66" charset="0"/>
              <a:ea typeface="MS PGothic"/>
              <a:cs typeface="Dreaming Outloud Pro" panose="03050502040302030504" pitchFamily="66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371492C-06FF-D5D7-00A6-8BAD743AAF04}"/>
              </a:ext>
            </a:extLst>
          </p:cNvPr>
          <p:cNvSpPr txBox="1">
            <a:spLocks/>
          </p:cNvSpPr>
          <p:nvPr/>
        </p:nvSpPr>
        <p:spPr bwMode="auto">
          <a:xfrm>
            <a:off x="20874" y="4468461"/>
            <a:ext cx="9102251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477E27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477E27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477E27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477E27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477E27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477E27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477E27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477E27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477E27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6000" kern="0" dirty="0">
                <a:latin typeface="Aharoni" panose="02010803020104030203" pitchFamily="2" charset="-79"/>
                <a:ea typeface="MS PGothic"/>
                <a:cs typeface="Aharoni" panose="02010803020104030203" pitchFamily="2" charset="-79"/>
              </a:rPr>
              <a:t>Les rudiments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CF2B43-7055-9887-7646-A595578B05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8031" y="806342"/>
            <a:ext cx="2314898" cy="268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65223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06" y="216042"/>
            <a:ext cx="8638967" cy="1124027"/>
          </a:xfrm>
        </p:spPr>
        <p:txBody>
          <a:bodyPr>
            <a:normAutofit/>
          </a:bodyPr>
          <a:lstStyle/>
          <a:p>
            <a:r>
              <a:rPr lang="fr-FR" sz="3600" dirty="0"/>
              <a:t>Étudier seulement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350334"/>
            <a:ext cx="5073304" cy="5002757"/>
          </a:xfrm>
        </p:spPr>
        <p:txBody>
          <a:bodyPr>
            <a:noAutofit/>
          </a:bodyPr>
          <a:lstStyle/>
          <a:p>
            <a:pPr marL="0" indent="0">
              <a:spcBef>
                <a:spcPct val="20000"/>
              </a:spcBef>
              <a:spcAft>
                <a:spcPct val="25000"/>
              </a:spcAft>
              <a:buNone/>
            </a:pPr>
            <a:endParaRPr lang="en-US" sz="1800">
              <a:solidFill>
                <a:srgbClr val="242424"/>
              </a:solidFill>
            </a:endParaRPr>
          </a:p>
          <a:p>
            <a:pPr marL="0" indent="0">
              <a:lnSpc>
                <a:spcPts val="2500"/>
              </a:lnSpc>
              <a:buNone/>
            </a:pPr>
            <a:endParaRPr lang="en-US" sz="180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AA5348B-8204-9B79-5B59-E3F28EE3B502}"/>
              </a:ext>
            </a:extLst>
          </p:cNvPr>
          <p:cNvSpPr txBox="1">
            <a:spLocks/>
          </p:cNvSpPr>
          <p:nvPr/>
        </p:nvSpPr>
        <p:spPr bwMode="auto">
          <a:xfrm>
            <a:off x="251406" y="1412776"/>
            <a:ext cx="8554266" cy="4950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45700" rIns="91425" bIns="45700" numCol="1" anchor="t" anchorCtr="0" compatLnSpc="1">
            <a:prstTxWarp prst="textNoShape">
              <a:avLst/>
            </a:prstTxWarp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884" lvl="0" indent="-304786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766" lvl="1" indent="-285736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649" lvl="2" indent="-266687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32" lvl="3" indent="-257162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415" lvl="4" indent="-257162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297" marR="0" lvl="5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180" marR="0" lvl="6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064" marR="0" lvl="7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5946" marR="0" lvl="8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None/>
            </a:pPr>
            <a:r>
              <a:rPr lang="fr-CA" sz="1800" b="1" kern="0" dirty="0">
                <a:ea typeface="MS PGothic"/>
              </a:rPr>
              <a:t>Dans ce scénario, vous planifiez étudier à temps plein </a:t>
            </a:r>
            <a:r>
              <a:rPr lang="en-CA" sz="1800" kern="0" dirty="0">
                <a:ea typeface="MS PGothic"/>
              </a:rPr>
              <a:t>(</a:t>
            </a:r>
            <a:r>
              <a:rPr lang="fr-CA" sz="1800" dirty="0"/>
              <a:t>pas de travail à temps partiel).</a:t>
            </a:r>
            <a:endParaRPr lang="en-US" sz="1800" kern="0" dirty="0"/>
          </a:p>
          <a:p>
            <a:pPr marL="0" indent="0">
              <a:buFont typeface="Arial" panose="020B0604020202020204" pitchFamily="34" charset="0"/>
              <a:buNone/>
            </a:pPr>
            <a:endParaRPr lang="en-CA" sz="1800" kern="0" dirty="0">
              <a:ea typeface="MS PGothic"/>
            </a:endParaRPr>
          </a:p>
          <a:p>
            <a:pPr marL="0" indent="0">
              <a:buNone/>
            </a:pPr>
            <a:r>
              <a:rPr lang="fr-CA" sz="1800" dirty="0"/>
              <a:t>Les objectifs financiers communs pour</a:t>
            </a:r>
            <a:r>
              <a:rPr lang="en-CA" sz="1800" kern="0" dirty="0">
                <a:ea typeface="MS PGothic"/>
              </a:rPr>
              <a:t> le </a:t>
            </a:r>
            <a:r>
              <a:rPr lang="fr-CA" sz="1800" kern="0" dirty="0">
                <a:ea typeface="MS PGothic"/>
              </a:rPr>
              <a:t>scénario</a:t>
            </a:r>
            <a:r>
              <a:rPr lang="en-CA" sz="1800" kern="0" dirty="0">
                <a:ea typeface="MS PGothic"/>
              </a:rPr>
              <a:t> </a:t>
            </a:r>
            <a:r>
              <a:rPr lang="fr-CA" sz="1800" b="1" kern="0" dirty="0">
                <a:ea typeface="MS PGothic"/>
              </a:rPr>
              <a:t>Étudier seulement </a:t>
            </a:r>
            <a:r>
              <a:rPr lang="en-CA" sz="1800" kern="0" dirty="0" err="1">
                <a:ea typeface="MS PGothic"/>
              </a:rPr>
              <a:t>sont</a:t>
            </a:r>
            <a:r>
              <a:rPr lang="en-CA" sz="1800" kern="0" dirty="0">
                <a:ea typeface="MS PGothic"/>
              </a:rPr>
              <a:t>:</a:t>
            </a:r>
            <a:endParaRPr lang="en-CA" sz="1800" kern="0" dirty="0"/>
          </a:p>
          <a:p>
            <a:pPr marL="685165" lvl="1" indent="-285115">
              <a:buFont typeface="Wingdings"/>
              <a:buChar char="q"/>
            </a:pPr>
            <a:r>
              <a:rPr lang="en-CA" sz="1800" kern="0" dirty="0" err="1">
                <a:ea typeface="MS PGothic"/>
              </a:rPr>
              <a:t>Obtenir</a:t>
            </a:r>
            <a:r>
              <a:rPr lang="en-CA" sz="1800" kern="0" dirty="0">
                <a:ea typeface="MS PGothic"/>
              </a:rPr>
              <a:t> un </a:t>
            </a:r>
            <a:r>
              <a:rPr lang="fr-CA" sz="1800" kern="0" dirty="0">
                <a:ea typeface="MS PGothic"/>
              </a:rPr>
              <a:t>diplôme</a:t>
            </a:r>
            <a:r>
              <a:rPr lang="en-CA" sz="1800" kern="0" dirty="0">
                <a:ea typeface="MS PGothic"/>
              </a:rPr>
              <a:t> avec un minimum de </a:t>
            </a:r>
            <a:r>
              <a:rPr lang="en-CA" sz="1800" kern="0" dirty="0" err="1">
                <a:ea typeface="MS PGothic"/>
              </a:rPr>
              <a:t>dette</a:t>
            </a:r>
            <a:r>
              <a:rPr lang="en-CA" sz="1800" kern="0" dirty="0">
                <a:ea typeface="MS PGothic"/>
              </a:rPr>
              <a:t>.</a:t>
            </a:r>
          </a:p>
          <a:p>
            <a:pPr marL="685165" lvl="1" indent="-285115">
              <a:buFont typeface="Wingdings"/>
              <a:buChar char="q"/>
            </a:pPr>
            <a:r>
              <a:rPr lang="fr-FR" sz="1800" dirty="0"/>
              <a:t>Vivre selon vos moyens</a:t>
            </a:r>
            <a:r>
              <a:rPr lang="en-CA" sz="1800" kern="0" dirty="0">
                <a:ea typeface="MS PGothic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CA" sz="1800" kern="0" dirty="0">
              <a:ea typeface="MS PGothic"/>
            </a:endParaRPr>
          </a:p>
          <a:p>
            <a:pPr marL="0" indent="0">
              <a:buNone/>
            </a:pPr>
            <a:r>
              <a:rPr lang="fr-CA" sz="1800" dirty="0"/>
              <a:t>Le </a:t>
            </a:r>
            <a:r>
              <a:rPr lang="fr-CA" sz="1800" b="1" dirty="0"/>
              <a:t>cycle économique </a:t>
            </a:r>
            <a:r>
              <a:rPr lang="fr-CA" sz="1800" dirty="0"/>
              <a:t>va</a:t>
            </a:r>
            <a:r>
              <a:rPr lang="fr-CA" sz="1800" b="1" dirty="0"/>
              <a:t> </a:t>
            </a:r>
            <a:r>
              <a:rPr lang="fr-CA" sz="1800" dirty="0"/>
              <a:t>fortement influencer la réalisation de ces objectifs</a:t>
            </a:r>
            <a:r>
              <a:rPr lang="en-CA" sz="1800" kern="0" dirty="0">
                <a:ea typeface="MS PGothic"/>
              </a:rPr>
              <a:t>.</a:t>
            </a:r>
          </a:p>
          <a:p>
            <a:pPr marL="0" indent="0">
              <a:buNone/>
            </a:pPr>
            <a:endParaRPr lang="en-CA" sz="1800" kern="0" dirty="0">
              <a:ea typeface="MS PGothic"/>
            </a:endParaRPr>
          </a:p>
          <a:p>
            <a:pPr marL="0" indent="0">
              <a:buNone/>
            </a:pPr>
            <a:r>
              <a:rPr lang="fr-CA" sz="1800" dirty="0"/>
              <a:t>Examinez la probabilité d'atteindre ces objectifs</a:t>
            </a:r>
            <a:r>
              <a:rPr lang="en-CA" sz="1800" kern="0" dirty="0">
                <a:ea typeface="MS PGothic"/>
              </a:rPr>
              <a:t>, </a:t>
            </a:r>
            <a:r>
              <a:rPr lang="fr-CA" sz="1800" dirty="0"/>
              <a:t>puis planifiez votre stratégie en complétant le tableur Excel ou Google </a:t>
            </a:r>
            <a:r>
              <a:rPr lang="fr-CA" sz="1800" dirty="0" err="1"/>
              <a:t>Sheet</a:t>
            </a:r>
            <a:r>
              <a:rPr lang="fr-CA" sz="1800" dirty="0"/>
              <a:t> </a:t>
            </a:r>
            <a:r>
              <a:rPr lang="en-CA" sz="2000" b="1" i="0" dirty="0">
                <a:solidFill>
                  <a:srgbClr val="040C28"/>
                </a:solidFill>
                <a:effectLst/>
                <a:latin typeface="+mj-lt"/>
              </a:rPr>
              <a:t>« </a:t>
            </a:r>
            <a:r>
              <a:rPr lang="en-CA" sz="1800" b="1" kern="0" dirty="0">
                <a:ea typeface="MS PGothic"/>
              </a:rPr>
              <a:t>Planification financière </a:t>
            </a:r>
            <a:r>
              <a:rPr lang="en-CA" sz="2000" b="1" dirty="0">
                <a:solidFill>
                  <a:srgbClr val="040C28"/>
                </a:solidFill>
                <a:latin typeface="+mj-lt"/>
              </a:rPr>
              <a:t>»</a:t>
            </a:r>
            <a:r>
              <a:rPr lang="en-CA" sz="1800" kern="0" dirty="0">
                <a:ea typeface="MS PGothic"/>
              </a:rPr>
              <a:t>.  </a:t>
            </a:r>
          </a:p>
          <a:p>
            <a:pPr marL="0" indent="0">
              <a:buNone/>
            </a:pPr>
            <a:endParaRPr lang="en-CA" sz="1800" kern="0" dirty="0">
              <a:ea typeface="MS PGothic"/>
            </a:endParaRPr>
          </a:p>
          <a:p>
            <a:pPr marL="0" indent="0">
              <a:buNone/>
            </a:pPr>
            <a:r>
              <a:rPr lang="fr-CA" sz="1800" dirty="0"/>
              <a:t>Utilisez le tableur </a:t>
            </a:r>
            <a:r>
              <a:rPr lang="en-CA" sz="1800" i="0" dirty="0">
                <a:solidFill>
                  <a:srgbClr val="040C28"/>
                </a:solidFill>
                <a:effectLst/>
                <a:latin typeface="+mj-lt"/>
              </a:rPr>
              <a:t>«</a:t>
            </a:r>
            <a:r>
              <a:rPr lang="en-CA" sz="1800" b="1" i="0" dirty="0">
                <a:solidFill>
                  <a:srgbClr val="040C28"/>
                </a:solidFill>
                <a:effectLst/>
                <a:latin typeface="+mj-lt"/>
              </a:rPr>
              <a:t> </a:t>
            </a:r>
            <a:r>
              <a:rPr lang="fr-CA" sz="1800" dirty="0"/>
              <a:t>ÉTUDIER SEULEMENT </a:t>
            </a:r>
            <a:r>
              <a:rPr lang="en-CA" sz="1800" dirty="0">
                <a:solidFill>
                  <a:srgbClr val="040C28"/>
                </a:solidFill>
                <a:latin typeface="+mj-lt"/>
              </a:rPr>
              <a:t>»</a:t>
            </a:r>
            <a:r>
              <a:rPr lang="en-CA" sz="1800" kern="0" dirty="0">
                <a:ea typeface="MS PGothic"/>
              </a:rPr>
              <a:t> pour </a:t>
            </a:r>
            <a:r>
              <a:rPr lang="en-CA" sz="1800" kern="0" dirty="0" err="1">
                <a:ea typeface="MS PGothic"/>
              </a:rPr>
              <a:t>votre</a:t>
            </a:r>
            <a:r>
              <a:rPr lang="en-CA" sz="1800" kern="0" dirty="0">
                <a:ea typeface="MS PGothic"/>
              </a:rPr>
              <a:t> plan financier.</a:t>
            </a:r>
            <a:endParaRPr lang="en-CA" dirty="0"/>
          </a:p>
          <a:p>
            <a:pPr marL="0" indent="0">
              <a:buNone/>
            </a:pPr>
            <a:endParaRPr lang="en-CA" sz="1800" kern="0" dirty="0">
              <a:ea typeface="MS PGothic"/>
            </a:endParaRPr>
          </a:p>
        </p:txBody>
      </p:sp>
    </p:spTree>
    <p:extLst>
      <p:ext uri="{BB962C8B-B14F-4D97-AF65-F5344CB8AC3E}">
        <p14:creationId xmlns:p14="http://schemas.microsoft.com/office/powerpoint/2010/main" val="242739994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06" y="242073"/>
            <a:ext cx="8638967" cy="1108261"/>
          </a:xfrm>
        </p:spPr>
        <p:txBody>
          <a:bodyPr>
            <a:normAutofit/>
          </a:bodyPr>
          <a:lstStyle/>
          <a:p>
            <a:r>
              <a:rPr lang="en-CA" sz="3600" dirty="0" err="1"/>
              <a:t>Étudier</a:t>
            </a:r>
            <a:r>
              <a:rPr lang="en-CA" sz="3600" dirty="0"/>
              <a:t> et </a:t>
            </a:r>
            <a:r>
              <a:rPr lang="en-CA" sz="3600" dirty="0" err="1"/>
              <a:t>gagner</a:t>
            </a:r>
            <a:r>
              <a:rPr lang="en-CA" sz="3600" dirty="0"/>
              <a:t> de </a:t>
            </a:r>
            <a:r>
              <a:rPr lang="en-CA" sz="3600" dirty="0" err="1"/>
              <a:t>l’argent</a:t>
            </a:r>
            <a:endParaRPr lang="en-CA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350334"/>
            <a:ext cx="5073304" cy="5002757"/>
          </a:xfrm>
        </p:spPr>
        <p:txBody>
          <a:bodyPr>
            <a:noAutofit/>
          </a:bodyPr>
          <a:lstStyle/>
          <a:p>
            <a:pPr marL="0" indent="0">
              <a:spcBef>
                <a:spcPct val="20000"/>
              </a:spcBef>
              <a:spcAft>
                <a:spcPct val="25000"/>
              </a:spcAft>
              <a:buNone/>
            </a:pPr>
            <a:endParaRPr lang="en-US" sz="1800" dirty="0">
              <a:solidFill>
                <a:srgbClr val="242424"/>
              </a:solidFill>
            </a:endParaRPr>
          </a:p>
          <a:p>
            <a:pPr marL="0" indent="0">
              <a:lnSpc>
                <a:spcPts val="2500"/>
              </a:lnSpc>
              <a:buNone/>
            </a:pPr>
            <a:endParaRPr lang="en-US" sz="18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55762E6-13C0-1A20-18EB-B2D0CBF404FB}"/>
              </a:ext>
            </a:extLst>
          </p:cNvPr>
          <p:cNvSpPr txBox="1">
            <a:spLocks/>
          </p:cNvSpPr>
          <p:nvPr/>
        </p:nvSpPr>
        <p:spPr bwMode="auto">
          <a:xfrm>
            <a:off x="251406" y="1412775"/>
            <a:ext cx="8638967" cy="4940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45700" rIns="91425" bIns="45700" numCol="1" anchor="t" anchorCtr="0" compatLnSpc="1">
            <a:prstTxWarp prst="textNoShape">
              <a:avLst/>
            </a:prstTxWarp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884" lvl="0" indent="-304786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766" lvl="1" indent="-285736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649" lvl="2" indent="-266687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32" lvl="3" indent="-257162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415" lvl="4" indent="-257162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297" marR="0" lvl="5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180" marR="0" lvl="6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064" marR="0" lvl="7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5946" marR="0" lvl="8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A" sz="1800" b="1" kern="0" dirty="0">
                <a:ea typeface="MS PGothic"/>
              </a:rPr>
              <a:t>Dans ce scénario, vous planifiez étudier à temps plein tout en travaillant à temps partiel pour gagner de l’argent</a:t>
            </a:r>
            <a:r>
              <a:rPr lang="en-CA" sz="1800" b="1" kern="0" dirty="0">
                <a:ea typeface="MS PGothic"/>
              </a:rPr>
              <a:t>.</a:t>
            </a:r>
            <a:endParaRPr lang="en-CA" sz="1800" kern="0" dirty="0">
              <a:ea typeface="MS PGothic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CA" sz="1800" b="1" kern="0" dirty="0">
              <a:ea typeface="MS PGothic"/>
            </a:endParaRPr>
          </a:p>
          <a:p>
            <a:pPr marL="0" indent="0">
              <a:buNone/>
            </a:pPr>
            <a:r>
              <a:rPr lang="fr-CA" sz="1800" dirty="0"/>
              <a:t>Les objectifs financiers communs pour</a:t>
            </a:r>
            <a:r>
              <a:rPr lang="en-CA" sz="1800" kern="0" dirty="0">
                <a:ea typeface="MS PGothic"/>
              </a:rPr>
              <a:t> le </a:t>
            </a:r>
            <a:r>
              <a:rPr lang="fr-CA" sz="1800" kern="0" dirty="0">
                <a:ea typeface="MS PGothic"/>
              </a:rPr>
              <a:t>scénario</a:t>
            </a:r>
            <a:r>
              <a:rPr lang="en-CA" sz="1800" kern="0" dirty="0">
                <a:ea typeface="MS PGothic"/>
              </a:rPr>
              <a:t> </a:t>
            </a:r>
            <a:r>
              <a:rPr lang="fr-CA" sz="1800" b="1" kern="0" dirty="0">
                <a:ea typeface="MS PGothic"/>
              </a:rPr>
              <a:t>Étudier et gagner de l’argent</a:t>
            </a:r>
            <a:r>
              <a:rPr lang="en-CA" sz="1800" kern="0" dirty="0">
                <a:ea typeface="MS PGothic"/>
              </a:rPr>
              <a:t> </a:t>
            </a:r>
            <a:r>
              <a:rPr lang="en-CA" sz="1800" kern="0" dirty="0" err="1">
                <a:ea typeface="MS PGothic"/>
              </a:rPr>
              <a:t>sont</a:t>
            </a:r>
            <a:r>
              <a:rPr lang="en-CA" sz="1800" kern="0" dirty="0">
                <a:ea typeface="MS PGothic"/>
              </a:rPr>
              <a:t>:</a:t>
            </a:r>
            <a:endParaRPr lang="en-CA" sz="1800" kern="0" dirty="0">
              <a:ea typeface="MS PGothic"/>
              <a:cs typeface="+mn-lt"/>
            </a:endParaRPr>
          </a:p>
          <a:p>
            <a:pPr marL="1028700" lvl="1" indent="-285115">
              <a:buFont typeface="Wingdings,Sans-Serif"/>
              <a:buChar char="q"/>
            </a:pPr>
            <a:r>
              <a:rPr lang="en-CA" sz="1800" kern="0" dirty="0" err="1">
                <a:ea typeface="MS PGothic"/>
              </a:rPr>
              <a:t>Obtenir</a:t>
            </a:r>
            <a:r>
              <a:rPr lang="en-CA" sz="1800" kern="0" dirty="0">
                <a:ea typeface="MS PGothic"/>
              </a:rPr>
              <a:t> un </a:t>
            </a:r>
            <a:r>
              <a:rPr lang="fr-CA" sz="1800" kern="0" dirty="0">
                <a:ea typeface="MS PGothic"/>
              </a:rPr>
              <a:t>diplôme</a:t>
            </a:r>
            <a:r>
              <a:rPr lang="en-CA" sz="1800" kern="0" dirty="0">
                <a:ea typeface="MS PGothic"/>
              </a:rPr>
              <a:t> avec un minimum </a:t>
            </a:r>
            <a:r>
              <a:rPr lang="en-CA" sz="1800" kern="0" dirty="0" err="1">
                <a:ea typeface="MS PGothic"/>
              </a:rPr>
              <a:t>ou</a:t>
            </a:r>
            <a:r>
              <a:rPr lang="en-CA" sz="1800" kern="0" dirty="0">
                <a:ea typeface="MS PGothic"/>
              </a:rPr>
              <a:t> </a:t>
            </a:r>
            <a:r>
              <a:rPr lang="en-CA" sz="1800" b="1" kern="0" dirty="0" err="1">
                <a:ea typeface="MS PGothic"/>
              </a:rPr>
              <a:t>zéro</a:t>
            </a:r>
            <a:r>
              <a:rPr lang="en-CA" sz="1800" kern="0" dirty="0">
                <a:ea typeface="MS PGothic"/>
              </a:rPr>
              <a:t> </a:t>
            </a:r>
            <a:r>
              <a:rPr lang="en-CA" sz="1800" kern="0" dirty="0" err="1">
                <a:ea typeface="MS PGothic"/>
              </a:rPr>
              <a:t>dette</a:t>
            </a:r>
            <a:endParaRPr lang="en-US" sz="1800" kern="0" dirty="0">
              <a:ea typeface="+mn-lt"/>
              <a:cs typeface="+mn-lt"/>
            </a:endParaRPr>
          </a:p>
          <a:p>
            <a:pPr marL="1028700" lvl="1" indent="-285115">
              <a:buFont typeface="Wingdings,Sans-Serif"/>
              <a:buChar char="q"/>
            </a:pPr>
            <a:r>
              <a:rPr lang="fr-FR" sz="1800" dirty="0"/>
              <a:t>Vivre selon vos moyens </a:t>
            </a:r>
          </a:p>
          <a:p>
            <a:pPr marL="1028700" lvl="1" indent="-285115">
              <a:buFont typeface="Wingdings,Sans-Serif"/>
              <a:buChar char="q"/>
            </a:pPr>
            <a:r>
              <a:rPr lang="fr-FR" sz="1800" dirty="0"/>
              <a:t>Créer un fonds d'urgence</a:t>
            </a:r>
          </a:p>
          <a:p>
            <a:pPr marL="1028700" lvl="1" indent="-285115">
              <a:buNone/>
            </a:pPr>
            <a:endParaRPr lang="en-CA" sz="1800" kern="0" dirty="0">
              <a:ea typeface="MS PGothic"/>
            </a:endParaRPr>
          </a:p>
          <a:p>
            <a:pPr marL="0" indent="0">
              <a:buNone/>
            </a:pPr>
            <a:r>
              <a:rPr lang="fr-CA" sz="1800" dirty="0"/>
              <a:t>Le </a:t>
            </a:r>
            <a:r>
              <a:rPr lang="fr-CA" sz="1800" b="1" dirty="0"/>
              <a:t>cycle économique </a:t>
            </a:r>
            <a:r>
              <a:rPr lang="fr-CA" sz="1800" dirty="0"/>
              <a:t>va</a:t>
            </a:r>
            <a:r>
              <a:rPr lang="fr-CA" sz="1800" b="1" dirty="0"/>
              <a:t> </a:t>
            </a:r>
            <a:r>
              <a:rPr lang="fr-CA" sz="1800" dirty="0"/>
              <a:t>fortement influencer la réalisation de ces objectifs</a:t>
            </a:r>
            <a:r>
              <a:rPr lang="en-CA" sz="1800" kern="0" dirty="0">
                <a:ea typeface="MS PGothic"/>
              </a:rPr>
              <a:t>.</a:t>
            </a:r>
            <a:endParaRPr lang="en-CA" sz="1800" kern="0" dirty="0">
              <a:ea typeface="+mn-lt"/>
              <a:cs typeface="+mn-lt"/>
            </a:endParaRPr>
          </a:p>
          <a:p>
            <a:pPr marL="0" indent="0">
              <a:buNone/>
            </a:pPr>
            <a:endParaRPr lang="en-CA" sz="1800" kern="0" dirty="0">
              <a:ea typeface="MS PGothic"/>
            </a:endParaRPr>
          </a:p>
          <a:p>
            <a:pPr marL="0" indent="0">
              <a:buNone/>
            </a:pPr>
            <a:r>
              <a:rPr lang="fr-CA" sz="1800" dirty="0"/>
              <a:t>Examinez la probabilité d'atteindre ces objectifs</a:t>
            </a:r>
            <a:r>
              <a:rPr lang="en-CA" sz="1800" kern="0" dirty="0">
                <a:ea typeface="MS PGothic"/>
              </a:rPr>
              <a:t>, </a:t>
            </a:r>
            <a:r>
              <a:rPr lang="fr-CA" sz="1800" dirty="0"/>
              <a:t>puis planifiez votre stratégie en complétant le tableur Excel ou Google </a:t>
            </a:r>
            <a:r>
              <a:rPr lang="fr-CA" sz="1800" dirty="0" err="1"/>
              <a:t>Sheet</a:t>
            </a:r>
            <a:r>
              <a:rPr lang="fr-CA" sz="1800" dirty="0"/>
              <a:t> </a:t>
            </a:r>
            <a:r>
              <a:rPr lang="en-CA" sz="2000" b="1" i="0" dirty="0">
                <a:solidFill>
                  <a:srgbClr val="040C28"/>
                </a:solidFill>
                <a:effectLst/>
                <a:latin typeface="+mj-lt"/>
              </a:rPr>
              <a:t>« </a:t>
            </a:r>
            <a:r>
              <a:rPr lang="en-CA" sz="1800" b="1" kern="0" dirty="0">
                <a:ea typeface="MS PGothic"/>
              </a:rPr>
              <a:t>Planification financière </a:t>
            </a:r>
            <a:r>
              <a:rPr lang="en-CA" sz="2000" b="1" dirty="0">
                <a:solidFill>
                  <a:srgbClr val="040C28"/>
                </a:solidFill>
                <a:latin typeface="+mj-lt"/>
              </a:rPr>
              <a:t>»</a:t>
            </a:r>
            <a:r>
              <a:rPr lang="en-CA" sz="1800" kern="0" dirty="0">
                <a:ea typeface="MS PGothic"/>
              </a:rPr>
              <a:t>.  </a:t>
            </a:r>
          </a:p>
          <a:p>
            <a:pPr marL="0" indent="0">
              <a:buNone/>
            </a:pPr>
            <a:endParaRPr lang="en-CA" sz="1800" kern="0" dirty="0">
              <a:ea typeface="MS PGothic"/>
            </a:endParaRPr>
          </a:p>
          <a:p>
            <a:pPr marL="0" indent="0">
              <a:buNone/>
            </a:pPr>
            <a:r>
              <a:rPr lang="fr-CA" sz="1800" dirty="0"/>
              <a:t>Utilisez la fiche </a:t>
            </a:r>
            <a:r>
              <a:rPr lang="en-CA" sz="1800" i="0" dirty="0">
                <a:solidFill>
                  <a:srgbClr val="040C28"/>
                </a:solidFill>
                <a:effectLst/>
                <a:latin typeface="+mj-lt"/>
              </a:rPr>
              <a:t>«</a:t>
            </a:r>
            <a:r>
              <a:rPr lang="en-CA" sz="1800" b="1" i="0" dirty="0">
                <a:solidFill>
                  <a:srgbClr val="040C28"/>
                </a:solidFill>
                <a:effectLst/>
                <a:latin typeface="+mj-lt"/>
              </a:rPr>
              <a:t> </a:t>
            </a:r>
            <a:r>
              <a:rPr lang="fr-CA" sz="1800" dirty="0"/>
              <a:t>ÉTUDIER ET GAGNER DE L’ARGENT </a:t>
            </a:r>
            <a:r>
              <a:rPr lang="en-CA" sz="1800" dirty="0">
                <a:solidFill>
                  <a:srgbClr val="040C28"/>
                </a:solidFill>
                <a:latin typeface="+mj-lt"/>
              </a:rPr>
              <a:t>»</a:t>
            </a:r>
            <a:r>
              <a:rPr lang="en-CA" sz="1800" kern="0" dirty="0">
                <a:ea typeface="MS PGothic"/>
              </a:rPr>
              <a:t> pour </a:t>
            </a:r>
            <a:r>
              <a:rPr lang="en-CA" sz="1800" kern="0" dirty="0" err="1">
                <a:ea typeface="MS PGothic"/>
              </a:rPr>
              <a:t>votre</a:t>
            </a:r>
            <a:r>
              <a:rPr lang="en-CA" sz="1800" kern="0" dirty="0">
                <a:ea typeface="MS PGothic"/>
              </a:rPr>
              <a:t> plan financier.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5321173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06" y="216043"/>
            <a:ext cx="8638967" cy="1139792"/>
          </a:xfrm>
        </p:spPr>
        <p:txBody>
          <a:bodyPr>
            <a:normAutofit/>
          </a:bodyPr>
          <a:lstStyle/>
          <a:p>
            <a:r>
              <a:rPr lang="en-US" sz="3600" dirty="0" err="1"/>
              <a:t>Gagner</a:t>
            </a:r>
            <a:r>
              <a:rPr lang="en-US" sz="3600" dirty="0"/>
              <a:t> de </a:t>
            </a:r>
            <a:r>
              <a:rPr lang="en-US" sz="3600" dirty="0" err="1"/>
              <a:t>l’argent</a:t>
            </a:r>
            <a:r>
              <a:rPr lang="en-US" sz="3600" dirty="0"/>
              <a:t> </a:t>
            </a:r>
            <a:r>
              <a:rPr lang="fr-MC" sz="3600" dirty="0"/>
              <a:t>seulement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350334"/>
            <a:ext cx="5073304" cy="5002757"/>
          </a:xfrm>
        </p:spPr>
        <p:txBody>
          <a:bodyPr>
            <a:noAutofit/>
          </a:bodyPr>
          <a:lstStyle/>
          <a:p>
            <a:pPr marL="0" indent="0">
              <a:spcBef>
                <a:spcPct val="20000"/>
              </a:spcBef>
              <a:spcAft>
                <a:spcPct val="25000"/>
              </a:spcAft>
              <a:buNone/>
            </a:pPr>
            <a:endParaRPr lang="en-US" sz="1800" dirty="0">
              <a:solidFill>
                <a:srgbClr val="242424"/>
              </a:solidFill>
            </a:endParaRPr>
          </a:p>
          <a:p>
            <a:pPr marL="0" indent="0">
              <a:lnSpc>
                <a:spcPts val="2500"/>
              </a:lnSpc>
              <a:buNone/>
            </a:pPr>
            <a:endParaRPr lang="en-US" sz="18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55762E6-13C0-1A20-18EB-B2D0CBF404FB}"/>
              </a:ext>
            </a:extLst>
          </p:cNvPr>
          <p:cNvSpPr txBox="1">
            <a:spLocks/>
          </p:cNvSpPr>
          <p:nvPr/>
        </p:nvSpPr>
        <p:spPr bwMode="auto">
          <a:xfrm>
            <a:off x="329184" y="1350333"/>
            <a:ext cx="8561189" cy="5002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45700" rIns="91425" bIns="45700" numCol="1" anchor="t" anchorCtr="0" compatLnSpc="1">
            <a:prstTxWarp prst="textNoShape">
              <a:avLst/>
            </a:prstTxWarp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884" lvl="0" indent="-304786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766" lvl="1" indent="-285736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649" lvl="2" indent="-266687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32" lvl="3" indent="-257162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415" lvl="4" indent="-257162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297" marR="0" lvl="5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180" marR="0" lvl="6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064" marR="0" lvl="7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5946" marR="0" lvl="8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None/>
            </a:pPr>
            <a:r>
              <a:rPr lang="en-CA" sz="1800" b="1" dirty="0" err="1">
                <a:ea typeface="MS PGothic"/>
                <a:cs typeface="Arial"/>
              </a:rPr>
              <a:t>Dans</a:t>
            </a:r>
            <a:r>
              <a:rPr lang="en-CA" sz="1800" b="1" dirty="0">
                <a:ea typeface="MS PGothic"/>
                <a:cs typeface="Arial"/>
              </a:rPr>
              <a:t> </a:t>
            </a:r>
            <a:r>
              <a:rPr lang="en-CA" sz="1800" b="1" dirty="0" err="1">
                <a:ea typeface="MS PGothic"/>
                <a:cs typeface="Arial"/>
              </a:rPr>
              <a:t>ce</a:t>
            </a:r>
            <a:r>
              <a:rPr lang="en-CA" sz="1800" b="1" dirty="0">
                <a:ea typeface="MS PGothic"/>
                <a:cs typeface="Arial"/>
              </a:rPr>
              <a:t> </a:t>
            </a:r>
            <a:r>
              <a:rPr lang="en-CA" sz="1800" b="1" dirty="0" err="1">
                <a:ea typeface="MS PGothic"/>
                <a:cs typeface="Arial"/>
              </a:rPr>
              <a:t>scénario</a:t>
            </a:r>
            <a:r>
              <a:rPr lang="en-CA" sz="1800" b="1" dirty="0">
                <a:ea typeface="MS PGothic"/>
                <a:cs typeface="Arial"/>
              </a:rPr>
              <a:t>, </a:t>
            </a:r>
            <a:r>
              <a:rPr lang="fr-CA" sz="1800" b="1" dirty="0"/>
              <a:t>vous planifiez entrer sur le marché du travail à temps plein</a:t>
            </a:r>
            <a:r>
              <a:rPr lang="en-CA" sz="1800" b="1" dirty="0">
                <a:ea typeface="MS PGothic"/>
                <a:cs typeface="Arial"/>
              </a:rPr>
              <a:t>.</a:t>
            </a:r>
          </a:p>
          <a:p>
            <a:pPr marL="0" indent="0">
              <a:buNone/>
            </a:pPr>
            <a:endParaRPr lang="en-CA" sz="1800" b="1" dirty="0">
              <a:ea typeface="MS PGothic"/>
              <a:cs typeface="Arial"/>
            </a:endParaRPr>
          </a:p>
          <a:p>
            <a:pPr marL="0" indent="0">
              <a:buNone/>
            </a:pPr>
            <a:r>
              <a:rPr lang="fr-CA" sz="1800" dirty="0"/>
              <a:t>Les objectifs financiers communs pour</a:t>
            </a:r>
            <a:r>
              <a:rPr lang="en-CA" sz="1800" kern="0" dirty="0">
                <a:ea typeface="MS PGothic"/>
              </a:rPr>
              <a:t> le </a:t>
            </a:r>
            <a:r>
              <a:rPr lang="fr-CA" sz="1800" kern="0" dirty="0">
                <a:ea typeface="MS PGothic"/>
              </a:rPr>
              <a:t>scénario</a:t>
            </a:r>
            <a:r>
              <a:rPr lang="en-CA" sz="1800" kern="0" dirty="0">
                <a:ea typeface="MS PGothic"/>
              </a:rPr>
              <a:t> </a:t>
            </a:r>
            <a:r>
              <a:rPr lang="en-CA" sz="1800" b="1" kern="0" dirty="0">
                <a:ea typeface="MS PGothic"/>
              </a:rPr>
              <a:t>Travail à temps </a:t>
            </a:r>
            <a:r>
              <a:rPr lang="fr-FR" sz="1800" b="1" kern="0" dirty="0">
                <a:ea typeface="MS PGothic"/>
              </a:rPr>
              <a:t>plein</a:t>
            </a:r>
            <a:r>
              <a:rPr lang="en-CA" sz="1800" b="1" kern="0" dirty="0">
                <a:ea typeface="MS PGothic"/>
              </a:rPr>
              <a:t> </a:t>
            </a:r>
            <a:r>
              <a:rPr lang="en-CA" sz="1800" kern="0" dirty="0" err="1">
                <a:ea typeface="MS PGothic"/>
              </a:rPr>
              <a:t>sont</a:t>
            </a:r>
            <a:r>
              <a:rPr lang="en-CA" sz="1800" dirty="0">
                <a:ea typeface="MS PGothic"/>
                <a:cs typeface="Arial"/>
              </a:rPr>
              <a:t>:</a:t>
            </a:r>
            <a:endParaRPr lang="en-CA" sz="1800" dirty="0">
              <a:ea typeface="+mn-lt"/>
              <a:cs typeface="+mn-lt"/>
            </a:endParaRPr>
          </a:p>
          <a:p>
            <a:pPr marL="1028700" lvl="1" indent="-285115">
              <a:buFont typeface="Wingdings,Sans-Serif"/>
              <a:buChar char="q"/>
            </a:pPr>
            <a:r>
              <a:rPr lang="en-CA" sz="1800" dirty="0" err="1">
                <a:solidFill>
                  <a:schemeClr val="tx1"/>
                </a:solidFill>
                <a:ea typeface="MS PGothic"/>
                <a:cs typeface="+mn-lt"/>
              </a:rPr>
              <a:t>Planifier</a:t>
            </a:r>
            <a:r>
              <a:rPr lang="en-CA" sz="1800" dirty="0">
                <a:solidFill>
                  <a:schemeClr val="tx1"/>
                </a:solidFill>
                <a:ea typeface="MS PGothic"/>
                <a:cs typeface="+mn-lt"/>
              </a:rPr>
              <a:t> en </a:t>
            </a:r>
            <a:r>
              <a:rPr lang="en-CA" sz="1800" dirty="0" err="1">
                <a:solidFill>
                  <a:schemeClr val="tx1"/>
                </a:solidFill>
                <a:ea typeface="MS PGothic"/>
                <a:cs typeface="+mn-lt"/>
              </a:rPr>
              <a:t>vue</a:t>
            </a:r>
            <a:r>
              <a:rPr lang="en-CA" sz="1800" dirty="0">
                <a:solidFill>
                  <a:schemeClr val="tx1"/>
                </a:solidFill>
                <a:ea typeface="MS PGothic"/>
                <a:cs typeface="+mn-lt"/>
              </a:rPr>
              <a:t> </a:t>
            </a:r>
            <a:r>
              <a:rPr lang="en-CA" sz="1800" dirty="0" err="1">
                <a:solidFill>
                  <a:schemeClr val="tx1"/>
                </a:solidFill>
                <a:ea typeface="MS PGothic"/>
                <a:cs typeface="+mn-lt"/>
              </a:rPr>
              <a:t>d’une</a:t>
            </a:r>
            <a:r>
              <a:rPr lang="en-CA" sz="1800" dirty="0">
                <a:solidFill>
                  <a:schemeClr val="tx1"/>
                </a:solidFill>
                <a:ea typeface="MS PGothic"/>
                <a:cs typeface="+mn-lt"/>
              </a:rPr>
              <a:t> </a:t>
            </a:r>
            <a:r>
              <a:rPr lang="en-CA" sz="1800" dirty="0" err="1">
                <a:solidFill>
                  <a:schemeClr val="tx1"/>
                </a:solidFill>
                <a:ea typeface="MS PGothic"/>
                <a:cs typeface="+mn-lt"/>
              </a:rPr>
              <a:t>grosse</a:t>
            </a:r>
            <a:r>
              <a:rPr lang="en-CA" sz="1800" dirty="0">
                <a:solidFill>
                  <a:schemeClr val="tx1"/>
                </a:solidFill>
                <a:ea typeface="MS PGothic"/>
                <a:cs typeface="+mn-lt"/>
              </a:rPr>
              <a:t> </a:t>
            </a:r>
            <a:r>
              <a:rPr lang="fr-CM" sz="1800" dirty="0">
                <a:solidFill>
                  <a:schemeClr val="tx1"/>
                </a:solidFill>
                <a:ea typeface="MS PGothic"/>
                <a:cs typeface="+mn-lt"/>
              </a:rPr>
              <a:t>dépense</a:t>
            </a:r>
            <a:endParaRPr lang="fr-CM" sz="1800" dirty="0">
              <a:solidFill>
                <a:schemeClr val="tx1"/>
              </a:solidFill>
              <a:ea typeface="+mn-lt"/>
              <a:cs typeface="+mn-lt"/>
            </a:endParaRPr>
          </a:p>
          <a:p>
            <a:pPr marL="1028700" lvl="1" indent="-285115">
              <a:buFont typeface="Wingdings,Sans-Serif"/>
              <a:buChar char="q"/>
            </a:pPr>
            <a:r>
              <a:rPr lang="fr-FR" sz="1800" dirty="0"/>
              <a:t>Créer un fonds d'urgence</a:t>
            </a:r>
          </a:p>
          <a:p>
            <a:pPr marL="1028700" lvl="1" indent="-285115">
              <a:buFont typeface="Wingdings,Sans-Serif"/>
              <a:buChar char="q"/>
            </a:pPr>
            <a:r>
              <a:rPr lang="fr-FR" sz="1800" dirty="0"/>
              <a:t>Vivre selon vos moyens </a:t>
            </a:r>
          </a:p>
          <a:p>
            <a:pPr marL="1028700" lvl="1" indent="-285115">
              <a:buFont typeface="Wingdings,Sans-Serif"/>
              <a:buChar char="q"/>
            </a:pPr>
            <a:r>
              <a:rPr lang="fr-FR" sz="1800" dirty="0"/>
              <a:t>Investir pour la retraite</a:t>
            </a:r>
          </a:p>
          <a:p>
            <a:pPr marL="1028700" lvl="1" indent="-285115">
              <a:buNone/>
            </a:pPr>
            <a:endParaRPr lang="en-CA" sz="1800" dirty="0">
              <a:ea typeface="MS PGothic"/>
              <a:cs typeface="Arial"/>
            </a:endParaRPr>
          </a:p>
          <a:p>
            <a:pPr marL="0" indent="0">
              <a:buNone/>
            </a:pPr>
            <a:r>
              <a:rPr lang="fr-CA" sz="1800" dirty="0"/>
              <a:t>Le </a:t>
            </a:r>
            <a:r>
              <a:rPr lang="fr-CA" sz="1800" b="1" dirty="0"/>
              <a:t>cycle économique </a:t>
            </a:r>
            <a:r>
              <a:rPr lang="fr-CA" sz="1800" dirty="0"/>
              <a:t>va</a:t>
            </a:r>
            <a:r>
              <a:rPr lang="fr-CA" sz="1800" b="1" dirty="0"/>
              <a:t> </a:t>
            </a:r>
            <a:r>
              <a:rPr lang="fr-CA" sz="1800" dirty="0"/>
              <a:t>fortement influencer la réalisation de ces objectifs</a:t>
            </a:r>
            <a:r>
              <a:rPr lang="en-CA" sz="1800" kern="0" dirty="0">
                <a:ea typeface="MS PGothic"/>
              </a:rPr>
              <a:t>.</a:t>
            </a:r>
          </a:p>
          <a:p>
            <a:pPr marL="0" indent="0">
              <a:buNone/>
            </a:pPr>
            <a:endParaRPr lang="en-CA" sz="1800" kern="0" dirty="0">
              <a:ea typeface="MS PGothic"/>
            </a:endParaRPr>
          </a:p>
          <a:p>
            <a:pPr marL="0" indent="0">
              <a:buNone/>
            </a:pPr>
            <a:r>
              <a:rPr lang="fr-CA" sz="1800" dirty="0"/>
              <a:t>Examinez la probabilité d'atteindre ces objectifs</a:t>
            </a:r>
            <a:r>
              <a:rPr lang="en-CA" sz="1800" kern="0" dirty="0">
                <a:ea typeface="MS PGothic"/>
              </a:rPr>
              <a:t>, </a:t>
            </a:r>
            <a:r>
              <a:rPr lang="fr-CA" sz="1800" dirty="0"/>
              <a:t>puis planifiez votre stratégie en complétant le tableur Excel ou Google </a:t>
            </a:r>
            <a:r>
              <a:rPr lang="fr-CA" sz="1800" dirty="0" err="1"/>
              <a:t>Sheet</a:t>
            </a:r>
            <a:r>
              <a:rPr lang="fr-CA" sz="1800" dirty="0"/>
              <a:t> </a:t>
            </a:r>
            <a:r>
              <a:rPr lang="en-CA" sz="2000" b="1" i="0" dirty="0">
                <a:solidFill>
                  <a:srgbClr val="040C28"/>
                </a:solidFill>
                <a:effectLst/>
                <a:latin typeface="+mj-lt"/>
              </a:rPr>
              <a:t>« </a:t>
            </a:r>
            <a:r>
              <a:rPr lang="en-CA" sz="1800" b="1" kern="0" dirty="0">
                <a:ea typeface="MS PGothic"/>
              </a:rPr>
              <a:t>Planification financière </a:t>
            </a:r>
            <a:r>
              <a:rPr lang="en-CA" sz="2000" b="1" dirty="0">
                <a:solidFill>
                  <a:srgbClr val="040C28"/>
                </a:solidFill>
                <a:latin typeface="+mj-lt"/>
              </a:rPr>
              <a:t>»</a:t>
            </a:r>
            <a:r>
              <a:rPr lang="en-CA" sz="1800" kern="0" dirty="0">
                <a:ea typeface="MS PGothic"/>
              </a:rPr>
              <a:t>.  </a:t>
            </a:r>
          </a:p>
          <a:p>
            <a:pPr marL="0" indent="0">
              <a:buNone/>
            </a:pPr>
            <a:endParaRPr lang="en-CA" sz="1800" dirty="0">
              <a:ea typeface="MS PGothic"/>
            </a:endParaRPr>
          </a:p>
          <a:p>
            <a:pPr marL="0" indent="0">
              <a:buNone/>
            </a:pPr>
            <a:r>
              <a:rPr lang="fr-CA" sz="1800" dirty="0"/>
              <a:t>Utilisez la fiche </a:t>
            </a:r>
            <a:r>
              <a:rPr lang="en-CA" sz="1800" i="0" dirty="0">
                <a:solidFill>
                  <a:srgbClr val="040C28"/>
                </a:solidFill>
                <a:effectLst/>
                <a:latin typeface="+mj-lt"/>
              </a:rPr>
              <a:t>« </a:t>
            </a:r>
            <a:r>
              <a:rPr lang="fr-CA" sz="1800" dirty="0"/>
              <a:t>GAGNER DE L’ARGENT </a:t>
            </a:r>
            <a:r>
              <a:rPr lang="en-CA" sz="1800" dirty="0">
                <a:solidFill>
                  <a:srgbClr val="040C28"/>
                </a:solidFill>
                <a:latin typeface="+mj-lt"/>
              </a:rPr>
              <a:t>»</a:t>
            </a:r>
            <a:r>
              <a:rPr lang="en-CA" sz="1800" kern="0" dirty="0">
                <a:ea typeface="MS PGothic"/>
              </a:rPr>
              <a:t> </a:t>
            </a:r>
            <a:r>
              <a:rPr lang="fr-FR" sz="1800" kern="0" dirty="0">
                <a:ea typeface="MS PGothic"/>
              </a:rPr>
              <a:t>pour votre </a:t>
            </a:r>
            <a:r>
              <a:rPr lang="en-CA" sz="1800" kern="0" dirty="0">
                <a:ea typeface="MS PGothic"/>
              </a:rPr>
              <a:t>plan financier</a:t>
            </a:r>
            <a:r>
              <a:rPr lang="en-CA" sz="1800" dirty="0">
                <a:ea typeface="MS PGothic"/>
              </a:rPr>
              <a:t>.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570883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06" y="216042"/>
            <a:ext cx="8638967" cy="1325563"/>
          </a:xfrm>
        </p:spPr>
        <p:txBody>
          <a:bodyPr>
            <a:normAutofit/>
          </a:bodyPr>
          <a:lstStyle/>
          <a:p>
            <a:r>
              <a:rPr lang="en-CA" sz="3600" dirty="0"/>
              <a:t>Questions pour discussion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350334"/>
            <a:ext cx="5073304" cy="5002757"/>
          </a:xfrm>
        </p:spPr>
        <p:txBody>
          <a:bodyPr>
            <a:noAutofit/>
          </a:bodyPr>
          <a:lstStyle/>
          <a:p>
            <a:pPr marL="0" indent="0">
              <a:spcBef>
                <a:spcPct val="20000"/>
              </a:spcBef>
              <a:spcAft>
                <a:spcPct val="25000"/>
              </a:spcAft>
              <a:buNone/>
            </a:pPr>
            <a:endParaRPr lang="en-US" sz="1800">
              <a:solidFill>
                <a:srgbClr val="242424"/>
              </a:solidFill>
            </a:endParaRPr>
          </a:p>
          <a:p>
            <a:pPr marL="0" indent="0">
              <a:lnSpc>
                <a:spcPts val="2500"/>
              </a:lnSpc>
              <a:buNone/>
            </a:pPr>
            <a:endParaRPr lang="en-US" sz="180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55762E6-13C0-1A20-18EB-B2D0CBF404FB}"/>
              </a:ext>
            </a:extLst>
          </p:cNvPr>
          <p:cNvSpPr txBox="1">
            <a:spLocks/>
          </p:cNvSpPr>
          <p:nvPr/>
        </p:nvSpPr>
        <p:spPr bwMode="auto">
          <a:xfrm>
            <a:off x="251406" y="1277007"/>
            <a:ext cx="8638967" cy="4817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45700" rIns="91425" bIns="45700" numCol="1" anchor="t" anchorCtr="0" compatLnSpc="1">
            <a:prstTxWarp prst="textNoShape">
              <a:avLst/>
            </a:prstTxWarp>
            <a:normAutofit fontScale="40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884" lvl="0" indent="-304786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766" lvl="1" indent="-285736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649" lvl="2" indent="-266687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32" lvl="3" indent="-257162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415" lvl="4" indent="-257162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297" marR="0" lvl="5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180" marR="0" lvl="6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064" marR="0" lvl="7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5946" marR="0" lvl="8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265" indent="-304165">
              <a:lnSpc>
                <a:spcPct val="120000"/>
              </a:lnSpc>
            </a:pPr>
            <a:r>
              <a:rPr lang="fr-FR" sz="4500" dirty="0"/>
              <a:t>Quels aspects négatifs d’une contraction économique avez-vous dû prévoir? Et quels aspects positifs avez-vous dû prévoir</a:t>
            </a:r>
            <a:r>
              <a:rPr lang="en-CA" sz="4500" dirty="0"/>
              <a:t>?</a:t>
            </a:r>
            <a:endParaRPr lang="en-US" sz="4500" dirty="0"/>
          </a:p>
          <a:p>
            <a:pPr marL="342265" indent="-304165">
              <a:lnSpc>
                <a:spcPct val="120000"/>
              </a:lnSpc>
            </a:pPr>
            <a:endParaRPr lang="en-CA" sz="4500" dirty="0"/>
          </a:p>
          <a:p>
            <a:pPr marL="342265" indent="-304165">
              <a:lnSpc>
                <a:spcPct val="120000"/>
              </a:lnSpc>
            </a:pPr>
            <a:r>
              <a:rPr lang="fr-FR" sz="4500" dirty="0"/>
              <a:t>Quels aspects négatifs d’une expansion économique avez-vous dû prévoir? Et quels aspects positifs avez-vous dû prévoir</a:t>
            </a:r>
            <a:r>
              <a:rPr lang="en-CA" sz="4500" dirty="0"/>
              <a:t>?</a:t>
            </a:r>
            <a:endParaRPr lang="en-US" sz="4500" dirty="0"/>
          </a:p>
          <a:p>
            <a:pPr marL="342265" indent="-304165">
              <a:lnSpc>
                <a:spcPct val="120000"/>
              </a:lnSpc>
            </a:pPr>
            <a:endParaRPr lang="en-CA" sz="4000" dirty="0"/>
          </a:p>
          <a:p>
            <a:pPr marL="342265" indent="-304165">
              <a:lnSpc>
                <a:spcPct val="120000"/>
              </a:lnSpc>
            </a:pPr>
            <a:r>
              <a:rPr lang="fr-FR" sz="4500" dirty="0"/>
              <a:t>Avez-vous été surpris d’apprendre qu’il y a des aspects positifs dans une contraction économique, ou des aspects négatifs dans une expansion</a:t>
            </a:r>
            <a:r>
              <a:rPr lang="en-CA" sz="4500" dirty="0"/>
              <a:t>?</a:t>
            </a:r>
          </a:p>
          <a:p>
            <a:pPr marL="342265" indent="-304165">
              <a:lnSpc>
                <a:spcPct val="120000"/>
              </a:lnSpc>
              <a:buNone/>
            </a:pPr>
            <a:endParaRPr lang="en-CA" sz="4000" dirty="0"/>
          </a:p>
          <a:p>
            <a:pPr marL="342265" indent="-304165">
              <a:lnSpc>
                <a:spcPct val="120000"/>
              </a:lnSpc>
            </a:pPr>
            <a:r>
              <a:rPr lang="fr-FR" sz="4500" dirty="0"/>
              <a:t>Pourquoi est-ce si difficile pour la plupart des gens de planifier en vue d’une contraction alors que l’économie est en expansion, ou l’inverse</a:t>
            </a:r>
            <a:r>
              <a:rPr lang="en-CA" sz="4500" dirty="0"/>
              <a:t>? (</a:t>
            </a:r>
            <a:r>
              <a:rPr lang="fr-FR" sz="4500" dirty="0"/>
              <a:t>rappelez-vous la dinde</a:t>
            </a:r>
            <a:r>
              <a:rPr lang="en-CA" sz="4500" dirty="0"/>
              <a:t>!)</a:t>
            </a:r>
          </a:p>
        </p:txBody>
      </p:sp>
    </p:spTree>
    <p:extLst>
      <p:ext uri="{BB962C8B-B14F-4D97-AF65-F5344CB8AC3E}">
        <p14:creationId xmlns:p14="http://schemas.microsoft.com/office/powerpoint/2010/main" val="1136334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06" y="399108"/>
            <a:ext cx="8638967" cy="1013668"/>
          </a:xfrm>
        </p:spPr>
        <p:txBody>
          <a:bodyPr>
            <a:normAutofit/>
          </a:bodyPr>
          <a:lstStyle/>
          <a:p>
            <a:r>
              <a:rPr lang="fr-FR" sz="3600" dirty="0"/>
              <a:t>Points clés à retenir</a:t>
            </a:r>
            <a:endParaRPr lang="en-CA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350334"/>
            <a:ext cx="5073304" cy="5002757"/>
          </a:xfrm>
        </p:spPr>
        <p:txBody>
          <a:bodyPr>
            <a:noAutofit/>
          </a:bodyPr>
          <a:lstStyle/>
          <a:p>
            <a:pPr marL="0" indent="0">
              <a:spcBef>
                <a:spcPct val="20000"/>
              </a:spcBef>
              <a:spcAft>
                <a:spcPct val="25000"/>
              </a:spcAft>
              <a:buNone/>
            </a:pPr>
            <a:endParaRPr lang="en-US" sz="1800" dirty="0">
              <a:solidFill>
                <a:srgbClr val="242424"/>
              </a:solidFill>
            </a:endParaRPr>
          </a:p>
          <a:p>
            <a:pPr marL="0" indent="0">
              <a:lnSpc>
                <a:spcPts val="2500"/>
              </a:lnSpc>
              <a:buNone/>
            </a:pPr>
            <a:endParaRPr lang="en-US" sz="18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55762E6-13C0-1A20-18EB-B2D0CBF404FB}"/>
              </a:ext>
            </a:extLst>
          </p:cNvPr>
          <p:cNvSpPr txBox="1">
            <a:spLocks/>
          </p:cNvSpPr>
          <p:nvPr/>
        </p:nvSpPr>
        <p:spPr bwMode="auto">
          <a:xfrm>
            <a:off x="251406" y="1412776"/>
            <a:ext cx="8563410" cy="468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45700" rIns="91425" bIns="45700" numCol="1" anchor="t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884" lvl="0" indent="-304786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766" lvl="1" indent="-285736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649" lvl="2" indent="-266687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32" lvl="3" indent="-257162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415" lvl="4" indent="-257162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297" marR="0" lvl="5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180" marR="0" lvl="6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064" marR="0" lvl="7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5946" marR="0" lvl="8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265" indent="-304165">
              <a:lnSpc>
                <a:spcPct val="120000"/>
              </a:lnSpc>
            </a:pPr>
            <a:r>
              <a:rPr lang="en-CA" sz="2000" dirty="0"/>
              <a:t>Pour </a:t>
            </a:r>
            <a:r>
              <a:rPr lang="en-CA" sz="2000" dirty="0" err="1"/>
              <a:t>chacun</a:t>
            </a:r>
            <a:r>
              <a:rPr lang="en-CA" sz="2000" dirty="0"/>
              <a:t> de </a:t>
            </a:r>
            <a:r>
              <a:rPr lang="en-CA" sz="2000" dirty="0" err="1"/>
              <a:t>ces</a:t>
            </a:r>
            <a:r>
              <a:rPr lang="en-CA" sz="2000" dirty="0"/>
              <a:t> </a:t>
            </a:r>
            <a:r>
              <a:rPr lang="en-CA" sz="2000" dirty="0" err="1"/>
              <a:t>scénarios</a:t>
            </a:r>
            <a:r>
              <a:rPr lang="en-CA" sz="2000" dirty="0"/>
              <a:t>, </a:t>
            </a:r>
            <a:r>
              <a:rPr lang="fr-CA" sz="2000" dirty="0"/>
              <a:t>la façon dont vous planifiez est grandement affectée par le fait que vous vivez dans une période d'expansion ou de contraction économique.</a:t>
            </a:r>
            <a:endParaRPr lang="en-US" sz="2000" dirty="0"/>
          </a:p>
          <a:p>
            <a:pPr marL="342265" indent="-304165">
              <a:lnSpc>
                <a:spcPct val="120000"/>
              </a:lnSpc>
            </a:pPr>
            <a:r>
              <a:rPr lang="en-CA" sz="2000" dirty="0"/>
              <a:t>La </a:t>
            </a:r>
            <a:r>
              <a:rPr lang="fr-FR" sz="2000" dirty="0"/>
              <a:t>plupart des adultes de moins de 45 ans n’ont jamais connu une contraction économique.</a:t>
            </a:r>
          </a:p>
          <a:p>
            <a:pPr marL="342265" indent="-304165">
              <a:lnSpc>
                <a:spcPct val="120000"/>
              </a:lnSpc>
            </a:pPr>
            <a:r>
              <a:rPr lang="en-CA" sz="2000" dirty="0" err="1"/>
              <a:t>Pourtant</a:t>
            </a:r>
            <a:r>
              <a:rPr lang="en-CA" sz="2000" dirty="0"/>
              <a:t>, le cycle </a:t>
            </a:r>
            <a:r>
              <a:rPr lang="fr-FR" sz="2000" dirty="0"/>
              <a:t>économique</a:t>
            </a:r>
            <a:r>
              <a:rPr lang="en-CA" sz="2000" dirty="0"/>
              <a:t> </a:t>
            </a:r>
            <a:r>
              <a:rPr lang="fr-CA" sz="2000" dirty="0"/>
              <a:t>indique qu'une contraction ou une expansion est aussi probable que les saisons</a:t>
            </a:r>
            <a:r>
              <a:rPr lang="en-CA" sz="2000" dirty="0"/>
              <a:t>.</a:t>
            </a:r>
          </a:p>
          <a:p>
            <a:pPr marL="342265" indent="-304165">
              <a:lnSpc>
                <a:spcPct val="120000"/>
              </a:lnSpc>
            </a:pPr>
            <a:r>
              <a:rPr lang="fr-FR" sz="2000" dirty="0"/>
              <a:t>Cependant, vous devez planifier vos finances si vous voulez prospérer dans les deux cas</a:t>
            </a:r>
            <a:r>
              <a:rPr lang="en-CA" sz="2000" dirty="0"/>
              <a:t>.</a:t>
            </a:r>
          </a:p>
          <a:p>
            <a:pPr marL="342265" indent="-304165">
              <a:lnSpc>
                <a:spcPct val="120000"/>
              </a:lnSpc>
            </a:pPr>
            <a:r>
              <a:rPr lang="fr-FR" sz="2000" dirty="0"/>
              <a:t>Apprendre de l’histoire (pas seulement des dernières années) peut vous aider à comprendre ce qui s’en vient pour ne pas finir désemparé (comme la dinde!)</a:t>
            </a:r>
          </a:p>
        </p:txBody>
      </p:sp>
    </p:spTree>
    <p:extLst>
      <p:ext uri="{BB962C8B-B14F-4D97-AF65-F5344CB8AC3E}">
        <p14:creationId xmlns:p14="http://schemas.microsoft.com/office/powerpoint/2010/main" val="352009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06" y="216042"/>
            <a:ext cx="8638967" cy="1325563"/>
          </a:xfrm>
        </p:spPr>
        <p:txBody>
          <a:bodyPr>
            <a:normAutofit/>
          </a:bodyPr>
          <a:lstStyle/>
          <a:p>
            <a:r>
              <a:rPr lang="en-CA" sz="3600" dirty="0" err="1"/>
              <a:t>Vidéo</a:t>
            </a:r>
            <a:r>
              <a:rPr lang="en-CA" sz="3600" dirty="0"/>
              <a:t> </a:t>
            </a:r>
            <a:r>
              <a:rPr lang="en-CA" sz="3600" dirty="0" err="1"/>
              <a:t>supplémentaire</a:t>
            </a:r>
            <a:endParaRPr lang="en-CA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350334"/>
            <a:ext cx="5073304" cy="5002757"/>
          </a:xfrm>
        </p:spPr>
        <p:txBody>
          <a:bodyPr>
            <a:noAutofit/>
          </a:bodyPr>
          <a:lstStyle/>
          <a:p>
            <a:pPr marL="0" indent="0">
              <a:spcBef>
                <a:spcPct val="20000"/>
              </a:spcBef>
              <a:spcAft>
                <a:spcPct val="25000"/>
              </a:spcAft>
              <a:buNone/>
            </a:pPr>
            <a:endParaRPr lang="en-US" sz="1800" dirty="0">
              <a:solidFill>
                <a:srgbClr val="242424"/>
              </a:solidFill>
            </a:endParaRPr>
          </a:p>
          <a:p>
            <a:pPr marL="0" indent="0">
              <a:lnSpc>
                <a:spcPts val="2500"/>
              </a:lnSpc>
              <a:buNone/>
            </a:pPr>
            <a:endParaRPr lang="en-US" sz="18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55762E6-13C0-1A20-18EB-B2D0CBF404FB}"/>
              </a:ext>
            </a:extLst>
          </p:cNvPr>
          <p:cNvSpPr txBox="1">
            <a:spLocks/>
          </p:cNvSpPr>
          <p:nvPr/>
        </p:nvSpPr>
        <p:spPr bwMode="auto">
          <a:xfrm>
            <a:off x="320040" y="1252728"/>
            <a:ext cx="8494776" cy="5389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45700" rIns="91425" bIns="45700" numCol="1" anchor="t" anchorCtr="0" compatLnSpc="1">
            <a:prstTxWarp prst="textNoShape">
              <a:avLst/>
            </a:prstTxWarp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884" lvl="0" indent="-304786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766" lvl="1" indent="-285736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649" lvl="2" indent="-266687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32" lvl="3" indent="-257162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415" lvl="4" indent="-257162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297" marR="0" lvl="5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180" marR="0" lvl="6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064" marR="0" lvl="7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5946" marR="0" lvl="8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098" indent="0" algn="l">
              <a:lnSpc>
                <a:spcPts val="2600"/>
              </a:lnSpc>
              <a:buNone/>
            </a:pPr>
            <a:r>
              <a:rPr lang="fr-FR" sz="1800" dirty="0"/>
              <a:t>Après avoir découvert le cycle économique, nous comprenons </a:t>
            </a:r>
            <a:r>
              <a:rPr lang="fr-FR" sz="1800" b="1" dirty="0"/>
              <a:t>pourquoi nous devrions investir pendant que nous sommes jeunes. </a:t>
            </a:r>
          </a:p>
          <a:p>
            <a:pPr marL="38098" indent="0" algn="l">
              <a:lnSpc>
                <a:spcPts val="2600"/>
              </a:lnSpc>
              <a:buNone/>
            </a:pPr>
            <a:r>
              <a:rPr lang="fr-FR" sz="1800" b="1" dirty="0">
                <a:solidFill>
                  <a:schemeClr val="accent1"/>
                </a:solidFill>
              </a:rPr>
              <a:t>C'est vous, en tant que jeune, qui pouvez en profiter le plus !</a:t>
            </a:r>
          </a:p>
          <a:p>
            <a:pPr marL="38098" indent="0" algn="l">
              <a:lnSpc>
                <a:spcPts val="2600"/>
              </a:lnSpc>
              <a:buNone/>
            </a:pPr>
            <a:endParaRPr lang="fr-FR" sz="2000" b="1" dirty="0">
              <a:solidFill>
                <a:schemeClr val="accent1"/>
              </a:solidFill>
            </a:endParaRPr>
          </a:p>
          <a:p>
            <a:pPr marL="38098" indent="0" algn="l">
              <a:lnSpc>
                <a:spcPts val="2600"/>
              </a:lnSpc>
              <a:buNone/>
            </a:pPr>
            <a:r>
              <a:rPr lang="fr-FR" sz="1800" b="1" dirty="0" err="1">
                <a:solidFill>
                  <a:schemeClr val="tx1"/>
                </a:solidFill>
              </a:rPr>
              <a:t>Régardez</a:t>
            </a:r>
            <a:r>
              <a:rPr lang="fr-FR" sz="1800" b="1" dirty="0">
                <a:solidFill>
                  <a:schemeClr val="tx1"/>
                </a:solidFill>
              </a:rPr>
              <a:t> cette vidéo : </a:t>
            </a:r>
            <a:r>
              <a:rPr lang="fr-FR" sz="1800" dirty="0">
                <a:solidFill>
                  <a:schemeClr val="tx1"/>
                </a:solidFill>
                <a:hlinkClick r:id="rId3"/>
              </a:rPr>
              <a:t>https://www.youtube.com/watch?v=EEZX5SbOl1g</a:t>
            </a:r>
            <a:endParaRPr lang="fr-FR" sz="1800" dirty="0">
              <a:solidFill>
                <a:schemeClr val="tx1"/>
              </a:solidFill>
            </a:endParaRPr>
          </a:p>
          <a:p>
            <a:pPr marL="38098" indent="0" algn="l">
              <a:lnSpc>
                <a:spcPts val="2600"/>
              </a:lnSpc>
              <a:buNone/>
            </a:pPr>
            <a:endParaRPr lang="en-CA" sz="2000" b="1" dirty="0">
              <a:solidFill>
                <a:schemeClr val="tx1"/>
              </a:solidFill>
            </a:endParaRPr>
          </a:p>
        </p:txBody>
      </p:sp>
      <p:pic>
        <p:nvPicPr>
          <p:cNvPr id="4" name="Online Media 3" title="Littératie Financière - Pourquoi devrait on investir dès le jeune âge.">
            <a:hlinkClick r:id="" action="ppaction://media"/>
            <a:extLst>
              <a:ext uri="{FF2B5EF4-FFF2-40B4-BE49-F238E27FC236}">
                <a16:creationId xmlns:a16="http://schemas.microsoft.com/office/drawing/2014/main" id="{16497D41-784D-B6DC-CD93-78E163D9E60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609852" y="3395315"/>
            <a:ext cx="5924296" cy="3347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19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600" dirty="0"/>
              <a:t>Activité « pensez-y bien »</a:t>
            </a:r>
            <a:endParaRPr lang="en-CA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952089"/>
            <a:ext cx="5805149" cy="4267957"/>
          </a:xfrm>
        </p:spPr>
        <p:txBody>
          <a:bodyPr>
            <a:normAutofit/>
          </a:bodyPr>
          <a:lstStyle/>
          <a:p>
            <a:pPr marL="0" indent="0">
              <a:lnSpc>
                <a:spcPts val="2400"/>
              </a:lnSpc>
              <a:buSzTx/>
              <a:buNone/>
              <a:defRPr b="1"/>
            </a:pPr>
            <a:r>
              <a:rPr lang="fr-CA" sz="2000" dirty="0"/>
              <a:t>Penser-partager-présenter</a:t>
            </a:r>
            <a:endParaRPr lang="fr-CA" sz="2000" b="1" dirty="0"/>
          </a:p>
          <a:p>
            <a:pPr marL="0" indent="0">
              <a:lnSpc>
                <a:spcPts val="2400"/>
              </a:lnSpc>
              <a:buSzTx/>
              <a:buNone/>
            </a:pPr>
            <a:endParaRPr lang="en-US" sz="2000" dirty="0"/>
          </a:p>
          <a:p>
            <a:pPr>
              <a:lnSpc>
                <a:spcPts val="2400"/>
              </a:lnSpc>
              <a:buSzTx/>
            </a:pPr>
            <a:r>
              <a:rPr lang="fr-CA" sz="2000" dirty="0"/>
              <a:t>Qu’est qu’un cycle? Avez-vous des exemples de choses qui se déplacent par </a:t>
            </a:r>
            <a:r>
              <a:rPr lang="en-US" sz="2000" dirty="0"/>
              <a:t>cycle?</a:t>
            </a:r>
          </a:p>
          <a:p>
            <a:pPr>
              <a:lnSpc>
                <a:spcPts val="2400"/>
              </a:lnSpc>
              <a:buSzTx/>
            </a:pPr>
            <a:endParaRPr lang="en-US" sz="2000" dirty="0"/>
          </a:p>
          <a:p>
            <a:pPr>
              <a:lnSpc>
                <a:spcPts val="2400"/>
              </a:lnSpc>
              <a:buSzTx/>
            </a:pPr>
            <a:r>
              <a:rPr lang="fr-CA" sz="2000" dirty="0"/>
              <a:t>En quoi un cycle peut-il s’appliquer aux affaires et à l’économie </a:t>
            </a:r>
            <a:r>
              <a:rPr lang="en-US" sz="2000" dirty="0"/>
              <a:t>?</a:t>
            </a:r>
          </a:p>
          <a:p>
            <a:pPr>
              <a:lnSpc>
                <a:spcPts val="2400"/>
              </a:lnSpc>
              <a:buSzTx/>
            </a:pPr>
            <a:endParaRPr lang="en-US" sz="2000" dirty="0"/>
          </a:p>
          <a:p>
            <a:pPr>
              <a:lnSpc>
                <a:spcPts val="2400"/>
              </a:lnSpc>
              <a:buSzTx/>
            </a:pPr>
            <a:r>
              <a:rPr lang="fr-CA" sz="2000" dirty="0"/>
              <a:t>Pourquoi est-ce important de penser en termes de cycle quand il s’agit du monde des affaires et de l’économie</a:t>
            </a:r>
            <a:r>
              <a:rPr lang="en-US" sz="2000" dirty="0"/>
              <a:t>?</a:t>
            </a:r>
          </a:p>
          <a:p>
            <a:pPr marL="0" indent="0">
              <a:lnSpc>
                <a:spcPts val="2500"/>
              </a:lnSpc>
              <a:buNone/>
            </a:pP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4" name="Content Placeholder 4" descr="Content Placeholder 4">
            <a:extLst>
              <a:ext uri="{FF2B5EF4-FFF2-40B4-BE49-F238E27FC236}">
                <a16:creationId xmlns:a16="http://schemas.microsoft.com/office/drawing/2014/main" id="{32357D38-568B-A514-1B44-EEA4F39D43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448" y="3234913"/>
            <a:ext cx="1880961" cy="211195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606149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600" dirty="0"/>
              <a:t>Étapes</a:t>
            </a:r>
            <a:r>
              <a:rPr lang="en-CA" sz="3600" dirty="0"/>
              <a:t> du cycle </a:t>
            </a:r>
            <a:r>
              <a:rPr lang="fr-CA" sz="3600" dirty="0"/>
              <a:t>économique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77E7CE-A287-427F-807F-FD6CA75186EF}"/>
              </a:ext>
            </a:extLst>
          </p:cNvPr>
          <p:cNvSpPr txBox="1"/>
          <p:nvPr/>
        </p:nvSpPr>
        <p:spPr>
          <a:xfrm>
            <a:off x="3068787" y="6492871"/>
            <a:ext cx="3303587" cy="215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CA" sz="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https://www.investopedia.com/terms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2459F01-393D-F43C-C074-250A2E156887}"/>
              </a:ext>
            </a:extLst>
          </p:cNvPr>
          <p:cNvSpPr txBox="1">
            <a:spLocks/>
          </p:cNvSpPr>
          <p:nvPr/>
        </p:nvSpPr>
        <p:spPr bwMode="auto">
          <a:xfrm>
            <a:off x="251405" y="1275316"/>
            <a:ext cx="8638967" cy="5331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45700" rIns="91425" bIns="45700" numCol="1" anchor="t" anchorCtr="0" compatLnSpc="1">
            <a:prstTxWarp prst="textNoShape">
              <a:avLst/>
            </a:prstTxWarp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884" lvl="0" indent="-304786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766" lvl="1" indent="-285736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649" lvl="2" indent="-266687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32" lvl="3" indent="-257162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415" lvl="4" indent="-257162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297" marR="0" lvl="5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180" marR="0" lvl="6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064" marR="0" lvl="7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5946" marR="0" lvl="8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>
              <a:buSzPct val="100000"/>
              <a:buFont typeface="+mj-lt"/>
              <a:buAutoNum type="arabicPeriod"/>
            </a:pPr>
            <a:r>
              <a:rPr lang="fr-CA" sz="2000" b="1" kern="0" dirty="0">
                <a:solidFill>
                  <a:srgbClr val="111111"/>
                </a:solidFill>
                <a:latin typeface="+mn-lt"/>
              </a:rPr>
              <a:t>Croissance, expansion</a:t>
            </a:r>
            <a:r>
              <a:rPr lang="en-US" sz="2000" b="1" kern="0" dirty="0">
                <a:solidFill>
                  <a:srgbClr val="111111"/>
                </a:solidFill>
                <a:latin typeface="+mn-lt"/>
              </a:rPr>
              <a:t>: </a:t>
            </a:r>
          </a:p>
          <a:p>
            <a:r>
              <a:rPr lang="fr-CA" sz="2000" kern="0" dirty="0">
                <a:solidFill>
                  <a:srgbClr val="111111"/>
                </a:solidFill>
                <a:latin typeface="+mn-lt"/>
              </a:rPr>
              <a:t>Il est bon marché d’emprunter de l’argent</a:t>
            </a:r>
            <a:r>
              <a:rPr lang="en-US" sz="2000" kern="0" dirty="0">
                <a:solidFill>
                  <a:srgbClr val="111111"/>
                </a:solidFill>
                <a:latin typeface="+mn-lt"/>
              </a:rPr>
              <a:t>. </a:t>
            </a:r>
          </a:p>
          <a:p>
            <a:r>
              <a:rPr lang="fr-CA" sz="2000" dirty="0">
                <a:solidFill>
                  <a:srgbClr val="111111"/>
                </a:solidFill>
              </a:rPr>
              <a:t>Les entreprises accumulent de nouveau des stocks</a:t>
            </a:r>
            <a:r>
              <a:rPr lang="en-US" sz="2000" kern="0" dirty="0">
                <a:solidFill>
                  <a:srgbClr val="111111"/>
                </a:solidFill>
                <a:latin typeface="+mn-lt"/>
              </a:rPr>
              <a:t>.</a:t>
            </a:r>
          </a:p>
          <a:p>
            <a:r>
              <a:rPr lang="fr-CA" sz="2000" dirty="0">
                <a:solidFill>
                  <a:srgbClr val="111111"/>
                </a:solidFill>
              </a:rPr>
              <a:t>Les consommateurs commencent à dépenser</a:t>
            </a:r>
            <a:r>
              <a:rPr lang="en-US" sz="2000" dirty="0">
                <a:solidFill>
                  <a:srgbClr val="111111"/>
                </a:solidFill>
              </a:rPr>
              <a:t>.</a:t>
            </a:r>
          </a:p>
          <a:p>
            <a:r>
              <a:rPr lang="fr-CA" sz="2000" dirty="0">
                <a:solidFill>
                  <a:srgbClr val="111111"/>
                </a:solidFill>
              </a:rPr>
              <a:t>Le PIB augmente, le revenu par habitant est en hausse, le chômage diminue et les marchés boursiers performent bien en général</a:t>
            </a:r>
            <a:r>
              <a:rPr lang="en-US" sz="2000" dirty="0">
                <a:solidFill>
                  <a:srgbClr val="111111"/>
                </a:solidFill>
              </a:rPr>
              <a:t>.</a:t>
            </a:r>
            <a:endParaRPr lang="en-US" sz="2000" kern="0" dirty="0">
              <a:solidFill>
                <a:srgbClr val="111111"/>
              </a:solidFill>
              <a:latin typeface="+mn-lt"/>
            </a:endParaRPr>
          </a:p>
          <a:p>
            <a:pPr marL="0" indent="0">
              <a:buNone/>
            </a:pPr>
            <a:endParaRPr lang="en-US" sz="2000" kern="0" dirty="0">
              <a:solidFill>
                <a:srgbClr val="111111"/>
              </a:solidFill>
              <a:latin typeface="+mn-lt"/>
            </a:endParaRPr>
          </a:p>
          <a:p>
            <a:pPr marL="457200" indent="-457200">
              <a:buSzPct val="100000"/>
              <a:buFont typeface="+mj-lt"/>
              <a:buAutoNum type="arabicPeriod" startAt="2"/>
            </a:pPr>
            <a:r>
              <a:rPr lang="en-US" sz="2000" b="1" kern="0" dirty="0">
                <a:solidFill>
                  <a:srgbClr val="111111"/>
                </a:solidFill>
                <a:latin typeface="+mn-lt"/>
              </a:rPr>
              <a:t>Sommet: </a:t>
            </a:r>
          </a:p>
          <a:p>
            <a:r>
              <a:rPr lang="fr-CA" sz="2000" dirty="0"/>
              <a:t>La phase d'expansion finit par culminer</a:t>
            </a:r>
            <a:r>
              <a:rPr lang="en-US" sz="2000" dirty="0">
                <a:solidFill>
                  <a:srgbClr val="111111"/>
                </a:solidFill>
              </a:rPr>
              <a:t>. </a:t>
            </a:r>
            <a:r>
              <a:rPr lang="fr-FR" sz="2000" dirty="0"/>
              <a:t>L'économie touche le fond</a:t>
            </a:r>
            <a:r>
              <a:rPr lang="en-US" sz="2000" kern="0" dirty="0">
                <a:solidFill>
                  <a:srgbClr val="111111"/>
                </a:solidFill>
                <a:latin typeface="+mn-lt"/>
              </a:rPr>
              <a:t>, </a:t>
            </a:r>
            <a:r>
              <a:rPr lang="fr-CA" sz="2000" kern="0" dirty="0">
                <a:solidFill>
                  <a:srgbClr val="111111"/>
                </a:solidFill>
                <a:latin typeface="+mn-lt"/>
              </a:rPr>
              <a:t>pavant ainsi la voie à une reprise</a:t>
            </a:r>
            <a:r>
              <a:rPr lang="en-US" sz="2000" kern="0" dirty="0">
                <a:solidFill>
                  <a:srgbClr val="111111"/>
                </a:solidFill>
                <a:latin typeface="+mn-lt"/>
              </a:rPr>
              <a:t>.</a:t>
            </a:r>
          </a:p>
          <a:p>
            <a:r>
              <a:rPr lang="fr-CA" sz="2000" dirty="0"/>
              <a:t>La forte demande fait monter en flèche le coût des marchandises</a:t>
            </a:r>
            <a:r>
              <a:rPr lang="en-US" sz="2000" dirty="0">
                <a:solidFill>
                  <a:srgbClr val="111111"/>
                </a:solidFill>
              </a:rPr>
              <a:t> et </a:t>
            </a:r>
            <a:r>
              <a:rPr lang="fr-CA" sz="2000" dirty="0">
                <a:solidFill>
                  <a:srgbClr val="111111"/>
                </a:solidFill>
              </a:rPr>
              <a:t>soudainement</a:t>
            </a:r>
            <a:r>
              <a:rPr lang="en-US" sz="2000" dirty="0">
                <a:solidFill>
                  <a:srgbClr val="111111"/>
                </a:solidFill>
              </a:rPr>
              <a:t> </a:t>
            </a:r>
            <a:r>
              <a:rPr lang="fr-CA" sz="2000" dirty="0"/>
              <a:t>les indicateurs économiques cessent de croître</a:t>
            </a:r>
            <a:r>
              <a:rPr lang="en-US" sz="2000" dirty="0">
                <a:solidFill>
                  <a:srgbClr val="111111"/>
                </a:solidFill>
              </a:rPr>
              <a:t>.</a:t>
            </a:r>
            <a:endParaRPr lang="en-US" sz="2000" kern="0" dirty="0">
              <a:solidFill>
                <a:srgbClr val="111111"/>
              </a:solidFill>
              <a:latin typeface="+mn-lt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2000" b="1" kern="0" dirty="0">
              <a:solidFill>
                <a:srgbClr val="111111"/>
              </a:solidFill>
              <a:latin typeface="+mn-lt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000" b="1" kern="0" dirty="0">
              <a:solidFill>
                <a:srgbClr val="111111"/>
              </a:solidFill>
              <a:latin typeface="+mn-lt"/>
            </a:endParaRPr>
          </a:p>
          <a:p>
            <a:pPr marL="342882" lvl="1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166101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600" dirty="0"/>
              <a:t>Étapes</a:t>
            </a:r>
            <a:r>
              <a:rPr lang="en-CA" sz="3600" dirty="0"/>
              <a:t> du cycle </a:t>
            </a:r>
            <a:r>
              <a:rPr lang="fr-CA" sz="3600" dirty="0"/>
              <a:t>économique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367625"/>
            <a:ext cx="8638967" cy="5331126"/>
          </a:xfrm>
        </p:spPr>
        <p:txBody>
          <a:bodyPr>
            <a:normAutofit/>
          </a:bodyPr>
          <a:lstStyle/>
          <a:p>
            <a:pPr marL="457200" indent="-457200">
              <a:buSzPct val="100000"/>
              <a:buFont typeface="+mj-lt"/>
              <a:buAutoNum type="arabicPeriod" startAt="3"/>
            </a:pPr>
            <a:r>
              <a:rPr lang="en-US" sz="2000" b="1" dirty="0" err="1">
                <a:solidFill>
                  <a:srgbClr val="111111"/>
                </a:solidFill>
                <a:latin typeface="+mn-lt"/>
              </a:rPr>
              <a:t>Ralentissement</a:t>
            </a:r>
            <a:r>
              <a:rPr lang="en-US" sz="2000" b="1" dirty="0">
                <a:solidFill>
                  <a:srgbClr val="111111"/>
                </a:solidFill>
                <a:latin typeface="+mn-lt"/>
              </a:rPr>
              <a:t>, contraction:</a:t>
            </a:r>
            <a:r>
              <a:rPr lang="en-US" sz="2000" dirty="0">
                <a:solidFill>
                  <a:srgbClr val="111111"/>
                </a:solidFill>
                <a:latin typeface="+mn-lt"/>
              </a:rPr>
              <a:t> </a:t>
            </a:r>
          </a:p>
          <a:p>
            <a:r>
              <a:rPr lang="fr-CA" sz="2000" dirty="0"/>
              <a:t>La croissance économique commence à décliner</a:t>
            </a:r>
            <a:r>
              <a:rPr lang="en-US" sz="2000" dirty="0">
                <a:solidFill>
                  <a:srgbClr val="111111"/>
                </a:solidFill>
                <a:latin typeface="+mn-lt"/>
              </a:rPr>
              <a:t>. </a:t>
            </a:r>
          </a:p>
          <a:p>
            <a:r>
              <a:rPr lang="fr-CA" sz="2000" dirty="0"/>
              <a:t>Les entreprises cessent d'embaucher, alors que la demande diminue, et elles commencent à licencier du personnel pour réduire leurs dépenses.</a:t>
            </a:r>
            <a:endParaRPr lang="en-US" sz="2000" dirty="0">
              <a:solidFill>
                <a:srgbClr val="111111"/>
              </a:solidFill>
              <a:latin typeface="+mn-lt"/>
            </a:endParaRPr>
          </a:p>
          <a:p>
            <a:pPr marL="685783" lvl="4" indent="-342900">
              <a:buSzPct val="100000"/>
            </a:pPr>
            <a:r>
              <a:rPr lang="fr-CA" sz="2000" b="1" dirty="0">
                <a:solidFill>
                  <a:srgbClr val="111111"/>
                </a:solidFill>
                <a:latin typeface="+mn-lt"/>
              </a:rPr>
              <a:t>Récession</a:t>
            </a:r>
            <a:r>
              <a:rPr lang="en-US" sz="2000" b="1" dirty="0">
                <a:solidFill>
                  <a:srgbClr val="111111"/>
                </a:solidFill>
                <a:latin typeface="+mn-lt"/>
              </a:rPr>
              <a:t> </a:t>
            </a:r>
            <a:r>
              <a:rPr lang="en-US" sz="2000" dirty="0">
                <a:solidFill>
                  <a:srgbClr val="111111"/>
                </a:solidFill>
                <a:latin typeface="+mn-lt"/>
              </a:rPr>
              <a:t>– </a:t>
            </a:r>
            <a:r>
              <a:rPr lang="fr-CA" sz="2000" dirty="0">
                <a:solidFill>
                  <a:srgbClr val="111111"/>
                </a:solidFill>
                <a:latin typeface="+mn-lt"/>
              </a:rPr>
              <a:t>C’</a:t>
            </a:r>
            <a:r>
              <a:rPr lang="fr-CA" sz="2000" dirty="0"/>
              <a:t>est la phase du cycle économique où l'activité économique globale se contracte.</a:t>
            </a:r>
            <a:endParaRPr lang="en-US" sz="2000" dirty="0">
              <a:solidFill>
                <a:srgbClr val="111111"/>
              </a:solidFill>
              <a:latin typeface="+mn-lt"/>
            </a:endParaRPr>
          </a:p>
          <a:p>
            <a:pPr marL="685783" lvl="4" indent="-342900"/>
            <a:r>
              <a:rPr lang="fr-CA" sz="2000" b="1" dirty="0">
                <a:solidFill>
                  <a:srgbClr val="111111"/>
                </a:solidFill>
                <a:latin typeface="+mn-lt"/>
              </a:rPr>
              <a:t>Dépression</a:t>
            </a:r>
            <a:r>
              <a:rPr lang="en-US" sz="2000" dirty="0">
                <a:solidFill>
                  <a:srgbClr val="111111"/>
                </a:solidFill>
                <a:latin typeface="+mn-lt"/>
              </a:rPr>
              <a:t> – </a:t>
            </a:r>
            <a:r>
              <a:rPr lang="en-US" sz="2000" dirty="0" err="1">
                <a:solidFill>
                  <a:srgbClr val="111111"/>
                </a:solidFill>
                <a:latin typeface="+mn-lt"/>
              </a:rPr>
              <a:t>C’est</a:t>
            </a:r>
            <a:r>
              <a:rPr lang="en-US" sz="2000" dirty="0">
                <a:solidFill>
                  <a:srgbClr val="11111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rgbClr val="111111"/>
                </a:solidFill>
                <a:latin typeface="+mn-lt"/>
              </a:rPr>
              <a:t>une</a:t>
            </a:r>
            <a:r>
              <a:rPr lang="en-US" sz="2000" dirty="0">
                <a:solidFill>
                  <a:srgbClr val="111111"/>
                </a:solidFill>
                <a:latin typeface="+mn-lt"/>
              </a:rPr>
              <a:t> </a:t>
            </a:r>
            <a:r>
              <a:rPr lang="fr-CA" sz="2000" dirty="0">
                <a:solidFill>
                  <a:srgbClr val="111111"/>
                </a:solidFill>
                <a:latin typeface="+mn-lt"/>
              </a:rPr>
              <a:t>r</a:t>
            </a:r>
            <a:r>
              <a:rPr lang="fr-CA" sz="2000" dirty="0"/>
              <a:t>écession extrême qui dure trois ans ou plus, ou qui entraîne une baisse du produit intérieur brut (PIB) d’au moins 10% </a:t>
            </a:r>
            <a:r>
              <a:rPr lang="fr-CA" sz="2000" dirty="0">
                <a:solidFill>
                  <a:srgbClr val="111111"/>
                </a:solidFill>
                <a:latin typeface="+mn-lt"/>
              </a:rPr>
              <a:t>dans une année donnée</a:t>
            </a:r>
            <a:r>
              <a:rPr lang="en-US" sz="2000" dirty="0">
                <a:solidFill>
                  <a:srgbClr val="111111"/>
                </a:solidFill>
                <a:latin typeface="+mn-lt"/>
              </a:rPr>
              <a:t>.</a:t>
            </a:r>
          </a:p>
          <a:p>
            <a:pPr marL="457200" indent="-457200">
              <a:buSzPct val="100000"/>
              <a:buFont typeface="+mj-lt"/>
              <a:buAutoNum type="arabicPeriod" startAt="4"/>
            </a:pPr>
            <a:r>
              <a:rPr lang="fr-CA" sz="2000" b="1" dirty="0">
                <a:solidFill>
                  <a:srgbClr val="111111"/>
                </a:solidFill>
                <a:latin typeface="+mn-lt"/>
              </a:rPr>
              <a:t>Creux économique</a:t>
            </a:r>
            <a:r>
              <a:rPr lang="en-US" sz="2000" b="1" dirty="0">
                <a:solidFill>
                  <a:srgbClr val="111111"/>
                </a:solidFill>
                <a:latin typeface="+mn-lt"/>
              </a:rPr>
              <a:t>: </a:t>
            </a:r>
          </a:p>
          <a:p>
            <a:r>
              <a:rPr lang="fr-CA" sz="2000" dirty="0"/>
              <a:t>L'économie passe de la phase de contraction à la phase d'expansion</a:t>
            </a:r>
            <a:r>
              <a:rPr lang="en-US" sz="2000" dirty="0">
                <a:solidFill>
                  <a:srgbClr val="111111"/>
                </a:solidFill>
                <a:latin typeface="+mn-lt"/>
              </a:rPr>
              <a:t>. </a:t>
            </a:r>
          </a:p>
          <a:p>
            <a:r>
              <a:rPr lang="fr-FR" sz="2000" dirty="0"/>
              <a:t>L'économie touche le fond</a:t>
            </a:r>
            <a:r>
              <a:rPr lang="en-US" sz="2000" dirty="0">
                <a:solidFill>
                  <a:srgbClr val="111111"/>
                </a:solidFill>
                <a:latin typeface="+mn-lt"/>
              </a:rPr>
              <a:t> et </a:t>
            </a:r>
            <a:r>
              <a:rPr lang="fr-CA" sz="2000" dirty="0"/>
              <a:t>ouvre la voie à une reprise</a:t>
            </a:r>
            <a:r>
              <a:rPr lang="en-US" sz="2000" dirty="0">
                <a:solidFill>
                  <a:srgbClr val="111111"/>
                </a:solidFill>
                <a:latin typeface="+mn-lt"/>
              </a:rPr>
              <a:t>.</a:t>
            </a:r>
          </a:p>
          <a:p>
            <a:pPr marL="0" indent="0" algn="ctr">
              <a:buNone/>
            </a:pPr>
            <a:endParaRPr lang="en-US" sz="2000" b="1" dirty="0">
              <a:solidFill>
                <a:srgbClr val="111111"/>
              </a:solidFill>
              <a:latin typeface="+mn-lt"/>
            </a:endParaRPr>
          </a:p>
          <a:p>
            <a:pPr marL="0" indent="0">
              <a:buNone/>
            </a:pPr>
            <a:r>
              <a:rPr lang="fr-CA" sz="2000" b="1" dirty="0"/>
              <a:t>Après le creux du cycle économique</a:t>
            </a:r>
            <a:r>
              <a:rPr lang="en-US" sz="2000" b="1" dirty="0">
                <a:solidFill>
                  <a:srgbClr val="111111"/>
                </a:solidFill>
                <a:latin typeface="+mn-lt"/>
              </a:rPr>
              <a:t>, on</a:t>
            </a:r>
            <a:r>
              <a:rPr lang="fr-CA" sz="2000" b="1" dirty="0"/>
              <a:t> recommence depuis le début</a:t>
            </a:r>
            <a:r>
              <a:rPr lang="en-US" sz="2000" b="1" dirty="0">
                <a:solidFill>
                  <a:srgbClr val="111111"/>
                </a:solidFill>
                <a:latin typeface="+mn-lt"/>
              </a:rPr>
              <a:t>. </a:t>
            </a:r>
          </a:p>
          <a:p>
            <a:pPr marL="342882" lvl="1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BC7A87-7162-F9CC-6AAD-1C044792B01A}"/>
              </a:ext>
            </a:extLst>
          </p:cNvPr>
          <p:cNvSpPr txBox="1"/>
          <p:nvPr/>
        </p:nvSpPr>
        <p:spPr>
          <a:xfrm>
            <a:off x="4969506" y="6385151"/>
            <a:ext cx="3303587" cy="215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CA" sz="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https://www.investopedia.com/terms</a:t>
            </a:r>
          </a:p>
        </p:txBody>
      </p:sp>
    </p:spTree>
    <p:extLst>
      <p:ext uri="{BB962C8B-B14F-4D97-AF65-F5344CB8AC3E}">
        <p14:creationId xmlns:p14="http://schemas.microsoft.com/office/powerpoint/2010/main" val="2772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600" dirty="0"/>
              <a:t>Étapes</a:t>
            </a:r>
            <a:r>
              <a:rPr lang="en-CA" sz="3600" dirty="0"/>
              <a:t> du cycle </a:t>
            </a:r>
            <a:r>
              <a:rPr lang="en-CA" sz="3600" dirty="0" err="1"/>
              <a:t>économique</a:t>
            </a:r>
            <a:endParaRPr lang="en-CA" sz="3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38AF4F-0018-2299-1D09-E8C4ACB99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1385923"/>
            <a:ext cx="7848600" cy="43235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AC0B802-6957-924A-4F90-87EBD1E44787}"/>
              </a:ext>
            </a:extLst>
          </p:cNvPr>
          <p:cNvSpPr txBox="1"/>
          <p:nvPr/>
        </p:nvSpPr>
        <p:spPr>
          <a:xfrm>
            <a:off x="6012279" y="5634440"/>
            <a:ext cx="39759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50"/>
              <a:t>C.D. Howe Commentary No. 366, 2012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408438" y="2691727"/>
            <a:ext cx="1166648" cy="261610"/>
          </a:xfrm>
          <a:prstGeom prst="rect">
            <a:avLst/>
          </a:prstGeom>
          <a:solidFill>
            <a:srgbClr val="ECF0F6"/>
          </a:solidFill>
        </p:spPr>
        <p:txBody>
          <a:bodyPr wrap="square" rtlCol="0">
            <a:spAutoFit/>
          </a:bodyPr>
          <a:lstStyle/>
          <a:p>
            <a:r>
              <a:rPr lang="fr-CA" sz="1050" dirty="0"/>
              <a:t>sommet</a:t>
            </a:r>
            <a:endParaRPr lang="fr-CA" sz="1100" dirty="0"/>
          </a:p>
        </p:txBody>
      </p:sp>
      <p:sp>
        <p:nvSpPr>
          <p:cNvPr id="8" name="ZoneTexte 7"/>
          <p:cNvSpPr txBox="1"/>
          <p:nvPr/>
        </p:nvSpPr>
        <p:spPr>
          <a:xfrm>
            <a:off x="3657600" y="3254256"/>
            <a:ext cx="630620" cy="261610"/>
          </a:xfrm>
          <a:prstGeom prst="rect">
            <a:avLst/>
          </a:prstGeom>
          <a:solidFill>
            <a:srgbClr val="ECF0F6"/>
          </a:solidFill>
        </p:spPr>
        <p:txBody>
          <a:bodyPr wrap="square" rtlCol="0">
            <a:spAutoFit/>
          </a:bodyPr>
          <a:lstStyle/>
          <a:p>
            <a:r>
              <a:rPr lang="fr-CA" sz="1050" dirty="0"/>
              <a:t>creux</a:t>
            </a:r>
            <a:endParaRPr lang="fr-CA" sz="1200" dirty="0"/>
          </a:p>
        </p:txBody>
      </p:sp>
      <p:sp>
        <p:nvSpPr>
          <p:cNvPr id="9" name="ZoneTexte 8"/>
          <p:cNvSpPr txBox="1"/>
          <p:nvPr/>
        </p:nvSpPr>
        <p:spPr>
          <a:xfrm>
            <a:off x="2963983" y="3757249"/>
            <a:ext cx="875588" cy="261610"/>
          </a:xfrm>
          <a:prstGeom prst="rect">
            <a:avLst/>
          </a:prstGeom>
          <a:solidFill>
            <a:srgbClr val="ECF0F6"/>
          </a:solidFill>
        </p:spPr>
        <p:txBody>
          <a:bodyPr wrap="square" rtlCol="0">
            <a:spAutoFit/>
          </a:bodyPr>
          <a:lstStyle/>
          <a:p>
            <a:r>
              <a:rPr lang="fr-CA" sz="1050" dirty="0"/>
              <a:t>récession</a:t>
            </a:r>
            <a:endParaRPr lang="fr-CA" sz="1200" dirty="0"/>
          </a:p>
        </p:txBody>
      </p:sp>
      <p:sp>
        <p:nvSpPr>
          <p:cNvPr id="10" name="ZoneTexte 9"/>
          <p:cNvSpPr txBox="1"/>
          <p:nvPr/>
        </p:nvSpPr>
        <p:spPr>
          <a:xfrm>
            <a:off x="5983414" y="3153779"/>
            <a:ext cx="945930" cy="261610"/>
          </a:xfrm>
          <a:prstGeom prst="rect">
            <a:avLst/>
          </a:prstGeom>
          <a:solidFill>
            <a:srgbClr val="ECF0F6"/>
          </a:solidFill>
        </p:spPr>
        <p:txBody>
          <a:bodyPr wrap="square" rtlCol="0">
            <a:spAutoFit/>
          </a:bodyPr>
          <a:lstStyle/>
          <a:p>
            <a:r>
              <a:rPr lang="fr-CA" sz="1050" dirty="0"/>
              <a:t>récession</a:t>
            </a:r>
            <a:endParaRPr lang="fr-CA" sz="1200" dirty="0"/>
          </a:p>
        </p:txBody>
      </p:sp>
      <p:sp>
        <p:nvSpPr>
          <p:cNvPr id="11" name="ZoneTexte 10"/>
          <p:cNvSpPr txBox="1"/>
          <p:nvPr/>
        </p:nvSpPr>
        <p:spPr>
          <a:xfrm>
            <a:off x="5375620" y="1994602"/>
            <a:ext cx="759286" cy="253916"/>
          </a:xfrm>
          <a:prstGeom prst="rect">
            <a:avLst/>
          </a:prstGeom>
          <a:solidFill>
            <a:srgbClr val="ECF0F6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1050" dirty="0"/>
              <a:t>somment</a:t>
            </a:r>
            <a:endParaRPr lang="fr-CA" sz="1400" dirty="0"/>
          </a:p>
        </p:txBody>
      </p:sp>
      <p:sp>
        <p:nvSpPr>
          <p:cNvPr id="12" name="ZoneTexte 11"/>
          <p:cNvSpPr txBox="1"/>
          <p:nvPr/>
        </p:nvSpPr>
        <p:spPr>
          <a:xfrm>
            <a:off x="6672186" y="2321841"/>
            <a:ext cx="709449" cy="261610"/>
          </a:xfrm>
          <a:prstGeom prst="rect">
            <a:avLst/>
          </a:prstGeom>
          <a:solidFill>
            <a:srgbClr val="ECF0F6"/>
          </a:solidFill>
        </p:spPr>
        <p:txBody>
          <a:bodyPr wrap="square" rtlCol="0">
            <a:spAutoFit/>
          </a:bodyPr>
          <a:lstStyle/>
          <a:p>
            <a:r>
              <a:rPr lang="fr-CA" sz="1050" dirty="0"/>
              <a:t>creux</a:t>
            </a:r>
            <a:endParaRPr lang="fr-CA" sz="1200" dirty="0"/>
          </a:p>
        </p:txBody>
      </p:sp>
      <p:sp>
        <p:nvSpPr>
          <p:cNvPr id="13" name="ZoneTexte 12"/>
          <p:cNvSpPr txBox="1"/>
          <p:nvPr/>
        </p:nvSpPr>
        <p:spPr>
          <a:xfrm>
            <a:off x="3996589" y="3758789"/>
            <a:ext cx="630621" cy="261610"/>
          </a:xfrm>
          <a:prstGeom prst="rect">
            <a:avLst/>
          </a:prstGeom>
          <a:solidFill>
            <a:srgbClr val="ECF0F6"/>
          </a:solidFill>
        </p:spPr>
        <p:txBody>
          <a:bodyPr wrap="square" rtlCol="0">
            <a:spAutoFit/>
          </a:bodyPr>
          <a:lstStyle/>
          <a:p>
            <a:r>
              <a:rPr lang="fr-CA" sz="1050" dirty="0"/>
              <a:t>reprise</a:t>
            </a:r>
            <a:endParaRPr lang="fr-CA" sz="1200" dirty="0"/>
          </a:p>
        </p:txBody>
      </p:sp>
      <p:sp>
        <p:nvSpPr>
          <p:cNvPr id="14" name="ZoneTexte 13"/>
          <p:cNvSpPr txBox="1"/>
          <p:nvPr/>
        </p:nvSpPr>
        <p:spPr>
          <a:xfrm>
            <a:off x="4926998" y="4105562"/>
            <a:ext cx="130853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50" dirty="0"/>
              <a:t>, croissance</a:t>
            </a:r>
            <a:endParaRPr lang="fr-CA" sz="1200" dirty="0"/>
          </a:p>
        </p:txBody>
      </p:sp>
      <p:sp>
        <p:nvSpPr>
          <p:cNvPr id="15" name="ZoneTexte 14"/>
          <p:cNvSpPr txBox="1"/>
          <p:nvPr/>
        </p:nvSpPr>
        <p:spPr>
          <a:xfrm>
            <a:off x="647700" y="1462183"/>
            <a:ext cx="4130566" cy="307777"/>
          </a:xfrm>
          <a:prstGeom prst="rect">
            <a:avLst/>
          </a:prstGeom>
          <a:solidFill>
            <a:srgbClr val="01548B"/>
          </a:solidFill>
        </p:spPr>
        <p:txBody>
          <a:bodyPr wrap="square" rtlCol="0">
            <a:spAutoFit/>
          </a:bodyPr>
          <a:lstStyle/>
          <a:p>
            <a:r>
              <a:rPr lang="fr-CA" sz="1400" b="1" dirty="0">
                <a:solidFill>
                  <a:schemeClr val="tx2"/>
                </a:solidFill>
              </a:rPr>
              <a:t>Figure 1: Étapes du cycle économique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3510337" y="4586147"/>
            <a:ext cx="1555766" cy="215444"/>
          </a:xfrm>
          <a:prstGeom prst="rect">
            <a:avLst/>
          </a:prstGeom>
          <a:solidFill>
            <a:srgbClr val="ECF0F6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800" dirty="0"/>
              <a:t>un cycle économique complet</a:t>
            </a:r>
          </a:p>
        </p:txBody>
      </p:sp>
      <p:sp>
        <p:nvSpPr>
          <p:cNvPr id="3" name="ZoneTexte 15">
            <a:extLst>
              <a:ext uri="{FF2B5EF4-FFF2-40B4-BE49-F238E27FC236}">
                <a16:creationId xmlns:a16="http://schemas.microsoft.com/office/drawing/2014/main" id="{592A56C4-F3CD-CDDE-381F-1325F73A891A}"/>
              </a:ext>
            </a:extLst>
          </p:cNvPr>
          <p:cNvSpPr txBox="1"/>
          <p:nvPr/>
        </p:nvSpPr>
        <p:spPr>
          <a:xfrm>
            <a:off x="4627210" y="4899666"/>
            <a:ext cx="1555766" cy="215444"/>
          </a:xfrm>
          <a:prstGeom prst="rect">
            <a:avLst/>
          </a:prstGeom>
          <a:solidFill>
            <a:srgbClr val="ECF0F6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800" dirty="0"/>
              <a:t>un cycle économique complet</a:t>
            </a:r>
          </a:p>
        </p:txBody>
      </p:sp>
      <p:sp>
        <p:nvSpPr>
          <p:cNvPr id="4" name="ZoneTexte 12">
            <a:extLst>
              <a:ext uri="{FF2B5EF4-FFF2-40B4-BE49-F238E27FC236}">
                <a16:creationId xmlns:a16="http://schemas.microsoft.com/office/drawing/2014/main" id="{F4D57117-C34B-E95F-E646-4A0E20982D43}"/>
              </a:ext>
            </a:extLst>
          </p:cNvPr>
          <p:cNvSpPr txBox="1"/>
          <p:nvPr/>
        </p:nvSpPr>
        <p:spPr>
          <a:xfrm>
            <a:off x="4422495" y="4399595"/>
            <a:ext cx="504503" cy="215444"/>
          </a:xfrm>
          <a:prstGeom prst="rect">
            <a:avLst/>
          </a:prstGeom>
          <a:solidFill>
            <a:srgbClr val="ECF0F6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800" dirty="0"/>
              <a:t>temps</a:t>
            </a:r>
            <a:endParaRPr lang="fr-CA" sz="1000" dirty="0"/>
          </a:p>
        </p:txBody>
      </p:sp>
      <p:sp>
        <p:nvSpPr>
          <p:cNvPr id="17" name="ZoneTexte 12">
            <a:extLst>
              <a:ext uri="{FF2B5EF4-FFF2-40B4-BE49-F238E27FC236}">
                <a16:creationId xmlns:a16="http://schemas.microsoft.com/office/drawing/2014/main" id="{FF72F5B2-820D-8FF2-7D5B-2DE9FCC05EFF}"/>
              </a:ext>
            </a:extLst>
          </p:cNvPr>
          <p:cNvSpPr txBox="1"/>
          <p:nvPr/>
        </p:nvSpPr>
        <p:spPr>
          <a:xfrm rot="16200000">
            <a:off x="951695" y="3712792"/>
            <a:ext cx="1105222" cy="215444"/>
          </a:xfrm>
          <a:prstGeom prst="rect">
            <a:avLst/>
          </a:prstGeom>
          <a:solidFill>
            <a:srgbClr val="ECF0F6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800" dirty="0"/>
              <a:t>activité économique</a:t>
            </a:r>
            <a:endParaRPr lang="fr-CA" sz="1000" dirty="0"/>
          </a:p>
        </p:txBody>
      </p:sp>
    </p:spTree>
    <p:extLst>
      <p:ext uri="{BB962C8B-B14F-4D97-AF65-F5344CB8AC3E}">
        <p14:creationId xmlns:p14="http://schemas.microsoft.com/office/powerpoint/2010/main" val="42794339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nited for Literacy">
      <a:dk1>
        <a:srgbClr val="000000"/>
      </a:dk1>
      <a:lt1>
        <a:srgbClr val="FFFFFF"/>
      </a:lt1>
      <a:dk2>
        <a:srgbClr val="093254"/>
      </a:dk2>
      <a:lt2>
        <a:srgbClr val="FFFFFF"/>
      </a:lt2>
      <a:accent1>
        <a:srgbClr val="005659"/>
      </a:accent1>
      <a:accent2>
        <a:srgbClr val="093254"/>
      </a:accent2>
      <a:accent3>
        <a:srgbClr val="3FA947"/>
      </a:accent3>
      <a:accent4>
        <a:srgbClr val="00734F"/>
      </a:accent4>
      <a:accent5>
        <a:srgbClr val="92C82E"/>
      </a:accent5>
      <a:accent6>
        <a:srgbClr val="F36C20"/>
      </a:accent6>
      <a:hlink>
        <a:srgbClr val="00BFDF"/>
      </a:hlink>
      <a:folHlink>
        <a:srgbClr val="7330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FBC8EA80-A3DA-E54B-88C8-85CC3B551E85}" vid="{D8FACF28-C2FD-DE47-9339-3293D044943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6493094-0435-4eae-a32c-76983131fc0f">
      <Terms xmlns="http://schemas.microsoft.com/office/infopath/2007/PartnerControls"/>
    </lcf76f155ced4ddcb4097134ff3c332f>
    <TaxCatchAll xmlns="1bca0e2f-16d9-4d6a-8327-7fd70d55969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7E63EF2496EC4A8317235C224509C7" ma:contentTypeVersion="15" ma:contentTypeDescription="Create a new document." ma:contentTypeScope="" ma:versionID="2567e716e479f0fe1fad83c07d0475b4">
  <xsd:schema xmlns:xsd="http://www.w3.org/2001/XMLSchema" xmlns:xs="http://www.w3.org/2001/XMLSchema" xmlns:p="http://schemas.microsoft.com/office/2006/metadata/properties" xmlns:ns2="f6493094-0435-4eae-a32c-76983131fc0f" xmlns:ns3="1bca0e2f-16d9-4d6a-8327-7fd70d55969c" targetNamespace="http://schemas.microsoft.com/office/2006/metadata/properties" ma:root="true" ma:fieldsID="012dbca595c35fff498512ea9a6f57f6" ns2:_="" ns3:_="">
    <xsd:import namespace="f6493094-0435-4eae-a32c-76983131fc0f"/>
    <xsd:import namespace="1bca0e2f-16d9-4d6a-8327-7fd70d5596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493094-0435-4eae-a32c-76983131fc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524ab7d2-68ae-4300-a5cd-dbcd0e7db7b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ca0e2f-16d9-4d6a-8327-7fd70d55969c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8ae85c5a-a45e-43e1-b40a-0ff7d4a9c2a1}" ma:internalName="TaxCatchAll" ma:showField="CatchAllData" ma:web="1bca0e2f-16d9-4d6a-8327-7fd70d5596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34A581EC-43B8-4740-9F2D-8D1D7BA3A37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BAB852A-0F1E-43AF-86DD-CDEB92FA258D}">
  <ds:schemaRefs>
    <ds:schemaRef ds:uri="http://www.w3.org/XML/1998/namespace"/>
    <ds:schemaRef ds:uri="http://purl.org/dc/elements/1.1/"/>
    <ds:schemaRef ds:uri="1bca0e2f-16d9-4d6a-8327-7fd70d55969c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f6493094-0435-4eae-a32c-76983131fc0f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0F5E0CEC-0EDD-4AF9-A2EB-8FE71F2303DA}">
  <ds:schemaRefs>
    <ds:schemaRef ds:uri="1bca0e2f-16d9-4d6a-8327-7fd70d55969c"/>
    <ds:schemaRef ds:uri="f6493094-0435-4eae-a32c-76983131fc0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E12A6851-F7E1-42FB-812A-E3A1277D2969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3959</Words>
  <Application>Microsoft Office PowerPoint</Application>
  <PresentationFormat>On-screen Show (4:3)</PresentationFormat>
  <Paragraphs>434</Paragraphs>
  <Slides>55</Slides>
  <Notes>7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3" baseType="lpstr">
      <vt:lpstr>Aharoni</vt:lpstr>
      <vt:lpstr>-apple-system</vt:lpstr>
      <vt:lpstr>Arial</vt:lpstr>
      <vt:lpstr>Calibri</vt:lpstr>
      <vt:lpstr>Dreaming Outloud Pro</vt:lpstr>
      <vt:lpstr>Wingdings</vt:lpstr>
      <vt:lpstr>Wingdings,Sans-Serif</vt:lpstr>
      <vt:lpstr>Office Theme</vt:lpstr>
      <vt:lpstr>Le cycle économique et toi!</vt:lpstr>
      <vt:lpstr>Remarque spéciale à l’intention du personnel enseignant</vt:lpstr>
      <vt:lpstr>Les élèves apprendront…</vt:lpstr>
      <vt:lpstr>Projet – Introduction</vt:lpstr>
      <vt:lpstr>Partie</vt:lpstr>
      <vt:lpstr>Activité « pensez-y bien »</vt:lpstr>
      <vt:lpstr>Étapes du cycle économique</vt:lpstr>
      <vt:lpstr>Étapes du cycle économique</vt:lpstr>
      <vt:lpstr>Étapes du cycle économique</vt:lpstr>
      <vt:lpstr>Vocabulaire spécialisé</vt:lpstr>
      <vt:lpstr>Cas extrême: Boum</vt:lpstr>
      <vt:lpstr>Cas extrême: récession</vt:lpstr>
      <vt:lpstr>Activité</vt:lpstr>
      <vt:lpstr>Ressources</vt:lpstr>
      <vt:lpstr>Ressources d'actualités commerciales</vt:lpstr>
      <vt:lpstr>Partie</vt:lpstr>
      <vt:lpstr>Expansion (Croissance)</vt:lpstr>
      <vt:lpstr>Partie 2: Bref historique de l’expansion économique</vt:lpstr>
      <vt:lpstr>Expansion économique</vt:lpstr>
      <vt:lpstr>Partie 2: L’histoire des contractions économiques </vt:lpstr>
      <vt:lpstr>L’histoire des contractions</vt:lpstr>
      <vt:lpstr>Ressources </vt:lpstr>
      <vt:lpstr>Partie</vt:lpstr>
      <vt:lpstr>Partie 3: L’intervention du gouvernement</vt:lpstr>
      <vt:lpstr>Partie 3: Réponses à l’expansion économique</vt:lpstr>
      <vt:lpstr>Partie 3: Réponses à l’expansion économique</vt:lpstr>
      <vt:lpstr>Discussion en groupe</vt:lpstr>
      <vt:lpstr>Discussion en groupe</vt:lpstr>
      <vt:lpstr>Débat</vt:lpstr>
      <vt:lpstr>Comment débattre ?</vt:lpstr>
      <vt:lpstr>Débat</vt:lpstr>
      <vt:lpstr>Questions délicates</vt:lpstr>
      <vt:lpstr>Débat: Réflexion</vt:lpstr>
      <vt:lpstr>Débat: Ressources</vt:lpstr>
      <vt:lpstr>Ressources</vt:lpstr>
      <vt:lpstr>PowerPoint Presentation</vt:lpstr>
      <vt:lpstr>Pourquoi planifier en fonction des différents cycles économiques?</vt:lpstr>
      <vt:lpstr>Pourquoi planifier en fonction des différents cycles économiques?</vt:lpstr>
      <vt:lpstr>Activité «Pensez-y bien»  (Exemples de réponses)</vt:lpstr>
      <vt:lpstr>PowerPoint Presentation</vt:lpstr>
      <vt:lpstr>PowerPoint Presentation</vt:lpstr>
      <vt:lpstr>Leçon à retenir: la stèle du tsunami</vt:lpstr>
      <vt:lpstr>Le problème de la dinde</vt:lpstr>
      <vt:lpstr>Le problème de la dinde</vt:lpstr>
      <vt:lpstr>Ne soyez pas comme la dinde!</vt:lpstr>
      <vt:lpstr>PowerPoint Presentation</vt:lpstr>
      <vt:lpstr>Planification financière en fonction du cycle économique</vt:lpstr>
      <vt:lpstr>Planification financière en fonction du cycle économique</vt:lpstr>
      <vt:lpstr>Introduction aux plans financiers: tâche</vt:lpstr>
      <vt:lpstr>Étudier seulement</vt:lpstr>
      <vt:lpstr>Étudier et gagner de l’argent</vt:lpstr>
      <vt:lpstr>Gagner de l’argent seulement</vt:lpstr>
      <vt:lpstr>Questions pour discussion </vt:lpstr>
      <vt:lpstr>Points clés à retenir</vt:lpstr>
      <vt:lpstr>Vidéo supplémentaire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Frontier College Literacy. Learning for Life</dc:title>
  <dc:creator/>
  <cp:lastModifiedBy/>
  <cp:revision>124</cp:revision>
  <dcterms:created xsi:type="dcterms:W3CDTF">2011-06-06T13:23:04Z</dcterms:created>
  <dcterms:modified xsi:type="dcterms:W3CDTF">2023-04-17T19:50:20Z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isplay_urn:schemas-microsoft-com:office:office#Editor">
    <vt:lpwstr>Meredith Roberts</vt:lpwstr>
  </property>
  <property fmtid="{D5CDD505-2E9C-101B-9397-08002B2CF9AE}" pid="3" name="Order">
    <vt:lpwstr>935400.000000000</vt:lpwstr>
  </property>
  <property fmtid="{D5CDD505-2E9C-101B-9397-08002B2CF9AE}" pid="4" name="display_urn:schemas-microsoft-com:office:office#Author">
    <vt:lpwstr>Meredith Roberts</vt:lpwstr>
  </property>
  <property fmtid="{D5CDD505-2E9C-101B-9397-08002B2CF9AE}" pid="5" name="ContentTypeId">
    <vt:lpwstr>0x0101006F7E63EF2496EC4A8317235C224509C7</vt:lpwstr>
  </property>
  <property fmtid="{D5CDD505-2E9C-101B-9397-08002B2CF9AE}" pid="6" name="MediaServiceImageTags">
    <vt:lpwstr/>
  </property>
</Properties>
</file>