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3" r:id="rId5"/>
  </p:sldMasterIdLst>
  <p:notesMasterIdLst>
    <p:notesMasterId r:id="rId36"/>
  </p:notesMasterIdLst>
  <p:handoutMasterIdLst>
    <p:handoutMasterId r:id="rId37"/>
  </p:handoutMasterIdLst>
  <p:sldIdLst>
    <p:sldId id="353" r:id="rId6"/>
    <p:sldId id="298" r:id="rId7"/>
    <p:sldId id="392" r:id="rId8"/>
    <p:sldId id="355" r:id="rId9"/>
    <p:sldId id="361" r:id="rId10"/>
    <p:sldId id="356" r:id="rId11"/>
    <p:sldId id="357" r:id="rId12"/>
    <p:sldId id="401" r:id="rId13"/>
    <p:sldId id="394" r:id="rId14"/>
    <p:sldId id="406" r:id="rId15"/>
    <p:sldId id="409" r:id="rId16"/>
    <p:sldId id="410" r:id="rId17"/>
    <p:sldId id="411" r:id="rId18"/>
    <p:sldId id="417" r:id="rId19"/>
    <p:sldId id="412" r:id="rId20"/>
    <p:sldId id="402" r:id="rId21"/>
    <p:sldId id="414" r:id="rId22"/>
    <p:sldId id="415" r:id="rId23"/>
    <p:sldId id="416" r:id="rId24"/>
    <p:sldId id="418" r:id="rId25"/>
    <p:sldId id="419" r:id="rId26"/>
    <p:sldId id="427" r:id="rId27"/>
    <p:sldId id="421" r:id="rId28"/>
    <p:sldId id="420" r:id="rId29"/>
    <p:sldId id="407" r:id="rId30"/>
    <p:sldId id="396" r:id="rId31"/>
    <p:sldId id="423" r:id="rId32"/>
    <p:sldId id="424" r:id="rId33"/>
    <p:sldId id="425" r:id="rId34"/>
    <p:sldId id="426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/A1IBYUSTeeNQMKVApNUTg==" hashData="cA46QxRN6Ju7mAc1oSvW29P5ZW7uDs3pYkJ0o6NJqMenvMiQ/P6sW+GQYuR7kr/r3AIq1CsZSrbipPOxp5ClU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FDF"/>
    <a:srgbClr val="D6F0D8"/>
    <a:srgbClr val="CF5B13"/>
    <a:srgbClr val="FFFF00"/>
    <a:srgbClr val="005954"/>
    <a:srgbClr val="003E38"/>
    <a:srgbClr val="B75011"/>
    <a:srgbClr val="EA7123"/>
    <a:srgbClr val="5C4A89"/>
    <a:srgbClr val="FDC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B4F64C-F6BE-4953-88FB-0BB97966C7DF}" v="219" dt="2023-04-25T16:07:27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2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microsoft.com/office/2015/10/relationships/revisionInfo" Target="revisionInfo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microsoft.com/office/2018/10/relationships/authors" Target="author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31821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57269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4163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03046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79792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36838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237141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761860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784748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67033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50839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82270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378908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854543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32339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852785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63496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812217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343560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92534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55455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85439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55123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35309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9077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queducanada.ca/taux/renseignements-complementaires/feuille-de-calcul-de-linflation/?theme_mode=light&amp;_gl=1*j2z63e*_ga*OTIxNjA4NjMzLjE2NzExMjE0MDk.*_ga_D0WRRH3RZH*MTY4MTg0MzQwMi45LjAuMTY4MTg0MzQxOS4wLjAuMA..&amp;_ga=2.162283582.32098975.1681843403-921608633.167112140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fr/sujets-debut/prix_et_indices_des_prix/indices_des_prix_a_la_consomma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n1/daily-quotidien/220509/g-b001-fra.ht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9IchF7qQvg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9IchF7qQvg?feature=oembed" TargetMode="Externa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fr/programmes-statistiques/document/2301_D68_V1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t1/tbl1/fr/tv.action?pid=1810000402&amp;request_locale=f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.png"/><Relationship Id="rId7" Type="http://schemas.openxmlformats.org/officeDocument/2006/relationships/image" Target="../media/image18.sv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12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t1/tbl1/fr/tv.action?pid=1810000402&amp;request_locale=fr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canadianencyclopedia.ca/fr/article/macroeconomi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n1/pub/71-607-x/71-607-x2020015-fra.htm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tatcan.gc.ca/fr/sujets-debut/prix_et_indices_des_prix/indices_des_prix_a_la_consommation/faq" TargetMode="External"/><Relationship Id="rId4" Type="http://schemas.openxmlformats.org/officeDocument/2006/relationships/hyperlink" Target="https://www150.statcan.gc.ca/n1/pub/71-607-x/71-607-x2018016-fra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FgZcjrF4CQ4" TargetMode="Externa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FgZcjrF4CQ4?feature=oembed" TargetMode="Externa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can.gc.ca/fr/programmes-statistiques/document/2301_D68_V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fr-CA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Macroéconomie : indice des prix à la consommation (IPC)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fr-CA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partir de la 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12</a:t>
            </a:r>
            <a:r>
              <a:rPr lang="en-US" altLang="en-US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année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2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sz="4000" dirty="0"/>
              <a:t>IPC et </a:t>
            </a:r>
            <a:r>
              <a:rPr 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nflation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600"/>
              </a:lnSpc>
              <a:buNone/>
            </a:pPr>
            <a:r>
              <a:rPr lang="en-US" altLang="en-US" sz="2000" b="1" dirty="0">
                <a:solidFill>
                  <a:srgbClr val="CF5B13"/>
                </a:solidFill>
                <a:sym typeface="Arial" panose="020B0604020202020204" pitchFamily="34" charset="0"/>
              </a:rPr>
              <a:t>Exploration:</a:t>
            </a:r>
            <a:r>
              <a:rPr lang="en-US" altLang="en-US" sz="2000" dirty="0">
                <a:sym typeface="Arial" panose="020B0604020202020204" pitchFamily="34" charset="0"/>
              </a:rPr>
              <a:t> </a:t>
            </a:r>
            <a:r>
              <a:rPr lang="en-US" altLang="en-US" sz="2000" dirty="0" err="1">
                <a:sym typeface="Arial" panose="020B0604020202020204" pitchFamily="34" charset="0"/>
              </a:rPr>
              <a:t>Trouvez</a:t>
            </a:r>
            <a:r>
              <a:rPr lang="fr-CA" sz="2000" dirty="0"/>
              <a:t> le coût d'un panier de biens, il y a des années, par rapport au même panier aujourd'hui </a:t>
            </a:r>
            <a:r>
              <a:rPr lang="en-US" altLang="en-US" sz="2000" dirty="0">
                <a:sym typeface="Arial" panose="020B0604020202020204" pitchFamily="34" charset="0"/>
              </a:rPr>
              <a:t>: </a:t>
            </a:r>
            <a:r>
              <a:rPr lang="en-US" altLang="en-US" sz="2000" dirty="0">
                <a:sym typeface="Arial" panose="020B0604020202020204" pitchFamily="34" charset="0"/>
                <a:hlinkClick r:id="rId3"/>
              </a:rPr>
              <a:t>Banque du Canada - </a:t>
            </a:r>
            <a:r>
              <a:rPr lang="en-US" altLang="en-US" sz="2000" dirty="0" err="1">
                <a:sym typeface="Arial" panose="020B0604020202020204" pitchFamily="34" charset="0"/>
                <a:hlinkClick r:id="rId3"/>
              </a:rPr>
              <a:t>Feuille</a:t>
            </a:r>
            <a:r>
              <a:rPr lang="en-US" altLang="en-US" sz="2000" dirty="0">
                <a:sym typeface="Arial" panose="020B0604020202020204" pitchFamily="34" charset="0"/>
                <a:hlinkClick r:id="rId3"/>
              </a:rPr>
              <a:t> de calcul de l’inflation</a:t>
            </a:r>
            <a:endParaRPr lang="en-US" altLang="en-US" sz="2000" dirty="0"/>
          </a:p>
          <a:p>
            <a:pPr marL="37465" indent="0">
              <a:lnSpc>
                <a:spcPts val="2400"/>
              </a:lnSpc>
              <a:buNone/>
            </a:pPr>
            <a:r>
              <a:rPr lang="en-US" altLang="en-US" sz="2000" i="1" dirty="0"/>
              <a:t>(</a:t>
            </a:r>
            <a:r>
              <a:rPr lang="fr-CA" sz="2000" i="1" dirty="0"/>
              <a:t>Les instructions sont sur le lien.</a:t>
            </a:r>
            <a:r>
              <a:rPr lang="en-US" altLang="en-US" sz="2000" i="1" dirty="0"/>
              <a:t>) </a:t>
            </a:r>
            <a:endParaRPr lang="en-US" alt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fr-CA" sz="2000" dirty="0"/>
              <a:t>Un panier de biens et de services est-il beaucoup plus cher aujourd'hui</a:t>
            </a:r>
            <a:r>
              <a:rPr lang="en-US" altLang="en-US" sz="2000" dirty="0">
                <a:solidFill>
                  <a:schemeClr val="tx1"/>
                </a:solidFill>
              </a:rPr>
              <a:t>? 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fr-CA" sz="2000" dirty="0"/>
              <a:t>La différence au niveau des prix est ce qu’on appelle l'</a:t>
            </a:r>
            <a:r>
              <a:rPr lang="fr-CA" sz="2000" b="1" dirty="0"/>
              <a:t>inflation</a:t>
            </a:r>
            <a:r>
              <a:rPr lang="fr-CA" sz="2000" dirty="0"/>
              <a:t>.</a:t>
            </a:r>
          </a:p>
          <a:p>
            <a:pPr marL="37465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fr-CA" sz="2000" dirty="0"/>
              <a:t>Allons plus loin pour voir quels biens et services sont dans le panier de l'IPC</a:t>
            </a:r>
            <a:r>
              <a:rPr lang="en-US" sz="2000" dirty="0">
                <a:ea typeface="MS PGothic"/>
              </a:rPr>
              <a:t>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009699-C67A-DDB8-3993-695922C722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30911" y="5175584"/>
            <a:ext cx="1963972" cy="121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5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 dirty="0"/>
              <a:t>Les composantes de l'IPC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699422"/>
          </a:xfrm>
        </p:spPr>
        <p:txBody>
          <a:bodyPr lIns="68569" tIns="34275" rIns="68569" bIns="34275">
            <a:normAutofit/>
          </a:bodyPr>
          <a:lstStyle/>
          <a:p>
            <a:pPr marL="38100" indent="0">
              <a:lnSpc>
                <a:spcPts val="2400"/>
              </a:lnSpc>
              <a:buNone/>
            </a:pPr>
            <a:r>
              <a:rPr lang="fr-CA" sz="2000">
                <a:ea typeface="MS PGothic"/>
              </a:rPr>
              <a:t>L’</a:t>
            </a:r>
            <a:r>
              <a:rPr lang="fr-CA" sz="2000" err="1">
                <a:ea typeface="MS PGothic"/>
              </a:rPr>
              <a:t>IPC</a:t>
            </a:r>
            <a:r>
              <a:rPr lang="fr-CA" sz="2000">
                <a:ea typeface="MS PGothic"/>
              </a:rPr>
              <a:t> comprend  </a:t>
            </a:r>
            <a:r>
              <a:rPr lang="fr-CA" sz="2000" b="1">
                <a:ea typeface="MS PGothic"/>
              </a:rPr>
              <a:t>8 composantes principales</a:t>
            </a:r>
            <a:r>
              <a:rPr lang="en-US" sz="2000" b="1">
                <a:ea typeface="MS PGothic"/>
              </a:rPr>
              <a:t>:</a:t>
            </a:r>
            <a:endParaRPr lang="en-US" sz="2000" b="1"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</a:pP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5F325B-D924-1AF4-E646-3CC22914578B}"/>
              </a:ext>
            </a:extLst>
          </p:cNvPr>
          <p:cNvSpPr txBox="1"/>
          <p:nvPr/>
        </p:nvSpPr>
        <p:spPr>
          <a:xfrm>
            <a:off x="333103" y="2105604"/>
            <a:ext cx="8235544" cy="40684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ts val="2600"/>
              </a:lnSpc>
              <a:buAutoNum type="arabicPeriod"/>
            </a:pPr>
            <a:r>
              <a:rPr lang="en-US" sz="2000" dirty="0">
                <a:latin typeface="Arial"/>
                <a:ea typeface="MS PGothic"/>
                <a:cs typeface="Arial"/>
              </a:rPr>
              <a:t>Aliments</a:t>
            </a:r>
            <a:endParaRPr lang="en-US" sz="2000" dirty="0"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buAutoNum type="arabicPeriod"/>
            </a:pPr>
            <a:r>
              <a:rPr lang="fr-CA" sz="2000" dirty="0">
                <a:latin typeface="Arial"/>
                <a:ea typeface="MS PGothic"/>
                <a:cs typeface="Arial"/>
              </a:rPr>
              <a:t>Logement</a:t>
            </a:r>
            <a:endParaRPr lang="fr-CA" sz="2000" dirty="0"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buAutoNum type="arabicPeriod"/>
            </a:pPr>
            <a:r>
              <a:rPr lang="fr-CA" sz="2000" dirty="0">
                <a:latin typeface="Arial"/>
                <a:ea typeface="MS PGothic"/>
                <a:cs typeface="Arial"/>
              </a:rPr>
              <a:t>Dépenses courantes, ameublement et équipement du ménage </a:t>
            </a:r>
            <a:r>
              <a:rPr lang="en-US" sz="2000" dirty="0">
                <a:latin typeface="Arial"/>
                <a:ea typeface="MS PGothic"/>
                <a:cs typeface="Arial"/>
              </a:rPr>
              <a:t> </a:t>
            </a:r>
            <a:endParaRPr lang="en-US" sz="2000" dirty="0">
              <a:cs typeface="Arial"/>
            </a:endParaRPr>
          </a:p>
          <a:p>
            <a:pPr marL="457200" indent="-457200">
              <a:lnSpc>
                <a:spcPts val="2600"/>
              </a:lnSpc>
              <a:buAutoNum type="arabicPeriod"/>
            </a:pPr>
            <a:r>
              <a:rPr lang="fr-FR" sz="2000" dirty="0">
                <a:latin typeface="Arial"/>
                <a:ea typeface="MS PGothic"/>
                <a:cs typeface="Arial"/>
              </a:rPr>
              <a:t>Vêtements et chaussures </a:t>
            </a:r>
            <a:r>
              <a:rPr lang="en-US" sz="2000" dirty="0">
                <a:latin typeface="Arial"/>
                <a:ea typeface="MS PGothic"/>
                <a:cs typeface="Arial"/>
              </a:rPr>
              <a:t> </a:t>
            </a:r>
          </a:p>
          <a:p>
            <a:pPr marL="457200" indent="-457200">
              <a:lnSpc>
                <a:spcPts val="2600"/>
              </a:lnSpc>
              <a:buFont typeface="+mj-lt"/>
              <a:buAutoNum type="arabicPeriod" startAt="5"/>
            </a:pPr>
            <a:r>
              <a:rPr lang="en-US" sz="2000" dirty="0">
                <a:latin typeface="Arial"/>
                <a:ea typeface="MS PGothic"/>
                <a:cs typeface="Arial"/>
              </a:rPr>
              <a:t>Transports</a:t>
            </a:r>
            <a:endParaRPr lang="en-US" sz="2000" dirty="0">
              <a:cs typeface="Arial"/>
            </a:endParaRPr>
          </a:p>
          <a:p>
            <a:pPr marL="457200" indent="-457200">
              <a:lnSpc>
                <a:spcPts val="2600"/>
              </a:lnSpc>
              <a:buAutoNum type="arabicPeriod" startAt="5"/>
            </a:pPr>
            <a:r>
              <a:rPr lang="fr-CA" sz="2000" dirty="0">
                <a:latin typeface="Arial"/>
                <a:ea typeface="MS PGothic"/>
                <a:cs typeface="Arial"/>
              </a:rPr>
              <a:t>Soins de santé et soins personnels </a:t>
            </a:r>
            <a:r>
              <a:rPr lang="en-US" sz="2000" dirty="0">
                <a:latin typeface="Arial"/>
                <a:ea typeface="MS PGothic"/>
                <a:cs typeface="Arial"/>
              </a:rPr>
              <a:t> </a:t>
            </a:r>
            <a:endParaRPr lang="en-US" sz="2000" dirty="0">
              <a:latin typeface="Arial"/>
              <a:ea typeface="MS PGothic"/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buAutoNum type="arabicPeriod" startAt="5"/>
            </a:pPr>
            <a:r>
              <a:rPr lang="fr-FR" sz="2000" dirty="0">
                <a:latin typeface="Arial"/>
                <a:ea typeface="MS PGothic"/>
                <a:cs typeface="Arial"/>
              </a:rPr>
              <a:t>Loisirs, formation et lecture</a:t>
            </a:r>
            <a:r>
              <a:rPr lang="en-US" sz="2000" dirty="0">
                <a:latin typeface="Arial"/>
                <a:ea typeface="MS PGothic"/>
                <a:cs typeface="Arial"/>
              </a:rPr>
              <a:t>  </a:t>
            </a:r>
            <a:endParaRPr lang="en-US" sz="2000" dirty="0">
              <a:latin typeface="Arial"/>
              <a:ea typeface="MS PGothic"/>
              <a:cs typeface="Arial" panose="020B0604020202020204" pitchFamily="34" charset="0"/>
            </a:endParaRPr>
          </a:p>
          <a:p>
            <a:pPr marL="457200" indent="-457200">
              <a:lnSpc>
                <a:spcPts val="2600"/>
              </a:lnSpc>
              <a:buAutoNum type="arabicPeriod" startAt="5"/>
            </a:pPr>
            <a:r>
              <a:rPr lang="fr-CA" sz="2000" dirty="0">
                <a:latin typeface="Arial"/>
                <a:ea typeface="MS PGothic"/>
                <a:cs typeface="Arial"/>
              </a:rPr>
              <a:t>Boissons alcoolisées, produits du tabac et cannabis récréatif</a:t>
            </a:r>
          </a:p>
          <a:p>
            <a:pPr marL="457200" indent="-457200">
              <a:lnSpc>
                <a:spcPts val="2600"/>
              </a:lnSpc>
            </a:pPr>
            <a:r>
              <a:rPr lang="en-US" sz="1800" dirty="0">
                <a:latin typeface="Arial"/>
                <a:ea typeface="MS PGothic"/>
                <a:cs typeface="Arial"/>
              </a:rPr>
              <a:t>Source : </a:t>
            </a:r>
            <a:r>
              <a:rPr lang="en-US" sz="1800" dirty="0">
                <a:latin typeface="Arial"/>
                <a:ea typeface="MS PGothic"/>
                <a:cs typeface="Arial"/>
                <a:hlinkClick r:id="rId3"/>
              </a:rPr>
              <a:t>Portail de </a:t>
            </a:r>
            <a:r>
              <a:rPr lang="en-US" sz="1800" dirty="0" err="1">
                <a:latin typeface="Arial"/>
                <a:ea typeface="MS PGothic"/>
                <a:cs typeface="Arial"/>
                <a:hlinkClick r:id="rId3"/>
              </a:rPr>
              <a:t>l’Indice</a:t>
            </a:r>
            <a:r>
              <a:rPr lang="en-US" sz="1800" dirty="0">
                <a:latin typeface="Arial"/>
                <a:ea typeface="MS PGothic"/>
                <a:cs typeface="Arial"/>
                <a:hlinkClick r:id="rId3"/>
              </a:rPr>
              <a:t> des prix à la consummation (statcan.gc.ca)</a:t>
            </a:r>
            <a:endParaRPr lang="en-US" sz="1800" dirty="0">
              <a:latin typeface="Arial"/>
              <a:ea typeface="MS PGothic"/>
              <a:cs typeface="Arial"/>
            </a:endParaRPr>
          </a:p>
          <a:p>
            <a:pPr marL="457200" indent="-457200">
              <a:lnSpc>
                <a:spcPts val="2600"/>
              </a:lnSpc>
            </a:pPr>
            <a:r>
              <a:rPr lang="en-US" sz="1800" dirty="0">
                <a:latin typeface="Arial"/>
                <a:ea typeface="MS PGothic"/>
                <a:cs typeface="Arial"/>
              </a:rPr>
              <a:t> </a:t>
            </a:r>
            <a:endParaRPr lang="en-US" sz="2000" dirty="0">
              <a:latin typeface="Arial"/>
              <a:ea typeface="MS PGothic"/>
              <a:cs typeface="Arial"/>
            </a:endParaRPr>
          </a:p>
          <a:p>
            <a:pPr>
              <a:lnSpc>
                <a:spcPts val="2600"/>
              </a:lnSpc>
            </a:pPr>
            <a:r>
              <a:rPr lang="en-US" sz="2000" b="1" dirty="0">
                <a:solidFill>
                  <a:srgbClr val="CF5B13"/>
                </a:solidFill>
                <a:latin typeface="Arial"/>
                <a:ea typeface="MS PGothic"/>
                <a:cs typeface="Arial"/>
              </a:rPr>
              <a:t>Discussion:</a:t>
            </a:r>
            <a:r>
              <a:rPr lang="en-US" sz="2000" dirty="0">
                <a:latin typeface="Arial"/>
                <a:ea typeface="MS PGothic"/>
                <a:cs typeface="Arial"/>
              </a:rPr>
              <a:t> </a:t>
            </a:r>
            <a:r>
              <a:rPr lang="fr-CA" sz="2000" dirty="0">
                <a:latin typeface="Arial"/>
                <a:ea typeface="MS PGothic"/>
                <a:cs typeface="Arial"/>
              </a:rPr>
              <a:t>Parmi ces 8 composantes, pour laquelle dépensez-vous </a:t>
            </a:r>
            <a:r>
              <a:rPr lang="en-US" sz="2000" dirty="0">
                <a:latin typeface="Arial"/>
                <a:ea typeface="MS PGothic"/>
                <a:cs typeface="Arial"/>
              </a:rPr>
              <a:t>le plus?  </a:t>
            </a:r>
            <a:endParaRPr lang="en-US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9193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 dirty="0"/>
              <a:t>Composantes de l’IPC : pondération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266825"/>
            <a:ext cx="8639175" cy="5356612"/>
          </a:xfrm>
        </p:spPr>
        <p:txBody>
          <a:bodyPr lIns="68569" tIns="34275" rIns="68569" bIns="34275">
            <a:normAutofit/>
          </a:bodyPr>
          <a:lstStyle/>
          <a:p>
            <a:pPr marL="38100" indent="0">
              <a:lnSpc>
                <a:spcPts val="2300"/>
              </a:lnSpc>
              <a:buNone/>
            </a:pPr>
            <a:r>
              <a:rPr lang="fr-CA" sz="1900" dirty="0"/>
              <a:t>Dans la vidéo que nous avons visionnée, le gouvernement constate qu'une personne moyenne au Canada dépense plus d'argent en essence et en lait</a:t>
            </a:r>
            <a:r>
              <a:rPr lang="en-US" sz="1900" dirty="0">
                <a:ea typeface="MS PGothic"/>
              </a:rPr>
              <a:t>. L</a:t>
            </a:r>
            <a:r>
              <a:rPr lang="fr-CA" sz="1900" dirty="0"/>
              <a:t>'IPC attribue donc des pondérations plus importantes à ces items.</a:t>
            </a:r>
          </a:p>
          <a:p>
            <a:pPr marL="38100" indent="0">
              <a:lnSpc>
                <a:spcPts val="2300"/>
              </a:lnSpc>
              <a:buNone/>
            </a:pPr>
            <a:endParaRPr lang="en-US" sz="1900" dirty="0">
              <a:ea typeface="MS PGothic"/>
            </a:endParaRPr>
          </a:p>
          <a:p>
            <a:pPr marL="38100" indent="0">
              <a:lnSpc>
                <a:spcPts val="2300"/>
              </a:lnSpc>
              <a:buNone/>
            </a:pPr>
            <a:r>
              <a:rPr lang="en-US" sz="1900" dirty="0">
                <a:ea typeface="MS PGothic"/>
              </a:rPr>
              <a:t>Les </a:t>
            </a:r>
            <a:r>
              <a:rPr lang="fr-CA" sz="1900" dirty="0">
                <a:ea typeface="MS PGothic"/>
              </a:rPr>
              <a:t>composantes représentant une </a:t>
            </a:r>
            <a:r>
              <a:rPr lang="fr-CA" sz="1900" dirty="0">
                <a:solidFill>
                  <a:srgbClr val="CF5B13"/>
                </a:solidFill>
                <a:ea typeface="MS PGothic"/>
              </a:rPr>
              <a:t>portion plus importante</a:t>
            </a:r>
            <a:r>
              <a:rPr lang="fr-CA" sz="1900" dirty="0">
                <a:ea typeface="MS PGothic"/>
              </a:rPr>
              <a:t> </a:t>
            </a:r>
            <a:r>
              <a:rPr lang="en-US" sz="1900" dirty="0">
                <a:ea typeface="MS PGothic"/>
              </a:rPr>
              <a:t>des </a:t>
            </a:r>
            <a:r>
              <a:rPr lang="fr-CA" sz="1900" dirty="0">
                <a:ea typeface="MS PGothic"/>
              </a:rPr>
              <a:t>dépenses</a:t>
            </a:r>
            <a:r>
              <a:rPr lang="en-US" sz="1900" dirty="0">
                <a:ea typeface="MS PGothic"/>
              </a:rPr>
              <a:t> </a:t>
            </a:r>
            <a:r>
              <a:rPr lang="en-US" sz="1900" dirty="0" err="1">
                <a:ea typeface="MS PGothic"/>
              </a:rPr>
              <a:t>d’une</a:t>
            </a:r>
            <a:r>
              <a:rPr lang="en-US" sz="1900" dirty="0">
                <a:ea typeface="MS PGothic"/>
              </a:rPr>
              <a:t> </a:t>
            </a:r>
            <a:r>
              <a:rPr lang="en-US" sz="1900" dirty="0" err="1">
                <a:ea typeface="MS PGothic"/>
              </a:rPr>
              <a:t>personne</a:t>
            </a:r>
            <a:r>
              <a:rPr lang="en-US" sz="1900" dirty="0">
                <a:ea typeface="MS PGothic"/>
              </a:rPr>
              <a:t> </a:t>
            </a:r>
            <a:r>
              <a:rPr lang="fr-FR" sz="1900" dirty="0"/>
              <a:t>type ont une</a:t>
            </a:r>
            <a:r>
              <a:rPr lang="en-US" sz="1900" dirty="0">
                <a:ea typeface="MS PGothic"/>
              </a:rPr>
              <a:t> </a:t>
            </a:r>
            <a:r>
              <a:rPr lang="fr-CA" sz="1900" dirty="0">
                <a:solidFill>
                  <a:srgbClr val="CF5B13"/>
                </a:solidFill>
                <a:ea typeface="MS PGothic"/>
              </a:rPr>
              <a:t>pondération plus importante</a:t>
            </a:r>
            <a:r>
              <a:rPr lang="en-US" sz="1900" dirty="0">
                <a:ea typeface="MS PGothic"/>
              </a:rPr>
              <a:t>, car </a:t>
            </a:r>
            <a:r>
              <a:rPr lang="en-US" sz="1900" dirty="0" err="1">
                <a:ea typeface="MS PGothic"/>
              </a:rPr>
              <a:t>elles</a:t>
            </a:r>
            <a:r>
              <a:rPr lang="en-US" sz="1900" dirty="0">
                <a:ea typeface="MS PGothic"/>
              </a:rPr>
              <a:t> </a:t>
            </a:r>
            <a:r>
              <a:rPr lang="fr-CA" sz="1900" dirty="0">
                <a:ea typeface="MS PGothic"/>
              </a:rPr>
              <a:t>prennent</a:t>
            </a:r>
            <a:r>
              <a:rPr lang="en-US" sz="1900" dirty="0">
                <a:ea typeface="MS PGothic"/>
              </a:rPr>
              <a:t> </a:t>
            </a:r>
            <a:r>
              <a:rPr lang="fr-CA" sz="1900" dirty="0"/>
              <a:t>une plus grande portion de l'IPC.</a:t>
            </a:r>
            <a:endParaRPr lang="en-US" sz="1900" dirty="0">
              <a:ea typeface="MS PGothic"/>
            </a:endParaRPr>
          </a:p>
          <a:p>
            <a:pPr marL="38100" indent="0">
              <a:lnSpc>
                <a:spcPts val="2300"/>
              </a:lnSpc>
              <a:buNone/>
            </a:pPr>
            <a:endParaRPr lang="en-US" sz="1900" dirty="0">
              <a:ea typeface="MS PGothic"/>
            </a:endParaRPr>
          </a:p>
          <a:p>
            <a:pPr marL="38100" indent="0">
              <a:lnSpc>
                <a:spcPts val="2300"/>
              </a:lnSpc>
              <a:buNone/>
            </a:pPr>
            <a:r>
              <a:rPr lang="en-US" sz="1900" dirty="0">
                <a:ea typeface="MS PGothic"/>
              </a:rPr>
              <a:t>Les </a:t>
            </a:r>
            <a:r>
              <a:rPr lang="fr-CA" sz="1900" dirty="0">
                <a:ea typeface="MS PGothic"/>
              </a:rPr>
              <a:t>composantes représentant une </a:t>
            </a:r>
            <a:r>
              <a:rPr lang="fr-CA" sz="1900" dirty="0">
                <a:solidFill>
                  <a:srgbClr val="CF5B13"/>
                </a:solidFill>
                <a:ea typeface="MS PGothic"/>
              </a:rPr>
              <a:t>portion plus petite</a:t>
            </a:r>
            <a:r>
              <a:rPr lang="fr-CA" sz="1900" dirty="0">
                <a:ea typeface="MS PGothic"/>
              </a:rPr>
              <a:t> </a:t>
            </a:r>
            <a:r>
              <a:rPr lang="en-US" sz="1900" dirty="0">
                <a:ea typeface="MS PGothic"/>
              </a:rPr>
              <a:t>des </a:t>
            </a:r>
            <a:r>
              <a:rPr lang="fr-CA" sz="1900" dirty="0">
                <a:ea typeface="MS PGothic"/>
              </a:rPr>
              <a:t>dépenses</a:t>
            </a:r>
            <a:r>
              <a:rPr lang="en-US" sz="1900" dirty="0">
                <a:ea typeface="MS PGothic"/>
              </a:rPr>
              <a:t> </a:t>
            </a:r>
            <a:r>
              <a:rPr lang="en-US" sz="1900" dirty="0" err="1">
                <a:ea typeface="MS PGothic"/>
              </a:rPr>
              <a:t>d’une</a:t>
            </a:r>
            <a:r>
              <a:rPr lang="en-US" sz="1900" dirty="0">
                <a:ea typeface="MS PGothic"/>
              </a:rPr>
              <a:t> </a:t>
            </a:r>
            <a:r>
              <a:rPr lang="fr-CA" sz="1900" dirty="0">
                <a:ea typeface="MS PGothic"/>
              </a:rPr>
              <a:t>personne</a:t>
            </a:r>
            <a:r>
              <a:rPr lang="en-US" sz="1900" dirty="0">
                <a:ea typeface="MS PGothic"/>
              </a:rPr>
              <a:t> </a:t>
            </a:r>
            <a:r>
              <a:rPr lang="fr-FR" sz="1900" dirty="0"/>
              <a:t>type ont une</a:t>
            </a:r>
            <a:r>
              <a:rPr lang="en-US" sz="1900" dirty="0">
                <a:ea typeface="MS PGothic"/>
              </a:rPr>
              <a:t> </a:t>
            </a:r>
            <a:r>
              <a:rPr lang="fr-CA" sz="1900" dirty="0">
                <a:solidFill>
                  <a:srgbClr val="CF5B13"/>
                </a:solidFill>
                <a:ea typeface="MS PGothic"/>
              </a:rPr>
              <a:t>pondération moins importante</a:t>
            </a:r>
            <a:r>
              <a:rPr lang="en-US" sz="1900" dirty="0">
                <a:ea typeface="MS PGothic"/>
              </a:rPr>
              <a:t>, car </a:t>
            </a:r>
            <a:r>
              <a:rPr lang="en-US" sz="1900" dirty="0" err="1">
                <a:ea typeface="MS PGothic"/>
              </a:rPr>
              <a:t>elles</a:t>
            </a:r>
            <a:r>
              <a:rPr lang="en-US" sz="1900" dirty="0">
                <a:ea typeface="MS PGothic"/>
              </a:rPr>
              <a:t> </a:t>
            </a:r>
            <a:r>
              <a:rPr lang="en-US" sz="1900" dirty="0" err="1">
                <a:ea typeface="MS PGothic"/>
              </a:rPr>
              <a:t>prennent</a:t>
            </a:r>
            <a:r>
              <a:rPr lang="en-US" sz="1900" dirty="0">
                <a:ea typeface="MS PGothic"/>
              </a:rPr>
              <a:t> </a:t>
            </a:r>
            <a:r>
              <a:rPr lang="fr-CA" sz="1900" dirty="0"/>
              <a:t>une plus petite portion de l'IPC.</a:t>
            </a:r>
            <a:endParaRPr lang="en-US" sz="1900" dirty="0">
              <a:ea typeface="MS PGothic"/>
            </a:endParaRPr>
          </a:p>
          <a:p>
            <a:pPr marL="38100" indent="0">
              <a:lnSpc>
                <a:spcPts val="2300"/>
              </a:lnSpc>
              <a:buNone/>
            </a:pPr>
            <a:endParaRPr lang="en-US" sz="1900" dirty="0">
              <a:ea typeface="MS PGothic"/>
            </a:endParaRPr>
          </a:p>
          <a:p>
            <a:pPr marL="38100" indent="0">
              <a:lnSpc>
                <a:spcPts val="2300"/>
              </a:lnSpc>
              <a:buNone/>
            </a:pPr>
            <a:r>
              <a:rPr lang="fr-CA" sz="1900" dirty="0"/>
              <a:t>Consultez ce lien afin de voir la pondération d’un panier</a:t>
            </a:r>
            <a:r>
              <a:rPr lang="en-US" sz="1900" dirty="0">
                <a:ea typeface="MS PGothic"/>
              </a:rPr>
              <a:t>: </a:t>
            </a:r>
            <a:r>
              <a:rPr lang="en-US" sz="1900" dirty="0">
                <a:ea typeface="MS PGothic"/>
                <a:hlinkClick r:id="rId3"/>
              </a:rPr>
              <a:t>Pondérations du panier de l'Indice des prix à la consommation officiel (IPC) et pondérations mensuelles ajustées du panier des dépenses de consommation</a:t>
            </a:r>
            <a:endParaRPr lang="en-US" sz="1900" dirty="0">
              <a:ea typeface="MS PGothic"/>
              <a:cs typeface="Arial" panose="020B0604020202020204" pitchFamily="34" charset="0"/>
            </a:endParaRPr>
          </a:p>
          <a:p>
            <a:pPr marL="37465" indent="0">
              <a:lnSpc>
                <a:spcPts val="2300"/>
              </a:lnSpc>
              <a:buClr>
                <a:srgbClr val="000000"/>
              </a:buClr>
              <a:buNone/>
            </a:pPr>
            <a:endParaRPr lang="en-US" sz="1900" dirty="0">
              <a:ea typeface="MS PGothic"/>
              <a:cs typeface="Arial" panose="020B0604020202020204" pitchFamily="34" charset="0"/>
            </a:endParaRPr>
          </a:p>
          <a:p>
            <a:pPr marL="37465" indent="0">
              <a:lnSpc>
                <a:spcPts val="2300"/>
              </a:lnSpc>
              <a:buClr>
                <a:srgbClr val="000000"/>
              </a:buClr>
              <a:buNone/>
            </a:pPr>
            <a:endParaRPr lang="en-US" sz="19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300"/>
              </a:lnSpc>
              <a:buClr>
                <a:srgbClr val="000000"/>
              </a:buClr>
            </a:pPr>
            <a:endParaRPr lang="en-US" sz="19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300"/>
              </a:lnSpc>
              <a:buClr>
                <a:srgbClr val="000000"/>
              </a:buClr>
            </a:pPr>
            <a:endParaRPr lang="en-US" sz="19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300"/>
              </a:lnSpc>
              <a:buClr>
                <a:srgbClr val="000000"/>
              </a:buClr>
            </a:pPr>
            <a:endParaRPr lang="en-US" sz="1900" dirty="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3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19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3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19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2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 dirty="0">
                <a:solidFill>
                  <a:srgbClr val="093254"/>
                </a:solidFill>
              </a:rPr>
              <a:t>Pause et discussion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94665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/>
              <a:t>Quelle est la pondération du logement dans l'</a:t>
            </a:r>
            <a:r>
              <a:rPr lang="fr-CA" sz="2000" err="1"/>
              <a:t>IPC</a:t>
            </a:r>
            <a:r>
              <a:rPr lang="en-US" sz="2000">
                <a:ea typeface="MS PGothic"/>
              </a:rPr>
              <a:t>?</a:t>
            </a:r>
          </a:p>
          <a:p>
            <a:pPr marL="494665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FR" sz="2000"/>
              <a:t>Qu'en est-il du transport</a:t>
            </a:r>
            <a:r>
              <a:rPr lang="en-US" sz="2000">
                <a:ea typeface="MS PGothic"/>
              </a:rPr>
              <a:t>?</a:t>
            </a:r>
          </a:p>
          <a:p>
            <a:pPr marL="494665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FR" sz="2000"/>
              <a:t>Qu'en est-il des aliments</a:t>
            </a:r>
            <a:r>
              <a:rPr lang="en-US" sz="2000">
                <a:ea typeface="MS PGothic"/>
              </a:rPr>
              <a:t>?</a:t>
            </a:r>
          </a:p>
          <a:p>
            <a:pPr marL="494665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/>
              <a:t>Quelle est la composante avec la pondération la moins grande dans l'</a:t>
            </a:r>
            <a:r>
              <a:rPr lang="fr-CA" sz="2000" err="1"/>
              <a:t>IPC</a:t>
            </a:r>
            <a:r>
              <a:rPr lang="en-US" sz="2000">
                <a:ea typeface="MS PGothic"/>
              </a:rPr>
              <a:t>?</a:t>
            </a: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495300" indent="-457200">
              <a:lnSpc>
                <a:spcPts val="24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err="1">
                <a:ea typeface="MS PGothic"/>
              </a:rPr>
              <a:t>Selon</a:t>
            </a:r>
            <a:r>
              <a:rPr lang="en-US" sz="2000">
                <a:ea typeface="MS PGothic"/>
              </a:rPr>
              <a:t> </a:t>
            </a:r>
            <a:r>
              <a:rPr lang="en-US" sz="2000" err="1">
                <a:ea typeface="MS PGothic"/>
              </a:rPr>
              <a:t>vous</a:t>
            </a:r>
            <a:r>
              <a:rPr lang="en-US" sz="2000">
                <a:ea typeface="MS PGothic"/>
              </a:rPr>
              <a:t>, </a:t>
            </a:r>
            <a:r>
              <a:rPr lang="en-US" sz="2000" err="1">
                <a:ea typeface="MS PGothic"/>
              </a:rPr>
              <a:t>est-ce</a:t>
            </a:r>
            <a:r>
              <a:rPr lang="en-US" sz="2000">
                <a:ea typeface="MS PGothic"/>
              </a:rPr>
              <a:t> </a:t>
            </a:r>
            <a:r>
              <a:rPr lang="en-US" sz="2000" err="1">
                <a:ea typeface="MS PGothic"/>
              </a:rPr>
              <a:t>que</a:t>
            </a:r>
            <a:r>
              <a:rPr lang="en-US" sz="2000">
                <a:ea typeface="MS PGothic"/>
              </a:rPr>
              <a:t> </a:t>
            </a:r>
            <a:r>
              <a:rPr lang="fr-CA" sz="2000"/>
              <a:t>la pondération influence la façon dont vous dépensez votre argent? Pourquoi ou pourquoi pas?</a:t>
            </a:r>
            <a:endParaRPr lang="en-US" sz="2000">
              <a:ea typeface="MS PGothic"/>
            </a:endParaRPr>
          </a:p>
          <a:p>
            <a:pPr marL="495300" indent="-457200">
              <a:lnSpc>
                <a:spcPts val="24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sz="2000"/>
              <a:t>À votre avis, quelle(s) composante(s) devrait avoir une pondération plus importante dans l'</a:t>
            </a:r>
            <a:r>
              <a:rPr lang="fr-CA" sz="2000" err="1"/>
              <a:t>IPC</a:t>
            </a:r>
            <a:r>
              <a:rPr lang="en-US" sz="2000">
                <a:solidFill>
                  <a:schemeClr val="tx1"/>
                </a:solidFill>
                <a:ea typeface="MS PGothic"/>
              </a:rPr>
              <a:t>?</a:t>
            </a:r>
          </a:p>
          <a:p>
            <a:pPr marL="495300" indent="-457200">
              <a:lnSpc>
                <a:spcPts val="2400"/>
              </a:lnSpc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sz="2000"/>
              <a:t>Quelle(s) composante(s) devrait avoir une pondération moins importante</a:t>
            </a: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?</a:t>
            </a: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08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dirty="0">
                <a:solidFill>
                  <a:srgbClr val="093254"/>
                </a:solidFill>
              </a:rPr>
              <a:t>IPC régional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406" y="1428750"/>
            <a:ext cx="8638967" cy="4748213"/>
          </a:xfrm>
        </p:spPr>
        <p:txBody>
          <a:bodyPr>
            <a:normAutofit/>
          </a:bodyPr>
          <a:lstStyle/>
          <a:p>
            <a:pPr marL="38098" indent="0">
              <a:buNone/>
            </a:pPr>
            <a:r>
              <a:rPr lang="fr-FR" sz="1800" dirty="0"/>
              <a:t>Cette vidéo explique comment les gens vivent l’inflation différemment : </a:t>
            </a:r>
            <a:r>
              <a:rPr lang="fr-FR" sz="1800" dirty="0">
                <a:hlinkClick r:id="rId3"/>
              </a:rPr>
              <a:t>https://www.youtube.com/watch?v=T9IchF7qQvg</a:t>
            </a:r>
            <a:endParaRPr lang="fr-FR" sz="1800" dirty="0"/>
          </a:p>
          <a:p>
            <a:pPr marL="38098" indent="0">
              <a:buNone/>
            </a:pPr>
            <a:endParaRPr lang="fr-CA" sz="1800" dirty="0"/>
          </a:p>
        </p:txBody>
      </p:sp>
      <p:pic>
        <p:nvPicPr>
          <p:cNvPr id="4" name="Online Media 3" title="L’Indice des prix à la consommation (IPC)  et votre expérience de la variation des prix">
            <a:hlinkClick r:id="" action="ppaction://media"/>
            <a:extLst>
              <a:ext uri="{FF2B5EF4-FFF2-40B4-BE49-F238E27FC236}">
                <a16:creationId xmlns:a16="http://schemas.microsoft.com/office/drawing/2014/main" id="{E4FED980-8C4F-BF9A-E67B-9E3758511A2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81315" y="2148722"/>
            <a:ext cx="8181370" cy="4622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/>
              <a:t>Produits représentatifs de l'</a:t>
            </a:r>
            <a:r>
              <a:rPr lang="fr-FR" sz="4000" err="1"/>
              <a:t>IPC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400"/>
              </a:lnSpc>
              <a:buNone/>
            </a:pPr>
            <a:r>
              <a:rPr lang="fr-CA" sz="2000" dirty="0">
                <a:ea typeface="MS PGothic"/>
              </a:rPr>
              <a:t>Chaque </a:t>
            </a:r>
            <a:r>
              <a:rPr lang="fr-CA" sz="2000" b="1" dirty="0">
                <a:ea typeface="MS PGothic"/>
              </a:rPr>
              <a:t>composante </a:t>
            </a:r>
            <a:r>
              <a:rPr lang="fr-CA" sz="2000" dirty="0">
                <a:ea typeface="MS PGothic"/>
              </a:rPr>
              <a:t>est constituée de plusieurs </a:t>
            </a:r>
            <a:r>
              <a:rPr lang="fr-CA" sz="2000" b="1" dirty="0">
                <a:ea typeface="MS PGothic"/>
              </a:rPr>
              <a:t>produits</a:t>
            </a:r>
            <a:r>
              <a:rPr lang="en-US" sz="2000" b="1" dirty="0">
                <a:ea typeface="MS PGothic"/>
              </a:rPr>
              <a:t> </a:t>
            </a:r>
            <a:r>
              <a:rPr lang="fr-CA" sz="2000" b="1" dirty="0">
                <a:ea typeface="MS PGothic"/>
              </a:rPr>
              <a:t>représentatifs </a:t>
            </a:r>
            <a:r>
              <a:rPr lang="fr-CA" sz="2000" dirty="0">
                <a:ea typeface="MS PGothic"/>
              </a:rPr>
              <a:t>utilisés par les personnes à travers</a:t>
            </a:r>
            <a:r>
              <a:rPr lang="en-US" sz="2000" dirty="0">
                <a:ea typeface="MS PGothic"/>
              </a:rPr>
              <a:t> le Canada.</a:t>
            </a:r>
          </a:p>
          <a:p>
            <a:pPr marL="37465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en-US" sz="2000" i="1" dirty="0">
                <a:ea typeface="MS PGothic"/>
              </a:rPr>
              <a:t>Par </a:t>
            </a:r>
            <a:r>
              <a:rPr lang="en-US" sz="2000" i="1" dirty="0" err="1">
                <a:ea typeface="MS PGothic"/>
              </a:rPr>
              <a:t>exemple</a:t>
            </a:r>
            <a:r>
              <a:rPr lang="en-US" sz="2000" i="1" dirty="0">
                <a:ea typeface="MS PGothic"/>
              </a:rPr>
              <a:t>: </a:t>
            </a:r>
          </a:p>
          <a:p>
            <a:pPr marL="380365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Ø"/>
            </a:pPr>
            <a:r>
              <a:rPr lang="en-US" sz="2000" i="1" dirty="0">
                <a:ea typeface="MS PGothic"/>
              </a:rPr>
              <a:t>Aliments </a:t>
            </a:r>
          </a:p>
          <a:p>
            <a:pPr marL="722630" lvl="1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sz="2000" i="1" dirty="0">
                <a:ea typeface="MS PGothic"/>
              </a:rPr>
              <a:t>Beurre</a:t>
            </a:r>
          </a:p>
          <a:p>
            <a:pPr marL="722630" lvl="1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§"/>
            </a:pPr>
            <a:r>
              <a:rPr lang="fr-CA" sz="2000" i="1" dirty="0">
                <a:ea typeface="MS PGothic"/>
              </a:rPr>
              <a:t>Confiture</a:t>
            </a:r>
          </a:p>
          <a:p>
            <a:pPr marL="722630" lvl="1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§"/>
            </a:pPr>
            <a:r>
              <a:rPr lang="en-US" sz="2000" i="1" dirty="0">
                <a:ea typeface="MS PGothic"/>
              </a:rPr>
              <a:t>Sucre</a:t>
            </a: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fr-CA" sz="2000" dirty="0">
                <a:ea typeface="MS PGothic"/>
              </a:rPr>
              <a:t>Voici une liste de produits</a:t>
            </a:r>
            <a:r>
              <a:rPr lang="en-US" sz="2000" dirty="0">
                <a:ea typeface="MS PGothic"/>
              </a:rPr>
              <a:t> </a:t>
            </a:r>
            <a:r>
              <a:rPr lang="fr-CA" sz="2000" dirty="0">
                <a:ea typeface="MS PGothic"/>
              </a:rPr>
              <a:t>représentatifs inclus dans </a:t>
            </a:r>
            <a:r>
              <a:rPr lang="en-US" sz="2000" dirty="0" err="1">
                <a:ea typeface="MS PGothic"/>
              </a:rPr>
              <a:t>l’IPC</a:t>
            </a:r>
            <a:r>
              <a:rPr lang="en-US" sz="2000" dirty="0">
                <a:ea typeface="MS PGothic"/>
              </a:rPr>
              <a:t> : </a:t>
            </a:r>
            <a:r>
              <a:rPr lang="en-US" sz="2000" dirty="0">
                <a:ea typeface="MS PGothic"/>
                <a:hlinkClick r:id="rId3"/>
              </a:rPr>
              <a:t>Produits représentatifs de l'Indice des prix à la consommation</a:t>
            </a:r>
            <a:endParaRPr lang="en-US" sz="20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fr-CA" sz="2000" dirty="0">
                <a:ea typeface="MS PGothic"/>
              </a:rPr>
              <a:t>Maintenant, répondez </a:t>
            </a:r>
            <a:r>
              <a:rPr lang="en-US" sz="2000" dirty="0">
                <a:ea typeface="MS PGothic"/>
              </a:rPr>
              <a:t>aux question de discussion </a:t>
            </a:r>
            <a:r>
              <a:rPr lang="fr-CA" sz="2000" dirty="0">
                <a:ea typeface="MS PGothic"/>
              </a:rPr>
              <a:t>dans la diapo suivante</a:t>
            </a:r>
            <a:r>
              <a:rPr lang="en-US" sz="2000" dirty="0">
                <a:ea typeface="MS PGothic"/>
              </a:rPr>
              <a:t>. </a:t>
            </a:r>
            <a:br>
              <a:rPr lang="en-US" sz="2000" dirty="0">
                <a:ea typeface="MS PGothic"/>
              </a:rPr>
            </a:br>
            <a:endParaRPr lang="en-US" sz="20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80365" indent="-342900">
              <a:lnSpc>
                <a:spcPts val="2400"/>
              </a:lnSpc>
              <a:buClr>
                <a:srgbClr val="000000"/>
              </a:buClr>
            </a:pPr>
            <a:endParaRPr lang="en-US" sz="20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  <a:buClr>
                <a:srgbClr val="000000"/>
              </a:buClr>
            </a:pPr>
            <a:endParaRPr lang="en-US" sz="2000" dirty="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678916A6-9E65-622F-BA9B-F9F65790F7FD}"/>
              </a:ext>
            </a:extLst>
          </p:cNvPr>
          <p:cNvSpPr/>
          <p:nvPr/>
        </p:nvSpPr>
        <p:spPr>
          <a:xfrm>
            <a:off x="2743200" y="3524034"/>
            <a:ext cx="359595" cy="952678"/>
          </a:xfrm>
          <a:prstGeom prst="rightBrac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886364-D884-8BBA-F051-6A5676A53AE6}"/>
              </a:ext>
            </a:extLst>
          </p:cNvPr>
          <p:cNvSpPr txBox="1"/>
          <p:nvPr/>
        </p:nvSpPr>
        <p:spPr>
          <a:xfrm>
            <a:off x="3272318" y="3800318"/>
            <a:ext cx="3303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MA" sz="2000" b="1"/>
              <a:t>Produits représentatifs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6C196F0-497C-AD6A-4F04-9E91CE1D5776}"/>
              </a:ext>
            </a:extLst>
          </p:cNvPr>
          <p:cNvCxnSpPr>
            <a:cxnSpLocks/>
          </p:cNvCxnSpPr>
          <p:nvPr/>
        </p:nvCxnSpPr>
        <p:spPr>
          <a:xfrm>
            <a:off x="2412124" y="3294993"/>
            <a:ext cx="690671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D66CF40-924F-5F67-40C8-9BA49DA860B0}"/>
              </a:ext>
            </a:extLst>
          </p:cNvPr>
          <p:cNvSpPr txBox="1"/>
          <p:nvPr/>
        </p:nvSpPr>
        <p:spPr>
          <a:xfrm>
            <a:off x="3272318" y="3067124"/>
            <a:ext cx="3303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/>
              <a:t>Composante</a:t>
            </a:r>
          </a:p>
        </p:txBody>
      </p:sp>
    </p:spTree>
    <p:extLst>
      <p:ext uri="{BB962C8B-B14F-4D97-AF65-F5344CB8AC3E}">
        <p14:creationId xmlns:p14="http://schemas.microsoft.com/office/powerpoint/2010/main" val="43797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Pause et discussion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/>
              <a:t>Quels sont les biens et services inclus dans l'</a:t>
            </a:r>
            <a:r>
              <a:rPr lang="fr-CA" sz="2000" err="1"/>
              <a:t>IPC</a:t>
            </a:r>
            <a:r>
              <a:rPr lang="fr-CA" sz="2000"/>
              <a:t> actuel</a:t>
            </a:r>
            <a:r>
              <a:rPr lang="en-US" sz="2000">
                <a:ea typeface="MS PGothic"/>
              </a:rPr>
              <a:t>?</a:t>
            </a:r>
            <a:r>
              <a:rPr lang="fr-CA" sz="2000"/>
              <a:t> Indiquez certains des produits représentatifs que </a:t>
            </a:r>
            <a:r>
              <a:rPr lang="fr-CA" sz="2000" i="1"/>
              <a:t>vous</a:t>
            </a:r>
            <a:r>
              <a:rPr lang="fr-CA" sz="2000"/>
              <a:t> et </a:t>
            </a:r>
            <a:r>
              <a:rPr lang="fr-CA" sz="2000" i="1"/>
              <a:t>votre famille </a:t>
            </a:r>
            <a:r>
              <a:rPr lang="fr-CA" sz="2000"/>
              <a:t>achetez régulièrement</a:t>
            </a:r>
            <a:r>
              <a:rPr lang="en-US" sz="2000">
                <a:ea typeface="MS PGothic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/>
              <a:t>À quelle fréquence l'</a:t>
            </a:r>
            <a:r>
              <a:rPr lang="fr-CA" sz="2000" err="1"/>
              <a:t>IPC</a:t>
            </a:r>
            <a:r>
              <a:rPr lang="fr-CA" sz="2000"/>
              <a:t> modifie-t-il le panier</a:t>
            </a:r>
            <a:r>
              <a:rPr lang="en-US" sz="2000">
                <a:ea typeface="MS PGothic"/>
              </a:rPr>
              <a:t>? </a:t>
            </a:r>
            <a:r>
              <a:rPr lang="fr-CA" sz="2000"/>
              <a:t>Savez-vous quels produits ont changé</a:t>
            </a:r>
            <a:r>
              <a:rPr lang="en-US" sz="2000">
                <a:ea typeface="MS PGothic"/>
              </a:rPr>
              <a:t>?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/>
              <a:t>Quels sont les produits que vous n'achetez </a:t>
            </a:r>
            <a:r>
              <a:rPr lang="fr-CA" sz="2000" i="1"/>
              <a:t>pas</a:t>
            </a:r>
            <a:r>
              <a:rPr lang="fr-CA" sz="2000"/>
              <a:t> régulièrement</a:t>
            </a:r>
            <a:r>
              <a:rPr lang="en-US" sz="2000">
                <a:ea typeface="MS PGothic"/>
              </a:rPr>
              <a:t>? </a:t>
            </a:r>
            <a:r>
              <a:rPr lang="en-US" sz="2000" err="1">
                <a:ea typeface="MS PGothic"/>
              </a:rPr>
              <a:t>Notez</a:t>
            </a:r>
            <a:r>
              <a:rPr lang="en-US" sz="2000">
                <a:ea typeface="MS PGothic"/>
              </a:rPr>
              <a:t>-en </a:t>
            </a:r>
            <a:r>
              <a:rPr lang="fr-CA" sz="2000">
                <a:ea typeface="MS PGothic"/>
              </a:rPr>
              <a:t>quelques-uns</a:t>
            </a:r>
            <a:r>
              <a:rPr lang="en-US" sz="2000">
                <a:ea typeface="MS PGothic"/>
              </a:rPr>
              <a:t>.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/>
              <a:t>Pensez-vous que l'</a:t>
            </a:r>
            <a:r>
              <a:rPr lang="fr-CA" sz="2000" err="1"/>
              <a:t>IPC</a:t>
            </a:r>
            <a:r>
              <a:rPr lang="fr-CA" sz="2000"/>
              <a:t> est une bonne représentation de </a:t>
            </a:r>
            <a:r>
              <a:rPr lang="fr-CA" sz="2000" i="1"/>
              <a:t>vos propres </a:t>
            </a:r>
            <a:r>
              <a:rPr lang="fr-CA" sz="2000"/>
              <a:t>habitudes d'achat</a:t>
            </a:r>
            <a:r>
              <a:rPr lang="en-US" sz="2000">
                <a:ea typeface="MS PGothic"/>
              </a:rPr>
              <a:t>? </a:t>
            </a:r>
            <a:r>
              <a:rPr lang="fr-FR" sz="2000"/>
              <a:t>Pourquoi ou pourquoi pas</a:t>
            </a:r>
            <a:r>
              <a:rPr lang="en-US" sz="2000">
                <a:ea typeface="MS PGothic"/>
              </a:rPr>
              <a:t>?</a:t>
            </a: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r>
              <a:rPr lang="fr-CA" sz="2000"/>
              <a:t>Pensez-vous que l'</a:t>
            </a:r>
            <a:r>
              <a:rPr lang="fr-CA" sz="2000" err="1"/>
              <a:t>IPC</a:t>
            </a:r>
            <a:r>
              <a:rPr lang="fr-CA" sz="2000"/>
              <a:t> est une bonne représentation des habitudes d'achat de </a:t>
            </a:r>
            <a:r>
              <a:rPr lang="fr-CA" sz="2000" i="1"/>
              <a:t>toutes</a:t>
            </a:r>
            <a:r>
              <a:rPr lang="fr-CA" sz="2000"/>
              <a:t> les personnes au Canada</a:t>
            </a:r>
            <a:r>
              <a:rPr lang="en-US" sz="2000">
                <a:ea typeface="MS PGothic"/>
              </a:rPr>
              <a:t>? </a:t>
            </a:r>
            <a:r>
              <a:rPr lang="fr-FR" sz="2000"/>
              <a:t>Pourquoi ou pourquoi pas</a:t>
            </a:r>
            <a:r>
              <a:rPr lang="en-US" sz="2000">
                <a:ea typeface="MS PGothic"/>
              </a:rPr>
              <a:t>?</a:t>
            </a:r>
            <a:endParaRPr lang="en-US" sz="2000"/>
          </a:p>
          <a:p>
            <a:pPr marL="342265" indent="-304165">
              <a:lnSpc>
                <a:spcPts val="2400"/>
              </a:lnSpc>
              <a:buClr>
                <a:srgbClr val="000000"/>
              </a:buClr>
              <a:buNone/>
            </a:pPr>
            <a:endParaRPr lang="en-US" sz="2000">
              <a:ea typeface="MS PGothic"/>
              <a:cs typeface="Arial" panose="020B0604020202020204" pitchFamily="34" charset="0"/>
            </a:endParaRPr>
          </a:p>
          <a:p>
            <a:pPr marL="495298" indent="-457200">
              <a:lnSpc>
                <a:spcPts val="2400"/>
              </a:lnSpc>
              <a:buSzPct val="100000"/>
              <a:buFont typeface="+mj-lt"/>
              <a:buAutoNum type="arabicPeriod"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216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 dirty="0"/>
              <a:t>IPC régional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en-US" sz="2000" dirty="0">
                <a:ea typeface="MS PGothic"/>
              </a:rPr>
              <a:t>Bien entendu, </a:t>
            </a:r>
            <a:r>
              <a:rPr lang="fr-CA" sz="2000" dirty="0">
                <a:ea typeface="MS PGothic"/>
              </a:rPr>
              <a:t>l</a:t>
            </a:r>
            <a:r>
              <a:rPr lang="fr-CA" sz="2000" dirty="0"/>
              <a:t>es gens qui vivent dans différentes régions du Canada font des achats différents</a:t>
            </a:r>
            <a:r>
              <a:rPr lang="en-US" sz="2000" dirty="0">
                <a:ea typeface="MS PGothic"/>
              </a:rPr>
              <a:t>. </a:t>
            </a: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fr-CA" sz="2000" dirty="0"/>
              <a:t>Statistique Canada a créé des IPC régionaux pour mieux correspondre aux habitudes de dépenses des gens à travers le pays.</a:t>
            </a: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Clr>
                <a:srgbClr val="000000"/>
              </a:buClr>
              <a:buNone/>
            </a:pPr>
            <a:r>
              <a:rPr lang="fr-CA" sz="2000" dirty="0"/>
              <a:t>Les IPC régionaux mesurent l'inflation dans diverses régions et villes canadiennes</a:t>
            </a:r>
            <a:r>
              <a:rPr lang="en-US" sz="2000" dirty="0">
                <a:ea typeface="MS PGothic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2000" b="1" dirty="0">
                <a:solidFill>
                  <a:srgbClr val="CF5B13"/>
                </a:solidFill>
                <a:ea typeface="MS PGothic"/>
              </a:rPr>
              <a:t>Exploration: </a:t>
            </a:r>
            <a:r>
              <a:rPr lang="fr-CA" sz="2000" dirty="0"/>
              <a:t>Recherchez « IPC régional Canada » en ligne pour obtenir les données les plus récentes, ou cliquez sur ce lien</a:t>
            </a:r>
            <a:r>
              <a:rPr lang="en-US" sz="2000" dirty="0">
                <a:ea typeface="MS PGothic"/>
              </a:rPr>
              <a:t>: </a:t>
            </a:r>
            <a:r>
              <a:rPr lang="fr-FR" sz="2000" dirty="0">
                <a:ea typeface="MS PGothic"/>
                <a:hlinkClick r:id="rId3"/>
              </a:rPr>
              <a:t>Indice des prix à la consommation selon la géographie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8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845F804-D4CE-1B3E-DA90-465257FD6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8" y="3255206"/>
            <a:ext cx="9144000" cy="1065372"/>
          </a:xfrm>
          <a:prstGeom prst="rect">
            <a:avLst/>
          </a:prstGeom>
        </p:spPr>
      </p:pic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/>
              <a:t>Comprendre l'</a:t>
            </a:r>
            <a:r>
              <a:rPr lang="fr-FR" sz="4000" err="1"/>
              <a:t>IPC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/>
              <a:t>Après avoir cliqué sur le lien, vous verrez quelque chose comme ceci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marL="38098" indent="0" algn="ctr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 algn="ctr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 algn="ctr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 algn="ctr"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675A3C-40A1-A3BD-2D24-D8646325AC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523195" flipV="1">
            <a:off x="3561529" y="4575222"/>
            <a:ext cx="792723" cy="3246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0B32CC-5E79-D6EE-0816-A2F0A6EBF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63711" flipH="1" flipV="1">
            <a:off x="5950515" y="4572422"/>
            <a:ext cx="810248" cy="33183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04B08A6-9140-9876-E972-F5A2F4C8A538}"/>
              </a:ext>
            </a:extLst>
          </p:cNvPr>
          <p:cNvSpPr/>
          <p:nvPr/>
        </p:nvSpPr>
        <p:spPr>
          <a:xfrm>
            <a:off x="5537510" y="4057613"/>
            <a:ext cx="1042418" cy="300265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B73F3B-E30C-E3D1-9C1C-8C2032456B43}"/>
              </a:ext>
            </a:extLst>
          </p:cNvPr>
          <p:cNvSpPr/>
          <p:nvPr/>
        </p:nvSpPr>
        <p:spPr>
          <a:xfrm>
            <a:off x="2979836" y="4048167"/>
            <a:ext cx="1042418" cy="300265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C40CD6-4D57-E05B-41B3-120E7939E5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785062">
            <a:off x="3186052" y="2717655"/>
            <a:ext cx="747955" cy="3217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1568B47-13F8-D66D-28DB-7FAA8669E0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053058" flipH="1">
            <a:off x="5720929" y="2720510"/>
            <a:ext cx="747955" cy="3217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4359799-58F2-62D6-FC33-9056333EC0C7}"/>
              </a:ext>
            </a:extLst>
          </p:cNvPr>
          <p:cNvSpPr txBox="1"/>
          <p:nvPr/>
        </p:nvSpPr>
        <p:spPr>
          <a:xfrm>
            <a:off x="3768176" y="2030638"/>
            <a:ext cx="2140274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/>
              <a:t>Comparez le même mois d'une année à l'autre</a:t>
            </a:r>
            <a:endParaRPr lang="en-CA" sz="16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DF9A18-F9DD-8452-92CF-DA842D32F9FE}"/>
              </a:ext>
            </a:extLst>
          </p:cNvPr>
          <p:cNvSpPr txBox="1"/>
          <p:nvPr/>
        </p:nvSpPr>
        <p:spPr>
          <a:xfrm>
            <a:off x="3957891" y="5051029"/>
            <a:ext cx="2313829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1600"/>
              <a:t>Numéro d'indice des prix à la consommation</a:t>
            </a:r>
            <a:endParaRPr lang="en-CA" sz="16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915950A-293F-5230-574B-D2D0882BFDA4}"/>
              </a:ext>
            </a:extLst>
          </p:cNvPr>
          <p:cNvSpPr/>
          <p:nvPr/>
        </p:nvSpPr>
        <p:spPr>
          <a:xfrm>
            <a:off x="7324316" y="4057614"/>
            <a:ext cx="552514" cy="293696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81733E-F96F-1364-B618-F1765939E05F}"/>
              </a:ext>
            </a:extLst>
          </p:cNvPr>
          <p:cNvSpPr/>
          <p:nvPr/>
        </p:nvSpPr>
        <p:spPr>
          <a:xfrm>
            <a:off x="8652513" y="4054608"/>
            <a:ext cx="476503" cy="314744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70DA81A-BB33-6761-52B3-A61DD1A3C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63711" flipH="1" flipV="1">
            <a:off x="7296959" y="4617152"/>
            <a:ext cx="793646" cy="32503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8A8C016-59B7-C821-6BAD-6CF8654338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363711" flipH="1" flipV="1">
            <a:off x="8402054" y="4631032"/>
            <a:ext cx="792723" cy="32465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A8C4927-C887-1452-C09A-766AD37E2103}"/>
              </a:ext>
            </a:extLst>
          </p:cNvPr>
          <p:cNvSpPr txBox="1"/>
          <p:nvPr/>
        </p:nvSpPr>
        <p:spPr>
          <a:xfrm>
            <a:off x="7175768" y="5078461"/>
            <a:ext cx="1706683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/>
              <a:t>Taux d'inflation</a:t>
            </a:r>
            <a:endParaRPr lang="en-CA" sz="1600"/>
          </a:p>
        </p:txBody>
      </p:sp>
    </p:spTree>
    <p:extLst>
      <p:ext uri="{BB962C8B-B14F-4D97-AF65-F5344CB8AC3E}">
        <p14:creationId xmlns:p14="http://schemas.microsoft.com/office/powerpoint/2010/main" val="129057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5" grpId="0" animBg="1"/>
      <p:bldP spid="19" grpId="0" animBg="1"/>
      <p:bldP spid="20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 dirty="0"/>
              <a:t>Comprendre l'IPC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FD9AA6-06EB-DAB9-E53C-E9CA90173DE2}"/>
              </a:ext>
            </a:extLst>
          </p:cNvPr>
          <p:cNvSpPr/>
          <p:nvPr/>
        </p:nvSpPr>
        <p:spPr>
          <a:xfrm>
            <a:off x="3102005" y="2329939"/>
            <a:ext cx="577850" cy="387350"/>
          </a:xfrm>
          <a:prstGeom prst="rect">
            <a:avLst/>
          </a:prstGeom>
          <a:solidFill>
            <a:srgbClr val="FFFF00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531E0B-8883-6A77-B2C3-B4FBE94F326D}"/>
              </a:ext>
            </a:extLst>
          </p:cNvPr>
          <p:cNvSpPr/>
          <p:nvPr/>
        </p:nvSpPr>
        <p:spPr>
          <a:xfrm>
            <a:off x="4117386" y="3106487"/>
            <a:ext cx="762000" cy="387350"/>
          </a:xfrm>
          <a:prstGeom prst="rect">
            <a:avLst/>
          </a:prstGeom>
          <a:solidFill>
            <a:srgbClr val="FFFF00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B719C1-6DF4-FEF6-C7DF-6CA093AA5FA6}"/>
              </a:ext>
            </a:extLst>
          </p:cNvPr>
          <p:cNvSpPr/>
          <p:nvPr/>
        </p:nvSpPr>
        <p:spPr>
          <a:xfrm>
            <a:off x="3102005" y="3946210"/>
            <a:ext cx="419100" cy="387350"/>
          </a:xfrm>
          <a:prstGeom prst="rect">
            <a:avLst/>
          </a:prstGeom>
          <a:solidFill>
            <a:srgbClr val="FFFF00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B7A3E1-D559-6C65-3D99-C51DEBA65CC2}"/>
              </a:ext>
            </a:extLst>
          </p:cNvPr>
          <p:cNvSpPr/>
          <p:nvPr/>
        </p:nvSpPr>
        <p:spPr>
          <a:xfrm>
            <a:off x="4322054" y="4776000"/>
            <a:ext cx="666750" cy="387350"/>
          </a:xfrm>
          <a:prstGeom prst="rect">
            <a:avLst/>
          </a:prstGeom>
          <a:solidFill>
            <a:srgbClr val="FFFF00">
              <a:alpha val="2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Google Shape;66;p1">
                <a:extLst>
                  <a:ext uri="{FF2B5EF4-FFF2-40B4-BE49-F238E27FC236}">
                    <a16:creationId xmlns:a16="http://schemas.microsoft.com/office/drawing/2014/main" id="{FE21C939-6D0F-243A-339F-D3DCF33B5B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824" y="1458151"/>
                <a:ext cx="8639175" cy="5165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spcFirstLastPara="1" vert="horz" wrap="square" lIns="68569" tIns="34275" rIns="68569" bIns="34275" numCol="1" anchor="t" anchorCtr="0" compatLnSpc="1">
                <a:prstTxWarp prst="textNoShape">
                  <a:avLst/>
                </a:prstTxWarp>
                <a:norm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884" lvl="0" indent="-304786" algn="l" rtl="0" eaLnBrk="1" fontAlgn="base" hangingPunct="1">
                  <a:lnSpc>
                    <a:spcPct val="90000"/>
                  </a:lnSpc>
                  <a:spcBef>
                    <a:spcPts val="750"/>
                  </a:spcBef>
                  <a:spcAft>
                    <a:spcPts val="0"/>
                  </a:spcAft>
                  <a:buClr>
                    <a:schemeClr val="dk1"/>
                  </a:buClr>
                  <a:buSzPts val="2800"/>
                  <a:buFont typeface="Arial" panose="020B0604020202020204" pitchFamily="34" charset="0"/>
                  <a:buChar char="•"/>
                  <a:defRPr sz="1000" b="0" i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  <a:lvl2pPr marL="685766" lvl="1" indent="-285736" algn="l" rtl="0" eaLnBrk="1" fontAlgn="base" hangingPunct="1">
                  <a:lnSpc>
                    <a:spcPct val="90000"/>
                  </a:lnSpc>
                  <a:spcBef>
                    <a:spcPts val="375"/>
                  </a:spcBef>
                  <a:spcAft>
                    <a:spcPts val="0"/>
                  </a:spcAft>
                  <a:buClr>
                    <a:schemeClr val="dk1"/>
                  </a:buClr>
                  <a:buSzPts val="2400"/>
                  <a:buFont typeface="Arial" panose="020B0604020202020204" pitchFamily="34" charset="0"/>
                  <a:buChar char="•"/>
                  <a:defRPr sz="1000" b="0" i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2pPr>
                <a:lvl3pPr marL="1028649" lvl="2" indent="-266687" algn="l" rtl="0" eaLnBrk="1" fontAlgn="base" hangingPunct="1">
                  <a:lnSpc>
                    <a:spcPct val="90000"/>
                  </a:lnSpc>
                  <a:spcBef>
                    <a:spcPts val="375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Arial" panose="020B0604020202020204" pitchFamily="34" charset="0"/>
                  <a:buChar char="•"/>
                  <a:defRPr sz="1000" b="0" i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3pPr>
                <a:lvl4pPr marL="1371532" lvl="3" indent="-257162" algn="l" rtl="0" eaLnBrk="1" fontAlgn="base" hangingPunct="1">
                  <a:lnSpc>
                    <a:spcPct val="90000"/>
                  </a:lnSpc>
                  <a:spcBef>
                    <a:spcPts val="375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 panose="020B0604020202020204" pitchFamily="34" charset="0"/>
                  <a:buChar char="•"/>
                  <a:defRPr sz="1000" b="0" i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4pPr>
                <a:lvl5pPr marL="1714415" lvl="4" indent="-257162" algn="l" rtl="0" eaLnBrk="1" fontAlgn="base" hangingPunct="1">
                  <a:lnSpc>
                    <a:spcPct val="90000"/>
                  </a:lnSpc>
                  <a:spcBef>
                    <a:spcPts val="375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 panose="020B0604020202020204" pitchFamily="34" charset="0"/>
                  <a:buChar char="•"/>
                  <a:defRPr sz="1000" b="0" i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5pPr>
                <a:lvl6pPr marL="2057297" marR="0" lvl="5" indent="-257162" algn="l" rtl="0" eaLnBrk="1" hangingPunct="1">
                  <a:lnSpc>
                    <a:spcPct val="90000"/>
                  </a:lnSpc>
                  <a:spcBef>
                    <a:spcPts val="375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Char char="•"/>
                  <a:defRPr sz="105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6pPr>
                <a:lvl7pPr marL="2400180" marR="0" lvl="6" indent="-257162" algn="l" rtl="0" eaLnBrk="1" hangingPunct="1">
                  <a:lnSpc>
                    <a:spcPct val="90000"/>
                  </a:lnSpc>
                  <a:spcBef>
                    <a:spcPts val="375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Char char="•"/>
                  <a:defRPr sz="105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7pPr>
                <a:lvl8pPr marL="2743064" marR="0" lvl="7" indent="-257162" algn="l" rtl="0" eaLnBrk="1" hangingPunct="1">
                  <a:lnSpc>
                    <a:spcPct val="90000"/>
                  </a:lnSpc>
                  <a:spcBef>
                    <a:spcPts val="375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Char char="•"/>
                  <a:defRPr sz="105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8pPr>
                <a:lvl9pPr marL="3085946" marR="0" lvl="8" indent="-257162" algn="l" rtl="0" eaLnBrk="1" hangingPunct="1">
                  <a:lnSpc>
                    <a:spcPct val="90000"/>
                  </a:lnSpc>
                  <a:spcBef>
                    <a:spcPts val="375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Char char="•"/>
                  <a:defRPr sz="105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defRPr>
                </a:lvl9pPr>
              </a:lstStyle>
              <a:p>
                <a:pPr marL="37465" indent="0">
                  <a:lnSpc>
                    <a:spcPts val="2400"/>
                  </a:lnSpc>
                  <a:buNone/>
                </a:pPr>
                <a:r>
                  <a:rPr lang="en-US" sz="2000" kern="0" dirty="0">
                    <a:ea typeface="MS PGothic"/>
                  </a:rPr>
                  <a:t>La</a:t>
                </a:r>
                <a:r>
                  <a:rPr lang="en-US" sz="2000" kern="0" dirty="0"/>
                  <a:t> </a:t>
                </a:r>
                <a:r>
                  <a:rPr lang="en-US" sz="2000" kern="0" dirty="0" err="1"/>
                  <a:t>moyenne</a:t>
                </a:r>
                <a:r>
                  <a:rPr lang="en-US" sz="2000" kern="0" dirty="0"/>
                  <a:t> de </a:t>
                </a:r>
                <a:r>
                  <a:rPr lang="en-US" sz="2000" kern="0" dirty="0" err="1"/>
                  <a:t>référence</a:t>
                </a:r>
                <a:r>
                  <a:rPr lang="en-US" sz="2000" kern="0" dirty="0"/>
                  <a:t> d’un </a:t>
                </a:r>
                <a:r>
                  <a:rPr lang="en-US" sz="2000" kern="0" dirty="0" err="1"/>
                  <a:t>indice</a:t>
                </a:r>
                <a:r>
                  <a:rPr lang="en-US" sz="2000" kern="0" dirty="0"/>
                  <a:t> </a:t>
                </a:r>
                <a:r>
                  <a:rPr lang="en-US" sz="2000" kern="0" dirty="0" err="1"/>
                  <a:t>est</a:t>
                </a:r>
                <a:r>
                  <a:rPr lang="en-US" sz="2000" kern="0" dirty="0"/>
                  <a:t> </a:t>
                </a:r>
                <a:r>
                  <a:rPr lang="en-US" sz="2000" kern="0" dirty="0" err="1"/>
                  <a:t>toujours</a:t>
                </a:r>
                <a:r>
                  <a:rPr lang="en-US" sz="2000" kern="0" dirty="0"/>
                  <a:t> de </a:t>
                </a:r>
                <a:r>
                  <a:rPr lang="en-US" sz="2000" kern="0" dirty="0">
                    <a:ea typeface="MS PGothic"/>
                  </a:rPr>
                  <a:t>100.</a:t>
                </a:r>
                <a:endParaRPr lang="en-US" dirty="0"/>
              </a:p>
              <a:p>
                <a:pPr marL="37465" indent="0">
                  <a:lnSpc>
                    <a:spcPts val="2400"/>
                  </a:lnSpc>
                  <a:buFont typeface="Arial" panose="020B0604020202020204" pitchFamily="34" charset="0"/>
                  <a:buNone/>
                </a:pPr>
                <a:endParaRPr lang="en-US" sz="2000" kern="0" dirty="0">
                  <a:ea typeface="MS PGothic"/>
                </a:endParaRPr>
              </a:p>
              <a:p>
                <a:pPr marL="37465" indent="0">
                  <a:lnSpc>
                    <a:spcPts val="2400"/>
                  </a:lnSpc>
                  <a:buNone/>
                </a:pPr>
                <a:r>
                  <a:rPr lang="fr-FR" sz="2000" kern="0" dirty="0">
                    <a:ea typeface="MS PGothic"/>
                  </a:rPr>
                  <a:t>Si un numéro d’index est </a:t>
                </a:r>
                <a:r>
                  <a:rPr lang="en-US" sz="2000" kern="0" dirty="0">
                    <a:ea typeface="MS PGothic"/>
                  </a:rPr>
                  <a:t>200, </a:t>
                </a:r>
                <a:r>
                  <a:rPr lang="fr-FR" sz="2000" kern="0" dirty="0">
                    <a:ea typeface="MS PGothic"/>
                  </a:rPr>
                  <a:t>c’est deux fois la moyenne</a:t>
                </a:r>
                <a:r>
                  <a:rPr lang="en-US" sz="2000" kern="0" dirty="0">
                    <a:ea typeface="MS PGothic"/>
                  </a:rPr>
                  <a:t>.</a:t>
                </a:r>
                <a:endParaRPr lang="en-US" dirty="0"/>
              </a:p>
              <a:p>
                <a:pPr marL="37465" indent="0">
                  <a:lnSpc>
                    <a:spcPts val="2400"/>
                  </a:lnSpc>
                  <a:buNone/>
                </a:pPr>
                <a:endParaRPr lang="en-US" sz="2000" kern="0" dirty="0">
                  <a:ea typeface="MS PGothic"/>
                  <a:cs typeface="Arial" panose="020B0604020202020204" pitchFamily="34" charset="0"/>
                </a:endParaRPr>
              </a:p>
              <a:p>
                <a:pPr marL="37465" indent="0">
                  <a:lnSpc>
                    <a:spcPts val="2400"/>
                  </a:lnSpc>
                  <a:buNone/>
                </a:pPr>
                <a:r>
                  <a:rPr lang="en-US" sz="2000" kern="0" dirty="0">
                    <a:ea typeface="MS PGothic"/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 smtClean="0">
                            <a:latin typeface="Cambria Math" panose="02040503050406030204" pitchFamily="18" charset="0"/>
                            <a:ea typeface="MS PGothic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CA" sz="2000" b="0" i="1" kern="0" smtClean="0">
                            <a:latin typeface="Cambria Math" panose="02040503050406030204" pitchFamily="18" charset="0"/>
                            <a:ea typeface="MS PGothic"/>
                            <a:cs typeface="Arial" panose="020B0604020202020204" pitchFamily="34" charset="0"/>
                          </a:rPr>
                          <m:t>200</m:t>
                        </m:r>
                      </m:num>
                      <m:den>
                        <m:r>
                          <a:rPr lang="en-CA" sz="2000" b="0" i="1" kern="0" smtClean="0">
                            <a:latin typeface="Cambria Math" panose="02040503050406030204" pitchFamily="18" charset="0"/>
                            <a:ea typeface="MS PGothic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CA" sz="2000" b="0" i="1" kern="0" smtClean="0">
                        <a:latin typeface="Cambria Math" panose="02040503050406030204" pitchFamily="18" charset="0"/>
                        <a:ea typeface="MS PGothic"/>
                        <a:cs typeface="Arial" panose="020B0604020202020204" pitchFamily="34" charset="0"/>
                      </a:rPr>
                      <m:t>=2=200</m:t>
                    </m:r>
                    <m:r>
                      <a:rPr lang="fr-CA" sz="2000" b="0" i="1" kern="0" smtClean="0">
                        <a:latin typeface="Cambria Math" panose="02040503050406030204" pitchFamily="18" charset="0"/>
                        <a:ea typeface="MS PGothic"/>
                        <a:cs typeface="Arial" panose="020B0604020202020204" pitchFamily="34" charset="0"/>
                      </a:rPr>
                      <m:t> </m:t>
                    </m:r>
                    <m:r>
                      <a:rPr lang="en-CA" sz="2000" b="0" i="1" kern="0" smtClean="0">
                        <a:latin typeface="Cambria Math" panose="02040503050406030204" pitchFamily="18" charset="0"/>
                        <a:ea typeface="MS PGothic"/>
                        <a:cs typeface="Arial" panose="020B0604020202020204" pitchFamily="34" charset="0"/>
                      </a:rPr>
                      <m:t>%</m:t>
                    </m:r>
                  </m:oMath>
                </a14:m>
                <a:r>
                  <a:rPr lang="fr-FR" sz="2000" kern="0" dirty="0">
                    <a:ea typeface="MS PGothic"/>
                    <a:cs typeface="Arial" panose="020B0604020202020204" pitchFamily="34" charset="0"/>
                  </a:rPr>
                  <a:t> </a:t>
                </a:r>
                <a:r>
                  <a:rPr lang="fr-FR" sz="2000" i="1" kern="0" dirty="0">
                    <a:ea typeface="MS PGothic"/>
                    <a:cs typeface="Arial" panose="020B0604020202020204" pitchFamily="34" charset="0"/>
                  </a:rPr>
                  <a:t>de la moyenne de référence</a:t>
                </a:r>
                <a:endParaRPr lang="en-US" sz="2000" i="1" kern="0" dirty="0">
                  <a:ea typeface="MS PGothic"/>
                  <a:cs typeface="Arial" panose="020B0604020202020204" pitchFamily="34" charset="0"/>
                </a:endParaRPr>
              </a:p>
              <a:p>
                <a:pPr marL="37465" indent="0">
                  <a:lnSpc>
                    <a:spcPts val="2400"/>
                  </a:lnSpc>
                  <a:buNone/>
                </a:pPr>
                <a:endParaRPr lang="en-US" sz="2000" kern="0" dirty="0">
                  <a:ea typeface="MS PGothic"/>
                </a:endParaRPr>
              </a:p>
              <a:p>
                <a:pPr marL="37465" indent="0">
                  <a:lnSpc>
                    <a:spcPts val="2400"/>
                  </a:lnSpc>
                  <a:buNone/>
                </a:pPr>
                <a:r>
                  <a:rPr lang="en-US" sz="2000" kern="0" dirty="0">
                    <a:ea typeface="MS PGothic"/>
                  </a:rPr>
                  <a:t>Si un </a:t>
                </a:r>
                <a:r>
                  <a:rPr lang="fr-FR" sz="2000" kern="0" dirty="0">
                    <a:ea typeface="MS PGothic"/>
                  </a:rPr>
                  <a:t>numéro d’index</a:t>
                </a:r>
                <a:r>
                  <a:rPr lang="en-US" sz="2000" kern="0" dirty="0">
                    <a:ea typeface="MS PGothic"/>
                  </a:rPr>
                  <a:t> </a:t>
                </a:r>
                <a:r>
                  <a:rPr lang="en-US" sz="2000" kern="0" dirty="0" err="1">
                    <a:ea typeface="MS PGothic"/>
                  </a:rPr>
                  <a:t>est</a:t>
                </a:r>
                <a:r>
                  <a:rPr lang="en-US" sz="2000" kern="0" dirty="0">
                    <a:ea typeface="MS PGothic"/>
                  </a:rPr>
                  <a:t> 50, </a:t>
                </a:r>
                <a:r>
                  <a:rPr lang="en-US" sz="2000" kern="0" dirty="0" err="1">
                    <a:ea typeface="MS PGothic"/>
                  </a:rPr>
                  <a:t>c’est</a:t>
                </a:r>
                <a:r>
                  <a:rPr lang="en-US" sz="2000" kern="0" dirty="0">
                    <a:ea typeface="MS PGothic"/>
                  </a:rPr>
                  <a:t> la </a:t>
                </a:r>
                <a:r>
                  <a:rPr lang="en-US" sz="2000" kern="0" dirty="0" err="1">
                    <a:ea typeface="MS PGothic"/>
                  </a:rPr>
                  <a:t>moitié</a:t>
                </a:r>
                <a:r>
                  <a:rPr lang="en-US" sz="2000" kern="0" dirty="0">
                    <a:ea typeface="MS PGothic"/>
                  </a:rPr>
                  <a:t> de la </a:t>
                </a:r>
                <a:r>
                  <a:rPr lang="en-US" sz="2000" kern="0" dirty="0" err="1">
                    <a:ea typeface="MS PGothic"/>
                  </a:rPr>
                  <a:t>moyenne</a:t>
                </a:r>
                <a:r>
                  <a:rPr lang="en-US" sz="2000" kern="0" dirty="0">
                    <a:ea typeface="MS PGothic"/>
                  </a:rPr>
                  <a:t>.</a:t>
                </a:r>
                <a:endParaRPr lang="en-US" dirty="0"/>
              </a:p>
              <a:p>
                <a:pPr marL="37465" indent="0">
                  <a:lnSpc>
                    <a:spcPts val="2400"/>
                  </a:lnSpc>
                  <a:buClr>
                    <a:srgbClr val="000000"/>
                  </a:buClr>
                  <a:buNone/>
                </a:pPr>
                <a:endParaRPr lang="en-US" sz="2000" kern="0" dirty="0">
                  <a:latin typeface="MS PGothic"/>
                  <a:ea typeface="MS PGothic"/>
                  <a:cs typeface="Arial" panose="020B0604020202020204" pitchFamily="34" charset="0"/>
                </a:endParaRPr>
              </a:p>
              <a:p>
                <a:pPr marL="37465" indent="0">
                  <a:lnSpc>
                    <a:spcPts val="2400"/>
                  </a:lnSpc>
                  <a:buClr>
                    <a:srgbClr val="000000"/>
                  </a:buClr>
                  <a:buNone/>
                </a:pPr>
                <a:r>
                  <a:rPr lang="fr-CA" sz="2000" kern="0" dirty="0"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sz="200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CA" sz="20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50</m:t>
                        </m:r>
                      </m:num>
                      <m:den>
                        <m:r>
                          <a:rPr lang="en-CA" sz="2000" b="0" i="1" kern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den>
                    </m:f>
                    <m:r>
                      <a:rPr lang="en-CA" sz="20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=0,5=50</m:t>
                    </m:r>
                    <m:r>
                      <a:rPr lang="fr-CA" sz="20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CA" sz="2000" b="0" i="1" kern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% </m:t>
                    </m:r>
                  </m:oMath>
                </a14:m>
                <a:r>
                  <a:rPr lang="fr-FR" sz="2000" i="1" kern="0" dirty="0">
                    <a:ea typeface="MS PGothic"/>
                    <a:cs typeface="Arial" panose="020B0604020202020204" pitchFamily="34" charset="0"/>
                  </a:rPr>
                  <a:t>de la moyenne de référence</a:t>
                </a:r>
                <a:endParaRPr lang="fr-CA" sz="2000" i="1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Google Shape;66;p1">
                <a:extLst>
                  <a:ext uri="{FF2B5EF4-FFF2-40B4-BE49-F238E27FC236}">
                    <a16:creationId xmlns:a16="http://schemas.microsoft.com/office/drawing/2014/main" id="{FE21C939-6D0F-243A-339F-D3DCF33B5B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4" y="1458151"/>
                <a:ext cx="8639175" cy="5165286"/>
              </a:xfrm>
              <a:prstGeom prst="rect">
                <a:avLst/>
              </a:prstGeom>
              <a:blipFill>
                <a:blip r:embed="rId3"/>
                <a:stretch>
                  <a:fillRect l="-56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38A2308A-6F41-22D3-A741-9AAA566E232E}"/>
              </a:ext>
            </a:extLst>
          </p:cNvPr>
          <p:cNvSpPr txBox="1"/>
          <p:nvPr/>
        </p:nvSpPr>
        <p:spPr>
          <a:xfrm>
            <a:off x="1541909" y="5399023"/>
            <a:ext cx="6060181" cy="923330"/>
          </a:xfrm>
          <a:prstGeom prst="rect">
            <a:avLst/>
          </a:prstGeom>
          <a:solidFill>
            <a:srgbClr val="FFFF00">
              <a:alpha val="25882"/>
            </a:srgbClr>
          </a:solidFill>
        </p:spPr>
        <p:txBody>
          <a:bodyPr wrap="square" rtlCol="0">
            <a:spAutoFit/>
          </a:bodyPr>
          <a:lstStyle/>
          <a:p>
            <a:r>
              <a:rPr lang="fr-CA" sz="1800"/>
              <a:t>Notez que le numéro d'indice et le pourcentage correspondant sont les mêmes</a:t>
            </a:r>
            <a:r>
              <a:rPr lang="en-US" sz="1800"/>
              <a:t>. </a:t>
            </a:r>
            <a:r>
              <a:rPr lang="fr-CA" sz="1800"/>
              <a:t>C'est pourquoi un indice est basé sur 100, donc aucun calcul n'est nécessaire!</a:t>
            </a:r>
            <a:endParaRPr lang="en-CA" sz="1800"/>
          </a:p>
        </p:txBody>
      </p:sp>
    </p:spTree>
    <p:extLst>
      <p:ext uri="{BB962C8B-B14F-4D97-AF65-F5344CB8AC3E}">
        <p14:creationId xmlns:p14="http://schemas.microsoft.com/office/powerpoint/2010/main" val="289648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>
                <a:solidFill>
                  <a:schemeClr val="bg2"/>
                </a:solidFill>
                <a:ea typeface="MS PGothic"/>
              </a:rPr>
              <a:t>Remarque spéciale à l’intention du personnel enseignant</a:t>
            </a:r>
            <a:endParaRPr lang="en-CA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3429000" y="243147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2036618" y="301336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5FB6DF-93C8-5B46-7E20-A24034EB8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39" y="1630682"/>
            <a:ext cx="5761122" cy="477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A80A7D7-3558-BC6D-7617-ADEB16639B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26003"/>
            <a:ext cx="9144000" cy="1065372"/>
          </a:xfrm>
          <a:prstGeom prst="rect">
            <a:avLst/>
          </a:prstGeom>
        </p:spPr>
      </p:pic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/>
              <a:t>Comprendre l'</a:t>
            </a:r>
            <a:r>
              <a:rPr lang="fr-FR" sz="4000" err="1"/>
              <a:t>IPC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4B08A6-9140-9876-E972-F5A2F4C8A538}"/>
              </a:ext>
            </a:extLst>
          </p:cNvPr>
          <p:cNvSpPr/>
          <p:nvPr/>
        </p:nvSpPr>
        <p:spPr>
          <a:xfrm>
            <a:off x="5631973" y="3476278"/>
            <a:ext cx="1032972" cy="262480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EB73F3B-E30C-E3D1-9C1C-8C2032456B43}"/>
              </a:ext>
            </a:extLst>
          </p:cNvPr>
          <p:cNvSpPr/>
          <p:nvPr/>
        </p:nvSpPr>
        <p:spPr>
          <a:xfrm>
            <a:off x="3005203" y="3464588"/>
            <a:ext cx="1042418" cy="300265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29336D8-A0B3-010B-8A9D-C87F4EE561D5}"/>
              </a:ext>
            </a:extLst>
          </p:cNvPr>
          <p:cNvSpPr/>
          <p:nvPr/>
        </p:nvSpPr>
        <p:spPr>
          <a:xfrm>
            <a:off x="5422022" y="3151451"/>
            <a:ext cx="1042418" cy="300265"/>
          </a:xfrm>
          <a:prstGeom prst="rect">
            <a:avLst/>
          </a:prstGeom>
          <a:noFill/>
          <a:ln w="38100">
            <a:solidFill>
              <a:schemeClr val="accent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7" name="Graphic 16" descr="Arrow Down with solid fill">
            <a:extLst>
              <a:ext uri="{FF2B5EF4-FFF2-40B4-BE49-F238E27FC236}">
                <a16:creationId xmlns:a16="http://schemas.microsoft.com/office/drawing/2014/main" id="{5A42226C-C77F-41CE-3667-5B84717F5B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793516">
            <a:off x="6204565" y="2234447"/>
            <a:ext cx="939654" cy="93965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7EECB9-22D6-936F-96CE-8014FD3D71DE}"/>
              </a:ext>
            </a:extLst>
          </p:cNvPr>
          <p:cNvSpPr txBox="1"/>
          <p:nvPr/>
        </p:nvSpPr>
        <p:spPr>
          <a:xfrm>
            <a:off x="5889401" y="1671576"/>
            <a:ext cx="2482089" cy="584775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/>
              <a:t>L'année 2002 est la référence pour cet </a:t>
            </a:r>
            <a:r>
              <a:rPr lang="fr-CA" sz="1600" err="1"/>
              <a:t>IPC</a:t>
            </a:r>
            <a:r>
              <a:rPr lang="en-US" sz="1600"/>
              <a:t>.</a:t>
            </a:r>
            <a:endParaRPr lang="en-CA" sz="1600"/>
          </a:p>
        </p:txBody>
      </p:sp>
      <p:pic>
        <p:nvPicPr>
          <p:cNvPr id="6" name="Graphic 5" descr="Arrow Down with solid fill">
            <a:extLst>
              <a:ext uri="{FF2B5EF4-FFF2-40B4-BE49-F238E27FC236}">
                <a16:creationId xmlns:a16="http://schemas.microsoft.com/office/drawing/2014/main" id="{B88758DB-EBB3-23B7-386E-D2F2DE6252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29390" y="3750608"/>
            <a:ext cx="431421" cy="437420"/>
          </a:xfrm>
          <a:prstGeom prst="rect">
            <a:avLst/>
          </a:prstGeom>
        </p:spPr>
      </p:pic>
      <p:pic>
        <p:nvPicPr>
          <p:cNvPr id="10" name="Graphic 9" descr="Arrow Down with solid fill">
            <a:extLst>
              <a:ext uri="{FF2B5EF4-FFF2-40B4-BE49-F238E27FC236}">
                <a16:creationId xmlns:a16="http://schemas.microsoft.com/office/drawing/2014/main" id="{6DB64AD9-3499-1023-C535-F48043D1D51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21447" y="3757110"/>
            <a:ext cx="431421" cy="437420"/>
          </a:xfrm>
          <a:prstGeom prst="rect">
            <a:avLst/>
          </a:prstGeom>
        </p:spPr>
      </p:pic>
      <p:pic>
        <p:nvPicPr>
          <p:cNvPr id="16" name="Graphic 15" descr="Arrow Down with solid fill">
            <a:extLst>
              <a:ext uri="{FF2B5EF4-FFF2-40B4-BE49-F238E27FC236}">
                <a16:creationId xmlns:a16="http://schemas.microsoft.com/office/drawing/2014/main" id="{46762DE5-82FF-7EAF-8D7C-D78A9E99F4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05164" y="4568753"/>
            <a:ext cx="431421" cy="437420"/>
          </a:xfrm>
          <a:prstGeom prst="rect">
            <a:avLst/>
          </a:prstGeom>
        </p:spPr>
      </p:pic>
      <p:pic>
        <p:nvPicPr>
          <p:cNvPr id="24" name="Graphic 23" descr="Arrow Down with solid fill">
            <a:extLst>
              <a:ext uri="{FF2B5EF4-FFF2-40B4-BE49-F238E27FC236}">
                <a16:creationId xmlns:a16="http://schemas.microsoft.com/office/drawing/2014/main" id="{99DE20E4-03DC-0811-9DC8-EE5F9C02D99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32349" y="4554355"/>
            <a:ext cx="431421" cy="43742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5586BC49-9F7E-65DE-3F04-1A26B2FAC1E5}"/>
              </a:ext>
            </a:extLst>
          </p:cNvPr>
          <p:cNvSpPr txBox="1"/>
          <p:nvPr/>
        </p:nvSpPr>
        <p:spPr>
          <a:xfrm>
            <a:off x="1765738" y="5030767"/>
            <a:ext cx="313303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1600" dirty="0">
                <a:latin typeface="Arial"/>
                <a:ea typeface="MS PGothic"/>
                <a:cs typeface="Arial"/>
              </a:rPr>
              <a:t>Les prix à la consommation ont augmenté de </a:t>
            </a:r>
            <a:r>
              <a:rPr lang="fr-CA" sz="1600" b="1" dirty="0">
                <a:latin typeface="Arial"/>
                <a:ea typeface="MS PGothic"/>
                <a:cs typeface="Arial"/>
              </a:rPr>
              <a:t>146,8 %</a:t>
            </a:r>
            <a:r>
              <a:rPr lang="fr-CA" sz="1600" dirty="0">
                <a:latin typeface="Arial"/>
                <a:ea typeface="MS PGothic"/>
                <a:cs typeface="Arial"/>
              </a:rPr>
              <a:t> en 2022 par rapport à 2002</a:t>
            </a:r>
            <a:r>
              <a:rPr lang="en-US" sz="1600" dirty="0">
                <a:latin typeface="Arial"/>
                <a:ea typeface="MS PGothic"/>
                <a:cs typeface="Arial"/>
              </a:rPr>
              <a:t>!</a:t>
            </a:r>
            <a:endParaRPr lang="en-CA" sz="1600" dirty="0">
              <a:latin typeface="Arial"/>
              <a:ea typeface="MS PGothic"/>
              <a:cs typeface="Arial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E9D4322-5341-4E00-3F0C-7A676409D1B8}"/>
              </a:ext>
            </a:extLst>
          </p:cNvPr>
          <p:cNvSpPr txBox="1"/>
          <p:nvPr/>
        </p:nvSpPr>
        <p:spPr>
          <a:xfrm>
            <a:off x="5109619" y="5006173"/>
            <a:ext cx="3246105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 sz="1600" dirty="0">
                <a:latin typeface="Arial"/>
                <a:ea typeface="MS PGothic"/>
                <a:cs typeface="Arial"/>
              </a:rPr>
              <a:t>Les prix à la consommation ont augmenté de </a:t>
            </a:r>
            <a:r>
              <a:rPr lang="fr-CA" sz="1600" b="1" dirty="0">
                <a:latin typeface="Arial"/>
                <a:ea typeface="MS PGothic"/>
                <a:cs typeface="Arial"/>
              </a:rPr>
              <a:t>154,5 %</a:t>
            </a:r>
            <a:r>
              <a:rPr lang="fr-CA" sz="1600" dirty="0">
                <a:latin typeface="Arial"/>
                <a:ea typeface="MS PGothic"/>
                <a:cs typeface="Arial"/>
              </a:rPr>
              <a:t> en 2023 par rapport à 2002</a:t>
            </a:r>
            <a:r>
              <a:rPr lang="en-US" sz="1600" dirty="0">
                <a:latin typeface="Arial"/>
                <a:ea typeface="MS PGothic"/>
                <a:cs typeface="Arial"/>
              </a:rPr>
              <a:t>!</a:t>
            </a:r>
            <a:endParaRPr lang="en-CA" sz="1600" dirty="0">
              <a:latin typeface="Arial"/>
              <a:ea typeface="MS PGothic"/>
              <a:cs typeface="Arial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32FD17-1DDD-0BEE-6888-A4E39F02C11A}"/>
              </a:ext>
            </a:extLst>
          </p:cNvPr>
          <p:cNvSpPr txBox="1"/>
          <p:nvPr/>
        </p:nvSpPr>
        <p:spPr>
          <a:xfrm>
            <a:off x="2222938" y="4200222"/>
            <a:ext cx="2468333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latin typeface="Arial"/>
                <a:ea typeface="MS PGothic"/>
                <a:cs typeface="Arial"/>
              </a:rPr>
              <a:t>146,8 % </a:t>
            </a:r>
            <a:r>
              <a:rPr lang="fr-FR" sz="1600" dirty="0">
                <a:latin typeface="Arial"/>
                <a:ea typeface="MS PGothic"/>
                <a:cs typeface="Arial"/>
              </a:rPr>
              <a:t>de l'année </a:t>
            </a:r>
            <a:r>
              <a:rPr lang="en-US" sz="1600" dirty="0">
                <a:latin typeface="Arial"/>
                <a:ea typeface="MS PGothic"/>
                <a:cs typeface="Arial"/>
              </a:rPr>
              <a:t>2002</a:t>
            </a:r>
            <a:endParaRPr lang="en-CA" sz="1600" dirty="0">
              <a:latin typeface="Arial"/>
              <a:ea typeface="MS PGothic"/>
              <a:cs typeface="Arial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C293BB2-D363-30E2-43C1-97DF62E18489}"/>
              </a:ext>
            </a:extLst>
          </p:cNvPr>
          <p:cNvSpPr txBox="1"/>
          <p:nvPr/>
        </p:nvSpPr>
        <p:spPr>
          <a:xfrm>
            <a:off x="5256590" y="4207143"/>
            <a:ext cx="2484279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>
                <a:latin typeface="Arial"/>
                <a:ea typeface="MS PGothic"/>
                <a:cs typeface="Arial"/>
              </a:rPr>
              <a:t>154,5 % </a:t>
            </a:r>
            <a:r>
              <a:rPr lang="fr-FR" sz="1600" dirty="0">
                <a:latin typeface="Arial"/>
                <a:ea typeface="MS PGothic"/>
                <a:cs typeface="Arial"/>
              </a:rPr>
              <a:t>de l'année </a:t>
            </a:r>
            <a:r>
              <a:rPr lang="en-US" sz="1600" dirty="0">
                <a:latin typeface="Arial"/>
                <a:ea typeface="MS PGothic"/>
                <a:cs typeface="Arial"/>
              </a:rPr>
              <a:t>2002</a:t>
            </a:r>
            <a:endParaRPr lang="en-CA" sz="1600" dirty="0">
              <a:latin typeface="Arial"/>
              <a:ea typeface="MS PGothic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522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18" grpId="1" animBg="1"/>
      <p:bldP spid="2" grpId="0" animBg="1"/>
      <p:bldP spid="2" grpId="1" animBg="1"/>
      <p:bldP spid="25" grpId="0" animBg="1"/>
      <p:bldP spid="26" grpId="0" animBg="1"/>
      <p:bldP spid="27" grpId="0" animBg="1"/>
      <p:bldP spid="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Pause et discussion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AutoNum type="arabicPeriod"/>
            </a:pPr>
            <a:r>
              <a:rPr lang="fr-CA" sz="2000" dirty="0"/>
              <a:t>Si une pomme coûtait 1,50 $ en 2002, combien coûtait une pomme en 2023 selon l'IPC? </a:t>
            </a:r>
            <a:b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b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AutoNum type="arabicPeriod"/>
            </a:pPr>
            <a:r>
              <a:rPr lang="fr-CA" sz="2000" dirty="0"/>
              <a:t>Si votre chandail préféré coûtait 28 $ en 2002, combien coûterait-il en 2023?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57200" indent="-457200" eaLnBrk="1" hangingPunct="1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AutoNum type="arabicPeriod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fr-CA" sz="2000" b="1" dirty="0"/>
              <a:t>C'est de l'inflation et cela nous affecte tous</a:t>
            </a:r>
            <a:r>
              <a:rPr lang="en-US" alt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fr-CA" sz="2000" dirty="0"/>
              <a:t>Nous allons apprendre comment calculer le taux d'inflation pour être ainsi mieux informés en tant que consommateurs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44E9847-4D68-985F-EDAE-BC41A1740C3A}"/>
                  </a:ext>
                </a:extLst>
              </p:cNvPr>
              <p:cNvSpPr txBox="1"/>
              <p:nvPr/>
            </p:nvSpPr>
            <p:spPr>
              <a:xfrm>
                <a:off x="3364992" y="1975104"/>
                <a:ext cx="3293260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 smtClean="0">
                          <a:latin typeface="Arial"/>
                          <a:ea typeface="MS PGothic"/>
                          <a:cs typeface="Arial"/>
                        </a:rPr>
                        <m:t>154,5</m:t>
                      </m:r>
                      <m:r>
                        <m:rPr>
                          <m:nor/>
                        </m:rPr>
                        <a:rPr lang="fr-CA" sz="2000" b="0" i="0" dirty="0" smtClean="0">
                          <a:latin typeface="Arial"/>
                          <a:ea typeface="MS PGothic"/>
                          <a:cs typeface="Arial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dirty="0" smtClean="0">
                          <a:latin typeface="Arial"/>
                          <a:ea typeface="MS PGothic"/>
                          <a:cs typeface="Arial"/>
                        </a:rPr>
                        <m:t>%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×1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50</m:t>
                      </m:r>
                      <m:r>
                        <a:rPr lang="fr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$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fr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$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44E9847-4D68-985F-EDAE-BC41A1740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4992" y="1975104"/>
                <a:ext cx="3293260" cy="400110"/>
              </a:xfrm>
              <a:prstGeom prst="rect">
                <a:avLst/>
              </a:prstGeom>
              <a:blipFill>
                <a:blip r:embed="rId3"/>
                <a:stretch>
                  <a:fillRect l="-556" b="-1060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6323B0-E536-65CF-59D4-5A2F5B5EC21F}"/>
                  </a:ext>
                </a:extLst>
              </p:cNvPr>
              <p:cNvSpPr txBox="1"/>
              <p:nvPr/>
            </p:nvSpPr>
            <p:spPr>
              <a:xfrm>
                <a:off x="5273039" y="3047178"/>
                <a:ext cx="3524731" cy="40011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dirty="0" smtClean="0">
                          <a:latin typeface="Arial"/>
                          <a:ea typeface="MS PGothic"/>
                          <a:cs typeface="Arial"/>
                        </a:rPr>
                        <m:t>154,5</m:t>
                      </m:r>
                      <m:r>
                        <m:rPr>
                          <m:nor/>
                        </m:rPr>
                        <a:rPr lang="fr-CA" sz="2000" b="0" i="0" dirty="0" smtClean="0">
                          <a:latin typeface="Arial"/>
                          <a:ea typeface="MS PGothic"/>
                          <a:cs typeface="Arial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dirty="0" smtClean="0">
                          <a:latin typeface="Arial"/>
                          <a:ea typeface="MS PGothic"/>
                          <a:cs typeface="Arial"/>
                        </a:rPr>
                        <m:t>%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×28</m:t>
                      </m:r>
                      <m:r>
                        <a:rPr lang="fr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$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=43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26</m:t>
                      </m:r>
                      <m:r>
                        <a:rPr lang="fr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$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F6323B0-E536-65CF-59D4-5A2F5B5EC2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39" y="3047178"/>
                <a:ext cx="3524731" cy="400110"/>
              </a:xfrm>
              <a:prstGeom prst="rect">
                <a:avLst/>
              </a:prstGeom>
              <a:blipFill>
                <a:blip r:embed="rId4"/>
                <a:stretch>
                  <a:fillRect l="-519" b="-1060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95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sz="4000"/>
              <a:t>Comment calculer le taux d'inflation?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D6B95A-3F39-3456-28F2-757154C03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536192"/>
            <a:ext cx="8638967" cy="4640771"/>
          </a:xfrm>
        </p:spPr>
        <p:txBody>
          <a:bodyPr/>
          <a:lstStyle/>
          <a:p>
            <a:pPr marL="38100" indent="0">
              <a:buNone/>
            </a:pPr>
            <a:r>
              <a:rPr lang="en-US" sz="2000" b="1" dirty="0" err="1"/>
              <a:t>Formule</a:t>
            </a:r>
            <a:r>
              <a:rPr lang="en-US" sz="2000" b="1" dirty="0"/>
              <a:t> :</a:t>
            </a:r>
          </a:p>
          <a:p>
            <a:pPr marL="38100" indent="0">
              <a:buNone/>
            </a:pPr>
            <a:endParaRPr lang="en-US" sz="2000" dirty="0"/>
          </a:p>
          <a:p>
            <a:pPr marL="38100" indent="0">
              <a:buNone/>
            </a:pPr>
            <a:endParaRPr lang="en-US" sz="2000" dirty="0"/>
          </a:p>
          <a:p>
            <a:pPr marL="38100" indent="0">
              <a:buNone/>
            </a:pPr>
            <a:endParaRPr lang="en-US" sz="2000" dirty="0"/>
          </a:p>
          <a:p>
            <a:pPr marL="38100" indent="0">
              <a:buNone/>
            </a:pPr>
            <a:endParaRPr lang="en-US" sz="2000" dirty="0"/>
          </a:p>
          <a:p>
            <a:pPr marL="38100" indent="0">
              <a:buNone/>
            </a:pPr>
            <a:endParaRPr lang="en-US" sz="2000" dirty="0"/>
          </a:p>
          <a:p>
            <a:pPr marL="38100" indent="0">
              <a:buNone/>
            </a:pPr>
            <a:r>
              <a:rPr lang="en-US" sz="2000" b="1" dirty="0" err="1"/>
              <a:t>Vous</a:t>
            </a:r>
            <a:r>
              <a:rPr lang="en-US" sz="2000" b="1" dirty="0"/>
              <a:t> </a:t>
            </a:r>
            <a:r>
              <a:rPr lang="en-US" sz="2000" b="1" dirty="0" err="1"/>
              <a:t>vous</a:t>
            </a:r>
            <a:r>
              <a:rPr lang="en-US" sz="2000" b="1" dirty="0"/>
              <a:t> </a:t>
            </a:r>
            <a:r>
              <a:rPr lang="en-US" sz="2000" b="1" dirty="0" err="1"/>
              <a:t>souvenez</a:t>
            </a:r>
            <a:r>
              <a:rPr lang="en-US" sz="2000" b="1" dirty="0"/>
              <a:t> :</a:t>
            </a:r>
          </a:p>
          <a:p>
            <a:pPr marL="3810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C3FECB9-3E9B-C10F-C017-1B140D0542DB}"/>
                  </a:ext>
                </a:extLst>
              </p:cNvPr>
              <p:cNvSpPr txBox="1"/>
              <p:nvPr/>
            </p:nvSpPr>
            <p:spPr>
              <a:xfrm>
                <a:off x="1565906" y="2301106"/>
                <a:ext cx="6271782" cy="7050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38098" indent="0" algn="ctr">
                  <a:lnSpc>
                    <a:spcPts val="2400"/>
                  </a:lnSpc>
                  <a:buNone/>
                </a:pPr>
                <a:endParaRPr lang="en-US" altLang="en-US" dirty="0"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38098" indent="0">
                  <a:lnSpc>
                    <a:spcPts val="26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i="1">
                        <a:latin typeface="Cambria Math" panose="02040503050406030204" pitchFamily="18" charset="0"/>
                      </a:rPr>
                      <m:t>T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𝑎𝑢𝑥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CA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CA" i="1">
                        <a:latin typeface="Cambria Math" panose="02040503050406030204" pitchFamily="18" charset="0"/>
                      </a:rPr>
                      <m:t>𝑖𝑛𝑓𝑙𝑎𝑡𝑖𝑜𝑛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CA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latin typeface="Cambria Math" panose="02040503050406030204" pitchFamily="18" charset="0"/>
                              </a:rPr>
                              <m:t>𝐼𝑃𝐶</m:t>
                            </m:r>
                          </m:e>
                          <m:sub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𝑛𝑜𝑢𝑣𝑒𝑎𝑢</m:t>
                            </m:r>
                          </m:sub>
                        </m:sSub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n-CA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latin typeface="Cambria Math" panose="02040503050406030204" pitchFamily="18" charset="0"/>
                              </a:rPr>
                              <m:t>𝐼𝑃𝐶</m:t>
                            </m:r>
                          </m:e>
                          <m:sub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𝑣𝑖𝑒𝑢𝑥</m:t>
                            </m:r>
                          </m:sub>
                        </m:sSub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CA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CA" b="0" i="1" smtClean="0">
                                <a:latin typeface="Cambria Math" panose="02040503050406030204" pitchFamily="18" charset="0"/>
                              </a:rPr>
                              <m:t>𝐼𝑃𝐶</m:t>
                            </m:r>
                          </m:e>
                          <m:sub>
                            <m:r>
                              <a:rPr lang="en-CA" b="0" i="1" smtClean="0">
                                <a:latin typeface="Cambria Math" panose="02040503050406030204" pitchFamily="18" charset="0"/>
                              </a:rPr>
                              <m:t>𝑣𝑖𝑒𝑢𝑥</m:t>
                            </m:r>
                          </m:sub>
                        </m:sSub>
                      </m:den>
                    </m:f>
                    <m:r>
                      <a:rPr lang="en-C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C3FECB9-3E9B-C10F-C017-1B140D0542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906" y="2301106"/>
                <a:ext cx="6271782" cy="705001"/>
              </a:xfrm>
              <a:prstGeom prst="rect">
                <a:avLst/>
              </a:prstGeom>
              <a:blipFill>
                <a:blip r:embed="rId3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89B0A78-8AC0-388E-76E7-0F5234A0C8FF}"/>
                  </a:ext>
                </a:extLst>
              </p:cNvPr>
              <p:cNvSpPr txBox="1"/>
              <p:nvPr/>
            </p:nvSpPr>
            <p:spPr>
              <a:xfrm>
                <a:off x="526391" y="4616807"/>
                <a:ext cx="8350812" cy="6930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38098" indent="0" algn="ctr">
                  <a:lnSpc>
                    <a:spcPts val="2400"/>
                  </a:lnSpc>
                  <a:buNone/>
                </a:pPr>
                <a:endParaRPr lang="en-US" altLang="en-US" dirty="0">
                  <a:cs typeface="Arial" panose="020B0604020202020204" pitchFamily="34" charset="0"/>
                  <a:sym typeface="Arial" panose="020B0604020202020204" pitchFamily="34" charset="0"/>
                </a:endParaRPr>
              </a:p>
              <a:p>
                <a:pPr marL="38098" indent="0">
                  <a:lnSpc>
                    <a:spcPts val="2600"/>
                  </a:lnSpc>
                  <a:buNone/>
                </a:pPr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𝑉𝑎𝑟𝑖𝑎𝑡𝑖𝑜𝑛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𝑒𝑛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𝑝𝑜𝑢𝑟𝑐𝑒𝑛𝑡𝑎𝑔𝑒</m:t>
                    </m:r>
                  </m:oMath>
                </a14:m>
                <a:r>
                  <a:rPr lang="en-CA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𝑉𝑎𝑙𝑒𝑢𝑟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𝑓𝑖𝑛𝑎𝑙𝑒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𝑉𝑎𝑙𝑒𝑢𝑟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𝑖𝑛𝑖𝑡𝑖𝑎𝑙𝑒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  )</m:t>
                        </m:r>
                      </m:num>
                      <m:den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𝑉𝑎𝑙𝑒𝑢𝑟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𝑖𝑛𝑖𝑡𝑖𝑎𝑙𝑒</m:t>
                        </m:r>
                      </m:den>
                    </m:f>
                    <m:r>
                      <a:rPr lang="en-C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89B0A78-8AC0-388E-76E7-0F5234A0C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91" y="4616807"/>
                <a:ext cx="8350812" cy="693010"/>
              </a:xfrm>
              <a:prstGeom prst="rect">
                <a:avLst/>
              </a:prstGeom>
              <a:blipFill>
                <a:blip r:embed="rId4"/>
                <a:stretch>
                  <a:fillRect b="-1403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4528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3CF0B7-5BAE-5F71-58E7-2430DADF2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8" y="3104064"/>
            <a:ext cx="9144000" cy="1065372"/>
          </a:xfrm>
          <a:prstGeom prst="rect">
            <a:avLst/>
          </a:prstGeom>
        </p:spPr>
      </p:pic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Comprendre</a:t>
            </a: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l’IPC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C40CD6-4D57-E05B-41B3-120E7939E5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785062">
            <a:off x="3186052" y="2571351"/>
            <a:ext cx="747955" cy="3217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1568B47-13F8-D66D-28DB-7FAA8669E0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053058" flipH="1">
            <a:off x="5523066" y="2579981"/>
            <a:ext cx="747955" cy="3217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4359799-58F2-62D6-FC33-9056333EC0C7}"/>
              </a:ext>
            </a:extLst>
          </p:cNvPr>
          <p:cNvSpPr txBox="1"/>
          <p:nvPr/>
        </p:nvSpPr>
        <p:spPr>
          <a:xfrm>
            <a:off x="3603583" y="1884334"/>
            <a:ext cx="247496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/>
              <a:t>Comparez le même mois d'une année à l'autre</a:t>
            </a:r>
            <a:endParaRPr lang="en-CA" sz="16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81733E-F96F-1364-B618-F1765939E05F}"/>
              </a:ext>
            </a:extLst>
          </p:cNvPr>
          <p:cNvSpPr/>
          <p:nvPr/>
        </p:nvSpPr>
        <p:spPr>
          <a:xfrm>
            <a:off x="8670499" y="3870519"/>
            <a:ext cx="476503" cy="314744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8A8C016-59B7-C821-6BAD-6CF8654338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8363711" flipH="1" flipV="1">
            <a:off x="8223863" y="4465315"/>
            <a:ext cx="792723" cy="32465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A8C4927-C887-1452-C09A-766AD37E2103}"/>
              </a:ext>
            </a:extLst>
          </p:cNvPr>
          <p:cNvSpPr txBox="1"/>
          <p:nvPr/>
        </p:nvSpPr>
        <p:spPr>
          <a:xfrm>
            <a:off x="6654279" y="4464291"/>
            <a:ext cx="1632836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CA" sz="1600"/>
              <a:t>Taux d'inflation de </a:t>
            </a:r>
            <a:r>
              <a:rPr lang="fr-CA" sz="1600" dirty="0"/>
              <a:t>f</a:t>
            </a:r>
            <a:r>
              <a:rPr lang="en-CA" sz="1600" dirty="0" err="1"/>
              <a:t>év</a:t>
            </a:r>
            <a:r>
              <a:rPr lang="fr-CA" sz="1600"/>
              <a:t>. </a:t>
            </a:r>
            <a:r>
              <a:rPr lang="fr-CA" sz="1600" dirty="0"/>
              <a:t>2022 </a:t>
            </a:r>
            <a:r>
              <a:rPr lang="fr-CA" sz="1600"/>
              <a:t>à </a:t>
            </a:r>
            <a:r>
              <a:rPr lang="fr-CA" sz="1600" dirty="0"/>
              <a:t>f</a:t>
            </a:r>
            <a:r>
              <a:rPr lang="en-CA" sz="1600" dirty="0" err="1"/>
              <a:t>év</a:t>
            </a:r>
            <a:r>
              <a:rPr lang="fr-CA" sz="1600"/>
              <a:t>. </a:t>
            </a:r>
            <a:r>
              <a:rPr lang="fr-CA" sz="1600" dirty="0"/>
              <a:t>2023</a:t>
            </a:r>
            <a:endParaRPr lang="en-CA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837EB8A-0EA9-D8AB-09D0-6A05AE259F90}"/>
                  </a:ext>
                </a:extLst>
              </p:cNvPr>
              <p:cNvSpPr txBox="1"/>
              <p:nvPr/>
            </p:nvSpPr>
            <p:spPr>
              <a:xfrm>
                <a:off x="535335" y="4780355"/>
                <a:ext cx="5867504" cy="61875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𝑎𝑢𝑥</m:t>
                      </m:r>
                      <m:sSup>
                        <m:sSupPr>
                          <m:ctrlPr>
                            <a:rPr lang="en-CA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CA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𝑖𝑛𝑓𝑙𝑎𝑡𝑖𝑜𝑛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(154,5−146,8)</m:t>
                          </m:r>
                        </m:num>
                        <m:den>
                          <m:r>
                            <a:rPr lang="en-CA" sz="2000" b="0" i="1" smtClean="0">
                              <a:latin typeface="Cambria Math" panose="02040503050406030204" pitchFamily="18" charset="0"/>
                            </a:rPr>
                            <m:t>146,8</m:t>
                          </m:r>
                        </m:den>
                      </m:f>
                      <m:r>
                        <a:rPr lang="en-C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100=5,2</m:t>
                      </m:r>
                      <m:r>
                        <a:rPr lang="fr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CA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837EB8A-0EA9-D8AB-09D0-6A05AE259F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35" y="4780355"/>
                <a:ext cx="5867504" cy="6187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7DD5A9FB-B39F-A1B9-E795-6A6AA23F30CE}"/>
              </a:ext>
            </a:extLst>
          </p:cNvPr>
          <p:cNvSpPr/>
          <p:nvPr/>
        </p:nvSpPr>
        <p:spPr>
          <a:xfrm>
            <a:off x="5671462" y="4847352"/>
            <a:ext cx="667369" cy="484766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481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 animBg="1"/>
      <p:bldP spid="23" grpId="0" animBg="1"/>
      <p:bldP spid="2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Comprendre</a:t>
            </a: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l’IPC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sz="2000" b="1" dirty="0">
                <a:solidFill>
                  <a:srgbClr val="CF5B13"/>
                </a:solidFill>
                <a:ea typeface="MS PGothic"/>
              </a:rPr>
              <a:t>Retour: </a:t>
            </a:r>
            <a:r>
              <a:rPr lang="en-US" sz="2000" dirty="0">
                <a:solidFill>
                  <a:schemeClr val="tx1"/>
                </a:solidFill>
                <a:ea typeface="MS PGothic"/>
              </a:rPr>
              <a:t>C</a:t>
            </a:r>
            <a:r>
              <a:rPr lang="fr-CA" sz="2000" dirty="0"/>
              <a:t>herchez « IPC régional Canada » en ligne pour les données les plus récentes, ou cliquez sur ce lien </a:t>
            </a:r>
            <a:r>
              <a:rPr lang="en-US" sz="2000" dirty="0">
                <a:ea typeface="MS PGothic"/>
              </a:rPr>
              <a:t>: </a:t>
            </a:r>
            <a:r>
              <a:rPr lang="en-US" sz="2000" dirty="0">
                <a:ea typeface="MS PGothic"/>
                <a:hlinkClick r:id="rId3"/>
              </a:rPr>
              <a:t>Indice des prix à la </a:t>
            </a:r>
            <a:r>
              <a:rPr lang="en-US" sz="2000" dirty="0" err="1">
                <a:ea typeface="MS PGothic"/>
                <a:hlinkClick r:id="rId3"/>
              </a:rPr>
              <a:t>consommation</a:t>
            </a:r>
            <a:r>
              <a:rPr lang="en-US" sz="2000" dirty="0">
                <a:ea typeface="MS PGothic"/>
                <a:hlinkClick r:id="rId3"/>
              </a:rPr>
              <a:t> </a:t>
            </a:r>
            <a:r>
              <a:rPr lang="en-US" sz="2000" dirty="0" err="1">
                <a:ea typeface="MS PGothic"/>
                <a:hlinkClick r:id="rId3"/>
              </a:rPr>
              <a:t>selon</a:t>
            </a:r>
            <a:r>
              <a:rPr lang="en-US" sz="2000" dirty="0">
                <a:ea typeface="MS PGothic"/>
                <a:hlinkClick r:id="rId3"/>
              </a:rPr>
              <a:t> la </a:t>
            </a:r>
            <a:r>
              <a:rPr lang="en-US" sz="2000" dirty="0" err="1">
                <a:ea typeface="MS PGothic"/>
                <a:hlinkClick r:id="rId3"/>
              </a:rPr>
              <a:t>géographie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fr-CA" sz="2000" dirty="0"/>
              <a:t>Choisissez deux régions ou plus au Canada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fr-CA" sz="2000" dirty="0"/>
              <a:t>Regardez les derniers chiffres de l'IPC: comment se comparent-ils à la moyenne de référence</a:t>
            </a:r>
            <a:r>
              <a:rPr lang="en-US" altLang="en-US" sz="2000" dirty="0">
                <a:sym typeface="Arial" panose="020B0604020202020204" pitchFamily="34" charset="0"/>
              </a:rPr>
              <a:t>?</a:t>
            </a:r>
            <a:endParaRPr lang="en-US" altLang="en-US" sz="2000" dirty="0"/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AutoNum type="arabicPeriod"/>
            </a:pPr>
            <a:r>
              <a:rPr lang="fr-CA" sz="2000" dirty="0"/>
              <a:t>Calculer les taux d'inflation: vos calculs correspondent-ils à ce qui est présenté sur l'IPC</a:t>
            </a:r>
            <a:r>
              <a:rPr lang="en-US" altLang="en-US" sz="2000" dirty="0">
                <a:sym typeface="Arial" panose="020B0604020202020204" pitchFamily="34" charset="0"/>
              </a:rPr>
              <a:t>?</a:t>
            </a:r>
            <a:endParaRPr lang="en-US" altLang="en-US" sz="2000" dirty="0"/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869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de discussion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sz="2000"/>
              <a:t>Expliquez les taux d'inflation à un ou une collègue. Que vous disent les taux d'inflation sur les prix à la consommation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sz="2000"/>
              <a:t>Comment les taux d'inflation dans les différentes régions canadiennes se comparent-ils les uns aux autres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sz="2000"/>
              <a:t>Actuellement, quelle région canadienne affiche l'inflation la plus élevée? Quelles pourraient en être les raisons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sz="2000"/>
              <a:t>Les contribuables qui gagnent un salaire aimeraient voir une augmentation de salaire égale au taux d'inflation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fr-CA" sz="2000"/>
              <a:t>Est-ce que cela arrive souvent dans la vraie vie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 </a:t>
            </a:r>
            <a:r>
              <a:rPr lang="fr-CA" sz="2000"/>
              <a:t>Sinon, comment cela affecte-t-il les gens et leur </a:t>
            </a:r>
            <a:r>
              <a:rPr lang="fr-CA" sz="2000" b="1"/>
              <a:t>pouvoir d'achat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 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fr-CA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Facultatif</a:t>
            </a:r>
            <a:r>
              <a:rPr lang="en-US" altLang="en-US" sz="2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  <a:r>
              <a:rPr lang="fr-CA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</a:t>
            </a:r>
            <a:r>
              <a:rPr lang="fr-CA" sz="2000"/>
              <a:t>herchez des reportages d'actualité sur l'inflation et le pouvoir d'achat des consommateurs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fr-CA" sz="2000"/>
              <a:t>Quels sont les sujets actuels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54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FR" sz="4000"/>
              <a:t>L’</a:t>
            </a:r>
            <a:r>
              <a:rPr lang="fr-FR" sz="4000" err="1"/>
              <a:t>IPC</a:t>
            </a:r>
            <a:r>
              <a:rPr lang="fr-FR" sz="4000"/>
              <a:t> et les banques centrales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L'IPC informe les institutions qui prennent des décisions pour l'économie globale, y compris la Banque du Canada – la banque centrale canadienne</a:t>
            </a:r>
            <a:r>
              <a:rPr lang="en-US" sz="2000" dirty="0">
                <a:ea typeface="MS PGothic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  <a:buSzPct val="120000"/>
              <a:buFont typeface="Wingdings" panose="05000000000000000000" pitchFamily="2" charset="2"/>
              <a:buChar char="Ø"/>
            </a:pPr>
            <a:r>
              <a:rPr lang="fr-CA" sz="2000" dirty="0"/>
              <a:t>Pour en savoir plus sur la Banque du Canada, son impact sur l'économie et sur nous, consultez la leçon : « Macroéconomie : banques centrales »</a:t>
            </a:r>
            <a:r>
              <a:rPr lang="en-US" sz="2000" dirty="0">
                <a:ea typeface="MS PGothic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b="1" dirty="0">
                <a:solidFill>
                  <a:schemeClr val="accent1"/>
                </a:solidFill>
              </a:rPr>
              <a:t>La Banque du Canada vise à maintenir le taux d'inflation à 2% d'une année à l'autre</a:t>
            </a:r>
            <a:r>
              <a:rPr lang="en-US" sz="2000" b="1" dirty="0">
                <a:solidFill>
                  <a:schemeClr val="accent1"/>
                </a:solidFill>
                <a:ea typeface="MS PGothic"/>
              </a:rPr>
              <a:t>.</a:t>
            </a:r>
            <a:endParaRPr lang="en-US" altLang="en-US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11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altLang="en-US" sz="40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biais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325880"/>
            <a:ext cx="8639175" cy="5297557"/>
          </a:xfrm>
        </p:spPr>
        <p:txBody>
          <a:bodyPr lIns="68569" tIns="34275" rIns="68569" bIns="34275">
            <a:normAutofit/>
          </a:bodyPr>
          <a:lstStyle/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L’IPC </a:t>
            </a:r>
            <a:r>
              <a:rPr lang="fr-CA" sz="2000" dirty="0"/>
              <a:t>recueille des données sur les prix partout au Canada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fr-CA" sz="2000" dirty="0"/>
              <a:t>Tout type de collecte et d'interprétation de données peut inclure des biais.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fr-CA" sz="2000" dirty="0"/>
              <a:t>Dans le cas de l'IPC, il existe un potentiel de </a:t>
            </a:r>
            <a:r>
              <a:rPr lang="fr-CA" sz="2000" b="1" dirty="0"/>
              <a:t>biais de sélection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fr-CA" sz="2000" dirty="0"/>
              <a:t>Après tout, l'IPC est composé d'une sélection d'éléments, et ces éléments sont choisis par quelqu'un.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r>
              <a:rPr lang="fr-CA" altLang="en-US" sz="2000" b="1" dirty="0">
                <a:solidFill>
                  <a:srgbClr val="CF5B1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Demandez-vous</a:t>
            </a:r>
            <a:r>
              <a:rPr lang="en-US" altLang="en-US" sz="2000" b="1" dirty="0">
                <a:solidFill>
                  <a:srgbClr val="CF5B13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 </a:t>
            </a:r>
            <a:r>
              <a:rPr lang="fr-CA" sz="2000" dirty="0"/>
              <a:t>Qui choisit le panier de biens et services pour l'IPC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 </a:t>
            </a:r>
            <a:r>
              <a:rPr lang="fr-CA" sz="2000" dirty="0"/>
              <a:t>Qui décide de la pondération des composantes?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br>
              <a:rPr lang="en-US" sz="2000" dirty="0">
                <a:ea typeface="MS PGothic"/>
              </a:rPr>
            </a:br>
            <a:r>
              <a:rPr lang="fr-CA" sz="2000" dirty="0"/>
              <a:t>Des institutions comme la Banque du Canada utilisent l'IPC pour prendre des décisions stratégiques qui touchent tout le monde</a:t>
            </a:r>
            <a:r>
              <a:rPr lang="en-US" sz="2000" dirty="0">
                <a:ea typeface="MS PGothic"/>
              </a:rPr>
              <a:t>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1F2C0-FDB4-5B89-F690-6BBAC39260E3}"/>
              </a:ext>
            </a:extLst>
          </p:cNvPr>
          <p:cNvSpPr txBox="1"/>
          <p:nvPr/>
        </p:nvSpPr>
        <p:spPr>
          <a:xfrm>
            <a:off x="340005" y="4805328"/>
            <a:ext cx="3637635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000" dirty="0"/>
              <a:t>Le </a:t>
            </a:r>
            <a:r>
              <a:rPr lang="fr-CI" sz="2000" dirty="0"/>
              <a:t>Gouvernement</a:t>
            </a:r>
            <a:r>
              <a:rPr lang="en-CA" sz="2000" dirty="0"/>
              <a:t> du Canada</a:t>
            </a:r>
          </a:p>
        </p:txBody>
      </p:sp>
    </p:spTree>
    <p:extLst>
      <p:ext uri="{BB962C8B-B14F-4D97-AF65-F5344CB8AC3E}">
        <p14:creationId xmlns:p14="http://schemas.microsoft.com/office/powerpoint/2010/main" val="356379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altLang="en-US" sz="40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biais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319469-9BEF-62F2-D795-3E3AE88472D9}"/>
              </a:ext>
            </a:extLst>
          </p:cNvPr>
          <p:cNvSpPr/>
          <p:nvPr/>
        </p:nvSpPr>
        <p:spPr>
          <a:xfrm>
            <a:off x="250825" y="2505456"/>
            <a:ext cx="8527415" cy="731520"/>
          </a:xfrm>
          <a:prstGeom prst="rect">
            <a:avLst/>
          </a:prstGeom>
          <a:solidFill>
            <a:schemeClr val="accent3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AFA686-75F7-F4D3-5E7B-E10BB8D079D0}"/>
              </a:ext>
            </a:extLst>
          </p:cNvPr>
          <p:cNvSpPr/>
          <p:nvPr/>
        </p:nvSpPr>
        <p:spPr>
          <a:xfrm>
            <a:off x="241681" y="3264408"/>
            <a:ext cx="8527415" cy="731520"/>
          </a:xfrm>
          <a:prstGeom prst="rect">
            <a:avLst/>
          </a:prstGeom>
          <a:solidFill>
            <a:srgbClr val="D6F0D8">
              <a:alpha val="5607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316736"/>
            <a:ext cx="8639175" cy="5306701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1800" dirty="0"/>
              <a:t>Pensez-vous qu'il existe un potentiel d’aléa moral? Le gouvernement voudrait-il manipuler l'IPC à son avantage</a:t>
            </a:r>
            <a:r>
              <a:rPr lang="en-US" sz="1800" dirty="0">
                <a:ea typeface="MS PGothic"/>
              </a:rPr>
              <a:t>?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18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sz="1800" dirty="0" err="1">
                <a:ea typeface="MS PGothic"/>
              </a:rPr>
              <a:t>Oui</a:t>
            </a:r>
            <a:r>
              <a:rPr lang="en-US" sz="1800" dirty="0">
                <a:ea typeface="MS PGothic"/>
              </a:rPr>
              <a:t>. </a:t>
            </a:r>
            <a:r>
              <a:rPr lang="fr-CA" sz="1800" dirty="0"/>
              <a:t>Le gouvernement est incité à ajuster l'IPC de façon à brosser un meilleur tableau de l'économie</a:t>
            </a:r>
            <a:r>
              <a:rPr lang="en-US" sz="1800" dirty="0">
                <a:ea typeface="MS PGothic"/>
              </a:rPr>
              <a:t>. </a:t>
            </a:r>
          </a:p>
          <a:p>
            <a:pPr marL="38098" indent="0">
              <a:lnSpc>
                <a:spcPts val="2400"/>
              </a:lnSpc>
              <a:buNone/>
            </a:pPr>
            <a:r>
              <a:rPr lang="fr-CA" sz="1800" dirty="0"/>
              <a:t>En comprenant le fonctionnement de la Banque du Canada, le gouvernement peut ajuster l'IPC pour influencer indirectement les décisions de la banque centrale</a:t>
            </a:r>
            <a:r>
              <a:rPr lang="en-US" sz="1800" dirty="0">
                <a:ea typeface="MS PGothic"/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sz="1800" b="1" dirty="0">
                <a:ea typeface="MS PGothic"/>
              </a:rPr>
              <a:t>Au final: </a:t>
            </a:r>
            <a:r>
              <a:rPr lang="fr-CA" sz="1800" dirty="0">
                <a:ea typeface="MS PGothic"/>
              </a:rPr>
              <a:t>Cela ne veut pas dire qu’on devrait négliger l’IPC.</a:t>
            </a:r>
          </a:p>
          <a:p>
            <a:pPr marL="38098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fr-CA" sz="1800" dirty="0">
                <a:ea typeface="MS PGothic"/>
              </a:rPr>
              <a:t>Cependant</a:t>
            </a:r>
            <a:r>
              <a:rPr lang="en-US" sz="1800" dirty="0">
                <a:ea typeface="MS PGothic"/>
              </a:rPr>
              <a:t>, on </a:t>
            </a:r>
            <a:r>
              <a:rPr lang="fr-CA" sz="1800" dirty="0">
                <a:ea typeface="MS PGothic"/>
              </a:rPr>
              <a:t>doit garder un </a:t>
            </a:r>
            <a:r>
              <a:rPr lang="fr-CA" sz="1800" dirty="0" err="1">
                <a:ea typeface="MS PGothic"/>
              </a:rPr>
              <a:t>oeil</a:t>
            </a:r>
            <a:r>
              <a:rPr lang="fr-CA" sz="1800" dirty="0">
                <a:ea typeface="MS PGothic"/>
              </a:rPr>
              <a:t> critique et comprendre </a:t>
            </a:r>
          </a:p>
          <a:p>
            <a:pPr marL="38098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fr-CA" sz="1800" dirty="0"/>
              <a:t>qu'il peut donner une vision plus belle que la réalité</a:t>
            </a:r>
            <a:r>
              <a:rPr lang="en-US" sz="1800" dirty="0">
                <a:ea typeface="MS PGothic"/>
              </a:rPr>
              <a:t>. </a:t>
            </a:r>
          </a:p>
          <a:p>
            <a:pPr marL="38098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US" sz="1800" dirty="0">
                <a:ea typeface="MS PGothic"/>
              </a:rPr>
              <a:t>On </a:t>
            </a:r>
            <a:r>
              <a:rPr lang="en-US" sz="1800" dirty="0" err="1">
                <a:ea typeface="MS PGothic"/>
              </a:rPr>
              <a:t>veut</a:t>
            </a:r>
            <a:r>
              <a:rPr lang="en-US" sz="1800" dirty="0">
                <a:ea typeface="MS PGothic"/>
              </a:rPr>
              <a:t> </a:t>
            </a:r>
            <a:r>
              <a:rPr lang="en-US" sz="1800" dirty="0" err="1">
                <a:ea typeface="MS PGothic"/>
              </a:rPr>
              <a:t>aussi</a:t>
            </a:r>
            <a:r>
              <a:rPr lang="en-US" sz="1800" dirty="0">
                <a:ea typeface="MS PGothic"/>
              </a:rPr>
              <a:t> savoir qui </a:t>
            </a:r>
            <a:r>
              <a:rPr lang="fr-CA" sz="1800" dirty="0">
                <a:ea typeface="MS PGothic"/>
              </a:rPr>
              <a:t>détermine</a:t>
            </a:r>
            <a:r>
              <a:rPr lang="en-US" sz="1800" dirty="0">
                <a:ea typeface="MS PGothic"/>
              </a:rPr>
              <a:t> </a:t>
            </a:r>
            <a:r>
              <a:rPr lang="en-US" sz="1800" dirty="0" err="1">
                <a:ea typeface="MS PGothic"/>
              </a:rPr>
              <a:t>l’IPC</a:t>
            </a:r>
            <a:r>
              <a:rPr lang="en-US" sz="1800" dirty="0">
                <a:ea typeface="MS PGothic"/>
              </a:rPr>
              <a:t>, </a:t>
            </a:r>
          </a:p>
          <a:p>
            <a:pPr marL="38098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fr-CA" sz="1800" dirty="0"/>
              <a:t>quelles sont ses motivations et qui prend des décisions </a:t>
            </a:r>
          </a:p>
          <a:p>
            <a:pPr marL="38098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fr-CA" sz="1800" dirty="0"/>
              <a:t>importantes qui nous concernent toutes et tous</a:t>
            </a:r>
            <a:r>
              <a:rPr lang="en-US" sz="1800" dirty="0">
                <a:ea typeface="MS PGothic"/>
              </a:rPr>
              <a:t>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7614A1-9431-CF9A-376E-A472246011E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71" r="2667" b="5572"/>
          <a:stretch/>
        </p:blipFill>
        <p:spPr>
          <a:xfrm>
            <a:off x="6423545" y="4377047"/>
            <a:ext cx="1978926" cy="1615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11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conclure</a:t>
            </a: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Nommez trois choses que vous avez apprises sur l’indice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des prix à la </a:t>
            </a:r>
            <a:r>
              <a:rPr lang="fr-CA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consommation et l’inflation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Selon vous, pourquoi est-ce 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important de </a:t>
            </a:r>
            <a:r>
              <a:rPr lang="fr-CA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comprendre l’</a:t>
            </a:r>
            <a:r>
              <a:rPr lang="fr-CA" altLang="en-US" sz="200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IPC</a:t>
            </a:r>
            <a:r>
              <a:rPr lang="fr-CA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et l’inflation?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fr-CA" sz="2000"/>
              <a:t>Quelle précaution faut-il prendre lorsque l'on regarde l'</a:t>
            </a:r>
            <a:r>
              <a:rPr lang="fr-CA" sz="2000" err="1"/>
              <a:t>IPC</a:t>
            </a: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?</a:t>
            </a: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D587C4-854E-28D0-735D-18E6B64B7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147" y="4285346"/>
            <a:ext cx="2362530" cy="1838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1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79002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Macroéconomie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07560"/>
            <a:ext cx="8639175" cy="5260368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400"/>
              </a:lnSpc>
              <a:buNone/>
            </a:pPr>
            <a:r>
              <a:rPr lang="fr-CA" sz="2000" dirty="0">
                <a:sym typeface="Arial" panose="020B0604020202020204" pitchFamily="34" charset="0"/>
              </a:rPr>
              <a:t>La macroéconomie est une branche de l’économie qui a pour objet le comportement de l’économie au niveau global, c’est-à-dire dans son ensemble. Elle étudie </a:t>
            </a:r>
            <a:r>
              <a:rPr lang="fr-CA" sz="2000" dirty="0"/>
              <a:t>des questions économiques comme l’emploi, le revenu national, l’inflation et le commerce international.</a:t>
            </a:r>
            <a:endParaRPr lang="en-US" dirty="0"/>
          </a:p>
          <a:p>
            <a:pPr marL="37465" indent="0">
              <a:lnSpc>
                <a:spcPts val="2400"/>
              </a:lnSpc>
              <a:buNone/>
            </a:pPr>
            <a:r>
              <a:rPr lang="en-US" altLang="en-US" sz="2000" dirty="0">
                <a:sym typeface="Arial" panose="020B0604020202020204" pitchFamily="34" charset="0"/>
              </a:rPr>
              <a:t>Source: </a:t>
            </a:r>
            <a:r>
              <a:rPr lang="en-US" altLang="en-US" sz="2000" dirty="0" err="1">
                <a:sym typeface="Arial" panose="020B0604020202020204" pitchFamily="34" charset="0"/>
                <a:hlinkClick r:id="rId3"/>
              </a:rPr>
              <a:t>L'Encyclopédie</a:t>
            </a:r>
            <a:r>
              <a:rPr lang="en-US" altLang="en-US" sz="2000" dirty="0">
                <a:sym typeface="Arial" panose="020B0604020202020204" pitchFamily="34" charset="0"/>
                <a:hlinkClick r:id="rId3"/>
              </a:rPr>
              <a:t> </a:t>
            </a:r>
            <a:r>
              <a:rPr lang="en-US" altLang="en-US" sz="2000" dirty="0" err="1">
                <a:sym typeface="Arial" panose="020B0604020202020204" pitchFamily="34" charset="0"/>
                <a:hlinkClick r:id="rId3"/>
              </a:rPr>
              <a:t>canadienne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La </a:t>
            </a:r>
            <a:r>
              <a:rPr lang="fr-CA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macroéconomie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inclut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</a:pPr>
            <a:r>
              <a:rPr lang="en-US" altLang="en-US" sz="2000" dirty="0" err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l’inflation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</a:pPr>
            <a:r>
              <a:rPr lang="fr-FR" sz="2000" dirty="0"/>
              <a:t>les niveaux de prix</a:t>
            </a:r>
          </a:p>
          <a:p>
            <a:pPr marL="342265" indent="-304165">
              <a:lnSpc>
                <a:spcPts val="2400"/>
              </a:lnSpc>
            </a:pPr>
            <a:r>
              <a:rPr lang="fr-FR" sz="2000" dirty="0"/>
              <a:t>le revenu national</a:t>
            </a:r>
          </a:p>
          <a:p>
            <a:pPr marL="342265" indent="-304165">
              <a:lnSpc>
                <a:spcPts val="2400"/>
              </a:lnSpc>
            </a:pPr>
            <a:r>
              <a:rPr lang="fr-FR" sz="2000" dirty="0"/>
              <a:t>le produit intérieur brut (PIB)</a:t>
            </a:r>
          </a:p>
          <a:p>
            <a:pPr marL="342265" indent="-304165">
              <a:lnSpc>
                <a:spcPts val="2400"/>
              </a:lnSpc>
            </a:pPr>
            <a:r>
              <a:rPr lang="fr-FR" sz="2000" dirty="0"/>
              <a:t>le taux de chômage</a:t>
            </a:r>
          </a:p>
          <a:p>
            <a:pPr marL="342265" indent="-304165">
              <a:lnSpc>
                <a:spcPts val="2400"/>
              </a:lnSpc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…et plus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265" indent="-304165">
              <a:lnSpc>
                <a:spcPts val="2400"/>
              </a:lnSpc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465" indent="0">
              <a:lnSpc>
                <a:spcPts val="2400"/>
              </a:lnSpc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056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Ressources additionnelles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en-US" sz="2000" b="1" u="sng" dirty="0">
                <a:solidFill>
                  <a:schemeClr val="accent2">
                    <a:lumMod val="50000"/>
                    <a:lumOff val="50000"/>
                  </a:schemeClr>
                </a:solidFill>
                <a:sym typeface="Arial" panose="020B0604020202020204" pitchFamily="34" charset="0"/>
                <a:hlinkClick r:id="rId3"/>
              </a:rPr>
              <a:t>Calculateur de </a:t>
            </a:r>
            <a:r>
              <a:rPr lang="en-US" altLang="en-US" sz="2000" b="1" u="sng" dirty="0" err="1">
                <a:solidFill>
                  <a:schemeClr val="accent2">
                    <a:lumMod val="50000"/>
                    <a:lumOff val="50000"/>
                  </a:schemeClr>
                </a:solidFill>
                <a:sym typeface="Arial" panose="020B0604020202020204" pitchFamily="34" charset="0"/>
                <a:hlinkClick r:id="rId3"/>
              </a:rPr>
              <a:t>taux</a:t>
            </a:r>
            <a:r>
              <a:rPr lang="en-US" altLang="en-US" sz="2000" b="1" u="sng" dirty="0">
                <a:solidFill>
                  <a:schemeClr val="accent2">
                    <a:lumMod val="50000"/>
                    <a:lumOff val="50000"/>
                  </a:schemeClr>
                </a:solidFill>
                <a:sym typeface="Arial" panose="020B0604020202020204" pitchFamily="34" charset="0"/>
                <a:hlinkClick r:id="rId3"/>
              </a:rPr>
              <a:t> </a:t>
            </a:r>
            <a:r>
              <a:rPr lang="en-US" altLang="en-US" sz="2000" b="1" u="sng" dirty="0" err="1">
                <a:solidFill>
                  <a:schemeClr val="accent2">
                    <a:lumMod val="50000"/>
                    <a:lumOff val="50000"/>
                  </a:schemeClr>
                </a:solidFill>
                <a:sym typeface="Arial" panose="020B0604020202020204" pitchFamily="34" charset="0"/>
                <a:hlinkClick r:id="rId3"/>
              </a:rPr>
              <a:t>d’inflation</a:t>
            </a:r>
            <a:r>
              <a:rPr lang="en-US" altLang="en-US" sz="2000" b="1" u="sng" dirty="0">
                <a:solidFill>
                  <a:schemeClr val="accent2">
                    <a:lumMod val="50000"/>
                    <a:lumOff val="50000"/>
                  </a:schemeClr>
                </a:solidFill>
                <a:sym typeface="Arial" panose="020B0604020202020204" pitchFamily="34" charset="0"/>
                <a:hlinkClick r:id="rId3"/>
              </a:rPr>
              <a:t> personnel</a:t>
            </a:r>
            <a:r>
              <a:rPr lang="en-US" altLang="en-US" sz="2000" b="1" dirty="0">
                <a:solidFill>
                  <a:schemeClr val="accent2">
                    <a:lumMod val="50000"/>
                    <a:lumOff val="50000"/>
                  </a:schemeClr>
                </a:solidFill>
                <a:sym typeface="Arial" panose="020B0604020202020204" pitchFamily="34" charset="0"/>
                <a:hlinkClick r:id="rId3"/>
              </a:rPr>
              <a:t> </a:t>
            </a:r>
            <a:r>
              <a:rPr lang="en-US" altLang="en-US" sz="2000" b="1" dirty="0">
                <a:sym typeface="Arial" panose="020B0604020202020204" pitchFamily="34" charset="0"/>
              </a:rPr>
              <a:t>de </a:t>
            </a:r>
            <a:r>
              <a:rPr lang="fr-CA" altLang="en-US" sz="2000" b="1" dirty="0">
                <a:sym typeface="Arial" panose="020B0604020202020204" pitchFamily="34" charset="0"/>
              </a:rPr>
              <a:t>Statistique</a:t>
            </a:r>
            <a:r>
              <a:rPr lang="en-US" altLang="en-US" sz="2000" b="1" dirty="0">
                <a:sym typeface="Arial" panose="020B0604020202020204" pitchFamily="34" charset="0"/>
              </a:rPr>
              <a:t> Canada: </a:t>
            </a:r>
            <a:r>
              <a:rPr lang="fr-CA" altLang="en-US" sz="2000" dirty="0">
                <a:sym typeface="Arial" panose="020B0604020202020204" pitchFamily="34" charset="0"/>
              </a:rPr>
              <a:t>N</a:t>
            </a:r>
            <a:r>
              <a:rPr lang="fr-CA" sz="2000" dirty="0"/>
              <a:t>ous permet d'estimer notre taux d'inflation personnel en fonction des dépenses de notre famille</a:t>
            </a:r>
            <a:r>
              <a:rPr lang="en-US" altLang="en-US" sz="2000" dirty="0">
                <a:sym typeface="Arial" panose="020B0604020202020204" pitchFamily="34" charset="0"/>
              </a:rPr>
              <a:t>. 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CA" sz="2000" b="1" u="sng" dirty="0">
                <a:solidFill>
                  <a:srgbClr val="00BFD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Outil de visualisation des données de l'indice des prix à la consommation</a:t>
            </a:r>
            <a:r>
              <a:rPr lang="fr-CA" sz="2000" b="1" u="sng" dirty="0">
                <a:solidFill>
                  <a:srgbClr val="00BFDF"/>
                </a:solidFill>
              </a:rPr>
              <a:t> </a:t>
            </a:r>
            <a:r>
              <a:rPr lang="en-US" altLang="en-US" sz="2000" b="1" dirty="0">
                <a:sym typeface="Arial" panose="020B0604020202020204" pitchFamily="34" charset="0"/>
              </a:rPr>
              <a:t>de </a:t>
            </a:r>
            <a:r>
              <a:rPr lang="fr-CA" altLang="en-US" sz="2000" b="1" dirty="0">
                <a:sym typeface="Arial" panose="020B0604020202020204" pitchFamily="34" charset="0"/>
              </a:rPr>
              <a:t>Statistique</a:t>
            </a:r>
            <a:r>
              <a:rPr lang="en-US" altLang="en-US" sz="2000" b="1" dirty="0">
                <a:sym typeface="Arial" panose="020B0604020202020204" pitchFamily="34" charset="0"/>
              </a:rPr>
              <a:t> Canada: </a:t>
            </a:r>
            <a:r>
              <a:rPr lang="fr-CA" altLang="en-US" sz="2000" dirty="0">
                <a:sym typeface="Arial" panose="020B0604020202020204" pitchFamily="34" charset="0"/>
              </a:rPr>
              <a:t>O</a:t>
            </a:r>
            <a:r>
              <a:rPr lang="fr-CA" sz="2000" dirty="0"/>
              <a:t>utils interactifs nous permettant de personnaliser les données de l'IPC par composantes de panier, la géographie et les périodes de temps jusqu'à l'année 1914.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457200" indent="-45720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fr-CA" sz="2000" b="1" u="sng" dirty="0">
                <a:solidFill>
                  <a:srgbClr val="00BFD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Indice des prix à la consommation: Foire aux questions</a:t>
            </a:r>
            <a:r>
              <a:rPr lang="fr-CA" sz="2000" dirty="0">
                <a:solidFill>
                  <a:srgbClr val="00BFDF"/>
                </a:solidFill>
              </a:rPr>
              <a:t> </a:t>
            </a:r>
            <a:r>
              <a:rPr lang="en-US" altLang="en-US" sz="2000" b="1" dirty="0">
                <a:sym typeface="Arial" panose="020B0604020202020204" pitchFamily="34" charset="0"/>
              </a:rPr>
              <a:t>de </a:t>
            </a:r>
            <a:r>
              <a:rPr lang="fr-CA" altLang="en-US" sz="2000" b="1" dirty="0">
                <a:sym typeface="Arial" panose="020B0604020202020204" pitchFamily="34" charset="0"/>
              </a:rPr>
              <a:t>Statistique</a:t>
            </a:r>
            <a:r>
              <a:rPr lang="en-US" altLang="en-US" sz="2000" b="1" dirty="0">
                <a:sym typeface="Arial" panose="020B0604020202020204" pitchFamily="34" charset="0"/>
              </a:rPr>
              <a:t> Canada</a:t>
            </a: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3798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n-US" altLang="en-US" sz="40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élèves</a:t>
            </a: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apprendront</a:t>
            </a: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4091344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fr-CA" sz="2000" dirty="0"/>
              <a:t>Plus d’information sur l'objectif et les composantes des indices, principalement l'indice des prix à la consommation (IPC)</a:t>
            </a: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Comment </a:t>
            </a:r>
            <a:r>
              <a:rPr lang="en-US" sz="2000" dirty="0" err="1">
                <a:ea typeface="MS PGothic"/>
              </a:rPr>
              <a:t>l’IPC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mesure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l’inflation</a:t>
            </a: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en-US" sz="2000" dirty="0">
                <a:ea typeface="MS PGothic"/>
              </a:rPr>
              <a:t>Comment </a:t>
            </a:r>
            <a:r>
              <a:rPr lang="en-US" sz="2000" dirty="0" err="1">
                <a:ea typeface="MS PGothic"/>
              </a:rPr>
              <a:t>calculer</a:t>
            </a:r>
            <a:r>
              <a:rPr lang="en-US" sz="2000" dirty="0">
                <a:ea typeface="MS PGothic"/>
              </a:rPr>
              <a:t> les </a:t>
            </a:r>
            <a:r>
              <a:rPr lang="en-US" sz="2000" dirty="0" err="1">
                <a:ea typeface="MS PGothic"/>
              </a:rPr>
              <a:t>taux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d’inflation</a:t>
            </a: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fr-CA" sz="2000" dirty="0"/>
              <a:t>Comment les grandes institutions utilisent l'IPC pour prendre des décisions politiques.</a:t>
            </a: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</a:t>
            </a:r>
            <a:r>
              <a:rPr lang="fr-CA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noter</a:t>
            </a:r>
            <a:r>
              <a:rPr lang="en-US" altLang="en-US" sz="2000" b="1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2000" dirty="0"/>
              <a:t>La macroéconomie est une branche d'étude complexe, et de nombreux facteurs sont en cause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r>
              <a:rPr lang="fr-CA" sz="2000" dirty="0"/>
              <a:t>Cette leçon ne montre que quelques aspects de la macroéconomie liés au niveau des prix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. </a:t>
            </a: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>
              <a:lnSpc>
                <a:spcPts val="2400"/>
              </a:lnSpc>
            </a:pPr>
            <a:endParaRPr lang="en-US" sz="2000" dirty="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7923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Vocabulaire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spécialisé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1797978"/>
            <a:ext cx="8347583" cy="44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265" indent="-304165">
              <a:lnSpc>
                <a:spcPts val="2400"/>
              </a:lnSpc>
            </a:pPr>
            <a:r>
              <a:rPr lang="fr-CA" sz="2000" dirty="0"/>
              <a:t>Indice des prix à la consommation (IPC)</a:t>
            </a:r>
          </a:p>
          <a:p>
            <a:pPr marL="342265" indent="-304165">
              <a:lnSpc>
                <a:spcPts val="2400"/>
              </a:lnSpc>
            </a:pPr>
            <a:r>
              <a:rPr lang="fr-FR" sz="2000" dirty="0">
                <a:solidFill>
                  <a:schemeClr val="tx1"/>
                </a:solidFill>
              </a:rPr>
              <a:t>Les index </a:t>
            </a:r>
            <a:r>
              <a:rPr lang="fr-FR" sz="2000" i="1" dirty="0">
                <a:solidFill>
                  <a:schemeClr val="tx1"/>
                </a:solidFill>
              </a:rPr>
              <a:t>ou </a:t>
            </a:r>
            <a:r>
              <a:rPr lang="fr-FR" sz="2000" dirty="0">
                <a:solidFill>
                  <a:schemeClr val="tx1"/>
                </a:solidFill>
              </a:rPr>
              <a:t>indices économique</a:t>
            </a:r>
          </a:p>
          <a:p>
            <a:pPr marL="342265" indent="-304165">
              <a:lnSpc>
                <a:spcPts val="2400"/>
              </a:lnSpc>
            </a:pPr>
            <a:r>
              <a:rPr lang="en-US" sz="2000" kern="0" dirty="0">
                <a:ea typeface="MS PGothic"/>
              </a:rPr>
              <a:t>Inflation</a:t>
            </a:r>
          </a:p>
          <a:p>
            <a:pPr marL="342265" indent="-304165">
              <a:lnSpc>
                <a:spcPts val="2400"/>
              </a:lnSpc>
            </a:pPr>
            <a:r>
              <a:rPr lang="fr-CA" sz="2000" kern="0" dirty="0">
                <a:ea typeface="MS PGothic"/>
              </a:rPr>
              <a:t>Déflation</a:t>
            </a:r>
          </a:p>
          <a:p>
            <a:pPr marL="342265" indent="-304165">
              <a:lnSpc>
                <a:spcPts val="2400"/>
              </a:lnSpc>
            </a:pPr>
            <a:r>
              <a:rPr lang="fr-CA" sz="2000" kern="0" dirty="0">
                <a:ea typeface="MS PGothic"/>
              </a:rPr>
              <a:t>Composantes</a:t>
            </a:r>
          </a:p>
          <a:p>
            <a:pPr marL="342265" indent="-304165">
              <a:lnSpc>
                <a:spcPts val="2400"/>
              </a:lnSpc>
            </a:pPr>
            <a:r>
              <a:rPr lang="fr-FR" sz="2000" dirty="0"/>
              <a:t>Produits représentatifs</a:t>
            </a:r>
            <a:endParaRPr lang="en-US" sz="2000" kern="0" dirty="0">
              <a:ea typeface="MS PGothic"/>
            </a:endParaRPr>
          </a:p>
          <a:p>
            <a:pPr marL="342265" indent="-304165">
              <a:lnSpc>
                <a:spcPts val="2400"/>
              </a:lnSpc>
            </a:pPr>
            <a:r>
              <a:rPr lang="fr-FR" sz="2000" dirty="0"/>
              <a:t>Biais de sélection</a:t>
            </a:r>
          </a:p>
          <a:p>
            <a:pPr marL="342265" indent="-304165">
              <a:lnSpc>
                <a:spcPts val="2400"/>
              </a:lnSpc>
            </a:pPr>
            <a:r>
              <a:rPr lang="fr-FR" sz="2000" dirty="0"/>
              <a:t>Pouvoir d'achat</a:t>
            </a:r>
            <a:endParaRPr lang="en-US" sz="2000" kern="0" dirty="0">
              <a:latin typeface="MS PGothic"/>
              <a:ea typeface="MS PGothic"/>
              <a:cs typeface="Arial" panose="020B0604020202020204" pitchFamily="34" charset="0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8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32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Qu’est-ce</a:t>
            </a:r>
            <a:r>
              <a:rPr lang="en-US" altLang="en-US" sz="32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qu’un</a:t>
            </a:r>
            <a:r>
              <a:rPr lang="en-US" altLang="en-US" sz="32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indice</a:t>
            </a:r>
            <a:r>
              <a:rPr lang="en-US" altLang="en-US" sz="32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Les indices servent à mesurer des données financières ou économiques telles que les taux d'intérêt, l'inflation, les performances boursières, etc.</a:t>
            </a:r>
            <a:endParaRPr lang="en-US" sz="2000" dirty="0"/>
          </a:p>
          <a:p>
            <a:pPr marL="38098" indent="0">
              <a:lnSpc>
                <a:spcPts val="2400"/>
              </a:lnSpc>
              <a:buNone/>
            </a:pPr>
            <a:endParaRPr lang="fr-CA" sz="2000" dirty="0"/>
          </a:p>
          <a:p>
            <a:pPr marL="38098" indent="0">
              <a:lnSpc>
                <a:spcPts val="2400"/>
              </a:lnSpc>
              <a:buNone/>
            </a:pPr>
            <a:r>
              <a:rPr lang="fr-CA" sz="2000" dirty="0"/>
              <a:t>Dans le cas des marchés financiers, les indices boursiers et obligataires consistent en un « panier » de titres afin de reproduire une certaine zone du marché</a:t>
            </a:r>
            <a:r>
              <a:rPr lang="en-US" sz="2000" dirty="0"/>
              <a:t>.  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/>
          </a:p>
          <a:p>
            <a:pPr marL="38098" indent="0">
              <a:lnSpc>
                <a:spcPts val="2400"/>
              </a:lnSpc>
              <a:buNone/>
            </a:pPr>
            <a:r>
              <a:rPr lang="fr-CA" sz="2000" b="1" dirty="0">
                <a:solidFill>
                  <a:schemeClr val="bg2"/>
                </a:solidFill>
              </a:rPr>
              <a:t>Les indices peuvent être utilisés comme références, ou comme normes, pour mesurer autre chose</a:t>
            </a:r>
            <a:r>
              <a:rPr lang="en-US" sz="2000" b="1" dirty="0">
                <a:solidFill>
                  <a:schemeClr val="bg2"/>
                </a:solidFill>
              </a:rPr>
              <a:t>.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 dirty="0"/>
          </a:p>
          <a:p>
            <a:pPr marL="38098" indent="0">
              <a:lnSpc>
                <a:spcPts val="2400"/>
              </a:lnSpc>
              <a:buNone/>
            </a:pPr>
            <a:r>
              <a:rPr lang="en-US" sz="2000" b="1" dirty="0"/>
              <a:t>Note :</a:t>
            </a:r>
            <a:r>
              <a:rPr lang="en-US" sz="2000" dirty="0"/>
              <a:t> </a:t>
            </a:r>
            <a:r>
              <a:rPr lang="fr-CA" sz="2000" dirty="0"/>
              <a:t>Les termes « indices » et « index » économique sont souvent utilisés de manière interchangeable</a:t>
            </a:r>
            <a:r>
              <a:rPr lang="en-US" sz="2000" dirty="0"/>
              <a:t>. </a:t>
            </a:r>
            <a:r>
              <a:rPr lang="fr-CA" sz="2000" dirty="0"/>
              <a:t>Dans cette leçon, nous utiliserons « indices »</a:t>
            </a:r>
            <a:r>
              <a:rPr lang="en-US" sz="2000" dirty="0"/>
              <a:t>.</a:t>
            </a: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6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47675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Exemples d’indices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41450"/>
            <a:ext cx="8639175" cy="5102225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en-US" sz="2000" err="1"/>
              <a:t>Indice</a:t>
            </a:r>
            <a:r>
              <a:rPr lang="en-US" sz="2000"/>
              <a:t> </a:t>
            </a:r>
            <a:r>
              <a:rPr lang="en-US" sz="2000" err="1"/>
              <a:t>boursier</a:t>
            </a:r>
            <a:r>
              <a:rPr lang="en-US" sz="2000"/>
              <a:t> Standard &amp; Poor's 500 (</a:t>
            </a:r>
            <a:r>
              <a:rPr lang="en-US" sz="2000" err="1"/>
              <a:t>S&amp;P</a:t>
            </a:r>
            <a:r>
              <a:rPr lang="en-US" sz="2000"/>
              <a:t> 500)</a:t>
            </a:r>
          </a:p>
          <a:p>
            <a:pPr>
              <a:lnSpc>
                <a:spcPts val="2400"/>
              </a:lnSpc>
            </a:pPr>
            <a:r>
              <a:rPr lang="fr-CA" sz="2000"/>
              <a:t>Indice boursier de Toronto (</a:t>
            </a:r>
            <a:r>
              <a:rPr lang="fr-CA" sz="2000" err="1"/>
              <a:t>TSX</a:t>
            </a:r>
            <a:r>
              <a:rPr lang="fr-CA" sz="2000"/>
              <a:t> 60</a:t>
            </a:r>
            <a:r>
              <a:rPr lang="en-US" sz="2000">
                <a:ea typeface="MS PGothic"/>
              </a:rPr>
              <a:t>)</a:t>
            </a:r>
          </a:p>
          <a:p>
            <a:pPr>
              <a:lnSpc>
                <a:spcPts val="2400"/>
              </a:lnSpc>
            </a:pPr>
            <a:r>
              <a:rPr lang="fr-CA" sz="2000"/>
              <a:t>Indice des prix à la production (</a:t>
            </a:r>
            <a:r>
              <a:rPr lang="fr-CA" sz="2000" err="1"/>
              <a:t>IPP</a:t>
            </a:r>
            <a:r>
              <a:rPr lang="en-US" sz="2000">
                <a:ea typeface="MS PGothic"/>
              </a:rPr>
              <a:t>)</a:t>
            </a:r>
          </a:p>
          <a:p>
            <a:pPr>
              <a:lnSpc>
                <a:spcPts val="2400"/>
              </a:lnSpc>
            </a:pPr>
            <a:r>
              <a:rPr lang="fr-CA" sz="2000"/>
              <a:t>Indice des prix des logements neufs au Canada (</a:t>
            </a:r>
            <a:r>
              <a:rPr lang="fr-CA" sz="2000" err="1"/>
              <a:t>IPLN</a:t>
            </a:r>
            <a:r>
              <a:rPr lang="fr-CA" sz="2000"/>
              <a:t>)</a:t>
            </a:r>
          </a:p>
          <a:p>
            <a:pPr>
              <a:lnSpc>
                <a:spcPts val="2400"/>
              </a:lnSpc>
            </a:pPr>
            <a:r>
              <a:rPr lang="fr-CA" sz="2000"/>
              <a:t>Indice des prix à la consommation (</a:t>
            </a:r>
            <a:r>
              <a:rPr lang="fr-CA" sz="2000" err="1"/>
              <a:t>IPC</a:t>
            </a:r>
            <a:r>
              <a:rPr lang="en-US" sz="2000">
                <a:ea typeface="MS PGothic"/>
              </a:rPr>
              <a:t>)</a:t>
            </a:r>
          </a:p>
          <a:p>
            <a:pPr marL="38098" indent="0">
              <a:lnSpc>
                <a:spcPts val="2400"/>
              </a:lnSpc>
              <a:buNone/>
            </a:pPr>
            <a:endParaRPr lang="en-US" sz="2000">
              <a:ea typeface="MS PGothic"/>
            </a:endParaRPr>
          </a:p>
          <a:p>
            <a:pPr marL="38098" indent="0">
              <a:lnSpc>
                <a:spcPts val="2400"/>
              </a:lnSpc>
              <a:buNone/>
            </a:pPr>
            <a:r>
              <a:rPr lang="fr-CA" sz="2000" b="1">
                <a:solidFill>
                  <a:schemeClr val="accent6">
                    <a:lumMod val="75000"/>
                  </a:schemeClr>
                </a:solidFill>
              </a:rPr>
              <a:t>N'hésitez pas à explorer ces indices pour en savoir plus sur ce qu'ils mesurent</a:t>
            </a:r>
            <a:r>
              <a:rPr lang="en-US" sz="2000" b="1">
                <a:solidFill>
                  <a:srgbClr val="CF5B13"/>
                </a:solidFill>
                <a:ea typeface="MS PGothic"/>
              </a:rPr>
              <a:t>. </a:t>
            </a:r>
          </a:p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286A65-C045-3AD6-4D31-4B1826CAB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787891">
            <a:off x="1414263" y="4554866"/>
            <a:ext cx="1138252" cy="197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17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1406" y="1162050"/>
            <a:ext cx="8638967" cy="5014913"/>
          </a:xfrm>
        </p:spPr>
        <p:txBody>
          <a:bodyPr>
            <a:normAutofit/>
          </a:bodyPr>
          <a:lstStyle/>
          <a:p>
            <a:pPr marL="38098" indent="0">
              <a:buNone/>
            </a:pPr>
            <a:r>
              <a:rPr lang="fr-FR" sz="1800" dirty="0">
                <a:latin typeface="+mj-lt"/>
              </a:rPr>
              <a:t>Un indice qui affecte notre vie quotidienne est l'</a:t>
            </a:r>
            <a:r>
              <a:rPr lang="fr-FR" sz="1800" b="1" dirty="0">
                <a:latin typeface="+mj-lt"/>
              </a:rPr>
              <a:t>Indice des prix à la consommation</a:t>
            </a:r>
            <a:r>
              <a:rPr lang="fr-FR" sz="1800" dirty="0">
                <a:latin typeface="+mj-lt"/>
              </a:rPr>
              <a:t>. Il mesure les variations de prix des biens et services que nous utilisons en tant que consommatrices.</a:t>
            </a:r>
            <a:endParaRPr lang="fr-CA" sz="1800" dirty="0">
              <a:latin typeface="+mj-lt"/>
            </a:endParaRPr>
          </a:p>
          <a:p>
            <a:pPr marL="38098" indent="0">
              <a:buNone/>
            </a:pPr>
            <a:r>
              <a:rPr lang="fr-CA" sz="1800" dirty="0">
                <a:latin typeface="+mj-lt"/>
              </a:rPr>
              <a:t>Regardez cette vidéo d’introduction : </a:t>
            </a:r>
            <a:r>
              <a:rPr lang="fr-CA" sz="1800" dirty="0">
                <a:latin typeface="+mj-lt"/>
                <a:hlinkClick r:id="rId3"/>
              </a:rPr>
              <a:t>www.youtube.com/watch?v=FgZcjrF4CQ4</a:t>
            </a:r>
            <a:endParaRPr lang="fr-CA" sz="1800" dirty="0">
              <a:latin typeface="+mj-lt"/>
            </a:endParaRPr>
          </a:p>
          <a:p>
            <a:pPr marL="38098" indent="0">
              <a:buNone/>
            </a:pPr>
            <a:r>
              <a:rPr lang="fr-CA" sz="1800" dirty="0">
                <a:latin typeface="+mj-lt"/>
              </a:rPr>
              <a:t> </a:t>
            </a:r>
          </a:p>
        </p:txBody>
      </p:sp>
      <p:sp>
        <p:nvSpPr>
          <p:cNvPr id="6" name="Google Shape;65;p1">
            <a:extLst>
              <a:ext uri="{FF2B5EF4-FFF2-40B4-BE49-F238E27FC236}">
                <a16:creationId xmlns:a16="http://schemas.microsoft.com/office/drawing/2014/main" id="{1B2BC77B-5A84-4DEE-9C7F-21E36F9FF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64376"/>
            <a:ext cx="86391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ctr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1000">
                <a:solidFill>
                  <a:schemeClr val="dk2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1pPr>
            <a:lvl2pPr lvl="1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2pPr>
            <a:lvl3pPr lvl="2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3pPr>
            <a:lvl4pPr lvl="3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4pPr>
            <a:lvl5pPr lvl="4" algn="l" rtl="0" eaLnBrk="1" fontAlgn="base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000">
                <a:solidFill>
                  <a:srgbClr val="000000"/>
                </a:solidFill>
                <a:latin typeface="Arial"/>
                <a:ea typeface="Arial"/>
                <a:cs typeface="Arial"/>
                <a:sym typeface="Arial" panose="020B0604020202020204" pitchFamily="34" charset="0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r>
              <a:rPr lang="fr-CA" sz="3600" kern="0" dirty="0"/>
              <a:t>Indice des prix à la consommation (IPC</a:t>
            </a:r>
            <a:r>
              <a:rPr lang="en-US" sz="3600" kern="0" dirty="0">
                <a:ea typeface="MS PGothic"/>
              </a:rPr>
              <a:t>)</a:t>
            </a:r>
          </a:p>
        </p:txBody>
      </p:sp>
      <p:pic>
        <p:nvPicPr>
          <p:cNvPr id="7" name="Online Media 6" title="Vue d'ensemble de l’Indice des prix à la consommation (IPC) du Canada">
            <a:hlinkClick r:id="" action="ppaction://media"/>
            <a:extLst>
              <a:ext uri="{FF2B5EF4-FFF2-40B4-BE49-F238E27FC236}">
                <a16:creationId xmlns:a16="http://schemas.microsoft.com/office/drawing/2014/main" id="{6401F013-4126-37E0-1C69-396FAF0C1CF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58825" y="2454275"/>
            <a:ext cx="7626350" cy="4308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46437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fr-CA" sz="3600" dirty="0"/>
              <a:t>Indice des prix à la consommation (IPC</a:t>
            </a:r>
            <a:r>
              <a:rPr lang="en-US" sz="3600" dirty="0">
                <a:ea typeface="MS PGothic"/>
              </a:rPr>
              <a:t>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E472F0-115D-16D1-81EA-2D65B565EF1C}"/>
              </a:ext>
            </a:extLst>
          </p:cNvPr>
          <p:cNvSpPr/>
          <p:nvPr/>
        </p:nvSpPr>
        <p:spPr>
          <a:xfrm>
            <a:off x="250825" y="1458151"/>
            <a:ext cx="8255000" cy="904049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CA">
              <a:cs typeface="Arial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4CC13E-943B-24F3-A18E-EA1756E5D762}"/>
              </a:ext>
            </a:extLst>
          </p:cNvPr>
          <p:cNvSpPr/>
          <p:nvPr/>
        </p:nvSpPr>
        <p:spPr>
          <a:xfrm>
            <a:off x="250825" y="3684143"/>
            <a:ext cx="8409320" cy="904048"/>
          </a:xfrm>
          <a:prstGeom prst="rect">
            <a:avLst/>
          </a:prstGeom>
          <a:solidFill>
            <a:srgbClr val="FFFF00">
              <a:alpha val="2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CA">
              <a:cs typeface="Arial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458151"/>
            <a:ext cx="8639175" cy="5165286"/>
          </a:xfrm>
        </p:spPr>
        <p:txBody>
          <a:bodyPr lIns="68569" tIns="34275" rIns="68569" bIns="34275">
            <a:normAutofit/>
          </a:bodyPr>
          <a:lstStyle/>
          <a:p>
            <a:pPr marL="37465" indent="0">
              <a:lnSpc>
                <a:spcPts val="2400"/>
              </a:lnSpc>
              <a:buNone/>
            </a:pPr>
            <a:r>
              <a:rPr lang="en-US" sz="2000" dirty="0">
                <a:ea typeface="MS PGothic"/>
              </a:rPr>
              <a:t>L’IPC </a:t>
            </a:r>
            <a:r>
              <a:rPr lang="en-US" sz="2000" dirty="0" err="1">
                <a:ea typeface="MS PGothic"/>
              </a:rPr>
              <a:t>est</a:t>
            </a:r>
            <a:r>
              <a:rPr lang="en-US" sz="2000" dirty="0">
                <a:ea typeface="MS PGothic"/>
              </a:rPr>
              <a:t> un panier de </a:t>
            </a:r>
            <a:r>
              <a:rPr lang="en-US" sz="2000" dirty="0" err="1">
                <a:ea typeface="MS PGothic"/>
              </a:rPr>
              <a:t>biens</a:t>
            </a:r>
            <a:r>
              <a:rPr lang="en-US" sz="2000" dirty="0">
                <a:ea typeface="MS PGothic"/>
              </a:rPr>
              <a:t> et services </a:t>
            </a:r>
            <a:r>
              <a:rPr lang="fr-CA" sz="2000" dirty="0"/>
              <a:t>que les ménages canadiens achètent régulièrement</a:t>
            </a:r>
            <a:r>
              <a:rPr lang="en-US" sz="2000" dirty="0">
                <a:ea typeface="MS PGothic"/>
              </a:rPr>
              <a:t>.</a:t>
            </a:r>
            <a:endParaRPr lang="en-US" dirty="0"/>
          </a:p>
          <a:p>
            <a:pPr marL="37465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en-US" sz="2000" dirty="0" err="1">
                <a:ea typeface="MS PGothic"/>
              </a:rPr>
              <a:t>Chaque</a:t>
            </a:r>
            <a:r>
              <a:rPr lang="en-US" sz="2000" dirty="0">
                <a:ea typeface="MS PGothic"/>
              </a:rPr>
              <a:t> </a:t>
            </a:r>
            <a:r>
              <a:rPr lang="en-US" sz="2000" dirty="0" err="1">
                <a:ea typeface="MS PGothic"/>
              </a:rPr>
              <a:t>mois</a:t>
            </a:r>
            <a:r>
              <a:rPr lang="en-US" sz="2000" dirty="0">
                <a:ea typeface="MS PGothic"/>
              </a:rPr>
              <a:t>, </a:t>
            </a:r>
            <a:r>
              <a:rPr lang="fr-CA" sz="2000" dirty="0"/>
              <a:t>l'IPC additionne les coûts et suit la variation des prix d'un mois à l'autre</a:t>
            </a:r>
            <a:r>
              <a:rPr lang="en-US" sz="2000" dirty="0">
                <a:ea typeface="MS PGothic"/>
              </a:rPr>
              <a:t>. </a:t>
            </a:r>
          </a:p>
          <a:p>
            <a:pPr marL="342265" indent="-304165">
              <a:lnSpc>
                <a:spcPts val="2400"/>
              </a:lnSpc>
            </a:pP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fr-CA" sz="2000" dirty="0"/>
              <a:t>L'objectif principal de l'IPC est de mesurer l'</a:t>
            </a:r>
            <a:r>
              <a:rPr lang="fr-CA" sz="2000" b="1" dirty="0"/>
              <a:t>inflation</a:t>
            </a:r>
            <a:r>
              <a:rPr lang="fr-CA" sz="2000" dirty="0"/>
              <a:t> (augmentation des prix) ou la </a:t>
            </a:r>
            <a:r>
              <a:rPr lang="fr-CA" sz="2000" b="1" dirty="0"/>
              <a:t>déflation </a:t>
            </a:r>
            <a:r>
              <a:rPr lang="fr-CA" sz="2000" dirty="0"/>
              <a:t>(baisse des prix).</a:t>
            </a: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None/>
            </a:pPr>
            <a:endParaRPr lang="en-US" sz="2000" dirty="0">
              <a:ea typeface="MS PGothic"/>
            </a:endParaRPr>
          </a:p>
          <a:p>
            <a:pPr marL="37465" indent="0">
              <a:lnSpc>
                <a:spcPts val="2400"/>
              </a:lnSpc>
              <a:buNone/>
            </a:pPr>
            <a:r>
              <a:rPr lang="fr-CA" sz="2000" dirty="0"/>
              <a:t>Quels éléments sont inclus dans l'IPC? En voici quelques exemples</a:t>
            </a:r>
            <a:r>
              <a:rPr lang="en-US" sz="2000" dirty="0">
                <a:ea typeface="MS PGothic"/>
              </a:rPr>
              <a:t>: </a:t>
            </a:r>
            <a:r>
              <a:rPr lang="en-US" sz="2000" dirty="0">
                <a:ea typeface="MS PGothic"/>
                <a:hlinkClick r:id="rId3"/>
              </a:rPr>
              <a:t>Produits représentatifs de l'Indice des prix à la consommation</a:t>
            </a:r>
            <a:endParaRPr lang="en-US" sz="2000" dirty="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4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BAB852A-0F1E-43AF-86DD-CDEB92FA258D}">
  <ds:schemaRefs>
    <ds:schemaRef ds:uri="1bca0e2f-16d9-4d6a-8327-7fd70d55969c"/>
    <ds:schemaRef ds:uri="f6493094-0435-4eae-a32c-76983131fc0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2111</Words>
  <Application>Microsoft Office PowerPoint</Application>
  <PresentationFormat>On-screen Show (4:3)</PresentationFormat>
  <Paragraphs>251</Paragraphs>
  <Slides>30</Slides>
  <Notes>27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MS PGothic</vt:lpstr>
      <vt:lpstr>Arial</vt:lpstr>
      <vt:lpstr>Calibri</vt:lpstr>
      <vt:lpstr>Cambria Math</vt:lpstr>
      <vt:lpstr>Wingdings</vt:lpstr>
      <vt:lpstr>Office Theme</vt:lpstr>
      <vt:lpstr>Macroéconomie : indice des prix à la consommation (IPC)</vt:lpstr>
      <vt:lpstr>Remarque spéciale à l’intention du personnel enseignant</vt:lpstr>
      <vt:lpstr>Macroéconomie</vt:lpstr>
      <vt:lpstr>Les élèves apprendront…</vt:lpstr>
      <vt:lpstr>Vocabulaire spécialisé</vt:lpstr>
      <vt:lpstr>Qu’est-ce qu’un indice?</vt:lpstr>
      <vt:lpstr>Exemples d’indices</vt:lpstr>
      <vt:lpstr>PowerPoint Presentation</vt:lpstr>
      <vt:lpstr>Indice des prix à la consommation (IPC)</vt:lpstr>
      <vt:lpstr>IPC et inflation</vt:lpstr>
      <vt:lpstr>Les composantes de l'IPC</vt:lpstr>
      <vt:lpstr>Composantes de l’IPC : pondération</vt:lpstr>
      <vt:lpstr>Pause et discussion</vt:lpstr>
      <vt:lpstr>IPC régional</vt:lpstr>
      <vt:lpstr>Produits représentatifs de l'IPC</vt:lpstr>
      <vt:lpstr>Pause et discussion</vt:lpstr>
      <vt:lpstr>IPC régional</vt:lpstr>
      <vt:lpstr>Comprendre l'IPC</vt:lpstr>
      <vt:lpstr>Comprendre l'IPC</vt:lpstr>
      <vt:lpstr>Comprendre l'IPC</vt:lpstr>
      <vt:lpstr>Pause et discussion</vt:lpstr>
      <vt:lpstr>Comment calculer le taux d'inflation?</vt:lpstr>
      <vt:lpstr>Comprendre l’IPC</vt:lpstr>
      <vt:lpstr>Comprendre l’IPC</vt:lpstr>
      <vt:lpstr>Questions de discussion</vt:lpstr>
      <vt:lpstr>L’IPC et les banques centrales</vt:lpstr>
      <vt:lpstr>Les biais</vt:lpstr>
      <vt:lpstr>Les biais</vt:lpstr>
      <vt:lpstr>Pour conclure…</vt:lpstr>
      <vt:lpstr>Ressources additionnelles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11</cp:revision>
  <dcterms:created xsi:type="dcterms:W3CDTF">2011-06-06T13:23:04Z</dcterms:created>
  <dcterms:modified xsi:type="dcterms:W3CDTF">2023-04-25T16:18:37Z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