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4" r:id="rId4"/>
  </p:sldMasterIdLst>
  <p:notesMasterIdLst>
    <p:notesMasterId r:id="rId15"/>
  </p:notesMasterIdLst>
  <p:sldIdLst>
    <p:sldId id="274" r:id="rId5"/>
    <p:sldId id="295" r:id="rId6"/>
    <p:sldId id="276" r:id="rId7"/>
    <p:sldId id="277" r:id="rId8"/>
    <p:sldId id="285" r:id="rId9"/>
    <p:sldId id="279" r:id="rId10"/>
    <p:sldId id="280" r:id="rId11"/>
    <p:sldId id="281" r:id="rId12"/>
    <p:sldId id="282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WuSsbWsBx14/0NTAVNEMGw==" hashData="a8j5YIznPmC58V3KBkQ3VDY+81O0wdV4Dd+puPcmVyc12RkhLNdqqe7TwwL14m6SOP//8ASjQ0lGkddWYM0gb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3EBD6-CBCF-4E32-A7C8-1ADA38E01348}" v="44" dt="2023-04-13T16:09:37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2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9CC13-C521-49A2-8810-585E4BB39E13}" type="datetimeFigureOut">
              <a:rPr lang="en-CA" smtClean="0"/>
              <a:pPr/>
              <a:t>2023-04-13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DB58A-DCD7-4192-8914-70C3C67A3D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4631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6408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2935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alt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Projet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de recherche libre </a:t>
            </a: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À </a:t>
            </a:r>
            <a:r>
              <a:rPr lang="en-US" alt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partir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de la 11 </a:t>
            </a:r>
            <a:r>
              <a:rPr lang="en-US" alt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année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464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677918"/>
            <a:ext cx="8639175" cy="914399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Prenez plaisir à faire vos recherches</a:t>
            </a: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 marL="342900" indent="-3429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</a:pPr>
            <a:r>
              <a:rPr lang="fr-CA" sz="2000" dirty="0">
                <a:ea typeface="MS PGothic"/>
              </a:rPr>
              <a:t>Utilisez la fiche de travail pour consigner vos notes sur les informations que vous avez trouvées</a:t>
            </a:r>
            <a:r>
              <a:rPr lang="en-US" sz="2000" dirty="0">
                <a:ea typeface="MS PGothic"/>
              </a:rPr>
              <a:t>. </a:t>
            </a:r>
          </a:p>
          <a:p>
            <a:pPr marL="342900" indent="-3429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</a:pPr>
            <a:r>
              <a:rPr lang="fr-CA" sz="2000" dirty="0">
                <a:ea typeface="MS PGothic"/>
              </a:rPr>
              <a:t>Choisissez un point de vue à partager et notez-le </a:t>
            </a:r>
            <a:r>
              <a:rPr lang="fr-CA" sz="2000" dirty="0">
                <a:solidFill>
                  <a:schemeClr val="tx1"/>
                </a:solidFill>
                <a:ea typeface="MS PGothic"/>
              </a:rPr>
              <a:t>dans</a:t>
            </a:r>
            <a:r>
              <a:rPr lang="fr-CA" sz="2000" dirty="0">
                <a:solidFill>
                  <a:srgbClr val="FF0000"/>
                </a:solidFill>
                <a:ea typeface="MS PGothic"/>
              </a:rPr>
              <a:t> </a:t>
            </a:r>
            <a:r>
              <a:rPr lang="fr-CA" sz="2000" dirty="0">
                <a:solidFill>
                  <a:schemeClr val="tx1"/>
                </a:solidFill>
                <a:ea typeface="MS PGothic"/>
              </a:rPr>
              <a:t>la section « </a:t>
            </a:r>
            <a:r>
              <a:rPr lang="fr-CA" sz="2000">
                <a:solidFill>
                  <a:schemeClr val="tx1"/>
                </a:solidFill>
                <a:ea typeface="MS PGothic"/>
              </a:rPr>
              <a:t>hypoth </a:t>
            </a:r>
            <a:r>
              <a:rPr lang="fr-CA" sz="2000" dirty="0">
                <a:solidFill>
                  <a:schemeClr val="tx1"/>
                </a:solidFill>
                <a:ea typeface="MS PGothic"/>
              </a:rPr>
              <a:t>».</a:t>
            </a: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342900" indent="-3429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</a:pPr>
            <a:r>
              <a:rPr lang="fr-CA" sz="2000" dirty="0">
                <a:ea typeface="MS PGothic"/>
              </a:rPr>
              <a:t>Écrivez votre recherche dans</a:t>
            </a:r>
            <a:r>
              <a:rPr lang="fr-CA" sz="2000" dirty="0">
                <a:solidFill>
                  <a:srgbClr val="FF0000"/>
                </a:solidFill>
                <a:ea typeface="MS PGothic"/>
              </a:rPr>
              <a:t> </a:t>
            </a:r>
            <a:r>
              <a:rPr lang="fr-CA" sz="2000" dirty="0">
                <a:solidFill>
                  <a:schemeClr val="tx1"/>
                </a:solidFill>
                <a:ea typeface="MS PGothic"/>
              </a:rPr>
              <a:t>la section « argumentaire » et donnez des exemples concrets</a:t>
            </a:r>
            <a:r>
              <a:rPr lang="en-US" sz="2000" dirty="0">
                <a:ea typeface="MS PGothic"/>
              </a:rPr>
              <a:t>.</a:t>
            </a:r>
          </a:p>
          <a:p>
            <a:pPr marL="342900" indent="-3429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</a:pPr>
            <a:r>
              <a:rPr lang="fr-CA" sz="2000" dirty="0">
                <a:ea typeface="MS PGothic"/>
              </a:rPr>
              <a:t>Reformulez votre point de vue dans la section « conclusion » en incluant des idées sur lesquelles réfléchir, telles que des solutions ou changements pour l’avenir</a:t>
            </a:r>
            <a:r>
              <a:rPr lang="en-US" sz="2000" dirty="0">
                <a:ea typeface="MS PGothic"/>
              </a:rPr>
              <a:t>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sz="2000" dirty="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sz="2000" dirty="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" name="Picture 2" descr="Diagram&#10;&#10;Description automatically generated">
            <a:extLst>
              <a:ext uri="{FF2B5EF4-FFF2-40B4-BE49-F238E27FC236}">
                <a16:creationId xmlns:a16="http://schemas.microsoft.com/office/drawing/2014/main" id="{3CA2FA42-88F6-9490-CA25-10ECB9F626E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85172" y="5489575"/>
            <a:ext cx="1170479" cy="123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07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75ABC45-703E-4857-B751-96F66A99F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533400"/>
            <a:ext cx="7923212" cy="685800"/>
          </a:xfrm>
        </p:spPr>
        <p:txBody>
          <a:bodyPr>
            <a:noAutofit/>
          </a:bodyPr>
          <a:lstStyle/>
          <a:p>
            <a:pPr eaLnBrk="1" hangingPunct="1"/>
            <a:r>
              <a:rPr lang="fr-CA" sz="3600">
                <a:solidFill>
                  <a:schemeClr val="bg2"/>
                </a:solidFill>
                <a:ea typeface="MS PGothic"/>
              </a:rPr>
              <a:t>Remarque spéciale à l’intention du personnel enseignant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DCE09169-3831-4481-AC7D-22AA60ECE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12875"/>
            <a:ext cx="7923212" cy="4176713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AB090C-D7A0-1742-86F3-6D341B66C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39" y="1630682"/>
            <a:ext cx="5761122" cy="477304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élèves apprendront</a:t>
            </a:r>
            <a:r>
              <a:rPr lang="en-US" altLang="en-US" sz="36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 marL="285115" indent="-285115">
              <a:lnSpc>
                <a:spcPts val="2400"/>
              </a:lnSpc>
              <a:buFont typeface="Arial"/>
              <a:buChar char="•"/>
            </a:pPr>
            <a:r>
              <a:rPr lang="fr-CA" sz="2000" dirty="0">
                <a:ea typeface="MS PGothic"/>
              </a:rPr>
              <a:t>À faire des recherches sur les droits et responsabilités économiques que possèdent les Canadiennes et Canadien</a:t>
            </a:r>
            <a:r>
              <a:rPr lang="en-US" sz="2000" dirty="0">
                <a:ea typeface="MS PGothic"/>
              </a:rPr>
              <a:t>.</a:t>
            </a:r>
            <a:endParaRPr lang="en-US" sz="2000" dirty="0"/>
          </a:p>
          <a:p>
            <a:pPr marL="285115" indent="-285115">
              <a:lnSpc>
                <a:spcPts val="2400"/>
              </a:lnSpc>
              <a:buFont typeface="Arial"/>
              <a:buChar char="•"/>
            </a:pPr>
            <a:r>
              <a:rPr lang="fr-CA" sz="2000" dirty="0">
                <a:ea typeface="MS PGothic"/>
              </a:rPr>
              <a:t>À découvrir comment l’accès à ces ressources </a:t>
            </a:r>
            <a:r>
              <a:rPr lang="fr-CA" sz="2000" dirty="0">
                <a:solidFill>
                  <a:schemeClr val="tx1"/>
                </a:solidFill>
                <a:ea typeface="MS PGothic"/>
              </a:rPr>
              <a:t>varie d’une région à l’autre </a:t>
            </a:r>
            <a:r>
              <a:rPr lang="fr-CA" sz="2000" dirty="0">
                <a:ea typeface="MS PGothic"/>
              </a:rPr>
              <a:t>du pays</a:t>
            </a:r>
            <a:r>
              <a:rPr lang="en-US" sz="2000" dirty="0">
                <a:ea typeface="MS PGothic"/>
              </a:rPr>
              <a:t>. </a:t>
            </a:r>
          </a:p>
          <a:p>
            <a:pPr marL="285115" indent="-285115">
              <a:lnSpc>
                <a:spcPts val="2400"/>
              </a:lnSpc>
              <a:buFont typeface="Arial"/>
              <a:buChar char="•"/>
            </a:pPr>
            <a:r>
              <a:rPr lang="fr-CA" sz="2000" dirty="0">
                <a:ea typeface="MS PGothic"/>
              </a:rPr>
              <a:t>À formuler leur propre opinion fondée sur leurs recherches: quels  changements les élèves aimeraient-ils voir dans la distribution de ces ressources et opportunités au Canada</a:t>
            </a:r>
            <a:r>
              <a:rPr lang="en-US" sz="2000" dirty="0">
                <a:ea typeface="MS PGothic"/>
              </a:rPr>
              <a:t>?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Picture 3" descr="Icon&#10;&#10;Description automatically generated">
            <a:extLst>
              <a:ext uri="{FF2B5EF4-FFF2-40B4-BE49-F238E27FC236}">
                <a16:creationId xmlns:a16="http://schemas.microsoft.com/office/drawing/2014/main" id="{811BF602-B5F5-579B-671C-A4DDDA66597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47129" y="5290190"/>
            <a:ext cx="1246566" cy="13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45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Accès à l’égalité des chances</a:t>
            </a:r>
            <a:r>
              <a:rPr lang="en-CA" sz="3600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500"/>
              </a:lnSpc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285115" indent="-285115">
              <a:lnSpc>
                <a:spcPts val="2400"/>
              </a:lnSpc>
              <a:buFont typeface="Arial"/>
              <a:buChar char="•"/>
            </a:pPr>
            <a:r>
              <a:rPr lang="fr-CA" sz="2000" dirty="0">
                <a:ea typeface="MS PGothic"/>
              </a:rPr>
              <a:t>Chaque </a:t>
            </a:r>
            <a:r>
              <a:rPr lang="fr-CA" sz="2000" dirty="0">
                <a:solidFill>
                  <a:schemeClr val="tx1"/>
                </a:solidFill>
                <a:ea typeface="MS PGothic"/>
              </a:rPr>
              <a:t>citoyenne</a:t>
            </a:r>
            <a:r>
              <a:rPr lang="fr-CA" sz="2000" dirty="0">
                <a:solidFill>
                  <a:srgbClr val="FF0000"/>
                </a:solidFill>
                <a:ea typeface="MS PGothic"/>
              </a:rPr>
              <a:t> </a:t>
            </a:r>
            <a:r>
              <a:rPr lang="fr-CA" sz="2000" dirty="0">
                <a:solidFill>
                  <a:schemeClr val="tx1"/>
                </a:solidFill>
                <a:ea typeface="MS PGothic"/>
              </a:rPr>
              <a:t>et </a:t>
            </a:r>
            <a:r>
              <a:rPr lang="fr-CA" sz="2000" dirty="0">
                <a:ea typeface="MS PGothic"/>
              </a:rPr>
              <a:t>citoyen doivent payer des taxes</a:t>
            </a:r>
            <a:r>
              <a:rPr lang="en-US" sz="2000" kern="0" dirty="0">
                <a:ea typeface="MS PGothic"/>
                <a:cs typeface="Arial"/>
              </a:rPr>
              <a:t>. </a:t>
            </a:r>
            <a:r>
              <a:rPr lang="fr-CA" sz="2000" kern="0" dirty="0">
                <a:ea typeface="MS PGothic"/>
                <a:cs typeface="Arial"/>
              </a:rPr>
              <a:t>Ces taxes permettent </a:t>
            </a:r>
            <a:r>
              <a:rPr lang="fr-CA" sz="2000" dirty="0">
                <a:ea typeface="MS PGothic"/>
              </a:rPr>
              <a:t>l’</a:t>
            </a:r>
            <a:r>
              <a:rPr lang="fr-CA" sz="2000" kern="0" dirty="0">
                <a:ea typeface="MS PGothic"/>
                <a:cs typeface="Arial"/>
              </a:rPr>
              <a:t>accès à des ressources et programmes sociaux pour toutes et tous</a:t>
            </a:r>
            <a:r>
              <a:rPr lang="en-US" sz="2000" kern="0" dirty="0">
                <a:ea typeface="MS PGothic"/>
                <a:cs typeface="Arial"/>
              </a:rPr>
              <a:t>. </a:t>
            </a:r>
          </a:p>
          <a:p>
            <a:pPr marL="285115" indent="-285115">
              <a:lnSpc>
                <a:spcPts val="2400"/>
              </a:lnSpc>
              <a:buFont typeface="Arial"/>
              <a:buChar char="•"/>
            </a:pPr>
            <a:r>
              <a:rPr lang="fr-CA" sz="2000" kern="0" dirty="0">
                <a:ea typeface="MS PGothic"/>
                <a:cs typeface="Arial"/>
              </a:rPr>
              <a:t>Cependant, il arrive que ces ressources ne soient pas équitablement distribuées à travers le pay</a:t>
            </a:r>
            <a:r>
              <a:rPr lang="en-US" sz="2000" kern="0" dirty="0">
                <a:ea typeface="MS PGothic"/>
                <a:cs typeface="Arial"/>
              </a:rPr>
              <a:t>s</a:t>
            </a:r>
            <a:r>
              <a:rPr lang="en-US" sz="2000" dirty="0">
                <a:ea typeface="MS PGothic"/>
              </a:rPr>
              <a:t>.</a:t>
            </a:r>
            <a:r>
              <a:rPr lang="en-US" sz="2000" kern="0" dirty="0">
                <a:ea typeface="MS PGothic"/>
                <a:cs typeface="Arial"/>
              </a:rPr>
              <a:t> </a:t>
            </a:r>
          </a:p>
          <a:p>
            <a:pPr marL="285115" indent="-285115">
              <a:lnSpc>
                <a:spcPts val="2400"/>
              </a:lnSpc>
              <a:buFont typeface="Arial"/>
              <a:buChar char="•"/>
            </a:pPr>
            <a:r>
              <a:rPr lang="fr-CA" sz="2000" kern="0" dirty="0">
                <a:ea typeface="MS PGothic"/>
                <a:cs typeface="Arial"/>
              </a:rPr>
              <a:t>Certaines différences apparaissent parfois entre les régions </a:t>
            </a:r>
            <a:r>
              <a:rPr lang="fr-CA" sz="2000" b="1" kern="0" dirty="0">
                <a:ea typeface="MS PGothic"/>
                <a:cs typeface="Arial"/>
              </a:rPr>
              <a:t>urbaines</a:t>
            </a:r>
            <a:r>
              <a:rPr lang="fr-CA" sz="2000" kern="0" dirty="0">
                <a:ea typeface="MS PGothic"/>
                <a:cs typeface="Arial"/>
              </a:rPr>
              <a:t>, </a:t>
            </a:r>
            <a:r>
              <a:rPr lang="fr-CA" sz="2000" b="1" kern="0" dirty="0">
                <a:ea typeface="MS PGothic"/>
                <a:cs typeface="Arial"/>
              </a:rPr>
              <a:t>rurales</a:t>
            </a:r>
            <a:r>
              <a:rPr lang="fr-CA" sz="2000" kern="0" dirty="0">
                <a:ea typeface="MS PGothic"/>
                <a:cs typeface="Arial"/>
              </a:rPr>
              <a:t> et </a:t>
            </a:r>
            <a:r>
              <a:rPr lang="fr-CA" sz="2000" b="1" kern="0" dirty="0">
                <a:ea typeface="MS PGothic"/>
                <a:cs typeface="Arial"/>
              </a:rPr>
              <a:t>éloignées</a:t>
            </a:r>
            <a:r>
              <a:rPr lang="fr-CA" sz="2000" kern="0" dirty="0">
                <a:ea typeface="MS PGothic"/>
                <a:cs typeface="Arial"/>
              </a:rPr>
              <a:t>.</a:t>
            </a:r>
            <a:endParaRPr lang="fr-CA" sz="2000" b="1" kern="0" dirty="0">
              <a:ea typeface="MS PGothic"/>
              <a:cs typeface="Arial"/>
            </a:endParaRPr>
          </a:p>
          <a:p>
            <a:pPr marL="285115" indent="-285115">
              <a:lnSpc>
                <a:spcPts val="2400"/>
              </a:lnSpc>
              <a:buFont typeface="Arial"/>
              <a:buChar char="•"/>
            </a:pPr>
            <a:r>
              <a:rPr lang="fr-CA" sz="2000" kern="0" dirty="0">
                <a:ea typeface="MS PGothic"/>
                <a:cs typeface="Arial"/>
              </a:rPr>
              <a:t>Même à </a:t>
            </a:r>
            <a:r>
              <a:rPr lang="fr-CA" sz="2000" b="1" kern="0" dirty="0">
                <a:ea typeface="MS PGothic"/>
                <a:cs typeface="Arial"/>
              </a:rPr>
              <a:t>l’intérieur d’une ville</a:t>
            </a:r>
            <a:r>
              <a:rPr lang="fr-CA" sz="2000" kern="0" dirty="0">
                <a:ea typeface="MS PGothic"/>
                <a:cs typeface="Arial"/>
              </a:rPr>
              <a:t>, il y a des quartiers </a:t>
            </a:r>
            <a:r>
              <a:rPr lang="fr-CA" sz="2000" b="1" kern="0" dirty="0">
                <a:ea typeface="MS PGothic"/>
                <a:cs typeface="Arial"/>
              </a:rPr>
              <a:t>plus riches </a:t>
            </a:r>
            <a:r>
              <a:rPr lang="fr-CA" sz="2000" kern="0" dirty="0">
                <a:ea typeface="MS PGothic"/>
                <a:cs typeface="Arial"/>
              </a:rPr>
              <a:t>ou </a:t>
            </a:r>
            <a:r>
              <a:rPr lang="fr-CA" sz="2000" b="1" kern="0" dirty="0">
                <a:ea typeface="MS PGothic"/>
                <a:cs typeface="Arial"/>
              </a:rPr>
              <a:t>plus</a:t>
            </a:r>
            <a:r>
              <a:rPr lang="fr-CA" sz="2000" kern="0" dirty="0">
                <a:ea typeface="MS PGothic"/>
                <a:cs typeface="Arial"/>
              </a:rPr>
              <a:t> </a:t>
            </a:r>
            <a:r>
              <a:rPr lang="fr-CA" sz="2000" b="1" kern="0" dirty="0">
                <a:ea typeface="MS PGothic"/>
                <a:cs typeface="Arial"/>
              </a:rPr>
              <a:t>pauvres</a:t>
            </a:r>
            <a:r>
              <a:rPr lang="en-US" sz="2000" kern="0" dirty="0">
                <a:ea typeface="MS PGothic"/>
                <a:cs typeface="Arial"/>
              </a:rPr>
              <a:t>.</a:t>
            </a:r>
            <a:r>
              <a:rPr lang="en-US" sz="2000" dirty="0">
                <a:ea typeface="MS PGothic"/>
              </a:rPr>
              <a:t> </a:t>
            </a:r>
            <a:r>
              <a:rPr lang="fr-CA" sz="2000" dirty="0">
                <a:ea typeface="MS PGothic"/>
              </a:rPr>
              <a:t>Ces programmes pourraient être distribués différemment d’un secteur à l’autre</a:t>
            </a:r>
            <a:r>
              <a:rPr lang="fr-CA" sz="2000" kern="0" dirty="0">
                <a:ea typeface="MS PGothic"/>
                <a:cs typeface="Arial"/>
              </a:rPr>
              <a:t>.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3" descr="Icon&#10;&#10;Description automatically generated">
            <a:extLst>
              <a:ext uri="{FF2B5EF4-FFF2-40B4-BE49-F238E27FC236}">
                <a16:creationId xmlns:a16="http://schemas.microsoft.com/office/drawing/2014/main" id="{FA4F0ACC-985E-0882-3DE5-74218437108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88817" y="637954"/>
            <a:ext cx="1467587" cy="147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149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24936"/>
            <a:ext cx="8638967" cy="1325563"/>
          </a:xfrm>
        </p:spPr>
        <p:txBody>
          <a:bodyPr>
            <a:normAutofit/>
          </a:bodyPr>
          <a:lstStyle/>
          <a:p>
            <a:r>
              <a:rPr lang="fr-CA" sz="3600" dirty="0"/>
              <a:t>Activité « pensez-y-bien »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650499"/>
            <a:ext cx="8638967" cy="4569547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SzTx/>
              <a:buNone/>
              <a:defRPr b="1"/>
            </a:pPr>
            <a:r>
              <a:rPr lang="fr-CA" sz="2000" dirty="0"/>
              <a:t>Penser-partager-présenter</a:t>
            </a:r>
          </a:p>
          <a:p>
            <a:pPr marL="342900" indent="-342900">
              <a:lnSpc>
                <a:spcPts val="2400"/>
              </a:lnSpc>
              <a:buSzTx/>
            </a:pPr>
            <a:r>
              <a:rPr lang="fr-CA" sz="2000" dirty="0">
                <a:solidFill>
                  <a:schemeClr val="tx1"/>
                </a:solidFill>
                <a:ea typeface="MS PGothic"/>
              </a:rPr>
              <a:t>Avez-vous un exemple où les ressources ne sont pas équitablement distribuées?</a:t>
            </a:r>
          </a:p>
          <a:p>
            <a:pPr marL="342900" indent="-342900">
              <a:lnSpc>
                <a:spcPts val="2400"/>
              </a:lnSpc>
              <a:buSzTx/>
            </a:pPr>
            <a:r>
              <a:rPr lang="fr-CA" sz="2000" dirty="0">
                <a:solidFill>
                  <a:schemeClr val="tx1"/>
                </a:solidFill>
                <a:ea typeface="MS PGothic"/>
              </a:rPr>
              <a:t>Y a-t-il une ressource dont tout le monde a besoin mais qui n’est pas disponible dans certaines régions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? </a:t>
            </a:r>
          </a:p>
          <a:p>
            <a:pPr marL="685165" lvl="2" indent="0">
              <a:lnSpc>
                <a:spcPts val="2400"/>
              </a:lnSpc>
              <a:buSzTx/>
              <a:buNone/>
            </a:pPr>
            <a:r>
              <a:rPr lang="fr-CA" sz="2000" dirty="0">
                <a:solidFill>
                  <a:schemeClr val="tx1"/>
                </a:solidFill>
                <a:ea typeface="MS PGothic"/>
              </a:rPr>
              <a:t>	Ce pourrait être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: </a:t>
            </a:r>
          </a:p>
          <a:p>
            <a:pPr marL="1370965" lvl="3" indent="-342900">
              <a:lnSpc>
                <a:spcPts val="2400"/>
              </a:lnSpc>
              <a:buSzTx/>
              <a:buFont typeface="Courier New" panose="02070309020205020404" pitchFamily="49" charset="0"/>
              <a:buChar char="o"/>
            </a:pPr>
            <a:r>
              <a:rPr lang="fr-CA" sz="2000" dirty="0">
                <a:solidFill>
                  <a:schemeClr val="tx1"/>
                </a:solidFill>
                <a:ea typeface="MS PGothic"/>
              </a:rPr>
              <a:t>Dans votre propre communauté</a:t>
            </a:r>
          </a:p>
          <a:p>
            <a:pPr marL="1370965" lvl="3" indent="-342900">
              <a:lnSpc>
                <a:spcPts val="2400"/>
              </a:lnSpc>
              <a:buSzTx/>
              <a:buFont typeface="Courier New" panose="02070309020205020404" pitchFamily="49" charset="0"/>
              <a:buChar char="o"/>
            </a:pPr>
            <a:r>
              <a:rPr lang="fr-CA" sz="2000" dirty="0">
                <a:solidFill>
                  <a:schemeClr val="tx1"/>
                </a:solidFill>
                <a:ea typeface="MS PGothic"/>
              </a:rPr>
              <a:t>Quelque part à proximité de chez vous</a:t>
            </a:r>
          </a:p>
          <a:p>
            <a:pPr marL="1370965" lvl="3" indent="-342900">
              <a:lnSpc>
                <a:spcPts val="2400"/>
              </a:lnSpc>
              <a:buSzTx/>
              <a:buFont typeface="Courier New" panose="02070309020205020404" pitchFamily="49" charset="0"/>
              <a:buChar char="o"/>
            </a:pPr>
            <a:r>
              <a:rPr lang="fr-CA" sz="2000" dirty="0">
                <a:solidFill>
                  <a:schemeClr val="tx1"/>
                </a:solidFill>
                <a:ea typeface="MS PGothic"/>
              </a:rPr>
              <a:t>À l’étranger</a:t>
            </a:r>
            <a:endParaRPr lang="fr-CA" sz="2000" dirty="0">
              <a:solidFill>
                <a:schemeClr val="tx1"/>
              </a:solidFill>
            </a:endParaRPr>
          </a:p>
        </p:txBody>
      </p:sp>
      <p:pic>
        <p:nvPicPr>
          <p:cNvPr id="5" name="Content Placeholder 4" descr="Content Placeholder 4">
            <a:extLst>
              <a:ext uri="{FF2B5EF4-FFF2-40B4-BE49-F238E27FC236}">
                <a16:creationId xmlns:a16="http://schemas.microsoft.com/office/drawing/2014/main" id="{3960A11D-8090-8BD3-10D9-8347C21B1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7371" y="4086225"/>
            <a:ext cx="1431443" cy="160723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00260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/>
              <a:t>Choisir un sujet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8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SzTx/>
              <a:buNone/>
            </a:pPr>
            <a:r>
              <a:rPr lang="fr-CA" sz="2000" b="1" dirty="0">
                <a:ea typeface="MS PGothic"/>
              </a:rPr>
              <a:t>Choisissez l’une des 4 options suivantes pour votre sujet de recherche.</a:t>
            </a:r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 b="1" dirty="0">
                <a:ea typeface="MS PGothic"/>
              </a:rPr>
              <a:t>1) </a:t>
            </a:r>
            <a:r>
              <a:rPr lang="fr-CA" sz="2000" b="1" dirty="0">
                <a:ea typeface="MS PGothic"/>
              </a:rPr>
              <a:t>Différence d’accès</a:t>
            </a:r>
            <a:endParaRPr lang="fr-CA" sz="2000" b="1" dirty="0"/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fr-CA" sz="2000" dirty="0">
                <a:ea typeface="MS PGothic"/>
              </a:rPr>
              <a:t>Faites une recherche sur l’accès à des ressources que différents groupes ont dans une région</a:t>
            </a:r>
            <a:r>
              <a:rPr lang="en-US" sz="2000" dirty="0">
                <a:ea typeface="MS PGothic"/>
              </a:rPr>
              <a:t> (</a:t>
            </a:r>
            <a:r>
              <a:rPr lang="fr-CA" sz="2000" dirty="0">
                <a:ea typeface="MS PGothic"/>
              </a:rPr>
              <a:t>rurale, éloignée, divers quartiers socioéconomiques d’une ville).</a:t>
            </a:r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fr-CA" sz="2000" dirty="0">
                <a:ea typeface="MS PGothic"/>
              </a:rPr>
              <a:t>Ces programmes peuvent inclure les banques alimentaires, garderies, centres communautaires, logements et refuges, soins de santé, les activités récréatives et l’accès à l’éducation</a:t>
            </a:r>
            <a:r>
              <a:rPr lang="en-US" sz="2000" dirty="0">
                <a:ea typeface="MS PGothic"/>
              </a:rPr>
              <a:t>.</a:t>
            </a:r>
          </a:p>
          <a:p>
            <a:pPr marL="0" indent="0">
              <a:lnSpc>
                <a:spcPts val="25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E3337A2-17AA-AFF4-8289-728112440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373" y="5882759"/>
            <a:ext cx="1686433" cy="674573"/>
          </a:xfrm>
          <a:prstGeom prst="rect">
            <a:avLst/>
          </a:prstGeom>
        </p:spPr>
      </p:pic>
      <p:pic>
        <p:nvPicPr>
          <p:cNvPr id="6" name="Picture 3" descr="A picture containing text, clipart, silhouette&#10;&#10;Description automatically generated">
            <a:extLst>
              <a:ext uri="{FF2B5EF4-FFF2-40B4-BE49-F238E27FC236}">
                <a16:creationId xmlns:a16="http://schemas.microsoft.com/office/drawing/2014/main" id="{2C4460E7-1C52-F8E2-A812-D7FDEF8F721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26026" y="5770160"/>
            <a:ext cx="1614063" cy="75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70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/>
              <a:t>Choisir un sujet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8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 b="1" dirty="0">
                <a:ea typeface="MS PGothic"/>
              </a:rPr>
              <a:t>2) </a:t>
            </a:r>
            <a:r>
              <a:rPr lang="fr-CA" sz="2000" b="1" dirty="0">
                <a:ea typeface="MS PGothic"/>
              </a:rPr>
              <a:t>Eau potable</a:t>
            </a:r>
            <a:endParaRPr lang="fr-CA" sz="2000" b="1" dirty="0"/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fr-CA" sz="2000" dirty="0">
                <a:ea typeface="MS PGothic"/>
              </a:rPr>
              <a:t>Selon les Nations Unies, l’eau potable est considérée comme un droit humain. Trouvez une communauté au Canada qui doit faire bouillir l’eau avant de la consommer</a:t>
            </a:r>
            <a:r>
              <a:rPr lang="en-US" sz="2000" dirty="0">
                <a:ea typeface="MS PGothic"/>
              </a:rPr>
              <a:t>. </a:t>
            </a:r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fr-CA" sz="2000" dirty="0">
                <a:ea typeface="MS PGothic"/>
              </a:rPr>
              <a:t>À cause de cet avis d’ébullition de l’eau, quelles activités quotidiennes deviennent plus difficiles</a:t>
            </a:r>
            <a:r>
              <a:rPr lang="en-US" sz="2000" dirty="0">
                <a:ea typeface="MS PGothic"/>
              </a:rPr>
              <a:t>? </a:t>
            </a:r>
            <a:endParaRPr lang="en-US" sz="2000" dirty="0"/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fr-CA" sz="2000" dirty="0">
                <a:ea typeface="MS PGothic"/>
              </a:rPr>
              <a:t>Comment l’eau potable peut rendre la vie plus </a:t>
            </a:r>
            <a:r>
              <a:rPr lang="fr-CA" sz="2000" dirty="0" err="1">
                <a:ea typeface="MS PGothic"/>
              </a:rPr>
              <a:t>faci</a:t>
            </a:r>
            <a:r>
              <a:rPr lang="en-US" sz="2000" dirty="0">
                <a:ea typeface="MS PGothic"/>
              </a:rPr>
              <a:t>le?</a:t>
            </a:r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fr-CA" sz="2000" dirty="0">
                <a:ea typeface="MS PGothic"/>
              </a:rPr>
              <a:t>Quelles sont les solutions possibles face à cet enjeu</a:t>
            </a:r>
            <a:r>
              <a:rPr lang="en-US" sz="2000" dirty="0">
                <a:ea typeface="MS PGothic"/>
              </a:rPr>
              <a:t>?</a:t>
            </a:r>
          </a:p>
          <a:p>
            <a:pPr marL="342900" indent="-342900">
              <a:lnSpc>
                <a:spcPts val="25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2" descr="Icon&#10;&#10;Description automatically generated">
            <a:extLst>
              <a:ext uri="{FF2B5EF4-FFF2-40B4-BE49-F238E27FC236}">
                <a16:creationId xmlns:a16="http://schemas.microsoft.com/office/drawing/2014/main" id="{BFD2869F-C9D3-C4E8-5F90-A1C08899636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50226" y="4490720"/>
            <a:ext cx="974180" cy="146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846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/>
              <a:t>Choisir un sujet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609726"/>
            <a:ext cx="8638967" cy="4610320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 b="1" dirty="0">
                <a:ea typeface="MS PGothic"/>
              </a:rPr>
              <a:t>3) </a:t>
            </a:r>
            <a:r>
              <a:rPr lang="fr-CA" sz="2000" b="1" dirty="0">
                <a:ea typeface="MS PGothic"/>
              </a:rPr>
              <a:t>Répartition des droits</a:t>
            </a:r>
            <a:endParaRPr lang="fr-CA" sz="2000" b="1" dirty="0"/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 b="1" dirty="0">
              <a:ea typeface="MS PGothic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>
                <a:ea typeface="MS PGothic"/>
              </a:rPr>
              <a:t>Chaque citoyen et citoyenne ont des droits et des responsabilités</a:t>
            </a:r>
            <a:r>
              <a:rPr lang="en-US" sz="2000" dirty="0">
                <a:ea typeface="MS PGothic"/>
              </a:rPr>
              <a:t>. </a:t>
            </a:r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>
                <a:ea typeface="MS PGothic"/>
              </a:rPr>
              <a:t>Par exemple, le paiement des taxes permet au gouvernement d’offrir des services, tels que l’accès à l’eau potable et à des soins de santé, des aliments abordables, et une participation à l’économie.</a:t>
            </a:r>
            <a:endParaRPr lang="fr-CA" dirty="0"/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>
                <a:ea typeface="MS PGothic"/>
              </a:rPr>
              <a:t>Pourquoi et comment ces droits ne sont-ils pas distribués équitablement entre les différentes personnes</a:t>
            </a:r>
            <a:r>
              <a:rPr lang="en-US" sz="2000" dirty="0">
                <a:ea typeface="MS PGothic"/>
              </a:rPr>
              <a:t>?</a:t>
            </a:r>
            <a:endParaRPr lang="en-US" sz="2000" dirty="0"/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2" descr="Icon&#10;&#10;Description automatically generated">
            <a:extLst>
              <a:ext uri="{FF2B5EF4-FFF2-40B4-BE49-F238E27FC236}">
                <a16:creationId xmlns:a16="http://schemas.microsoft.com/office/drawing/2014/main" id="{20B298DF-748D-26B1-1CAA-8EE79015590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14663" y="5435600"/>
            <a:ext cx="1314673" cy="123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604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/>
              <a:t>Choisir un sujet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533526"/>
            <a:ext cx="8638967" cy="4686520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 b="1" dirty="0">
                <a:ea typeface="MS PGothic"/>
              </a:rPr>
              <a:t>4) </a:t>
            </a:r>
            <a:r>
              <a:rPr lang="fr-CA" sz="2000" b="1" dirty="0">
                <a:ea typeface="MS PGothic"/>
              </a:rPr>
              <a:t>Accès aux programmes sociaux</a:t>
            </a:r>
            <a:endParaRPr lang="fr-CA" sz="2000" b="1" dirty="0"/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 b="1" dirty="0">
              <a:ea typeface="MS PGothic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>
                <a:ea typeface="MS PGothic"/>
              </a:rPr>
              <a:t>Il y a des programmes sociaux qui sont mis en place pour aider les gens dans tous les domaines de leur vie</a:t>
            </a:r>
            <a:r>
              <a:rPr lang="en-US" sz="2000" dirty="0">
                <a:ea typeface="MS PGothic"/>
              </a:rPr>
              <a:t>. </a:t>
            </a:r>
            <a:r>
              <a:rPr lang="fr-CA" sz="2000" dirty="0">
                <a:ea typeface="MS PGothic"/>
              </a:rPr>
              <a:t>Ceci inclut l’assurance chômage, l’assurance invalidité et les programmes subventionnés. </a:t>
            </a:r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>
                <a:ea typeface="MS PGothic"/>
              </a:rPr>
              <a:t>Est-ce que tout le monde peut avoir accès à ces programmes</a:t>
            </a:r>
            <a:r>
              <a:rPr lang="en-US" sz="2000" dirty="0">
                <a:ea typeface="MS PGothic"/>
              </a:rPr>
              <a:t>?</a:t>
            </a:r>
          </a:p>
          <a:p>
            <a:pPr marL="0" indent="0">
              <a:lnSpc>
                <a:spcPts val="2400"/>
              </a:lnSpc>
              <a:buNone/>
            </a:pPr>
            <a:r>
              <a:rPr lang="fr-CA" sz="2000" dirty="0">
                <a:ea typeface="MS PGothic"/>
              </a:rPr>
              <a:t>Comment la stigmatisation sociale peut-elle affecter l’accès à ces programmes pour certaines personnes?</a:t>
            </a:r>
            <a:endParaRPr lang="fr-CA" sz="2000" dirty="0"/>
          </a:p>
          <a:p>
            <a:pPr marL="342900" indent="-342900">
              <a:lnSpc>
                <a:spcPts val="25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2" descr="Arrow&#10;&#10;Description automatically generated">
            <a:extLst>
              <a:ext uri="{FF2B5EF4-FFF2-40B4-BE49-F238E27FC236}">
                <a16:creationId xmlns:a16="http://schemas.microsoft.com/office/drawing/2014/main" id="{0CD58CEC-8452-3292-C15F-8AF60F34195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93929" y="5362498"/>
            <a:ext cx="1353920" cy="130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82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ca0e2f-16d9-4d6a-8327-7fd70d55969c" xsi:nil="true"/>
    <lcf76f155ced4ddcb4097134ff3c332f xmlns="f6493094-0435-4eae-a32c-76983131fc0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437780-476B-4228-A99E-4D68CDC634CB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C66DA43-B61A-40E8-882A-D138A0BAFF73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1bca0e2f-16d9-4d6a-8327-7fd70d55969c"/>
    <ds:schemaRef ds:uri="f6493094-0435-4eae-a32c-76983131fc0f"/>
  </ds:schemaRefs>
</ds:datastoreItem>
</file>

<file path=customXml/itemProps3.xml><?xml version="1.0" encoding="utf-8"?>
<ds:datastoreItem xmlns:ds="http://schemas.openxmlformats.org/officeDocument/2006/customXml" ds:itemID="{92D786BD-C8F8-420C-899E-35E1824C2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594</Words>
  <Application>Microsoft Office PowerPoint</Application>
  <PresentationFormat>On-screen Show (4:3)</PresentationFormat>
  <Paragraphs>51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Office Theme</vt:lpstr>
      <vt:lpstr>Projet de recherche libre </vt:lpstr>
      <vt:lpstr>Remarque spéciale à l’intention du personnel enseignant</vt:lpstr>
      <vt:lpstr>Les élèves apprendront…</vt:lpstr>
      <vt:lpstr>Accès à l’égalité des chances?</vt:lpstr>
      <vt:lpstr>Activité « pensez-y-bien »</vt:lpstr>
      <vt:lpstr>Choisir un sujet</vt:lpstr>
      <vt:lpstr>Choisir un sujet</vt:lpstr>
      <vt:lpstr>Choisir un sujet</vt:lpstr>
      <vt:lpstr>Choisir un sujet</vt:lpstr>
      <vt:lpstr>Prenez plaisir à faire vos recherches!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97</cp:revision>
  <dcterms:created xsi:type="dcterms:W3CDTF">2022-10-11T17:50:28Z</dcterms:created>
  <dcterms:modified xsi:type="dcterms:W3CDTF">2023-04-13T16:11:13Z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0x0101006F7E63EF2496EC4A8317235C224509C7</vt:lpwstr>
  </property>
  <property fmtid="{D5CDD505-2E9C-101B-9397-08002B2CF9AE}" pid="3" name="MediaServiceImageTags">
    <vt:lpwstr/>
  </property>
</Properties>
</file>