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892" r:id="rId5"/>
  </p:sldMasterIdLst>
  <p:notesMasterIdLst>
    <p:notesMasterId r:id="rId22"/>
  </p:notesMasterIdLst>
  <p:handoutMasterIdLst>
    <p:handoutMasterId r:id="rId23"/>
  </p:handoutMasterIdLst>
  <p:sldIdLst>
    <p:sldId id="302" r:id="rId6"/>
    <p:sldId id="27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6" r:id="rId19"/>
    <p:sldId id="317" r:id="rId20"/>
    <p:sldId id="318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NCqbIxiPIp9dImWpsxYXCg==" hashData="/Y2OjwofOUSmKnNO7VHBfcZUgeyXuK/f+1yTgVTlFxNGA/dI9t+I/o8OmOmhW8kufMXbgM4yi23z3L0NdR76y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954"/>
    <a:srgbClr val="FDCE3A"/>
    <a:srgbClr val="98BF1E"/>
    <a:srgbClr val="477E27"/>
    <a:srgbClr val="5C4A89"/>
    <a:srgbClr val="003E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71EFAF-215E-4F06-B331-799E1929E395}" v="1" dt="2023-04-03T17:55:25.4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1460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9495D4-AEC1-44CC-876E-4AF530B265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8FBB7-FDB5-4623-B9FE-64001DA93A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2C2C782-B009-4CCF-A3FF-4524DEEEDA32}" type="datetimeFigureOut">
              <a:rPr lang="en-US"/>
              <a:pPr>
                <a:defRPr/>
              </a:pPr>
              <a:t>4/3/2023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818AA-55B8-488A-84EB-BD1F897251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BC563D-D661-43E1-B327-1C8E387430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AC7960-17DD-4183-9673-25EA59BC59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C0CD097-99D6-44F0-8D58-7C302EFBFA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35DE2AF-BB9B-47E5-91EB-E12202C4A0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A06F05BA-3762-4E31-9B07-23595465C0C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4ED3AFCF-F459-436C-9A70-562B6B0082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0FD2C517-4B84-4DE0-BAA4-899F817A977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FECFCB27-DD45-43E5-9C69-9B5D946E57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09075F-1A24-4A34-8121-5E10FB5370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9075F-1A24-4A34-8121-5E10FB53706A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journalducoin.com/analyses/cryptomonnaies-danger-banque-des-banques-mnbc/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1aFUVTKeLU" TargetMode="External"/><Relationship Id="rId2" Type="http://schemas.openxmlformats.org/officeDocument/2006/relationships/hyperlink" Target="https://www.youtube.com/watch?v=yiYyOw_LcXw&amp;t=153s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fr-CA" alt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Introduction à la cryptomonnaie et aux portefeuilles</a:t>
            </a: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/>
            <a:r>
              <a:rPr lang="fr-CA" sz="2400">
                <a:solidFill>
                  <a:schemeClr val="bg1"/>
                </a:solidFill>
              </a:rPr>
              <a:t>À partir de la 10</a:t>
            </a:r>
            <a:r>
              <a:rPr lang="fr-CA" sz="2400" baseline="30000">
                <a:solidFill>
                  <a:schemeClr val="bg1"/>
                </a:solidFill>
              </a:rPr>
              <a:t>e</a:t>
            </a:r>
            <a:r>
              <a:rPr lang="fr-CA" sz="2400">
                <a:solidFill>
                  <a:schemeClr val="bg1"/>
                </a:solidFill>
              </a:rPr>
              <a:t> année</a:t>
            </a:r>
          </a:p>
        </p:txBody>
      </p:sp>
    </p:spTree>
    <p:extLst>
      <p:ext uri="{BB962C8B-B14F-4D97-AF65-F5344CB8AC3E}">
        <p14:creationId xmlns:p14="http://schemas.microsoft.com/office/powerpoint/2010/main" val="3044660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>
            <a:noAutofit/>
          </a:bodyPr>
          <a:lstStyle/>
          <a:p>
            <a:pPr eaLnBrk="1" hangingPunct="1"/>
            <a:r>
              <a:rPr lang="fr-CA" sz="3600">
                <a:solidFill>
                  <a:schemeClr val="bg2"/>
                </a:solidFill>
                <a:ea typeface="MS PGothic"/>
              </a:rPr>
              <a:t>Remarque spéciale à l’intention du personnel enseignant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AB090C-D7A0-1742-86F3-6D341B66C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439" y="1630682"/>
            <a:ext cx="5761122" cy="47730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793" y="626526"/>
            <a:ext cx="8638967" cy="1325563"/>
          </a:xfrm>
        </p:spPr>
        <p:txBody>
          <a:bodyPr>
            <a:normAutofit/>
          </a:bodyPr>
          <a:lstStyle/>
          <a:p>
            <a:r>
              <a:rPr lang="en-US" sz="3600"/>
              <a:t>Les </a:t>
            </a:r>
            <a:r>
              <a:rPr lang="fr-CA" sz="3600"/>
              <a:t>élèves apprendront</a:t>
            </a:r>
            <a:r>
              <a:rPr lang="en-US" sz="3600"/>
              <a:t>: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9047" y="1952089"/>
            <a:ext cx="8551326" cy="4267957"/>
          </a:xfrm>
        </p:spPr>
        <p:txBody>
          <a:bodyPr>
            <a:normAutofit/>
          </a:bodyPr>
          <a:lstStyle/>
          <a:p>
            <a:pPr>
              <a:lnSpc>
                <a:spcPts val="2400"/>
              </a:lnSpc>
              <a:spcBef>
                <a:spcPts val="600"/>
              </a:spcBef>
              <a:defRPr sz="2000"/>
            </a:pPr>
            <a:r>
              <a:rPr lang="en-US" sz="2000" err="1">
                <a:ea typeface="MS PGothic"/>
              </a:rPr>
              <a:t>Une</a:t>
            </a:r>
            <a:r>
              <a:rPr lang="en-US" sz="2000">
                <a:ea typeface="MS PGothic"/>
              </a:rPr>
              <a:t> introduction à la </a:t>
            </a:r>
            <a:r>
              <a:rPr lang="fr-CA" sz="2000">
                <a:ea typeface="MS PGothic"/>
              </a:rPr>
              <a:t>cryptomonnaie</a:t>
            </a:r>
            <a:r>
              <a:rPr lang="en-US" sz="2000">
                <a:ea typeface="MS PGothic"/>
              </a:rPr>
              <a:t> </a:t>
            </a:r>
          </a:p>
          <a:p>
            <a:pPr>
              <a:lnSpc>
                <a:spcPts val="2400"/>
              </a:lnSpc>
              <a:spcBef>
                <a:spcPts val="600"/>
              </a:spcBef>
              <a:defRPr sz="2000"/>
            </a:pPr>
            <a:r>
              <a:rPr lang="en-US" sz="2000">
                <a:ea typeface="MS PGothic"/>
              </a:rPr>
              <a:t>Les </a:t>
            </a:r>
            <a:r>
              <a:rPr lang="fr-CA" sz="2000">
                <a:ea typeface="MS PGothic"/>
              </a:rPr>
              <a:t>différents types de cryptomonnaie</a:t>
            </a:r>
          </a:p>
          <a:p>
            <a:pPr>
              <a:lnSpc>
                <a:spcPts val="2400"/>
              </a:lnSpc>
              <a:spcBef>
                <a:spcPts val="600"/>
              </a:spcBef>
              <a:defRPr sz="2000"/>
            </a:pPr>
            <a:r>
              <a:rPr lang="en-US" sz="2000">
                <a:ea typeface="MS PGothic"/>
              </a:rPr>
              <a:t>Les </a:t>
            </a:r>
            <a:r>
              <a:rPr lang="fr-CA" sz="2000">
                <a:ea typeface="MS PGothic"/>
              </a:rPr>
              <a:t>avantages </a:t>
            </a:r>
            <a:r>
              <a:rPr lang="en-US" sz="2000">
                <a:ea typeface="MS PGothic"/>
              </a:rPr>
              <a:t>de la </a:t>
            </a:r>
            <a:r>
              <a:rPr lang="fr-CA" sz="2000">
                <a:ea typeface="MS PGothic"/>
              </a:rPr>
              <a:t>cryptomonnaie</a:t>
            </a:r>
            <a:endParaRPr lang="en-US" sz="2000"/>
          </a:p>
          <a:p>
            <a:pPr>
              <a:lnSpc>
                <a:spcPts val="2400"/>
              </a:lnSpc>
              <a:spcBef>
                <a:spcPts val="600"/>
              </a:spcBef>
              <a:defRPr sz="2000"/>
            </a:pPr>
            <a:r>
              <a:rPr lang="en-US" sz="2000">
                <a:ea typeface="MS PGothic"/>
              </a:rPr>
              <a:t>Les </a:t>
            </a:r>
            <a:r>
              <a:rPr lang="en-US" sz="2000" err="1">
                <a:ea typeface="MS PGothic"/>
              </a:rPr>
              <a:t>risques</a:t>
            </a:r>
            <a:r>
              <a:rPr lang="en-US" sz="2000">
                <a:ea typeface="MS PGothic"/>
              </a:rPr>
              <a:t> de la </a:t>
            </a:r>
            <a:r>
              <a:rPr lang="fr-CA" sz="2000">
                <a:ea typeface="MS PGothic"/>
              </a:rPr>
              <a:t>cryptomonnaie</a:t>
            </a:r>
            <a:endParaRPr lang="en-US" sz="2000"/>
          </a:p>
          <a:p>
            <a:pPr>
              <a:lnSpc>
                <a:spcPts val="2400"/>
              </a:lnSpc>
              <a:spcBef>
                <a:spcPts val="600"/>
              </a:spcBef>
              <a:defRPr sz="2000"/>
            </a:pPr>
            <a:r>
              <a:rPr lang="en-US" sz="2000">
                <a:ea typeface="MS PGothic"/>
              </a:rPr>
              <a:t>Comment </a:t>
            </a:r>
            <a:r>
              <a:rPr lang="fr-CA" sz="2000">
                <a:ea typeface="MS PGothic"/>
              </a:rPr>
              <a:t>créer un portefeuille </a:t>
            </a:r>
            <a:endParaRPr lang="fr-CA" sz="2000"/>
          </a:p>
          <a:p>
            <a:pPr>
              <a:lnSpc>
                <a:spcPts val="2400"/>
              </a:lnSpc>
              <a:spcBef>
                <a:spcPts val="600"/>
              </a:spcBef>
              <a:defRPr sz="2000"/>
            </a:pPr>
            <a:r>
              <a:rPr lang="en-US" sz="2000">
                <a:ea typeface="MS PGothic"/>
              </a:rPr>
              <a:t>Les </a:t>
            </a:r>
            <a:r>
              <a:rPr lang="fr-CA" sz="2000">
                <a:ea typeface="MS PGothic"/>
              </a:rPr>
              <a:t>différents types de portefeuille</a:t>
            </a:r>
            <a:endParaRPr lang="en-US" sz="2000"/>
          </a:p>
          <a:p>
            <a:pPr marL="342900" indent="-342900">
              <a:lnSpc>
                <a:spcPts val="2500"/>
              </a:lnSpc>
            </a:pP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4" name="Picture 2" descr="Icon&#10;&#10;Description automatically generated">
            <a:extLst>
              <a:ext uri="{FF2B5EF4-FFF2-40B4-BE49-F238E27FC236}">
                <a16:creationId xmlns:a16="http://schemas.microsoft.com/office/drawing/2014/main" id="{0F639557-BACD-7A3D-5916-6B5C23A18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787" y="3772291"/>
            <a:ext cx="2070848" cy="2049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149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/>
              <a:t>Bienvenue dans l’univers de la cryptomonnaie</a:t>
            </a:r>
            <a:r>
              <a:rPr lang="en-US" sz="3600"/>
              <a:t>!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000">
                <a:ea typeface="MS PGothic"/>
              </a:rPr>
              <a:t>La</a:t>
            </a:r>
            <a:r>
              <a:rPr lang="en-US" sz="2000" b="1">
                <a:ea typeface="MS PGothic"/>
              </a:rPr>
              <a:t> </a:t>
            </a:r>
            <a:r>
              <a:rPr lang="fr-CA" sz="2000" b="1">
                <a:ea typeface="MS PGothic"/>
              </a:rPr>
              <a:t>cryptomonnaie </a:t>
            </a:r>
            <a:r>
              <a:rPr lang="fr-CA" sz="2000">
                <a:ea typeface="MS PGothic"/>
              </a:rPr>
              <a:t>est un nouvel</a:t>
            </a:r>
            <a:r>
              <a:rPr lang="fr-CA" sz="2000" b="1">
                <a:ea typeface="MS PGothic"/>
              </a:rPr>
              <a:t> actif </a:t>
            </a:r>
            <a:r>
              <a:rPr lang="fr-CA" sz="2000">
                <a:ea typeface="MS PGothic"/>
              </a:rPr>
              <a:t>que beaucoup d’entre vous, et même vos parents, n’ont jamais utilisée!</a:t>
            </a:r>
          </a:p>
          <a:p>
            <a:pPr marL="0" indent="0" eaLnBrk="1" hangingPunct="1">
              <a:buNone/>
            </a:pPr>
            <a:endParaRPr lang="en-US" sz="2000"/>
          </a:p>
          <a:p>
            <a:pPr marL="0" indent="0">
              <a:buNone/>
            </a:pPr>
            <a:r>
              <a:rPr lang="en-US" sz="2000">
                <a:ea typeface="MS PGothic"/>
              </a:rPr>
              <a:t>Un </a:t>
            </a:r>
            <a:r>
              <a:rPr lang="fr-CA" sz="2000" b="1">
                <a:ea typeface="MS PGothic"/>
              </a:rPr>
              <a:t>actif</a:t>
            </a:r>
            <a:r>
              <a:rPr lang="fr-CA" sz="2000">
                <a:ea typeface="MS PGothic"/>
              </a:rPr>
              <a:t> est </a:t>
            </a:r>
            <a:r>
              <a:rPr lang="fr-CA" sz="2000" b="1">
                <a:ea typeface="MS PGothic"/>
              </a:rPr>
              <a:t>tout ce qui a de la valeur </a:t>
            </a:r>
            <a:r>
              <a:rPr lang="fr-CA" sz="2000">
                <a:ea typeface="MS PGothic"/>
              </a:rPr>
              <a:t>ou </a:t>
            </a:r>
            <a:r>
              <a:rPr lang="fr-CA" sz="2000">
                <a:solidFill>
                  <a:schemeClr val="tx1"/>
                </a:solidFill>
                <a:ea typeface="MS PGothic"/>
              </a:rPr>
              <a:t>qui</a:t>
            </a:r>
            <a:r>
              <a:rPr lang="fr-CA" sz="2000">
                <a:solidFill>
                  <a:srgbClr val="FF0000"/>
                </a:solidFill>
                <a:ea typeface="MS PGothic"/>
              </a:rPr>
              <a:t> </a:t>
            </a:r>
            <a:r>
              <a:rPr lang="fr-CA" sz="2000" b="1">
                <a:ea typeface="MS PGothic"/>
              </a:rPr>
              <a:t>vaut de l’argent</a:t>
            </a:r>
            <a:r>
              <a:rPr lang="en-US" sz="2000" b="1">
                <a:ea typeface="MS PGothic"/>
              </a:rPr>
              <a:t>.</a:t>
            </a:r>
          </a:p>
          <a:p>
            <a:pPr marL="0" indent="0">
              <a:buNone/>
            </a:pPr>
            <a:endParaRPr lang="en-US" sz="2000">
              <a:ea typeface="MS PGothic"/>
            </a:endParaRPr>
          </a:p>
          <a:p>
            <a:pPr marL="0" indent="0">
              <a:buNone/>
            </a:pPr>
            <a:r>
              <a:rPr lang="en-US" sz="2000">
                <a:ea typeface="MS PGothic"/>
              </a:rPr>
              <a:t>La </a:t>
            </a:r>
            <a:r>
              <a:rPr lang="fr-CA" sz="2000">
                <a:ea typeface="MS PGothic"/>
              </a:rPr>
              <a:t>cryptomonnaie offre beaucoup d’avantages potentiels mais aussi des risques. </a:t>
            </a:r>
          </a:p>
          <a:p>
            <a:pPr marL="342900" indent="-342900">
              <a:lnSpc>
                <a:spcPts val="2500"/>
              </a:lnSpc>
            </a:pP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4" name="Picture 2" descr="Icon&#10;&#10;Description automatically generated">
            <a:extLst>
              <a:ext uri="{FF2B5EF4-FFF2-40B4-BE49-F238E27FC236}">
                <a16:creationId xmlns:a16="http://schemas.microsoft.com/office/drawing/2014/main" id="{DFBA69FD-DE4B-C7BD-9CD8-2AC74431E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912" y="4531360"/>
            <a:ext cx="2009953" cy="1961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027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/>
              <a:t>Bienvenue dans l’univers de la cryptomonnaie</a:t>
            </a:r>
            <a:r>
              <a:rPr lang="en-US" sz="3600"/>
              <a:t>!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457200" indent="-457200" eaLnBrk="1" hangingPunct="1">
              <a:buNone/>
            </a:pPr>
            <a:r>
              <a:rPr lang="en-US" sz="2000" b="1">
                <a:ea typeface="MS PGothic"/>
              </a:rPr>
              <a:t>1. La </a:t>
            </a:r>
            <a:r>
              <a:rPr lang="fr-CA" sz="2000" b="1">
                <a:solidFill>
                  <a:schemeClr val="accent1"/>
                </a:solidFill>
                <a:ea typeface="MS PGothic"/>
              </a:rPr>
              <a:t>cryptomonnaie</a:t>
            </a:r>
            <a:r>
              <a:rPr lang="fr-CA" sz="2000" b="1">
                <a:ea typeface="MS PGothic"/>
              </a:rPr>
              <a:t> (ou simplement </a:t>
            </a:r>
            <a:r>
              <a:rPr lang="fr-CA" sz="2000" b="1">
                <a:solidFill>
                  <a:schemeClr val="accent1"/>
                </a:solidFill>
                <a:ea typeface="MS PGothic"/>
              </a:rPr>
              <a:t>crypto</a:t>
            </a:r>
            <a:r>
              <a:rPr lang="fr-CA" sz="2000" b="1">
                <a:ea typeface="MS PGothic"/>
              </a:rPr>
              <a:t>) est un nouvel actif numérique que très peu de gens utilisent dans le monde</a:t>
            </a:r>
            <a:r>
              <a:rPr lang="en-US" sz="2000" b="1">
                <a:ea typeface="MS PGothic"/>
              </a:rPr>
              <a:t>.</a:t>
            </a:r>
            <a:endParaRPr lang="en-US" sz="2000" b="1"/>
          </a:p>
          <a:p>
            <a:pPr marL="0" indent="0" eaLnBrk="1" hangingPunct="1">
              <a:buNone/>
            </a:pPr>
            <a:endParaRPr lang="en-US" sz="2000">
              <a:ea typeface="MS PGothic"/>
            </a:endParaRPr>
          </a:p>
          <a:p>
            <a:pPr marL="0" indent="0" eaLnBrk="1" hangingPunct="1">
              <a:buNone/>
            </a:pPr>
            <a:r>
              <a:rPr lang="fr-CA" sz="2000">
                <a:ea typeface="MS PGothic"/>
              </a:rPr>
              <a:t>Pensez-y: combien de gens connaissez-vous qui l’utilisent quotidiennement , ou même qui en possèdent</a:t>
            </a:r>
            <a:r>
              <a:rPr lang="en-US" sz="2000">
                <a:ea typeface="MS PGothic"/>
              </a:rPr>
              <a:t>? </a:t>
            </a:r>
          </a:p>
          <a:p>
            <a:pPr marL="0" indent="0" eaLnBrk="1" hangingPunct="1">
              <a:buNone/>
            </a:pPr>
            <a:endParaRPr lang="en-US" sz="2000">
              <a:ea typeface="MS PGothic"/>
            </a:endParaRPr>
          </a:p>
          <a:p>
            <a:pPr marL="0" indent="0" eaLnBrk="1" hangingPunct="1">
              <a:buNone/>
            </a:pPr>
            <a:r>
              <a:rPr lang="fr-CA" sz="2000">
                <a:ea typeface="MS PGothic"/>
              </a:rPr>
              <a:t>En tant que nouvel utilisateur, vous en êtes qu’au début d’une nouvelle technologie </a:t>
            </a:r>
            <a:r>
              <a:rPr lang="en-US" sz="2000">
                <a:ea typeface="MS PGothic"/>
              </a:rPr>
              <a:t>.</a:t>
            </a:r>
          </a:p>
          <a:p>
            <a:pPr marL="342900" indent="-342900">
              <a:lnSpc>
                <a:spcPts val="2500"/>
              </a:lnSpc>
            </a:pP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5" name="Picture 3" descr="Icon&#10;&#10;Description automatically generated">
            <a:extLst>
              <a:ext uri="{FF2B5EF4-FFF2-40B4-BE49-F238E27FC236}">
                <a16:creationId xmlns:a16="http://schemas.microsoft.com/office/drawing/2014/main" id="{196EEEAA-57BA-F5D2-83FC-6CF33C18F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7967" y="4712645"/>
            <a:ext cx="1765843" cy="195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870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/>
              <a:t>Bienvenue dans l’univers de la cryptomonnaie</a:t>
            </a:r>
            <a:r>
              <a:rPr lang="en-US" sz="3600"/>
              <a:t>!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000" b="1">
                <a:ea typeface="MS PGothic"/>
              </a:rPr>
              <a:t>2) </a:t>
            </a:r>
            <a:r>
              <a:rPr lang="fr-CA" altLang="en-US" sz="2000" b="1">
                <a:solidFill>
                  <a:schemeClr val="tx1"/>
                </a:solidFill>
                <a:ea typeface="MS PGothic"/>
              </a:rPr>
              <a:t>Pas </a:t>
            </a:r>
            <a:r>
              <a:rPr lang="fr-CA" altLang="en-US" sz="2000" b="1">
                <a:ea typeface="MS PGothic"/>
              </a:rPr>
              <a:t>besoin </a:t>
            </a:r>
            <a:r>
              <a:rPr lang="fr-CA" altLang="en-US" sz="2000" b="1">
                <a:solidFill>
                  <a:schemeClr val="tx1"/>
                </a:solidFill>
                <a:ea typeface="MS PGothic"/>
              </a:rPr>
              <a:t>d’une</a:t>
            </a:r>
            <a:r>
              <a:rPr lang="fr-CA" altLang="en-US" sz="2000" b="1">
                <a:ea typeface="MS PGothic"/>
              </a:rPr>
              <a:t> banque</a:t>
            </a:r>
            <a:r>
              <a:rPr lang="en-US" altLang="en-US" sz="2000" b="1">
                <a:ea typeface="MS PGothic"/>
              </a:rPr>
              <a:t>!</a:t>
            </a:r>
            <a:endParaRPr lang="en-US" altLang="en-US" sz="2000" b="1"/>
          </a:p>
          <a:p>
            <a:pPr marL="0" indent="0">
              <a:buNone/>
            </a:pPr>
            <a:endParaRPr lang="en-US" altLang="en-US" sz="2000"/>
          </a:p>
          <a:p>
            <a:pPr marL="0" indent="0">
              <a:buNone/>
            </a:pPr>
            <a:r>
              <a:rPr lang="fr-CA" altLang="en-US" sz="2000">
                <a:ea typeface="MS PGothic"/>
              </a:rPr>
              <a:t>Bien des gens n’ont pas accès à un compte bancaire pour plusieurs raisons:</a:t>
            </a:r>
            <a:endParaRPr lang="fr-CA" altLang="en-US" sz="2000"/>
          </a:p>
          <a:p>
            <a:pPr>
              <a:buFont typeface="Arial"/>
              <a:buChar char="•"/>
            </a:pPr>
            <a:r>
              <a:rPr lang="fr-CA" altLang="en-US" sz="2000">
                <a:ea typeface="MS PGothic"/>
              </a:rPr>
              <a:t>Ils sont trop jeunes</a:t>
            </a:r>
            <a:r>
              <a:rPr lang="en-US" altLang="en-US" sz="2000">
                <a:ea typeface="MS PGothic"/>
              </a:rPr>
              <a:t> </a:t>
            </a:r>
            <a:endParaRPr lang="en-US" altLang="en-US" sz="2000"/>
          </a:p>
          <a:p>
            <a:pPr>
              <a:buFont typeface="Arial"/>
              <a:buChar char="•"/>
            </a:pPr>
            <a:r>
              <a:rPr lang="fr-CA" altLang="en-US" sz="2000">
                <a:ea typeface="MS PGothic"/>
              </a:rPr>
              <a:t>Ils n’ont pas les pièces d’identité </a:t>
            </a:r>
            <a:r>
              <a:rPr lang="fr-CA" altLang="en-US" sz="2000">
                <a:solidFill>
                  <a:schemeClr val="tx1"/>
                </a:solidFill>
                <a:ea typeface="MS PGothic"/>
              </a:rPr>
              <a:t>nécessaires </a:t>
            </a:r>
            <a:endParaRPr lang="fr-CA" altLang="en-US" sz="2000">
              <a:solidFill>
                <a:schemeClr val="tx1"/>
              </a:solidFill>
            </a:endParaRPr>
          </a:p>
          <a:p>
            <a:pPr>
              <a:buFont typeface="Arial"/>
              <a:buChar char="•"/>
            </a:pPr>
            <a:r>
              <a:rPr lang="fr-CA" altLang="en-US" sz="2000">
                <a:ea typeface="MS PGothic"/>
              </a:rPr>
              <a:t>L’accès à une banque est difficile à cause de la distance</a:t>
            </a:r>
            <a:r>
              <a:rPr lang="en-US" altLang="en-US" sz="2000">
                <a:ea typeface="MS PGothic"/>
              </a:rPr>
              <a:t>.</a:t>
            </a:r>
          </a:p>
          <a:p>
            <a:pPr>
              <a:buNone/>
            </a:pPr>
            <a:endParaRPr lang="en-US" altLang="en-US" sz="2000"/>
          </a:p>
          <a:p>
            <a:pPr marL="0" indent="0">
              <a:buNone/>
            </a:pPr>
            <a:r>
              <a:rPr lang="fr-CA" altLang="en-US" sz="2000"/>
              <a:t>Tout ce dont vous avez besoin pour la cryptomonnaie est une connexion internet . </a:t>
            </a:r>
          </a:p>
          <a:p>
            <a:pPr marL="342900" indent="-342900">
              <a:lnSpc>
                <a:spcPts val="2500"/>
              </a:lnSpc>
            </a:pP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4" name="Picture 2" descr="Icon&#10;&#10;Description automatically generated">
            <a:extLst>
              <a:ext uri="{FF2B5EF4-FFF2-40B4-BE49-F238E27FC236}">
                <a16:creationId xmlns:a16="http://schemas.microsoft.com/office/drawing/2014/main" id="{E57C7D36-A53A-7F7F-70C9-C42FA129F0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9292" y="5426060"/>
            <a:ext cx="1323194" cy="105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399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/>
              <a:t>Bienvenue dans l’univers de la cryptomonnaie</a:t>
            </a:r>
            <a:r>
              <a:rPr lang="en-US" sz="3600"/>
              <a:t>!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000" b="1">
                <a:ea typeface="MS PGothic"/>
              </a:rPr>
              <a:t>3)  </a:t>
            </a:r>
            <a:r>
              <a:rPr lang="fr-CA" altLang="en-US" sz="2000" b="1">
                <a:ea typeface="MS PGothic"/>
              </a:rPr>
              <a:t>Il y a des opportunités d’emplois à venir</a:t>
            </a:r>
            <a:r>
              <a:rPr lang="en-US" altLang="en-US" sz="2000" b="1">
                <a:ea typeface="MS PGothic"/>
              </a:rPr>
              <a:t>!</a:t>
            </a:r>
          </a:p>
          <a:p>
            <a:pPr marL="0" indent="0">
              <a:buNone/>
            </a:pPr>
            <a:endParaRPr lang="en-US" altLang="en-US" sz="2000"/>
          </a:p>
          <a:p>
            <a:pPr marL="0" indent="0">
              <a:buNone/>
            </a:pPr>
            <a:r>
              <a:rPr lang="fr-CA" altLang="en-US" sz="2000">
                <a:ea typeface="MS PGothic"/>
              </a:rPr>
              <a:t>Il y a une grande variété d’emplois reliés  à la crypto qui s’offrent  à vous et très peu de gens qualifiés pour </a:t>
            </a:r>
            <a:r>
              <a:rPr lang="fr-CA" altLang="en-US" sz="2000">
                <a:solidFill>
                  <a:srgbClr val="FF0000"/>
                </a:solidFill>
                <a:ea typeface="MS PGothic"/>
              </a:rPr>
              <a:t> </a:t>
            </a:r>
            <a:r>
              <a:rPr lang="fr-CA" altLang="en-US" sz="2000">
                <a:solidFill>
                  <a:schemeClr val="tx1"/>
                </a:solidFill>
                <a:ea typeface="MS PGothic"/>
              </a:rPr>
              <a:t>ces emplois.  Si vous commencez tôt , vous ferez partie des privilégiés !</a:t>
            </a:r>
          </a:p>
          <a:p>
            <a:pPr marL="0" indent="0">
              <a:buNone/>
            </a:pPr>
            <a:endParaRPr lang="fr-CA" altLang="en-US" sz="2000">
              <a:ea typeface="MS PGothic"/>
            </a:endParaRPr>
          </a:p>
          <a:p>
            <a:pPr marL="0" indent="0">
              <a:buNone/>
            </a:pPr>
            <a:r>
              <a:rPr lang="fr-CA" altLang="en-US" sz="2000">
                <a:ea typeface="MS PGothic"/>
              </a:rPr>
              <a:t>Vous pouvez aussi travailler n’importe où  dans le monde car ces entreprises embauchent  des télétravailleurs</a:t>
            </a:r>
            <a:r>
              <a:rPr lang="en-US" altLang="en-US" sz="2000">
                <a:ea typeface="MS PGothic"/>
              </a:rPr>
              <a:t>.</a:t>
            </a:r>
          </a:p>
        </p:txBody>
      </p:sp>
      <p:pic>
        <p:nvPicPr>
          <p:cNvPr id="5" name="Picture 2" descr="Icon&#10;&#10;Description automatically generated">
            <a:extLst>
              <a:ext uri="{FF2B5EF4-FFF2-40B4-BE49-F238E27FC236}">
                <a16:creationId xmlns:a16="http://schemas.microsoft.com/office/drawing/2014/main" id="{842DBEC7-9C75-4A11-048C-8FDEFAFE84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0889" y="4943873"/>
            <a:ext cx="1913813" cy="169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817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DANGER, DANGER! </a:t>
            </a:r>
            <a:r>
              <a:rPr lang="en-US" sz="3600" err="1"/>
              <a:t>Risques</a:t>
            </a:r>
            <a:r>
              <a:rPr lang="en-US" sz="3600"/>
              <a:t> à </a:t>
            </a:r>
            <a:r>
              <a:rPr lang="en-US" sz="3600" err="1"/>
              <a:t>venir</a:t>
            </a:r>
            <a:r>
              <a:rPr lang="en-US" sz="3600"/>
              <a:t> 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04818"/>
            <a:ext cx="8638967" cy="5424755"/>
          </a:xfrm>
        </p:spPr>
        <p:txBody>
          <a:bodyPr>
            <a:normAutofit/>
          </a:bodyPr>
          <a:lstStyle/>
          <a:p>
            <a:pPr marL="0" indent="0">
              <a:lnSpc>
                <a:spcPts val="2600"/>
              </a:lnSpc>
              <a:buNone/>
            </a:pPr>
            <a:r>
              <a:rPr lang="fr-CA" altLang="en-US" sz="2000">
                <a:ea typeface="MS PGothic"/>
              </a:rPr>
              <a:t>La cryptomonnaie est </a:t>
            </a:r>
            <a:r>
              <a:rPr lang="fr-CA" altLang="en-US" sz="2000" b="1">
                <a:ea typeface="MS PGothic"/>
              </a:rPr>
              <a:t>très</a:t>
            </a:r>
            <a:r>
              <a:rPr lang="fr-CA" altLang="en-US" sz="2000">
                <a:ea typeface="MS PGothic"/>
              </a:rPr>
              <a:t> risquée.  C’est une monnaie très volatile et  bien des gens ont perdu  beaucoup d’argent en investissant  là-dedans. Il faut donc tenir compte de tous les risques  avant  </a:t>
            </a:r>
            <a:r>
              <a:rPr lang="fr-CA" altLang="en-US" sz="2000">
                <a:solidFill>
                  <a:schemeClr val="tx1"/>
                </a:solidFill>
                <a:ea typeface="MS PGothic"/>
              </a:rPr>
              <a:t>d’y investir.</a:t>
            </a:r>
            <a:endParaRPr lang="en-US" altLang="en-US" sz="2000">
              <a:solidFill>
                <a:schemeClr val="tx1"/>
              </a:solidFill>
              <a:ea typeface="MS PGothic"/>
            </a:endParaRPr>
          </a:p>
          <a:p>
            <a:pPr marL="0" indent="0">
              <a:lnSpc>
                <a:spcPts val="2600"/>
              </a:lnSpc>
              <a:buNone/>
            </a:pPr>
            <a:endParaRPr lang="en-US" altLang="en-US" sz="2000">
              <a:ea typeface="MS PGothic"/>
            </a:endParaRPr>
          </a:p>
          <a:p>
            <a:pPr marL="342265" indent="-304165">
              <a:lnSpc>
                <a:spcPts val="2600"/>
              </a:lnSpc>
              <a:buFont typeface="Arial"/>
              <a:buChar char="•"/>
            </a:pPr>
            <a:r>
              <a:rPr lang="fr-CA" altLang="en-US" sz="2000" b="1">
                <a:ea typeface="MS PGothic"/>
              </a:rPr>
              <a:t>Les hackers sont une réelle menace</a:t>
            </a:r>
            <a:r>
              <a:rPr lang="en-US" altLang="en-US" sz="2000" b="1">
                <a:ea typeface="MS PGothic"/>
              </a:rPr>
              <a:t>.</a:t>
            </a:r>
          </a:p>
          <a:p>
            <a:pPr marL="685165" lvl="1" indent="-285115">
              <a:lnSpc>
                <a:spcPts val="2600"/>
              </a:lnSpc>
              <a:buFont typeface="Arial"/>
              <a:buChar char="•"/>
            </a:pPr>
            <a:r>
              <a:rPr lang="fr-CA" altLang="en-US" sz="2000">
                <a:ea typeface="MS PGothic"/>
              </a:rPr>
              <a:t>Il est très facile d’être victime d’un hacker ou d’une tentative </a:t>
            </a:r>
            <a:r>
              <a:rPr lang="fr-CA" altLang="en-US" sz="2000">
                <a:solidFill>
                  <a:schemeClr val="tx1"/>
                </a:solidFill>
                <a:ea typeface="MS PGothic"/>
              </a:rPr>
              <a:t>de fraude.</a:t>
            </a:r>
          </a:p>
          <a:p>
            <a:pPr marL="685165" lvl="1" indent="-285115">
              <a:lnSpc>
                <a:spcPts val="2600"/>
              </a:lnSpc>
              <a:buFont typeface="Arial"/>
              <a:buChar char="•"/>
            </a:pPr>
            <a:r>
              <a:rPr lang="fr-CA" altLang="en-US" sz="2000"/>
              <a:t>Si vous vous faites pirater, vous perdrez votre argent  sans possibilité de la récupérer.</a:t>
            </a:r>
          </a:p>
          <a:p>
            <a:pPr marL="685165" lvl="1" indent="-285115">
              <a:lnSpc>
                <a:spcPts val="2600"/>
              </a:lnSpc>
              <a:buFont typeface="Arial"/>
              <a:buChar char="•"/>
            </a:pPr>
            <a:r>
              <a:rPr lang="fr-CA" altLang="en-US" sz="2000">
                <a:ea typeface="MS PGothic"/>
              </a:rPr>
              <a:t>En tant que jeune qui commence dans ce domaine,  le risque d’être victime d’un e fraude est encore plus grand.</a:t>
            </a:r>
            <a:endParaRPr lang="en-US" altLang="en-US" sz="2000">
              <a:ea typeface="MS PGothic"/>
            </a:endParaRPr>
          </a:p>
          <a:p>
            <a:pPr marL="342265" indent="-304165">
              <a:lnSpc>
                <a:spcPts val="2600"/>
              </a:lnSpc>
              <a:buFont typeface="Arial"/>
              <a:buChar char="•"/>
            </a:pPr>
            <a:r>
              <a:rPr lang="fr-CA" altLang="en-US" sz="2000" b="1" u="sng">
                <a:ea typeface="MS PGothic"/>
              </a:rPr>
              <a:t>Vous</a:t>
            </a:r>
            <a:r>
              <a:rPr lang="fr-CA" altLang="en-US" sz="2000" b="1">
                <a:ea typeface="MS PGothic"/>
              </a:rPr>
              <a:t> êtes responsable de votre propre sécurité </a:t>
            </a:r>
          </a:p>
          <a:p>
            <a:pPr marL="685165" lvl="1" indent="-285115">
              <a:lnSpc>
                <a:spcPts val="2600"/>
              </a:lnSpc>
              <a:buFont typeface="Arial"/>
              <a:buChar char="•"/>
            </a:pPr>
            <a:r>
              <a:rPr lang="fr-CA" altLang="en-US" sz="2000">
                <a:ea typeface="MS PGothic"/>
              </a:rPr>
              <a:t>Personne ne va vous protéger. Il n’y a aucune agence ou entreprise pour signaler les plaintes.</a:t>
            </a:r>
            <a:r>
              <a:rPr lang="en-US" altLang="en-US" sz="2000">
                <a:ea typeface="MS PGothic"/>
              </a:rPr>
              <a:t> </a:t>
            </a:r>
            <a:endParaRPr lang="en-US" altLang="en-US" sz="2000"/>
          </a:p>
          <a:p>
            <a:pPr marL="342900" indent="-342900">
              <a:lnSpc>
                <a:spcPts val="2500"/>
              </a:lnSpc>
            </a:pP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503F7C82-DD02-A271-AA4C-DC990ED04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1622" y="2364625"/>
            <a:ext cx="877080" cy="71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281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DANGER, DANGER! </a:t>
            </a:r>
            <a:r>
              <a:rPr lang="en-US" sz="3600" err="1"/>
              <a:t>Risque</a:t>
            </a:r>
            <a:r>
              <a:rPr lang="en-US" sz="3600"/>
              <a:t> à </a:t>
            </a:r>
            <a:r>
              <a:rPr lang="en-US" sz="3600" err="1"/>
              <a:t>venir</a:t>
            </a:r>
            <a:r>
              <a:rPr lang="en-US" sz="3600"/>
              <a:t> 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err="1">
                <a:ea typeface="+mn-lt"/>
                <a:cs typeface="+mn-lt"/>
              </a:rPr>
              <a:t>Lisez</a:t>
            </a:r>
            <a:r>
              <a:rPr lang="en-US" sz="2000">
                <a:ea typeface="+mn-lt"/>
                <a:cs typeface="+mn-lt"/>
              </a:rPr>
              <a:t> </a:t>
            </a:r>
            <a:r>
              <a:rPr lang="en-US" sz="2000" err="1">
                <a:ea typeface="+mn-lt"/>
                <a:cs typeface="+mn-lt"/>
              </a:rPr>
              <a:t>cet</a:t>
            </a:r>
            <a:r>
              <a:rPr lang="en-US" sz="2000">
                <a:ea typeface="+mn-lt"/>
                <a:cs typeface="+mn-lt"/>
              </a:rPr>
              <a:t> article: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2000">
                <a:ea typeface="+mn-lt"/>
                <a:cs typeface="+mn-lt"/>
                <a:hlinkClick r:id="rId2"/>
              </a:rPr>
              <a:t>Les </a:t>
            </a:r>
            <a:r>
              <a:rPr lang="en-US" sz="2000" err="1">
                <a:ea typeface="+mn-lt"/>
                <a:cs typeface="+mn-lt"/>
                <a:hlinkClick r:id="rId2"/>
              </a:rPr>
              <a:t>cryptomonnaies</a:t>
            </a:r>
            <a:r>
              <a:rPr lang="en-US" sz="2000">
                <a:ea typeface="+mn-lt"/>
                <a:cs typeface="+mn-lt"/>
                <a:hlinkClick r:id="rId2"/>
              </a:rPr>
              <a:t> </a:t>
            </a:r>
            <a:r>
              <a:rPr lang="en-US" sz="2000" err="1">
                <a:ea typeface="+mn-lt"/>
                <a:cs typeface="+mn-lt"/>
                <a:hlinkClick r:id="rId2"/>
              </a:rPr>
              <a:t>seraient-elles</a:t>
            </a:r>
            <a:r>
              <a:rPr lang="en-US" sz="2000">
                <a:ea typeface="+mn-lt"/>
                <a:cs typeface="+mn-lt"/>
                <a:hlinkClick r:id="rId2"/>
              </a:rPr>
              <a:t> un danger? La </a:t>
            </a:r>
            <a:r>
              <a:rPr lang="en-US" sz="2000" err="1">
                <a:ea typeface="+mn-lt"/>
                <a:cs typeface="+mn-lt"/>
                <a:hlinkClick r:id="rId2"/>
              </a:rPr>
              <a:t>banque</a:t>
            </a:r>
            <a:r>
              <a:rPr lang="en-US" sz="2000">
                <a:ea typeface="+mn-lt"/>
                <a:cs typeface="+mn-lt"/>
                <a:hlinkClick r:id="rId2"/>
              </a:rPr>
              <a:t> des </a:t>
            </a:r>
            <a:r>
              <a:rPr lang="en-US" sz="2000" err="1">
                <a:ea typeface="+mn-lt"/>
                <a:cs typeface="+mn-lt"/>
                <a:hlinkClick r:id="rId2"/>
              </a:rPr>
              <a:t>banques</a:t>
            </a:r>
            <a:r>
              <a:rPr lang="en-US" sz="2000">
                <a:ea typeface="+mn-lt"/>
                <a:cs typeface="+mn-lt"/>
                <a:hlinkClick r:id="rId2"/>
              </a:rPr>
              <a:t> </a:t>
            </a:r>
            <a:r>
              <a:rPr lang="en-US" sz="2000" err="1">
                <a:ea typeface="+mn-lt"/>
                <a:cs typeface="+mn-lt"/>
                <a:hlinkClick r:id="rId2"/>
              </a:rPr>
              <a:t>exige</a:t>
            </a:r>
            <a:r>
              <a:rPr lang="en-US" sz="2000">
                <a:ea typeface="+mn-lt"/>
                <a:cs typeface="+mn-lt"/>
                <a:hlinkClick r:id="rId2"/>
              </a:rPr>
              <a:t> des MNBC</a:t>
            </a:r>
            <a:endParaRPr lang="en-US" sz="2000">
              <a:ea typeface="+mn-lt"/>
              <a:cs typeface="+mn-lt"/>
            </a:endParaRPr>
          </a:p>
          <a:p>
            <a:pPr marL="0" indent="0">
              <a:buNone/>
            </a:pP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5" name="Picture 3" descr="Icon&#10;&#10;Description automatically generated">
            <a:extLst>
              <a:ext uri="{FF2B5EF4-FFF2-40B4-BE49-F238E27FC236}">
                <a16:creationId xmlns:a16="http://schemas.microsoft.com/office/drawing/2014/main" id="{BEDF3EA2-7962-57E8-1D95-3A8B434FD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9355" y="3273840"/>
            <a:ext cx="2298413" cy="248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781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DANGER, DANGER! </a:t>
            </a:r>
            <a:r>
              <a:rPr lang="fr-CA" sz="3600"/>
              <a:t>Risque</a:t>
            </a:r>
            <a:r>
              <a:rPr lang="en-US" sz="3600"/>
              <a:t> à </a:t>
            </a:r>
            <a:r>
              <a:rPr lang="en-US" sz="3600" err="1"/>
              <a:t>venir</a:t>
            </a:r>
            <a:r>
              <a:rPr lang="en-US" sz="3600"/>
              <a:t> 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00719"/>
            <a:ext cx="8638967" cy="4319327"/>
          </a:xfrm>
        </p:spPr>
        <p:txBody>
          <a:bodyPr>
            <a:normAutofit/>
          </a:bodyPr>
          <a:lstStyle/>
          <a:p>
            <a:pPr marL="0" indent="0">
              <a:lnSpc>
                <a:spcPts val="2600"/>
              </a:lnSpc>
              <a:buNone/>
            </a:pPr>
            <a:r>
              <a:rPr lang="fr-CA" altLang="en-US" sz="2000">
                <a:ea typeface="MS PGothic"/>
              </a:rPr>
              <a:t>Il y a différents types de cryptomonnaie. Un acheteur peut choisir celui  qu’il veut. Le plus ancien et le plus connu est le Bitcoin. </a:t>
            </a:r>
            <a:endParaRPr lang="fr-CA" sz="2000"/>
          </a:p>
          <a:p>
            <a:pPr marL="0" indent="0">
              <a:lnSpc>
                <a:spcPts val="2600"/>
              </a:lnSpc>
              <a:buNone/>
            </a:pPr>
            <a:r>
              <a:rPr lang="fr-CA" altLang="en-US" sz="2000">
                <a:ea typeface="MS PGothic"/>
              </a:rPr>
              <a:t>Voici quelques exemples </a:t>
            </a:r>
            <a:r>
              <a:rPr lang="en-US" altLang="en-US" sz="2000">
                <a:ea typeface="MS PGothic"/>
              </a:rPr>
              <a:t>:</a:t>
            </a:r>
          </a:p>
          <a:p>
            <a:pPr marL="0" indent="0">
              <a:lnSpc>
                <a:spcPts val="2400"/>
              </a:lnSpc>
              <a:buNone/>
            </a:pPr>
            <a:endParaRPr lang="en-US" altLang="en-US" sz="2000">
              <a:ea typeface="MS PGothic"/>
            </a:endParaRPr>
          </a:p>
          <a:p>
            <a:pPr marL="685800" lvl="1" indent="-285750">
              <a:buFont typeface="Arial"/>
              <a:buChar char="•"/>
            </a:pPr>
            <a:r>
              <a:rPr lang="en-US" altLang="en-US" sz="2000">
                <a:ea typeface="MS PGothic"/>
              </a:rPr>
              <a:t>Bitcoin</a:t>
            </a:r>
          </a:p>
          <a:p>
            <a:pPr marL="285750" indent="-285750">
              <a:buFont typeface="Arial"/>
              <a:buChar char="•"/>
            </a:pPr>
            <a:endParaRPr lang="en-US" altLang="en-US" sz="2000">
              <a:ea typeface="MS PGothic"/>
            </a:endParaRPr>
          </a:p>
          <a:p>
            <a:pPr marL="285750" indent="-285750">
              <a:buFont typeface="Arial"/>
              <a:buChar char="•"/>
            </a:pPr>
            <a:endParaRPr lang="en-US" altLang="en-US" sz="2000">
              <a:ea typeface="MS PGothic"/>
            </a:endParaRPr>
          </a:p>
          <a:p>
            <a:pPr marL="685800" lvl="1" indent="-285750">
              <a:buFont typeface="Arial"/>
              <a:buChar char="•"/>
            </a:pPr>
            <a:r>
              <a:rPr lang="en-US" altLang="en-US" sz="2000">
                <a:ea typeface="MS PGothic"/>
              </a:rPr>
              <a:t>Ethereum</a:t>
            </a:r>
          </a:p>
          <a:p>
            <a:pPr marL="285750" indent="-285750">
              <a:buFont typeface="Arial"/>
              <a:buChar char="•"/>
            </a:pPr>
            <a:endParaRPr lang="en-US" altLang="en-US" sz="2000">
              <a:ea typeface="MS PGothic"/>
            </a:endParaRPr>
          </a:p>
          <a:p>
            <a:pPr marL="285750" indent="-285750">
              <a:buFont typeface="Arial"/>
              <a:buChar char="•"/>
            </a:pPr>
            <a:endParaRPr lang="en-US" altLang="en-US" sz="2000">
              <a:ea typeface="MS PGothic"/>
            </a:endParaRPr>
          </a:p>
          <a:p>
            <a:pPr marL="685800" lvl="1" indent="-285750">
              <a:buFont typeface="Arial"/>
              <a:buChar char="•"/>
            </a:pPr>
            <a:r>
              <a:rPr lang="en-US" altLang="en-US" sz="2000">
                <a:ea typeface="MS PGothic"/>
              </a:rPr>
              <a:t>Solana</a:t>
            </a:r>
            <a:endParaRPr lang="en-US" altLang="en-US" sz="2000"/>
          </a:p>
          <a:p>
            <a:pPr marL="0" indent="0">
              <a:lnSpc>
                <a:spcPts val="2400"/>
              </a:lnSpc>
              <a:buNone/>
            </a:pPr>
            <a:endParaRPr lang="en-US" sz="2000"/>
          </a:p>
          <a:p>
            <a:pPr marL="342900" indent="-342900">
              <a:lnSpc>
                <a:spcPts val="2500"/>
              </a:lnSpc>
            </a:pP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4" name="Picture 4" descr="Icon&#10;&#10;Description automatically generated">
            <a:extLst>
              <a:ext uri="{FF2B5EF4-FFF2-40B4-BE49-F238E27FC236}">
                <a16:creationId xmlns:a16="http://schemas.microsoft.com/office/drawing/2014/main" id="{B553746B-E1EE-0E3D-92E4-14478A0F8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4105" y="3392590"/>
            <a:ext cx="822490" cy="813725"/>
          </a:xfrm>
          <a:prstGeom prst="rect">
            <a:avLst/>
          </a:prstGeom>
        </p:spPr>
      </p:pic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2413B361-F767-C945-B6AC-C37498A51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1079" y="4297339"/>
            <a:ext cx="875516" cy="1125255"/>
          </a:xfrm>
          <a:prstGeom prst="rect">
            <a:avLst/>
          </a:prstGeom>
        </p:spPr>
      </p:pic>
      <p:pic>
        <p:nvPicPr>
          <p:cNvPr id="7" name="Picture 6" descr="Logo, icon&#10;&#10;Description automatically generated">
            <a:extLst>
              <a:ext uri="{FF2B5EF4-FFF2-40B4-BE49-F238E27FC236}">
                <a16:creationId xmlns:a16="http://schemas.microsoft.com/office/drawing/2014/main" id="{9E16D158-216A-DF63-70DC-833D3F5E15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8755" y="5547456"/>
            <a:ext cx="834273" cy="81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413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/>
              <a:t>Exemples de cryptomonnaie </a:t>
            </a:r>
            <a:r>
              <a:rPr lang="en-US" sz="3600"/>
              <a:t>stable (</a:t>
            </a:r>
            <a:r>
              <a:rPr lang="en-US" sz="3600" err="1"/>
              <a:t>StableCoin</a:t>
            </a:r>
            <a:r>
              <a:rPr lang="en-US" sz="3600"/>
              <a:t>)</a:t>
            </a:r>
            <a:endParaRPr lang="en-CA" sz="320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777429"/>
            <a:ext cx="8638967" cy="4442617"/>
          </a:xfrm>
        </p:spPr>
        <p:txBody>
          <a:bodyPr>
            <a:normAutofit/>
          </a:bodyPr>
          <a:lstStyle/>
          <a:p>
            <a:pPr marL="0" indent="0">
              <a:lnSpc>
                <a:spcPts val="2600"/>
              </a:lnSpc>
              <a:buNone/>
            </a:pPr>
            <a:r>
              <a:rPr lang="fr-CA" altLang="en-US" sz="2000">
                <a:ea typeface="MS PGothic"/>
              </a:rPr>
              <a:t>En réponse à sa volatilité, il y a des cryptomonnaies qui sont maintenues au même taux  que la monnaie courante</a:t>
            </a:r>
            <a:r>
              <a:rPr lang="en-US" altLang="en-US" sz="2000">
                <a:ea typeface="MS PGothic"/>
              </a:rPr>
              <a:t>. </a:t>
            </a:r>
            <a:r>
              <a:rPr lang="fr-CA" altLang="en-US" sz="2000">
                <a:ea typeface="MS PGothic"/>
              </a:rPr>
              <a:t>Celles-ci sont plus sûres pour stocker son argent</a:t>
            </a:r>
            <a:r>
              <a:rPr lang="en-US" altLang="en-US" sz="2000">
                <a:ea typeface="MS PGothic"/>
              </a:rPr>
              <a:t>.</a:t>
            </a:r>
          </a:p>
          <a:p>
            <a:pPr marL="0" indent="0">
              <a:lnSpc>
                <a:spcPts val="2600"/>
              </a:lnSpc>
              <a:buNone/>
            </a:pPr>
            <a:r>
              <a:rPr lang="fr-CA" altLang="en-US" sz="2000"/>
              <a:t>Voici 2 exemples  dont le taux est maintenu au même taux que le dollar américain</a:t>
            </a:r>
            <a:r>
              <a:rPr lang="fr-CA" altLang="en-US" sz="2000">
                <a:ea typeface="MS PGothic"/>
              </a:rPr>
              <a:t>:</a:t>
            </a:r>
            <a:endParaRPr lang="fr-CA" sz="2000"/>
          </a:p>
          <a:p>
            <a:pPr marL="685800" lvl="1" indent="-285115">
              <a:buFont typeface="Arial"/>
              <a:buChar char="•"/>
            </a:pPr>
            <a:endParaRPr lang="en-US" altLang="en-US" sz="2000">
              <a:ea typeface="MS PGothic"/>
            </a:endParaRPr>
          </a:p>
          <a:p>
            <a:pPr marL="685800" lvl="1" indent="-285750">
              <a:buFont typeface="Arial"/>
              <a:buChar char="•"/>
            </a:pPr>
            <a:r>
              <a:rPr lang="en-US" altLang="en-US" sz="2000">
                <a:ea typeface="MS PGothic"/>
              </a:rPr>
              <a:t>USD Coin</a:t>
            </a:r>
            <a:endParaRPr lang="en-US" altLang="en-US" sz="2000"/>
          </a:p>
          <a:p>
            <a:pPr marL="285750" indent="-285750">
              <a:buFont typeface="Arial"/>
              <a:buChar char="•"/>
            </a:pPr>
            <a:endParaRPr lang="en-US" altLang="en-US" sz="2000">
              <a:ea typeface="MS PGothic"/>
            </a:endParaRPr>
          </a:p>
          <a:p>
            <a:pPr marL="285750" indent="-304165">
              <a:buFont typeface="Arial"/>
              <a:buChar char="•"/>
            </a:pPr>
            <a:endParaRPr lang="en-US" altLang="en-US" sz="2000">
              <a:ea typeface="MS PGothic"/>
            </a:endParaRPr>
          </a:p>
          <a:p>
            <a:pPr marL="685800" lvl="1" indent="-285750">
              <a:buFont typeface="Arial"/>
              <a:buChar char="•"/>
            </a:pPr>
            <a:r>
              <a:rPr lang="en-US" altLang="en-US" sz="2000">
                <a:ea typeface="MS PGothic"/>
              </a:rPr>
              <a:t>Tether </a:t>
            </a:r>
            <a:endParaRPr lang="en-US" altLang="en-US" sz="2000"/>
          </a:p>
          <a:p>
            <a:pPr marL="0" indent="0">
              <a:lnSpc>
                <a:spcPts val="2400"/>
              </a:lnSpc>
              <a:buNone/>
            </a:pPr>
            <a:endParaRPr lang="en-US" sz="2000"/>
          </a:p>
          <a:p>
            <a:pPr marL="342900" indent="-342900">
              <a:lnSpc>
                <a:spcPts val="2500"/>
              </a:lnSpc>
            </a:pP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5" name="Picture 3" descr="Icon&#10;&#10;Description automatically generated">
            <a:extLst>
              <a:ext uri="{FF2B5EF4-FFF2-40B4-BE49-F238E27FC236}">
                <a16:creationId xmlns:a16="http://schemas.microsoft.com/office/drawing/2014/main" id="{C353CA75-AB79-F6A7-EA9E-A5088678A3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670" y="3750373"/>
            <a:ext cx="944034" cy="901576"/>
          </a:xfrm>
          <a:prstGeom prst="rect">
            <a:avLst/>
          </a:prstGeom>
        </p:spPr>
      </p:pic>
      <p:pic>
        <p:nvPicPr>
          <p:cNvPr id="8" name="Picture 6" descr="Icon&#10;&#10;Description automatically generated">
            <a:extLst>
              <a:ext uri="{FF2B5EF4-FFF2-40B4-BE49-F238E27FC236}">
                <a16:creationId xmlns:a16="http://schemas.microsoft.com/office/drawing/2014/main" id="{5C4B0D65-E821-985E-FFB0-8083E4C319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6670" y="4852823"/>
            <a:ext cx="891117" cy="88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533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/>
              <a:t>Commençons: Utiliser un portefeuille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690693"/>
            <a:ext cx="8638967" cy="4529354"/>
          </a:xfrm>
        </p:spPr>
        <p:txBody>
          <a:bodyPr>
            <a:normAutofit/>
          </a:bodyPr>
          <a:lstStyle/>
          <a:p>
            <a:pPr marL="0" indent="0" rtl="0">
              <a:lnSpc>
                <a:spcPts val="2600"/>
              </a:lnSpc>
              <a:buNone/>
            </a:pPr>
            <a:r>
              <a:rPr lang="fr-CA" altLang="en-US" sz="2000" b="1">
                <a:ea typeface="MS PGothic"/>
              </a:rPr>
              <a:t>Qu’est-ce qu’un portefeuille crypto</a:t>
            </a:r>
            <a:r>
              <a:rPr lang="en-US" altLang="en-US" sz="2000" b="1">
                <a:ea typeface="MS PGothic"/>
              </a:rPr>
              <a:t>?</a:t>
            </a:r>
          </a:p>
          <a:p>
            <a:pPr marL="0" indent="0">
              <a:lnSpc>
                <a:spcPts val="2600"/>
              </a:lnSpc>
              <a:buNone/>
            </a:pPr>
            <a:r>
              <a:rPr lang="fr-CA" altLang="en-US" sz="2000">
                <a:solidFill>
                  <a:schemeClr val="tx1"/>
                </a:solidFill>
                <a:ea typeface="MS PGothic"/>
              </a:rPr>
              <a:t>La</a:t>
            </a:r>
            <a:r>
              <a:rPr lang="fr-CA" altLang="en-US" sz="2000">
                <a:ea typeface="MS PGothic"/>
              </a:rPr>
              <a:t> cryptomonnaie contient deux choses: un portefeuille et une chaine de blocs. La chaine de blocs est utilisée pour acheter et le portefeuille pour stocker de la cryptomonnaie</a:t>
            </a:r>
            <a:r>
              <a:rPr lang="en-US" altLang="en-US" sz="2000">
                <a:ea typeface="MS PGothic"/>
              </a:rPr>
              <a:t>.</a:t>
            </a:r>
          </a:p>
          <a:p>
            <a:pPr marL="0" indent="0">
              <a:lnSpc>
                <a:spcPts val="2600"/>
              </a:lnSpc>
              <a:buNone/>
            </a:pPr>
            <a:r>
              <a:rPr lang="fr-CA" altLang="en-US" sz="2000">
                <a:ea typeface="MS PGothic"/>
              </a:rPr>
              <a:t>Voici quelques exemples</a:t>
            </a:r>
            <a:r>
              <a:rPr lang="en-US" altLang="en-US" sz="2000">
                <a:ea typeface="MS PGothic"/>
              </a:rPr>
              <a:t>: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/>
          </a:p>
          <a:p>
            <a:pPr marL="342900" indent="-342900">
              <a:lnSpc>
                <a:spcPts val="2500"/>
              </a:lnSpc>
            </a:pPr>
            <a:endParaRPr lang="en-US" sz="2000">
              <a:solidFill>
                <a:schemeClr val="tx1"/>
              </a:solidFill>
            </a:endParaRPr>
          </a:p>
        </p:txBody>
      </p:sp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639E2213-A44E-6EEA-3D9C-6C94E633B0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144133"/>
              </p:ext>
            </p:extLst>
          </p:nvPr>
        </p:nvGraphicFramePr>
        <p:xfrm>
          <a:off x="1605211" y="3942906"/>
          <a:ext cx="5931355" cy="1589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0191">
                  <a:extLst>
                    <a:ext uri="{9D8B030D-6E8A-4147-A177-3AD203B41FA5}">
                      <a16:colId xmlns:a16="http://schemas.microsoft.com/office/drawing/2014/main" val="998974957"/>
                    </a:ext>
                  </a:extLst>
                </a:gridCol>
                <a:gridCol w="3791164">
                  <a:extLst>
                    <a:ext uri="{9D8B030D-6E8A-4147-A177-3AD203B41FA5}">
                      <a16:colId xmlns:a16="http://schemas.microsoft.com/office/drawing/2014/main" val="3458466323"/>
                    </a:ext>
                  </a:extLst>
                </a:gridCol>
              </a:tblGrid>
              <a:tr h="400639">
                <a:tc>
                  <a:txBody>
                    <a:bodyPr/>
                    <a:lstStyle/>
                    <a:p>
                      <a:r>
                        <a:rPr lang="en-US" sz="2000" err="1">
                          <a:solidFill>
                            <a:schemeClr val="bg1"/>
                          </a:solidFill>
                        </a:rPr>
                        <a:t>Portefeuille</a:t>
                      </a:r>
                      <a:endParaRPr lang="en-US" sz="20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err="1">
                          <a:solidFill>
                            <a:schemeClr val="bg1"/>
                          </a:solidFill>
                        </a:rPr>
                        <a:t>Chaine</a:t>
                      </a:r>
                      <a:r>
                        <a:rPr lang="en-US" sz="2000">
                          <a:solidFill>
                            <a:schemeClr val="bg1"/>
                          </a:solidFill>
                        </a:rPr>
                        <a:t> de blocs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45499"/>
                  </a:ext>
                </a:extLst>
              </a:tr>
              <a:tr h="365288">
                <a:tc>
                  <a:txBody>
                    <a:bodyPr/>
                    <a:lstStyle/>
                    <a:p>
                      <a:r>
                        <a:rPr lang="en-US" sz="2000" err="1"/>
                        <a:t>Metamask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Ethereum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146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Phantom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Solana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540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Atomic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(</a:t>
                      </a:r>
                      <a:r>
                        <a:rPr lang="en-US" sz="2000" err="1"/>
                        <a:t>Chaine</a:t>
                      </a:r>
                      <a:r>
                        <a:rPr lang="en-US" sz="2000"/>
                        <a:t> de blocs multiple)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4622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3988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/>
              <a:t>Commençons: Utiliser un portefeuille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79479"/>
            <a:ext cx="8638967" cy="4293528"/>
          </a:xfrm>
        </p:spPr>
        <p:txBody>
          <a:bodyPr>
            <a:normAutofit/>
          </a:bodyPr>
          <a:lstStyle/>
          <a:p>
            <a:pPr marL="342900" indent="-342900">
              <a:lnSpc>
                <a:spcPts val="2500"/>
              </a:lnSpc>
            </a:pPr>
            <a:r>
              <a:rPr lang="en-US" altLang="en-US" sz="2000" b="1">
                <a:ea typeface="MS PGothic"/>
              </a:rPr>
              <a:t>Types de </a:t>
            </a:r>
            <a:r>
              <a:rPr lang="fr-CA" altLang="en-US" sz="2000" b="1">
                <a:ea typeface="MS PGothic"/>
              </a:rPr>
              <a:t>portefeuille</a:t>
            </a:r>
            <a:r>
              <a:rPr lang="en-US" altLang="en-US" sz="2000" b="1">
                <a:ea typeface="MS PGothic"/>
              </a:rPr>
              <a:t>: </a:t>
            </a:r>
            <a:r>
              <a:rPr lang="fr-CA" altLang="en-US" sz="2000">
                <a:ea typeface="MS PGothic"/>
              </a:rPr>
              <a:t>Lequel est le plus sûr? Faites des recherches sur ces 3 portefeuilles, définissez-les et  identifiez celui qui est le plus sûr pour stocker vos actifs.</a:t>
            </a:r>
          </a:p>
          <a:p>
            <a:pPr marL="342900" indent="-342900">
              <a:lnSpc>
                <a:spcPts val="2500"/>
              </a:lnSpc>
            </a:pPr>
            <a:endParaRPr lang="en-US" sz="2000">
              <a:solidFill>
                <a:schemeClr val="tx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84B04CC-555A-BEC2-69F7-DBA2053064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87334"/>
              </p:ext>
            </p:extLst>
          </p:nvPr>
        </p:nvGraphicFramePr>
        <p:xfrm>
          <a:off x="432116" y="2822858"/>
          <a:ext cx="8277546" cy="3190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9583">
                  <a:extLst>
                    <a:ext uri="{9D8B030D-6E8A-4147-A177-3AD203B41FA5}">
                      <a16:colId xmlns:a16="http://schemas.microsoft.com/office/drawing/2014/main" val="2539456921"/>
                    </a:ext>
                  </a:extLst>
                </a:gridCol>
                <a:gridCol w="2888781">
                  <a:extLst>
                    <a:ext uri="{9D8B030D-6E8A-4147-A177-3AD203B41FA5}">
                      <a16:colId xmlns:a16="http://schemas.microsoft.com/office/drawing/2014/main" val="1410409366"/>
                    </a:ext>
                  </a:extLst>
                </a:gridCol>
                <a:gridCol w="2759182">
                  <a:extLst>
                    <a:ext uri="{9D8B030D-6E8A-4147-A177-3AD203B41FA5}">
                      <a16:colId xmlns:a16="http://schemas.microsoft.com/office/drawing/2014/main" val="14062730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CA" sz="2000">
                          <a:solidFill>
                            <a:schemeClr val="bg1"/>
                          </a:solidFill>
                        </a:rPr>
                        <a:t>Type de </a:t>
                      </a:r>
                      <a:r>
                        <a:rPr lang="fr-CA" sz="2000" noProof="0">
                          <a:solidFill>
                            <a:schemeClr val="bg1"/>
                          </a:solidFill>
                        </a:rPr>
                        <a:t>portefeuille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000" noProof="0">
                          <a:solidFill>
                            <a:schemeClr val="bg1"/>
                          </a:solidFill>
                        </a:rPr>
                        <a:t>Avantages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000" noProof="0">
                          <a:solidFill>
                            <a:schemeClr val="bg1"/>
                          </a:solidFill>
                        </a:rPr>
                        <a:t>Inconvénients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686391"/>
                  </a:ext>
                </a:extLst>
              </a:tr>
              <a:tr h="69134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altLang="en-US" sz="2000" baseline="0" noProof="0"/>
                        <a:t>Po</a:t>
                      </a:r>
                      <a:r>
                        <a:rPr lang="fr-CA" altLang="en-US" sz="2000" noProof="0"/>
                        <a:t>rtefeuille</a:t>
                      </a:r>
                      <a:r>
                        <a:rPr lang="en-US" altLang="en-US" sz="2000" baseline="0"/>
                        <a:t> </a:t>
                      </a:r>
                      <a:r>
                        <a:rPr lang="fr-CA" altLang="en-US" sz="2000" baseline="0" noProof="0"/>
                        <a:t>d’échange</a:t>
                      </a:r>
                      <a:endParaRPr lang="fr-CA" altLang="en-US" sz="20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679305"/>
                  </a:ext>
                </a:extLst>
              </a:tr>
              <a:tr h="69134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altLang="en-US" sz="2000" baseline="0" noProof="0"/>
                        <a:t>P</a:t>
                      </a:r>
                      <a:r>
                        <a:rPr lang="fr-CA" altLang="en-US" sz="2000" noProof="0"/>
                        <a:t>ortefeuille</a:t>
                      </a:r>
                      <a:r>
                        <a:rPr lang="en-US" altLang="en-US" sz="2000" baseline="0"/>
                        <a:t> </a:t>
                      </a:r>
                      <a:r>
                        <a:rPr lang="en-US" altLang="en-US" sz="2000" baseline="0" err="1"/>
                        <a:t>chaud</a:t>
                      </a:r>
                      <a:r>
                        <a:rPr lang="en-US" altLang="en-US" sz="2000" baseline="0"/>
                        <a:t> (</a:t>
                      </a:r>
                      <a:r>
                        <a:rPr lang="en-US" altLang="en-US" sz="2000"/>
                        <a:t>Hot wallet</a:t>
                      </a:r>
                      <a:r>
                        <a:rPr lang="en-US" altLang="en-US" sz="2000" baseline="0"/>
                        <a:t> )</a:t>
                      </a:r>
                      <a:endParaRPr lang="en-US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446220"/>
                  </a:ext>
                </a:extLst>
              </a:tr>
              <a:tr h="69134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altLang="en-US" sz="2000" baseline="0" noProof="0"/>
                        <a:t>P</a:t>
                      </a:r>
                      <a:r>
                        <a:rPr lang="fr-CA" altLang="en-US" sz="2000" noProof="0"/>
                        <a:t>ortefeuille</a:t>
                      </a:r>
                      <a:r>
                        <a:rPr lang="en-US" altLang="en-US" sz="2000" baseline="0"/>
                        <a:t> </a:t>
                      </a:r>
                      <a:r>
                        <a:rPr lang="en-US" altLang="en-US" sz="2000" baseline="0" err="1"/>
                        <a:t>froid</a:t>
                      </a:r>
                      <a:r>
                        <a:rPr lang="en-US" altLang="en-US" sz="2000" baseline="0"/>
                        <a:t> (</a:t>
                      </a:r>
                      <a:r>
                        <a:rPr lang="en-US" altLang="en-US" sz="2000"/>
                        <a:t>Cold wallet</a:t>
                      </a:r>
                      <a:r>
                        <a:rPr lang="en-US" altLang="en-US" sz="2000" baseline="0"/>
                        <a:t> )</a:t>
                      </a:r>
                      <a:endParaRPr lang="en-US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431373"/>
                  </a:ext>
                </a:extLst>
              </a:tr>
              <a:tr h="69134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altLang="en-US" sz="2000" noProof="0"/>
                        <a:t>Portefeuille</a:t>
                      </a:r>
                      <a:r>
                        <a:rPr lang="en-US" altLang="en-US" sz="2000" baseline="0"/>
                        <a:t> en </a:t>
                      </a:r>
                      <a:r>
                        <a:rPr lang="en-US" altLang="en-US" sz="2000" baseline="0" err="1"/>
                        <a:t>papier</a:t>
                      </a:r>
                      <a:endParaRPr lang="en-US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485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12791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/>
              <a:t>Mise en place d’un portefeuille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07559"/>
            <a:ext cx="8638967" cy="4365447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2600"/>
              </a:lnSpc>
              <a:buNone/>
            </a:pPr>
            <a:r>
              <a:rPr lang="fr-CA" altLang="en-US" sz="2000">
                <a:ea typeface="MS PGothic"/>
              </a:rPr>
              <a:t>Une </a:t>
            </a:r>
            <a:r>
              <a:rPr lang="fr-CA" altLang="en-US" sz="2000" b="1">
                <a:ea typeface="MS PGothic"/>
              </a:rPr>
              <a:t>phrase de récupération </a:t>
            </a:r>
            <a:r>
              <a:rPr lang="fr-CA" altLang="en-US" sz="2000">
                <a:ea typeface="MS PGothic"/>
              </a:rPr>
              <a:t>contient 12 mots que vous devez mémoriser pour accéder à votre portefeuille</a:t>
            </a:r>
            <a:r>
              <a:rPr lang="en-US" altLang="en-US" sz="2000">
                <a:ea typeface="MS PGothic"/>
              </a:rPr>
              <a:t>.</a:t>
            </a:r>
            <a:endParaRPr lang="en-US" sz="2000"/>
          </a:p>
          <a:p>
            <a:pPr marL="0" indent="0">
              <a:lnSpc>
                <a:spcPts val="2600"/>
              </a:lnSpc>
              <a:buNone/>
            </a:pPr>
            <a:r>
              <a:rPr lang="fr-CA" altLang="en-US" sz="2000">
                <a:ea typeface="MS PGothic"/>
              </a:rPr>
              <a:t>Quelle est la stratégie la plus sûre afin de</a:t>
            </a:r>
            <a:r>
              <a:rPr lang="en-US" altLang="en-US" sz="2000">
                <a:ea typeface="MS PGothic"/>
              </a:rPr>
              <a:t> conserver les 12 mots pour </a:t>
            </a:r>
            <a:r>
              <a:rPr lang="en-US" altLang="en-US" sz="2000" err="1">
                <a:ea typeface="MS PGothic"/>
              </a:rPr>
              <a:t>votre</a:t>
            </a:r>
            <a:r>
              <a:rPr lang="en-US" altLang="en-US" sz="2000">
                <a:ea typeface="MS PGothic"/>
              </a:rPr>
              <a:t> </a:t>
            </a:r>
            <a:r>
              <a:rPr lang="fr-CA" altLang="en-US" sz="2000">
                <a:ea typeface="MS PGothic"/>
              </a:rPr>
              <a:t>phrase de récupération</a:t>
            </a:r>
            <a:r>
              <a:rPr lang="en-US" altLang="en-US" sz="2000">
                <a:ea typeface="MS PGothic"/>
              </a:rPr>
              <a:t>?</a:t>
            </a:r>
            <a:endParaRPr lang="en-US" sz="2000"/>
          </a:p>
          <a:p>
            <a:pPr marL="0" indent="0" eaLnBrk="1" hangingPunct="1">
              <a:lnSpc>
                <a:spcPts val="2600"/>
              </a:lnSpc>
              <a:buNone/>
            </a:pPr>
            <a:r>
              <a:rPr lang="fr-CA" altLang="en-US" sz="2000">
                <a:ea typeface="MS PGothic"/>
              </a:rPr>
              <a:t>Donnez les avantages et inconvénients pour chaque stratégie ci-dessous</a:t>
            </a:r>
            <a:r>
              <a:rPr lang="en-US" altLang="en-US" sz="2000">
                <a:ea typeface="MS PGothic"/>
              </a:rPr>
              <a:t>.</a:t>
            </a:r>
          </a:p>
        </p:txBody>
      </p:sp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C13E913A-0117-6D16-4790-B6A399534D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1059"/>
              </p:ext>
            </p:extLst>
          </p:nvPr>
        </p:nvGraphicFramePr>
        <p:xfrm>
          <a:off x="646589" y="3528171"/>
          <a:ext cx="7848600" cy="2764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3086">
                  <a:extLst>
                    <a:ext uri="{9D8B030D-6E8A-4147-A177-3AD203B41FA5}">
                      <a16:colId xmlns:a16="http://schemas.microsoft.com/office/drawing/2014/main" val="547307292"/>
                    </a:ext>
                  </a:extLst>
                </a:gridCol>
                <a:gridCol w="2079314">
                  <a:extLst>
                    <a:ext uri="{9D8B030D-6E8A-4147-A177-3AD203B41FA5}">
                      <a16:colId xmlns:a16="http://schemas.microsoft.com/office/drawing/2014/main" val="3145723255"/>
                    </a:ext>
                  </a:extLst>
                </a:gridCol>
                <a:gridCol w="2616200">
                  <a:extLst>
                    <a:ext uri="{9D8B030D-6E8A-4147-A177-3AD203B41FA5}">
                      <a16:colId xmlns:a16="http://schemas.microsoft.com/office/drawing/2014/main" val="3753799890"/>
                    </a:ext>
                  </a:extLst>
                </a:gridCol>
              </a:tblGrid>
              <a:tr h="661857">
                <a:tc>
                  <a:txBody>
                    <a:bodyPr/>
                    <a:lstStyle/>
                    <a:p>
                      <a:pPr algn="ctr"/>
                      <a:r>
                        <a:rPr lang="en-CA" sz="2000" err="1">
                          <a:solidFill>
                            <a:schemeClr val="bg1"/>
                          </a:solidFill>
                        </a:rPr>
                        <a:t>Stratégie</a:t>
                      </a:r>
                      <a:r>
                        <a:rPr lang="en-CA" sz="2000" baseline="0">
                          <a:solidFill>
                            <a:schemeClr val="bg1"/>
                          </a:solidFill>
                        </a:rPr>
                        <a:t> de </a:t>
                      </a:r>
                      <a:r>
                        <a:rPr lang="en-CA" sz="2000" baseline="0" err="1">
                          <a:solidFill>
                            <a:schemeClr val="bg1"/>
                          </a:solidFill>
                        </a:rPr>
                        <a:t>sécurité</a:t>
                      </a:r>
                      <a:r>
                        <a:rPr lang="en-CA" sz="2000" baseline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CA" sz="20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err="1">
                          <a:solidFill>
                            <a:schemeClr val="bg1"/>
                          </a:solidFill>
                        </a:rPr>
                        <a:t>Avantages</a:t>
                      </a:r>
                      <a:r>
                        <a:rPr lang="en-CA" sz="2000" baseline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CA" sz="200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000" noProof="0">
                          <a:solidFill>
                            <a:schemeClr val="bg1"/>
                          </a:solidFill>
                        </a:rPr>
                        <a:t>Inconvénients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1927350"/>
                  </a:ext>
                </a:extLst>
              </a:tr>
              <a:tr h="661857">
                <a:tc>
                  <a:txBody>
                    <a:bodyPr/>
                    <a:lstStyle/>
                    <a:p>
                      <a:r>
                        <a:rPr lang="fr-FR" sz="2000" noProof="0"/>
                        <a:t>1.Utiliser un gestionnaire de sécurité.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550577"/>
                  </a:ext>
                </a:extLst>
              </a:tr>
              <a:tr h="661857">
                <a:tc>
                  <a:txBody>
                    <a:bodyPr/>
                    <a:lstStyle/>
                    <a:p>
                      <a:r>
                        <a:rPr lang="en-CA" sz="2000"/>
                        <a:t>2. </a:t>
                      </a:r>
                      <a:r>
                        <a:rPr lang="fr-CA" sz="2000" noProof="0"/>
                        <a:t>L’écrire sur un morceau de papier.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770254"/>
                  </a:ext>
                </a:extLst>
              </a:tr>
              <a:tr h="661857">
                <a:tc>
                  <a:txBody>
                    <a:bodyPr/>
                    <a:lstStyle/>
                    <a:p>
                      <a:r>
                        <a:rPr lang="en-CA" sz="2000"/>
                        <a:t>3. </a:t>
                      </a:r>
                      <a:r>
                        <a:rPr lang="fr-CA" sz="2000" noProof="0"/>
                        <a:t>Mémoriser la phrase</a:t>
                      </a:r>
                      <a:r>
                        <a:rPr lang="fr-CA" sz="2000" baseline="0" noProof="0"/>
                        <a:t> de récupération</a:t>
                      </a:r>
                      <a:r>
                        <a:rPr lang="en-CA" sz="2000" baseline="0"/>
                        <a:t>.</a:t>
                      </a:r>
                      <a:endParaRPr lang="en-CA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7643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8252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/>
              <a:t>Questions de réflexion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05049"/>
            <a:ext cx="8638967" cy="4267957"/>
          </a:xfrm>
        </p:spPr>
        <p:txBody>
          <a:bodyPr>
            <a:normAutofit/>
          </a:bodyPr>
          <a:lstStyle/>
          <a:p>
            <a:pPr marL="457200" indent="-457200" eaLnBrk="1" hangingPunct="1">
              <a:buSzPct val="100000"/>
              <a:buFont typeface="+mj-lt"/>
              <a:buAutoNum type="arabicPeriod"/>
            </a:pPr>
            <a:r>
              <a:rPr lang="fr-CA" altLang="en-US" sz="2000">
                <a:ea typeface="MS PGothic"/>
              </a:rPr>
              <a:t>Pour quelles raisons une personne déciderait d’investir dans la cryptomonnaie</a:t>
            </a:r>
            <a:r>
              <a:rPr lang="en-US" altLang="en-US" sz="2000">
                <a:ea typeface="MS PGothic"/>
              </a:rPr>
              <a:t>?</a:t>
            </a:r>
            <a:endParaRPr lang="en-US" sz="2000"/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fr-CA" altLang="en-US" sz="2000">
                <a:ea typeface="MS PGothic"/>
              </a:rPr>
              <a:t>Quelles sont les choses qui pourraient mal tourner</a:t>
            </a:r>
            <a:r>
              <a:rPr lang="en-US" altLang="en-US" sz="2000">
                <a:ea typeface="MS PGothic"/>
              </a:rPr>
              <a:t>?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fr-CA" altLang="en-US" sz="2000">
                <a:ea typeface="MS PGothic"/>
              </a:rPr>
              <a:t>Y a-t-il des avantages à stocker de l’argent dans la cryptomonnaie  stable plutôt que dans une banque</a:t>
            </a:r>
            <a:r>
              <a:rPr lang="en-US" altLang="en-US" sz="2000">
                <a:ea typeface="MS PGothic"/>
              </a:rPr>
              <a:t>?</a:t>
            </a:r>
            <a:endParaRPr lang="en-US" sz="2000"/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fr-CA" altLang="en-US" sz="2000">
                <a:ea typeface="MS PGothic"/>
              </a:rPr>
              <a:t>Quelles sont les </a:t>
            </a:r>
            <a:r>
              <a:rPr lang="fr-CA" altLang="en-US" sz="2000">
                <a:solidFill>
                  <a:schemeClr val="tx1"/>
                </a:solidFill>
                <a:ea typeface="MS PGothic"/>
              </a:rPr>
              <a:t>mesures pour se protéger </a:t>
            </a:r>
            <a:r>
              <a:rPr lang="fr-CA" altLang="en-US" sz="2000">
                <a:ea typeface="MS PGothic"/>
              </a:rPr>
              <a:t>avant d’investir dans la cryptomonnaie</a:t>
            </a:r>
            <a:r>
              <a:rPr lang="en-US" altLang="en-US" sz="2000">
                <a:ea typeface="MS PGothic"/>
              </a:rPr>
              <a:t>?</a:t>
            </a:r>
            <a:endParaRPr lang="en-US" altLang="en-US" sz="2000"/>
          </a:p>
          <a:p>
            <a:pPr marL="342900" indent="-342900">
              <a:lnSpc>
                <a:spcPts val="2500"/>
              </a:lnSpc>
            </a:pP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66EE1A-ABF4-CCAB-9740-C987ED9217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5511" y="3865141"/>
            <a:ext cx="2743200" cy="262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465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err="1"/>
              <a:t>Ressources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76737"/>
            <a:ext cx="8638967" cy="5116134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2000" dirty="0" err="1"/>
              <a:t>Vidéos</a:t>
            </a:r>
            <a:r>
              <a:rPr lang="en-US" altLang="en-US" sz="2000" dirty="0"/>
              <a:t>:</a:t>
            </a:r>
          </a:p>
          <a:p>
            <a:pPr marL="342265" indent="-304165">
              <a:lnSpc>
                <a:spcPts val="2400"/>
              </a:lnSpc>
            </a:pPr>
            <a:r>
              <a:rPr lang="en-US" sz="2000" dirty="0">
                <a:hlinkClick r:id="rId2"/>
              </a:rPr>
              <a:t>Comment Installer et </a:t>
            </a:r>
            <a:r>
              <a:rPr lang="en-US" sz="2000" dirty="0" err="1">
                <a:hlinkClick r:id="rId2"/>
              </a:rPr>
              <a:t>Utiliser</a:t>
            </a:r>
            <a:r>
              <a:rPr lang="en-US" sz="2000" dirty="0">
                <a:hlinkClick r:id="rId2"/>
              </a:rPr>
              <a:t> MetaMask</a:t>
            </a:r>
            <a:endParaRPr lang="en-US" sz="2000" dirty="0"/>
          </a:p>
          <a:p>
            <a:pPr marL="342265" indent="-304165">
              <a:lnSpc>
                <a:spcPts val="2400"/>
              </a:lnSpc>
            </a:pPr>
            <a:r>
              <a:rPr lang="en-US" sz="2000" dirty="0">
                <a:hlinkClick r:id="rId3"/>
              </a:rPr>
              <a:t>Mon </a:t>
            </a:r>
            <a:r>
              <a:rPr lang="en-US" sz="2000" dirty="0" err="1">
                <a:hlinkClick r:id="rId3"/>
              </a:rPr>
              <a:t>erreur</a:t>
            </a:r>
            <a:r>
              <a:rPr lang="en-US" sz="2000" dirty="0">
                <a:hlinkClick r:id="rId3"/>
              </a:rPr>
              <a:t> fatale, </a:t>
            </a:r>
            <a:r>
              <a:rPr lang="en-US" sz="2000" dirty="0" err="1">
                <a:hlinkClick r:id="rId3"/>
              </a:rPr>
              <a:t>mes</a:t>
            </a:r>
            <a:r>
              <a:rPr lang="en-US" sz="2000" dirty="0">
                <a:hlinkClick r:id="rId3"/>
              </a:rPr>
              <a:t> conseils pour </a:t>
            </a:r>
            <a:r>
              <a:rPr lang="en-US" sz="2000" dirty="0" err="1">
                <a:hlinkClick r:id="rId3"/>
              </a:rPr>
              <a:t>t’éviter</a:t>
            </a:r>
            <a:r>
              <a:rPr lang="en-US" sz="2000" dirty="0">
                <a:hlinkClick r:id="rId3"/>
              </a:rPr>
              <a:t> </a:t>
            </a:r>
            <a:r>
              <a:rPr lang="en-US" sz="2000" dirty="0" err="1">
                <a:hlinkClick r:id="rId3"/>
              </a:rPr>
              <a:t>cela</a:t>
            </a:r>
            <a:r>
              <a:rPr lang="en-US" sz="2000" dirty="0">
                <a:hlinkClick r:id="rId3"/>
              </a:rPr>
              <a:t> </a:t>
            </a:r>
            <a:r>
              <a:rPr lang="en-CA" sz="2000" dirty="0">
                <a:hlinkClick r:id="rId3"/>
              </a:rPr>
              <a:t>| </a:t>
            </a:r>
            <a:r>
              <a:rPr lang="fr-CA" sz="2000" dirty="0">
                <a:hlinkClick r:id="rId3"/>
              </a:rPr>
              <a:t>Julien Roman</a:t>
            </a:r>
            <a:endParaRPr lang="en-US" sz="2000" dirty="0"/>
          </a:p>
          <a:p>
            <a:pPr marL="342900" indent="-342900">
              <a:lnSpc>
                <a:spcPts val="24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465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6493094-0435-4eae-a32c-76983131fc0f">
      <Terms xmlns="http://schemas.microsoft.com/office/infopath/2007/PartnerControls"/>
    </lcf76f155ced4ddcb4097134ff3c332f>
    <TaxCatchAll xmlns="1bca0e2f-16d9-4d6a-8327-7fd70d55969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E63EF2496EC4A8317235C224509C7" ma:contentTypeVersion="15" ma:contentTypeDescription="Create a new document." ma:contentTypeScope="" ma:versionID="2567e716e479f0fe1fad83c07d0475b4">
  <xsd:schema xmlns:xsd="http://www.w3.org/2001/XMLSchema" xmlns:xs="http://www.w3.org/2001/XMLSchema" xmlns:p="http://schemas.microsoft.com/office/2006/metadata/properties" xmlns:ns2="f6493094-0435-4eae-a32c-76983131fc0f" xmlns:ns3="1bca0e2f-16d9-4d6a-8327-7fd70d55969c" targetNamespace="http://schemas.microsoft.com/office/2006/metadata/properties" ma:root="true" ma:fieldsID="012dbca595c35fff498512ea9a6f57f6" ns2:_="" ns3:_="">
    <xsd:import namespace="f6493094-0435-4eae-a32c-76983131fc0f"/>
    <xsd:import namespace="1bca0e2f-16d9-4d6a-8327-7fd70d559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93094-0435-4eae-a32c-76983131fc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a0e2f-16d9-4d6a-8327-7fd70d55969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ae85c5a-a45e-43e1-b40a-0ff7d4a9c2a1}" ma:internalName="TaxCatchAll" ma:showField="CatchAllData" ma:web="1bca0e2f-16d9-4d6a-8327-7fd70d5596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12A6851-F7E1-42FB-812A-E3A1277D2969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6BAB852A-0F1E-43AF-86DD-CDEB92FA258D}">
  <ds:schemaRefs>
    <ds:schemaRef ds:uri="1bca0e2f-16d9-4d6a-8327-7fd70d55969c"/>
    <ds:schemaRef ds:uri="f6493094-0435-4eae-a32c-76983131fc0f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customXml/itemProps3.xml><?xml version="1.0" encoding="utf-8"?>
<ds:datastoreItem xmlns:ds="http://schemas.openxmlformats.org/officeDocument/2006/customXml" ds:itemID="{34A581EC-43B8-4740-9F2D-8D1D7BA3A37E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D0C3C3EC-98B7-48E1-BC87-64047DBBE6A4}">
  <ds:schemaRefs>
    <ds:schemaRef ds:uri="1bca0e2f-16d9-4d6a-8327-7fd70d55969c"/>
    <ds:schemaRef ds:uri="f6493094-0435-4eae-a32c-76983131fc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829</Words>
  <Application>Microsoft Office PowerPoint</Application>
  <PresentationFormat>On-screen Show (4:3)</PresentationFormat>
  <Paragraphs>110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Introduction à la cryptomonnaie et aux portefeuilles</vt:lpstr>
      <vt:lpstr>Remarque spéciale à l’intention du personnel enseignant</vt:lpstr>
      <vt:lpstr>Les élèves apprendront:</vt:lpstr>
      <vt:lpstr>Bienvenue dans l’univers de la cryptomonnaie!</vt:lpstr>
      <vt:lpstr>Bienvenue dans l’univers de la cryptomonnaie!</vt:lpstr>
      <vt:lpstr>Bienvenue dans l’univers de la cryptomonnaie!</vt:lpstr>
      <vt:lpstr>Bienvenue dans l’univers de la cryptomonnaie!</vt:lpstr>
      <vt:lpstr>DANGER, DANGER! Risques à venir </vt:lpstr>
      <vt:lpstr>DANGER, DANGER! Risque à venir </vt:lpstr>
      <vt:lpstr>DANGER, DANGER! Risque à venir </vt:lpstr>
      <vt:lpstr>Exemples de cryptomonnaie stable (StableCoin)</vt:lpstr>
      <vt:lpstr>Commençons: Utiliser un portefeuille</vt:lpstr>
      <vt:lpstr>Commençons: Utiliser un portefeuille</vt:lpstr>
      <vt:lpstr>Mise en place d’un portefeuille</vt:lpstr>
      <vt:lpstr>Questions de réflexion</vt:lpstr>
      <vt:lpstr>Ressources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1</cp:revision>
  <dcterms:created xsi:type="dcterms:W3CDTF">2011-06-06T13:23:04Z</dcterms:created>
  <dcterms:modified xsi:type="dcterms:W3CDTF">2023-04-03T17:59:38Z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Meredith Roberts</vt:lpwstr>
  </property>
  <property fmtid="{D5CDD505-2E9C-101B-9397-08002B2CF9AE}" pid="3" name="Order">
    <vt:lpwstr>935400.000000000</vt:lpwstr>
  </property>
  <property fmtid="{D5CDD505-2E9C-101B-9397-08002B2CF9AE}" pid="4" name="display_urn:schemas-microsoft-com:office:office#Author">
    <vt:lpwstr>Meredith Roberts</vt:lpwstr>
  </property>
  <property fmtid="{D5CDD505-2E9C-101B-9397-08002B2CF9AE}" pid="5" name="ContentTypeId">
    <vt:lpwstr>0x0101006F7E63EF2496EC4A8317235C224509C7</vt:lpwstr>
  </property>
  <property fmtid="{D5CDD505-2E9C-101B-9397-08002B2CF9AE}" pid="6" name="MediaServiceImageTags">
    <vt:lpwstr/>
  </property>
</Properties>
</file>