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2" r:id="rId5"/>
  </p:sldMasterIdLst>
  <p:notesMasterIdLst>
    <p:notesMasterId r:id="rId21"/>
  </p:notesMasterIdLst>
  <p:handoutMasterIdLst>
    <p:handoutMasterId r:id="rId22"/>
  </p:handoutMasterIdLst>
  <p:sldIdLst>
    <p:sldId id="302" r:id="rId6"/>
    <p:sldId id="273" r:id="rId7"/>
    <p:sldId id="305" r:id="rId8"/>
    <p:sldId id="307" r:id="rId9"/>
    <p:sldId id="308" r:id="rId10"/>
    <p:sldId id="309" r:id="rId11"/>
    <p:sldId id="310" r:id="rId12"/>
    <p:sldId id="312" r:id="rId13"/>
    <p:sldId id="313" r:id="rId14"/>
    <p:sldId id="314" r:id="rId15"/>
    <p:sldId id="316" r:id="rId16"/>
    <p:sldId id="317" r:id="rId17"/>
    <p:sldId id="318" r:id="rId18"/>
    <p:sldId id="319" r:id="rId19"/>
    <p:sldId id="320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i2TU29dxvNbRdJknW/9UEw==" hashData="CHRwLCjWZCiZ0g6t0u4i5Z52k0pnhs9oYNdZ899ijl4XSBKdNtCd5Oq0t6R3OM4eDnhVW5sSNcjDYbUFueAzD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5/17/2023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922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35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14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884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61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117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64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9075F-1A24-4A34-8121-5E10FB53706A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139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fr/sujets/commerce_internationa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logs.worldbank.org/fr/opinions/commerce-international-changement-climatique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FR" altLang="en-US">
                <a:solidFill>
                  <a:srgbClr val="FFFFFF"/>
                </a:solidFill>
                <a:sym typeface="Arial" panose="020B0604020202020204" pitchFamily="34" charset="0"/>
              </a:rPr>
              <a:t>Le commerce international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/>
            <a:r>
              <a:rPr lang="fr-CA" sz="2000">
                <a:solidFill>
                  <a:schemeClr val="bg1"/>
                </a:solidFill>
              </a:rPr>
              <a:t>À partir de la 10</a:t>
            </a:r>
            <a:r>
              <a:rPr lang="fr-CA" sz="2000" baseline="30000">
                <a:solidFill>
                  <a:schemeClr val="bg1"/>
                </a:solidFill>
              </a:rPr>
              <a:t>e</a:t>
            </a:r>
            <a:r>
              <a:rPr lang="fr-CA" sz="2000">
                <a:solidFill>
                  <a:schemeClr val="bg1"/>
                </a:solidFill>
              </a:rPr>
              <a:t> année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599" y="1191606"/>
            <a:ext cx="8638967" cy="1325563"/>
          </a:xfrm>
        </p:spPr>
        <p:txBody>
          <a:bodyPr>
            <a:normAutofit/>
          </a:bodyPr>
          <a:lstStyle/>
          <a:p>
            <a:r>
              <a:rPr lang="en-US" sz="3600"/>
              <a:t>Les </a:t>
            </a:r>
            <a:r>
              <a:rPr lang="en-US" sz="3600" err="1"/>
              <a:t>élèves</a:t>
            </a:r>
            <a:r>
              <a:rPr lang="en-US" sz="3600"/>
              <a:t> </a:t>
            </a:r>
            <a:r>
              <a:rPr lang="en-US" sz="3600" err="1"/>
              <a:t>vont</a:t>
            </a:r>
            <a:r>
              <a:rPr lang="en-US" sz="3600"/>
              <a:t> </a:t>
            </a:r>
            <a:r>
              <a:rPr lang="en-US" sz="3600" err="1"/>
              <a:t>apprendre</a:t>
            </a:r>
            <a:r>
              <a:rPr lang="en-US" sz="3600"/>
              <a:t>: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2517169"/>
            <a:ext cx="8638967" cy="3702877"/>
          </a:xfrm>
        </p:spPr>
        <p:txBody>
          <a:bodyPr>
            <a:normAutofit/>
          </a:bodyPr>
          <a:lstStyle/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fr-CA" sz="2000">
                <a:ea typeface="MS PGothic"/>
              </a:rPr>
              <a:t>Le langage et les concepts de base du commerce, tels que importation et exportation;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fr-CA" sz="2000">
                <a:ea typeface="MS PGothic"/>
              </a:rPr>
              <a:t>Le but et la fonction du commerce international; 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fr-CA" sz="2000">
                <a:ea typeface="MS PGothic"/>
              </a:rPr>
              <a:t>Les principales importations et exportations du Canada;</a:t>
            </a:r>
          </a:p>
          <a:p>
            <a:pPr>
              <a:lnSpc>
                <a:spcPts val="2200"/>
              </a:lnSpc>
              <a:spcBef>
                <a:spcPts val="600"/>
              </a:spcBef>
              <a:defRPr sz="2000"/>
            </a:pPr>
            <a:r>
              <a:rPr lang="fr-CA" sz="2000">
                <a:ea typeface="MS PGothic"/>
              </a:rPr>
              <a:t>Comment considérer les enjeux commerciaux et éthiques en ce qui concerne  le commerce international. </a:t>
            </a:r>
            <a:endParaRPr lang="fr-CA" sz="2000"/>
          </a:p>
          <a:p>
            <a:pPr marL="342900" indent="-342900">
              <a:lnSpc>
                <a:spcPts val="2500"/>
              </a:lnSpc>
            </a:pPr>
            <a:endParaRPr lang="fr-CA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63" y="1038517"/>
            <a:ext cx="8638967" cy="1325563"/>
          </a:xfrm>
        </p:spPr>
        <p:txBody>
          <a:bodyPr>
            <a:normAutofit/>
          </a:bodyPr>
          <a:lstStyle/>
          <a:p>
            <a:r>
              <a:rPr lang="en-CA" sz="3600" err="1"/>
              <a:t>Activité</a:t>
            </a:r>
            <a:r>
              <a:rPr lang="en-CA" sz="3600"/>
              <a:t> </a:t>
            </a:r>
            <a:r>
              <a:rPr lang="fr-CA" sz="3600"/>
              <a:t>«pensez-y-bien»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21" y="2506893"/>
            <a:ext cx="8541052" cy="3713153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fr-CA" sz="2000"/>
              <a:t>Penser-partager-présenter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/>
              <a:t>Avez-vous entendu parler d’importation et d’exportation?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/>
              <a:t>Qu’est-ce que c’est?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949" y="3810266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Vocabulaire spécialisé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40362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4400" b="1">
                <a:ea typeface="MS PGothic"/>
                <a:cs typeface="Arial"/>
              </a:rPr>
              <a:t>Importation: </a:t>
            </a:r>
            <a:r>
              <a:rPr lang="fr-CA" sz="4400">
                <a:ea typeface="MS PGothic"/>
              </a:rPr>
              <a:t>B</a:t>
            </a:r>
            <a:r>
              <a:rPr lang="fr-CA" sz="4400">
                <a:ea typeface="MS PGothic"/>
                <a:cs typeface="Arial"/>
              </a:rPr>
              <a:t>iens ou services qu’un pays reçoit </a:t>
            </a:r>
            <a:r>
              <a:rPr lang="fr-CA" sz="4400">
                <a:ea typeface="MS PGothic"/>
              </a:rPr>
              <a:t>d’</a:t>
            </a:r>
            <a:r>
              <a:rPr lang="fr-CA" sz="4400">
                <a:ea typeface="MS PGothic"/>
                <a:cs typeface="Arial"/>
              </a:rPr>
              <a:t>un autre pays.</a:t>
            </a:r>
            <a:endParaRPr lang="fr-CA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4400" b="1">
                <a:ea typeface="MS PGothic"/>
                <a:cs typeface="Arial"/>
              </a:rPr>
              <a:t>Exportation: </a:t>
            </a:r>
            <a:r>
              <a:rPr lang="fr-CA" sz="4400">
                <a:ea typeface="MS PGothic"/>
              </a:rPr>
              <a:t>Biens ou services qu’un pays  envoie à </a:t>
            </a:r>
            <a:r>
              <a:rPr lang="fr-CA" sz="4400">
                <a:ea typeface="MS PGothic"/>
                <a:cs typeface="Arial"/>
              </a:rPr>
              <a:t>un autre pays. </a:t>
            </a:r>
            <a:endParaRPr lang="fr-CA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4400" b="1">
                <a:ea typeface="MS PGothic"/>
                <a:cs typeface="Arial"/>
              </a:rPr>
              <a:t>Biens : </a:t>
            </a:r>
            <a:r>
              <a:rPr lang="fr-CA" sz="4400">
                <a:ea typeface="MS PGothic"/>
                <a:cs typeface="Arial"/>
              </a:rPr>
              <a:t>Marchandise, choses à vendre</a:t>
            </a:r>
            <a:r>
              <a:rPr lang="fr-CA" sz="4400">
                <a:ea typeface="MS PGothic"/>
              </a:rPr>
              <a:t>, produits physiques,  articles divers.</a:t>
            </a:r>
            <a:endParaRPr lang="fr-CA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4400" b="1">
                <a:ea typeface="MS PGothic"/>
                <a:cs typeface="Arial"/>
              </a:rPr>
              <a:t>Services: </a:t>
            </a:r>
            <a:r>
              <a:rPr lang="fr-CA" sz="4400">
                <a:ea typeface="MS PGothic"/>
                <a:cs typeface="Arial"/>
              </a:rPr>
              <a:t>Services effectués ou aide fournie, souvent moyennant rémunération ou salaire.</a:t>
            </a:r>
            <a:endParaRPr lang="fr-CA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4400" b="1">
                <a:ea typeface="MS PGothic"/>
                <a:cs typeface="Arial"/>
              </a:rPr>
              <a:t>Domestique ou local: </a:t>
            </a:r>
            <a:r>
              <a:rPr lang="fr-CA" sz="4400">
                <a:ea typeface="MS PGothic"/>
                <a:cs typeface="Arial"/>
              </a:rPr>
              <a:t>Qui</a:t>
            </a:r>
            <a:r>
              <a:rPr lang="fr-CA" sz="4400" b="1">
                <a:ea typeface="MS PGothic"/>
                <a:cs typeface="Arial"/>
              </a:rPr>
              <a:t> </a:t>
            </a:r>
            <a:r>
              <a:rPr lang="fr-CA" sz="4400">
                <a:ea typeface="MS PGothic"/>
                <a:cs typeface="Arial"/>
              </a:rPr>
              <a:t>provient, ou </a:t>
            </a:r>
            <a:r>
              <a:rPr lang="fr-CA" sz="4400">
                <a:solidFill>
                  <a:schemeClr val="tx1"/>
                </a:solidFill>
                <a:ea typeface="MS PGothic"/>
                <a:cs typeface="Arial"/>
              </a:rPr>
              <a:t>qui </a:t>
            </a:r>
            <a:r>
              <a:rPr lang="fr-CA" sz="4400">
                <a:ea typeface="MS PGothic"/>
                <a:cs typeface="Arial"/>
              </a:rPr>
              <a:t>est produit, à l’intérieur du pays, non pas à l’étranger ou à l’international.</a:t>
            </a:r>
            <a:endParaRPr lang="fr-CA" sz="440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4400" b="1">
                <a:ea typeface="MS PGothic"/>
              </a:rPr>
              <a:t>É</a:t>
            </a:r>
            <a:r>
              <a:rPr lang="fr-CA" sz="4400" b="1">
                <a:ea typeface="MS PGothic"/>
                <a:cs typeface="Arial"/>
              </a:rPr>
              <a:t>conomie:</a:t>
            </a:r>
            <a:r>
              <a:rPr lang="fr-CA" sz="4400">
                <a:ea typeface="MS PGothic"/>
                <a:cs typeface="Arial"/>
              </a:rPr>
              <a:t> Richesses </a:t>
            </a:r>
            <a:r>
              <a:rPr lang="fr-CA" sz="4400">
                <a:ea typeface="MS PGothic"/>
              </a:rPr>
              <a:t>et ressources d’un pays ou une </a:t>
            </a:r>
            <a:r>
              <a:rPr lang="fr-CA" sz="4400">
                <a:solidFill>
                  <a:schemeClr val="tx1"/>
                </a:solidFill>
                <a:ea typeface="MS PGothic"/>
              </a:rPr>
              <a:t>région, surtout ce qui a trait à la </a:t>
            </a:r>
            <a:r>
              <a:rPr lang="fr-CA" sz="4400">
                <a:solidFill>
                  <a:schemeClr val="tx1"/>
                </a:solidFill>
                <a:ea typeface="MS PGothic"/>
                <a:cs typeface="Arial"/>
              </a:rPr>
              <a:t>production et la consommation </a:t>
            </a:r>
            <a:r>
              <a:rPr lang="fr-CA" sz="4400">
                <a:ea typeface="MS PGothic"/>
                <a:cs typeface="Arial"/>
              </a:rPr>
              <a:t>de biens et services. </a:t>
            </a:r>
            <a:endParaRPr lang="fr-CA" sz="4400">
              <a:ea typeface="MS PGothic"/>
            </a:endParaRP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741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err="1"/>
              <a:t>Classe</a:t>
            </a:r>
            <a:r>
              <a:rPr lang="en-US" sz="3600"/>
              <a:t> </a:t>
            </a:r>
            <a:r>
              <a:rPr lang="en-US" sz="3600" err="1"/>
              <a:t>d’économie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rtl="0">
              <a:lnSpc>
                <a:spcPts val="2400"/>
              </a:lnSpc>
              <a:buNone/>
            </a:pPr>
            <a:r>
              <a:rPr lang="fr-CA" sz="2000">
                <a:latin typeface="Arial"/>
                <a:ea typeface="Segoe UI"/>
                <a:cs typeface="Segoe UI"/>
              </a:rPr>
              <a:t>Nous allons </a:t>
            </a:r>
            <a:r>
              <a:rPr lang="fr-CA" sz="2000">
                <a:ea typeface="Segoe UI"/>
                <a:cs typeface="Segoe UI"/>
              </a:rPr>
              <a:t>découvrir le commerce international en  faisant une simulation de l’économie mondiale! </a:t>
            </a:r>
            <a:endParaRPr lang="fr-CA" sz="2000">
              <a:latin typeface="Arial"/>
              <a:ea typeface="Segoe UI"/>
              <a:cs typeface="Segoe UI"/>
            </a:endParaRPr>
          </a:p>
          <a:p>
            <a:pPr marL="0" indent="0" rtl="0">
              <a:lnSpc>
                <a:spcPts val="2400"/>
              </a:lnSpc>
              <a:buNone/>
            </a:pPr>
            <a:r>
              <a:rPr lang="fr-CA" sz="2000" b="1">
                <a:latin typeface="Arial"/>
                <a:ea typeface="Segoe UI"/>
                <a:cs typeface="Segoe UI"/>
              </a:rPr>
              <a:t>Instructions:</a:t>
            </a: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>
                <a:latin typeface="Arial"/>
                <a:ea typeface="Segoe UI"/>
                <a:cs typeface="Segoe UI"/>
              </a:rPr>
              <a:t>Divisez la classe en petits groupes de 3 ou 4</a:t>
            </a:r>
            <a:r>
              <a:rPr lang="fr-CA" sz="2000">
                <a:solidFill>
                  <a:schemeClr val="tx1"/>
                </a:solidFill>
                <a:latin typeface="Arial"/>
                <a:ea typeface="Segoe UI"/>
                <a:cs typeface="Segoe UI"/>
              </a:rPr>
              <a:t> élèves</a:t>
            </a:r>
            <a:r>
              <a:rPr lang="fr-CA" sz="2000">
                <a:ea typeface="Segoe UI"/>
                <a:cs typeface="Segoe UI"/>
              </a:rPr>
              <a:t>.</a:t>
            </a:r>
            <a:r>
              <a:rPr lang="fr-CA" sz="2000">
                <a:latin typeface="Arial"/>
                <a:ea typeface="Segoe UI"/>
                <a:cs typeface="Segoe UI"/>
              </a:rPr>
              <a:t>​</a:t>
            </a:r>
          </a:p>
          <a:p>
            <a:pPr marL="342265" indent="-304165">
              <a:lnSpc>
                <a:spcPts val="2400"/>
              </a:lnSpc>
              <a:buSzPct val="100000"/>
              <a:buAutoNum type="arabicPeriod"/>
            </a:pPr>
            <a:r>
              <a:rPr lang="fr-CA" sz="2000">
                <a:latin typeface="Arial"/>
                <a:ea typeface="Segoe UI"/>
                <a:cs typeface="Segoe UI"/>
              </a:rPr>
              <a:t>Chaque groupe choisira un </a:t>
            </a:r>
            <a:r>
              <a:rPr lang="fr-CA" sz="2000">
                <a:ea typeface="Segoe UI"/>
                <a:cs typeface="Segoe UI"/>
              </a:rPr>
              <a:t>pays et fera </a:t>
            </a:r>
            <a:r>
              <a:rPr lang="fr-CA" sz="2000">
                <a:solidFill>
                  <a:schemeClr val="tx1"/>
                </a:solidFill>
                <a:ea typeface="Segoe UI"/>
                <a:cs typeface="Segoe UI"/>
              </a:rPr>
              <a:t>une recherche </a:t>
            </a:r>
            <a:r>
              <a:rPr lang="fr-CA" sz="2000">
                <a:ea typeface="Segoe UI"/>
                <a:cs typeface="Segoe UI"/>
              </a:rPr>
              <a:t>en </a:t>
            </a:r>
            <a:r>
              <a:rPr lang="fr-CA" sz="2000">
                <a:latin typeface="Arial"/>
                <a:ea typeface="Segoe UI"/>
                <a:cs typeface="Segoe UI"/>
              </a:rPr>
              <a:t>ligne ou dans un atlas</a:t>
            </a:r>
            <a:r>
              <a:rPr lang="fr-CA" sz="2000">
                <a:ea typeface="Segoe UI"/>
                <a:cs typeface="Segoe UI"/>
              </a:rPr>
              <a:t>.</a:t>
            </a:r>
            <a:endParaRPr lang="fr-CA" sz="2000">
              <a:latin typeface="Arial"/>
              <a:ea typeface="Segoe UI"/>
              <a:cs typeface="Segoe UI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>
                <a:latin typeface="Arial"/>
                <a:ea typeface="Segoe UI"/>
                <a:cs typeface="Segoe UI"/>
              </a:rPr>
              <a:t>Vous devez trouver les principales importations et exportations de </a:t>
            </a:r>
            <a:r>
              <a:rPr lang="fr-CA" sz="2000">
                <a:ea typeface="Segoe UI"/>
                <a:cs typeface="Segoe UI"/>
              </a:rPr>
              <a:t>c</a:t>
            </a:r>
            <a:r>
              <a:rPr lang="fr-CA" sz="2000">
                <a:latin typeface="Arial"/>
                <a:ea typeface="Segoe UI"/>
                <a:cs typeface="Segoe UI"/>
              </a:rPr>
              <a:t>e pays </a:t>
            </a:r>
            <a:r>
              <a:rPr lang="fr-CA" sz="2000">
                <a:ea typeface="MS PGothic"/>
                <a:cs typeface="Arial"/>
              </a:rPr>
              <a:t>(p. ex. pétrole, aliments, puces informatiques,  fournisseurs de médias sociaux ).</a:t>
            </a:r>
            <a:endParaRPr lang="fr-CA" sz="2000">
              <a:latin typeface="Arial"/>
              <a:ea typeface="Segoe UI"/>
              <a:cs typeface="Segoe UI"/>
            </a:endParaRPr>
          </a:p>
          <a:p>
            <a:pPr marL="342900" indent="-342900">
              <a:lnSpc>
                <a:spcPts val="2500"/>
              </a:lnSpc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76256" y="260648"/>
            <a:ext cx="1468455" cy="18002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57B4571-1BB6-5A8D-5496-F65A38AC7E34}"/>
              </a:ext>
            </a:extLst>
          </p:cNvPr>
          <p:cNvGrpSpPr/>
          <p:nvPr/>
        </p:nvGrpSpPr>
        <p:grpSpPr>
          <a:xfrm>
            <a:off x="6311234" y="5552809"/>
            <a:ext cx="1494458" cy="420658"/>
            <a:chOff x="6311234" y="5552809"/>
            <a:chExt cx="1494458" cy="42065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50AAFE3-5749-7CE0-8115-0C608A9B4B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8495" t="-16382"/>
            <a:stretch/>
          </p:blipFill>
          <p:spPr>
            <a:xfrm>
              <a:off x="7438490" y="5552809"/>
              <a:ext cx="367202" cy="400110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6311234" y="5573357"/>
              <a:ext cx="11112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/>
                <a:t>Suivant</a:t>
              </a:r>
              <a:endParaRPr lang="fr-FR" sz="2000"/>
            </a:p>
          </p:txBody>
        </p:sp>
      </p:grpSp>
    </p:spTree>
    <p:extLst>
      <p:ext uri="{BB962C8B-B14F-4D97-AF65-F5344CB8AC3E}">
        <p14:creationId xmlns:p14="http://schemas.microsoft.com/office/powerpoint/2010/main" val="2179421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r>
              <a:rPr lang="en-US" sz="2000" err="1">
                <a:ea typeface="Segoe UI"/>
                <a:cs typeface="Segoe UI"/>
              </a:rPr>
              <a:t>Dans</a:t>
            </a:r>
            <a:r>
              <a:rPr lang="en-US" sz="2000">
                <a:ea typeface="Segoe UI"/>
                <a:cs typeface="Segoe UI"/>
              </a:rPr>
              <a:t> </a:t>
            </a:r>
            <a:r>
              <a:rPr lang="en-US" sz="2000" err="1">
                <a:ea typeface="Segoe UI"/>
                <a:cs typeface="Segoe UI"/>
              </a:rPr>
              <a:t>ce</a:t>
            </a:r>
            <a:r>
              <a:rPr lang="en-US" sz="2000">
                <a:ea typeface="Segoe UI"/>
                <a:cs typeface="Segoe UI"/>
              </a:rPr>
              <a:t> </a:t>
            </a:r>
            <a:r>
              <a:rPr lang="en-US" sz="2000" err="1">
                <a:ea typeface="Segoe UI"/>
                <a:cs typeface="Segoe UI"/>
              </a:rPr>
              <a:t>scénario</a:t>
            </a:r>
            <a:r>
              <a:rPr lang="en-US" sz="2000">
                <a:ea typeface="Segoe UI"/>
                <a:cs typeface="Segoe UI"/>
              </a:rPr>
              <a:t>, </a:t>
            </a:r>
            <a:r>
              <a:rPr lang="fr-CA" sz="2000">
                <a:ea typeface="Segoe UI"/>
                <a:cs typeface="Segoe UI"/>
              </a:rPr>
              <a:t>chaque pays possède </a:t>
            </a:r>
            <a:r>
              <a:rPr lang="en-US" sz="2000">
                <a:ea typeface="Segoe UI"/>
                <a:cs typeface="Segoe UI"/>
              </a:rPr>
              <a:t>un budget de 500$ </a:t>
            </a:r>
            <a:r>
              <a:rPr lang="en-US" sz="2000">
                <a:solidFill>
                  <a:schemeClr val="tx1"/>
                </a:solidFill>
                <a:ea typeface="Segoe UI"/>
                <a:cs typeface="Segoe UI"/>
              </a:rPr>
              <a:t>(USD) </a:t>
            </a:r>
            <a:r>
              <a:rPr lang="en-US" sz="2000">
                <a:ea typeface="Segoe UI"/>
                <a:cs typeface="Segoe UI"/>
              </a:rPr>
              <a:t>pour </a:t>
            </a:r>
            <a:r>
              <a:rPr lang="fr-CA" sz="2000">
                <a:ea typeface="Segoe UI"/>
                <a:cs typeface="Segoe UI"/>
              </a:rPr>
              <a:t>acheter</a:t>
            </a:r>
            <a:r>
              <a:rPr lang="en-US" sz="2000">
                <a:ea typeface="Segoe UI"/>
                <a:cs typeface="Segoe UI"/>
              </a:rPr>
              <a:t> des importations </a:t>
            </a:r>
            <a:r>
              <a:rPr lang="en-US" sz="2000">
                <a:latin typeface="Arial"/>
                <a:ea typeface="Segoe UI"/>
                <a:cs typeface="Segoe UI"/>
              </a:rPr>
              <a:t>*. (</a:t>
            </a:r>
            <a:r>
              <a:rPr lang="en-US" sz="2000" err="1">
                <a:latin typeface="Arial"/>
                <a:ea typeface="Segoe UI"/>
                <a:cs typeface="Segoe UI"/>
              </a:rPr>
              <a:t>Vous</a:t>
            </a:r>
            <a:r>
              <a:rPr lang="en-US" sz="2000">
                <a:latin typeface="Arial"/>
                <a:ea typeface="Segoe UI"/>
                <a:cs typeface="Segoe UI"/>
              </a:rPr>
              <a:t> </a:t>
            </a:r>
            <a:r>
              <a:rPr lang="en-US" sz="2000" err="1">
                <a:latin typeface="Arial"/>
                <a:ea typeface="Segoe UI"/>
                <a:cs typeface="Segoe UI"/>
              </a:rPr>
              <a:t>pouvez</a:t>
            </a:r>
            <a:r>
              <a:rPr lang="en-US" sz="2000">
                <a:latin typeface="Arial"/>
                <a:ea typeface="Segoe UI"/>
                <a:cs typeface="Segoe UI"/>
              </a:rPr>
              <a:t> </a:t>
            </a:r>
            <a:r>
              <a:rPr lang="en-US" sz="2000" err="1">
                <a:latin typeface="Arial"/>
                <a:ea typeface="Segoe UI"/>
                <a:cs typeface="Segoe UI"/>
              </a:rPr>
              <a:t>aussi</a:t>
            </a:r>
            <a:r>
              <a:rPr lang="en-US" sz="2000">
                <a:latin typeface="Arial"/>
                <a:ea typeface="Segoe UI"/>
                <a:cs typeface="Segoe UI"/>
              </a:rPr>
              <a:t> faire des </a:t>
            </a:r>
            <a:r>
              <a:rPr lang="fr-CA" sz="2000">
                <a:latin typeface="Arial"/>
                <a:ea typeface="Segoe UI"/>
                <a:cs typeface="Segoe UI"/>
              </a:rPr>
              <a:t>échanges</a:t>
            </a:r>
            <a:r>
              <a:rPr lang="en-US" sz="2000">
                <a:latin typeface="Arial"/>
                <a:ea typeface="Segoe UI"/>
                <a:cs typeface="Segoe UI"/>
              </a:rPr>
              <a:t> de </a:t>
            </a:r>
            <a:r>
              <a:rPr lang="en-US" sz="2000" err="1">
                <a:latin typeface="Arial"/>
                <a:ea typeface="Segoe UI"/>
                <a:cs typeface="Segoe UI"/>
              </a:rPr>
              <a:t>biens</a:t>
            </a:r>
            <a:r>
              <a:rPr lang="en-US" sz="2000">
                <a:latin typeface="Arial"/>
                <a:ea typeface="Segoe UI"/>
                <a:cs typeface="Segoe UI"/>
              </a:rPr>
              <a:t> et/</a:t>
            </a:r>
            <a:r>
              <a:rPr lang="en-US" sz="2000" err="1">
                <a:latin typeface="Arial"/>
                <a:ea typeface="Segoe UI"/>
                <a:cs typeface="Segoe UI"/>
              </a:rPr>
              <a:t>ou</a:t>
            </a:r>
            <a:r>
              <a:rPr lang="en-US" sz="2000">
                <a:latin typeface="Arial"/>
                <a:ea typeface="Segoe UI"/>
                <a:cs typeface="Segoe UI"/>
              </a:rPr>
              <a:t> services.)</a:t>
            </a:r>
            <a:endParaRPr lang="en-US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r>
              <a:rPr lang="en-US" sz="2000">
                <a:latin typeface="Arial"/>
                <a:ea typeface="Segoe UI"/>
                <a:cs typeface="Segoe UI"/>
              </a:rPr>
              <a:t>Sur </a:t>
            </a:r>
            <a:r>
              <a:rPr lang="en-US" sz="2000" err="1">
                <a:latin typeface="Arial"/>
                <a:ea typeface="Segoe UI"/>
                <a:cs typeface="Segoe UI"/>
              </a:rPr>
              <a:t>votre</a:t>
            </a:r>
            <a:r>
              <a:rPr lang="en-US" sz="2000">
                <a:latin typeface="Arial"/>
                <a:ea typeface="Segoe UI"/>
                <a:cs typeface="Segoe UI"/>
              </a:rPr>
              <a:t> table, </a:t>
            </a:r>
            <a:r>
              <a:rPr lang="fr-CA" sz="2000">
                <a:latin typeface="Arial"/>
                <a:ea typeface="Segoe UI"/>
                <a:cs typeface="Segoe UI"/>
              </a:rPr>
              <a:t>affichez</a:t>
            </a:r>
            <a:r>
              <a:rPr lang="en-US" sz="2000">
                <a:latin typeface="Arial"/>
                <a:ea typeface="Segoe UI"/>
                <a:cs typeface="Segoe UI"/>
              </a:rPr>
              <a:t>  le </a:t>
            </a:r>
            <a:r>
              <a:rPr lang="en-US" sz="2000" b="1">
                <a:latin typeface="Arial"/>
                <a:ea typeface="Segoe UI"/>
                <a:cs typeface="Segoe UI"/>
              </a:rPr>
              <a:t>nom de </a:t>
            </a:r>
            <a:r>
              <a:rPr lang="en-US" sz="2000" b="1" err="1">
                <a:latin typeface="Arial"/>
                <a:ea typeface="Segoe UI"/>
                <a:cs typeface="Segoe UI"/>
              </a:rPr>
              <a:t>votre</a:t>
            </a:r>
            <a:r>
              <a:rPr lang="en-US" sz="2000" b="1">
                <a:latin typeface="Arial"/>
                <a:ea typeface="Segoe UI"/>
                <a:cs typeface="Segoe UI"/>
              </a:rPr>
              <a:t> pays </a:t>
            </a:r>
            <a:r>
              <a:rPr lang="en-US" sz="2000">
                <a:latin typeface="Arial"/>
                <a:ea typeface="Segoe UI"/>
                <a:cs typeface="Segoe UI"/>
              </a:rPr>
              <a:t>et les </a:t>
            </a:r>
            <a:r>
              <a:rPr lang="fr-CA" sz="2000" b="1">
                <a:latin typeface="Arial"/>
                <a:ea typeface="Segoe UI"/>
                <a:cs typeface="Segoe UI"/>
              </a:rPr>
              <a:t>principales </a:t>
            </a:r>
            <a:r>
              <a:rPr lang="en-US" sz="2000" b="1">
                <a:latin typeface="Arial"/>
                <a:ea typeface="Segoe UI"/>
                <a:cs typeface="Segoe UI"/>
              </a:rPr>
              <a:t>exportations</a:t>
            </a:r>
            <a:r>
              <a:rPr lang="en-US" sz="2000">
                <a:latin typeface="Arial"/>
                <a:ea typeface="Segoe UI"/>
                <a:cs typeface="Segoe UI"/>
              </a:rPr>
              <a:t>.</a:t>
            </a:r>
            <a:endParaRPr lang="en-US" altLang="en-US" sz="2000" b="1"/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r>
              <a:rPr lang="en-US" sz="2000">
                <a:ea typeface="MS PGothic"/>
                <a:cs typeface="Arial"/>
              </a:rPr>
              <a:t>Les </a:t>
            </a:r>
            <a:r>
              <a:rPr lang="fr-CA" sz="2000" b="1">
                <a:ea typeface="MS PGothic"/>
                <a:cs typeface="Arial"/>
              </a:rPr>
              <a:t>principales </a:t>
            </a:r>
            <a:r>
              <a:rPr lang="en-US" sz="2000" b="1">
                <a:ea typeface="MS PGothic"/>
                <a:cs typeface="Arial"/>
              </a:rPr>
              <a:t>importations </a:t>
            </a:r>
            <a:r>
              <a:rPr lang="fr-CA" sz="2000">
                <a:ea typeface="MS PGothic"/>
                <a:cs typeface="Arial"/>
              </a:rPr>
              <a:t>sont les ressources dont votre </a:t>
            </a:r>
            <a:r>
              <a:rPr lang="en-US" sz="2000">
                <a:ea typeface="MS PGothic"/>
                <a:cs typeface="Arial"/>
              </a:rPr>
              <a:t>pays a </a:t>
            </a:r>
            <a:r>
              <a:rPr lang="en-US" sz="2000" err="1">
                <a:ea typeface="MS PGothic"/>
                <a:cs typeface="Arial"/>
              </a:rPr>
              <a:t>besoin</a:t>
            </a:r>
            <a:r>
              <a:rPr lang="en-US" sz="2000">
                <a:ea typeface="MS PGothic"/>
                <a:cs typeface="Arial"/>
              </a:rPr>
              <a:t>. </a:t>
            </a:r>
            <a:r>
              <a:rPr lang="fr-CA" sz="2000">
                <a:ea typeface="MS PGothic"/>
                <a:cs typeface="Arial"/>
              </a:rPr>
              <a:t>Faites le tour de la classe </a:t>
            </a:r>
            <a:r>
              <a:rPr lang="en-US" sz="2000" err="1">
                <a:ea typeface="MS PGothic"/>
                <a:cs typeface="Arial"/>
              </a:rPr>
              <a:t>afin</a:t>
            </a:r>
            <a:r>
              <a:rPr lang="en-US" sz="2000">
                <a:ea typeface="MS PGothic"/>
                <a:cs typeface="Arial"/>
              </a:rPr>
              <a:t> de </a:t>
            </a:r>
            <a:r>
              <a:rPr lang="en-US" sz="2000" err="1">
                <a:ea typeface="MS PGothic"/>
                <a:cs typeface="Arial"/>
              </a:rPr>
              <a:t>trouver</a:t>
            </a:r>
            <a:r>
              <a:rPr lang="en-US" sz="2000">
                <a:ea typeface="MS PGothic"/>
                <a:cs typeface="Arial"/>
              </a:rPr>
              <a:t> </a:t>
            </a:r>
            <a:r>
              <a:rPr lang="en-US" sz="2000" err="1">
                <a:ea typeface="MS PGothic"/>
                <a:cs typeface="Arial"/>
              </a:rPr>
              <a:t>quel</a:t>
            </a:r>
            <a:r>
              <a:rPr lang="en-US" sz="2000" err="1">
                <a:ea typeface="MS PGothic"/>
              </a:rPr>
              <a:t>s</a:t>
            </a:r>
            <a:r>
              <a:rPr lang="en-US" sz="2000">
                <a:ea typeface="MS PGothic"/>
              </a:rPr>
              <a:t> </a:t>
            </a:r>
            <a:r>
              <a:rPr lang="en-US" sz="2000">
                <a:ea typeface="MS PGothic"/>
                <a:cs typeface="Arial"/>
              </a:rPr>
              <a:t>pays </a:t>
            </a:r>
            <a:r>
              <a:rPr lang="en-US" sz="2000" err="1">
                <a:ea typeface="MS PGothic"/>
                <a:cs typeface="Arial"/>
              </a:rPr>
              <a:t>exportent</a:t>
            </a:r>
            <a:r>
              <a:rPr lang="en-US" sz="2000">
                <a:ea typeface="MS PGothic"/>
                <a:cs typeface="Arial"/>
              </a:rPr>
              <a:t> </a:t>
            </a:r>
            <a:r>
              <a:rPr lang="en-US" sz="2000" err="1">
                <a:ea typeface="MS PGothic"/>
                <a:cs typeface="Arial"/>
              </a:rPr>
              <a:t>ces</a:t>
            </a:r>
            <a:r>
              <a:rPr lang="en-US" sz="2000">
                <a:ea typeface="MS PGothic"/>
                <a:cs typeface="Arial"/>
              </a:rPr>
              <a:t> </a:t>
            </a:r>
            <a:r>
              <a:rPr lang="en-US" sz="2000" err="1">
                <a:ea typeface="MS PGothic"/>
                <a:cs typeface="Arial"/>
              </a:rPr>
              <a:t>ressources</a:t>
            </a:r>
            <a:r>
              <a:rPr lang="en-US" sz="2000">
                <a:ea typeface="MS PGothic"/>
                <a:cs typeface="Arial"/>
              </a:rPr>
              <a:t> et </a:t>
            </a:r>
            <a:r>
              <a:rPr lang="en-US" sz="2000" err="1">
                <a:ea typeface="MS PGothic"/>
                <a:cs typeface="Arial"/>
              </a:rPr>
              <a:t>écrivez</a:t>
            </a:r>
            <a:r>
              <a:rPr lang="en-US" sz="2000">
                <a:ea typeface="MS PGothic"/>
                <a:cs typeface="Arial"/>
              </a:rPr>
              <a:t> le nom de </a:t>
            </a:r>
            <a:r>
              <a:rPr lang="en-US" sz="2000" err="1">
                <a:ea typeface="MS PGothic"/>
                <a:cs typeface="Arial"/>
              </a:rPr>
              <a:t>ces</a:t>
            </a:r>
            <a:r>
              <a:rPr lang="en-US" sz="2000">
                <a:ea typeface="MS PGothic"/>
                <a:cs typeface="Arial"/>
              </a:rPr>
              <a:t> pays.</a:t>
            </a:r>
          </a:p>
          <a:p>
            <a:pPr marL="495300" indent="-457200">
              <a:lnSpc>
                <a:spcPts val="2400"/>
              </a:lnSpc>
              <a:buSzPct val="100000"/>
              <a:buFont typeface="+mj-lt"/>
              <a:buAutoNum type="arabicPeriod" startAt="4"/>
            </a:pPr>
            <a:endParaRPr lang="en-US" altLang="en-US" sz="2000"/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b="1"/>
              <a:t>*</a:t>
            </a:r>
            <a:r>
              <a:rPr lang="en-US" altLang="en-US" sz="2000" b="1" err="1"/>
              <a:t>Facultatif</a:t>
            </a:r>
            <a:r>
              <a:rPr lang="en-US" altLang="en-US" sz="2000" b="1"/>
              <a:t> : </a:t>
            </a:r>
            <a:r>
              <a:rPr lang="en-US" altLang="en-US" sz="2000" err="1"/>
              <a:t>Vous</a:t>
            </a:r>
            <a:r>
              <a:rPr lang="en-US" altLang="en-US" sz="2000" b="1"/>
              <a:t> </a:t>
            </a:r>
            <a:r>
              <a:rPr lang="en-US" altLang="en-US" sz="2000" err="1"/>
              <a:t>pouvez</a:t>
            </a:r>
            <a:r>
              <a:rPr lang="en-US" altLang="en-US" sz="2000"/>
              <a:t> faire </a:t>
            </a:r>
            <a:r>
              <a:rPr lang="en-US" altLang="en-US" sz="2000" err="1"/>
              <a:t>une</a:t>
            </a:r>
            <a:r>
              <a:rPr lang="en-US" altLang="en-US" sz="2000"/>
              <a:t> conversion des devises. Pour un </a:t>
            </a:r>
            <a:r>
              <a:rPr lang="en-US" altLang="en-US" sz="2000" err="1"/>
              <a:t>défi</a:t>
            </a:r>
            <a:r>
              <a:rPr lang="en-US" altLang="en-US" sz="2000"/>
              <a:t> </a:t>
            </a:r>
            <a:r>
              <a:rPr lang="fr-CA" altLang="en-US" sz="2000"/>
              <a:t>supplémentaire, vous pouvez ajouter </a:t>
            </a:r>
            <a:r>
              <a:rPr lang="en-US" altLang="en-US" sz="2000" err="1"/>
              <a:t>l’échange</a:t>
            </a:r>
            <a:r>
              <a:rPr lang="en-US" altLang="en-US" sz="2000"/>
              <a:t> de devises </a:t>
            </a:r>
            <a:r>
              <a:rPr lang="fr-CA" altLang="en-US" sz="2000"/>
              <a:t>étrangères</a:t>
            </a:r>
            <a:r>
              <a:rPr lang="en-US" altLang="en-US" sz="2000"/>
              <a:t>.</a:t>
            </a:r>
          </a:p>
          <a:p>
            <a:pPr marL="342900" indent="-342900">
              <a:lnSpc>
                <a:spcPts val="24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6256" y="84802"/>
            <a:ext cx="1468455" cy="1800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56DCBE6-7F6F-7795-59DD-CE762EE2963F}"/>
              </a:ext>
            </a:extLst>
          </p:cNvPr>
          <p:cNvGrpSpPr/>
          <p:nvPr/>
        </p:nvGrpSpPr>
        <p:grpSpPr>
          <a:xfrm>
            <a:off x="6116025" y="5866475"/>
            <a:ext cx="1494458" cy="420658"/>
            <a:chOff x="6311234" y="5552809"/>
            <a:chExt cx="1494458" cy="42065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EAA091-E9E1-6912-E406-D01DF9C08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8495" t="-16382"/>
            <a:stretch/>
          </p:blipFill>
          <p:spPr>
            <a:xfrm>
              <a:off x="7438490" y="5552809"/>
              <a:ext cx="367202" cy="400110"/>
            </a:xfrm>
            <a:prstGeom prst="rect">
              <a:avLst/>
            </a:prstGeom>
          </p:spPr>
        </p:pic>
        <p:sp>
          <p:nvSpPr>
            <p:cNvPr id="8" name="ZoneTexte 6">
              <a:extLst>
                <a:ext uri="{FF2B5EF4-FFF2-40B4-BE49-F238E27FC236}">
                  <a16:creationId xmlns:a16="http://schemas.microsoft.com/office/drawing/2014/main" id="{87CB2F6A-7F08-CBE1-14EE-FDF01006C91F}"/>
                </a:ext>
              </a:extLst>
            </p:cNvPr>
            <p:cNvSpPr txBox="1"/>
            <p:nvPr/>
          </p:nvSpPr>
          <p:spPr>
            <a:xfrm>
              <a:off x="6311234" y="5573357"/>
              <a:ext cx="11112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/>
                <a:t>Suivant</a:t>
              </a:r>
              <a:endParaRPr lang="fr-FR" sz="2000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CB912B6F-F0AC-3593-C331-131BBFAF4FCB}"/>
              </a:ext>
            </a:extLst>
          </p:cNvPr>
          <p:cNvSpPr txBox="1">
            <a:spLocks/>
          </p:cNvSpPr>
          <p:nvPr/>
        </p:nvSpPr>
        <p:spPr bwMode="auto">
          <a:xfrm>
            <a:off x="403806" y="517529"/>
            <a:ext cx="863896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kern="0"/>
              <a:t>Classe d’économie</a:t>
            </a:r>
            <a:endParaRPr lang="en-CA" sz="3600" kern="0"/>
          </a:p>
        </p:txBody>
      </p:sp>
    </p:spTree>
    <p:extLst>
      <p:ext uri="{BB962C8B-B14F-4D97-AF65-F5344CB8AC3E}">
        <p14:creationId xmlns:p14="http://schemas.microsoft.com/office/powerpoint/2010/main" val="3898044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600"/>
              </a:lnSpc>
              <a:buSzPct val="100000"/>
              <a:buFont typeface="+mj-lt"/>
              <a:buAutoNum type="arabicPeriod" startAt="7"/>
            </a:pPr>
            <a:r>
              <a:rPr lang="fr-CA" sz="2000">
                <a:ea typeface="MS PGothic"/>
                <a:cs typeface="Arial"/>
              </a:rPr>
              <a:t>Élaborez une stratégie et préparez-vous à négocier</a:t>
            </a:r>
            <a:r>
              <a:rPr lang="en-US" sz="2000">
                <a:ea typeface="MS PGothic"/>
                <a:cs typeface="Arial"/>
              </a:rPr>
              <a:t>: </a:t>
            </a:r>
          </a:p>
          <a:p>
            <a:pPr lv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sz="2000">
                <a:ea typeface="MS PGothic"/>
                <a:cs typeface="Arial"/>
              </a:rPr>
              <a:t>Avec </a:t>
            </a:r>
            <a:r>
              <a:rPr lang="fr-CA" sz="2000">
                <a:ea typeface="MS PGothic"/>
                <a:cs typeface="Arial"/>
              </a:rPr>
              <a:t>quel pays voulez-vous négocier  un accord commercial</a:t>
            </a:r>
            <a:r>
              <a:rPr lang="en-US" sz="2000">
                <a:ea typeface="MS PGothic"/>
                <a:cs typeface="Arial"/>
              </a:rPr>
              <a:t>?</a:t>
            </a:r>
          </a:p>
          <a:p>
            <a:pPr lv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>
                <a:ea typeface="MS PGothic"/>
                <a:cs typeface="Arial"/>
              </a:rPr>
              <a:t>Combien êtes-vous prêt à payer pour acheter cette importation</a:t>
            </a:r>
            <a:r>
              <a:rPr lang="en-US" sz="2000">
                <a:ea typeface="MS PGothic"/>
                <a:cs typeface="Arial"/>
              </a:rPr>
              <a:t>?</a:t>
            </a:r>
          </a:p>
          <a:p>
            <a:pPr lv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>
                <a:ea typeface="MS PGothic"/>
                <a:cs typeface="Arial"/>
              </a:rPr>
              <a:t>Avez-vous des biens ou services à offrir en échange de cette transaction ? Quelle quantité êtes-vous prêt à échanger pour cet accord</a:t>
            </a:r>
            <a:r>
              <a:rPr lang="en-US" sz="2000">
                <a:ea typeface="MS PGothic"/>
                <a:cs typeface="Arial"/>
              </a:rPr>
              <a:t>?</a:t>
            </a:r>
          </a:p>
          <a:p>
            <a:pPr marL="342900" indent="-342900">
              <a:lnSpc>
                <a:spcPts val="26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6256" y="260648"/>
            <a:ext cx="1468455" cy="18002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0761FF3-313E-16C4-0294-D7F4FE295EA1}"/>
              </a:ext>
            </a:extLst>
          </p:cNvPr>
          <p:cNvGrpSpPr/>
          <p:nvPr/>
        </p:nvGrpSpPr>
        <p:grpSpPr>
          <a:xfrm>
            <a:off x="6311234" y="5552809"/>
            <a:ext cx="1494458" cy="420658"/>
            <a:chOff x="6311234" y="5552809"/>
            <a:chExt cx="1494458" cy="42065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9145E37-101D-8984-CC65-BFAEEFDA10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8495" t="-16382"/>
            <a:stretch/>
          </p:blipFill>
          <p:spPr>
            <a:xfrm>
              <a:off x="7438490" y="5552809"/>
              <a:ext cx="367202" cy="400110"/>
            </a:xfrm>
            <a:prstGeom prst="rect">
              <a:avLst/>
            </a:prstGeom>
          </p:spPr>
        </p:pic>
        <p:sp>
          <p:nvSpPr>
            <p:cNvPr id="8" name="ZoneTexte 6">
              <a:extLst>
                <a:ext uri="{FF2B5EF4-FFF2-40B4-BE49-F238E27FC236}">
                  <a16:creationId xmlns:a16="http://schemas.microsoft.com/office/drawing/2014/main" id="{B383AD5C-6A83-9B5C-27C5-1AB5B1F46335}"/>
                </a:ext>
              </a:extLst>
            </p:cNvPr>
            <p:cNvSpPr txBox="1"/>
            <p:nvPr/>
          </p:nvSpPr>
          <p:spPr>
            <a:xfrm>
              <a:off x="6311234" y="5573357"/>
              <a:ext cx="11112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/>
                <a:t>Suivant</a:t>
              </a:r>
              <a:endParaRPr lang="fr-FR" sz="2000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685F2F86-041E-AEF4-968D-1C688F13A478}"/>
              </a:ext>
            </a:extLst>
          </p:cNvPr>
          <p:cNvSpPr txBox="1">
            <a:spLocks/>
          </p:cNvSpPr>
          <p:nvPr/>
        </p:nvSpPr>
        <p:spPr bwMode="auto">
          <a:xfrm>
            <a:off x="403806" y="517529"/>
            <a:ext cx="863896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kern="0"/>
              <a:t>Classe d’économie</a:t>
            </a:r>
            <a:endParaRPr lang="en-CA" sz="3600" kern="0"/>
          </a:p>
        </p:txBody>
      </p:sp>
    </p:spTree>
    <p:extLst>
      <p:ext uri="{BB962C8B-B14F-4D97-AF65-F5344CB8AC3E}">
        <p14:creationId xmlns:p14="http://schemas.microsoft.com/office/powerpoint/2010/main" val="389062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err="1"/>
              <a:t>Classe</a:t>
            </a:r>
            <a:r>
              <a:rPr lang="en-US" sz="3600"/>
              <a:t> </a:t>
            </a:r>
            <a:r>
              <a:rPr lang="en-US" sz="3600" err="1"/>
              <a:t>d’économie</a:t>
            </a:r>
            <a:endParaRPr lang="en-CA" sz="3600"/>
          </a:p>
        </p:txBody>
      </p:sp>
      <p:sp>
        <p:nvSpPr>
          <p:cNvPr id="6" name="ZoneTexte 5"/>
          <p:cNvSpPr txBox="1"/>
          <p:nvPr/>
        </p:nvSpPr>
        <p:spPr>
          <a:xfrm>
            <a:off x="1884140" y="1812221"/>
            <a:ext cx="55851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8000" b="1">
                <a:solidFill>
                  <a:schemeClr val="bg2">
                    <a:lumMod val="25000"/>
                    <a:lumOff val="75000"/>
                  </a:schemeClr>
                </a:solidFill>
              </a:rPr>
              <a:t>Êtes-vous</a:t>
            </a:r>
            <a:r>
              <a:rPr lang="fr-CA" sz="8000" b="1">
                <a:solidFill>
                  <a:srgbClr val="00B0F0"/>
                </a:solidFill>
              </a:rPr>
              <a:t> </a:t>
            </a:r>
            <a:r>
              <a:rPr lang="fr-CA" sz="8000" b="1">
                <a:solidFill>
                  <a:schemeClr val="accent6">
                    <a:lumMod val="60000"/>
                    <a:lumOff val="40000"/>
                  </a:schemeClr>
                </a:solidFill>
              </a:rPr>
              <a:t>prêt à </a:t>
            </a:r>
            <a:r>
              <a:rPr lang="fr-CA" sz="8000" b="1">
                <a:solidFill>
                  <a:schemeClr val="accent2">
                    <a:lumMod val="50000"/>
                    <a:lumOff val="50000"/>
                  </a:schemeClr>
                </a:solidFill>
              </a:rPr>
              <a:t>négocier?</a:t>
            </a:r>
          </a:p>
        </p:txBody>
      </p:sp>
    </p:spTree>
    <p:extLst>
      <p:ext uri="{BB962C8B-B14F-4D97-AF65-F5344CB8AC3E}">
        <p14:creationId xmlns:p14="http://schemas.microsoft.com/office/powerpoint/2010/main" val="1713287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err="1"/>
              <a:t>Classe</a:t>
            </a:r>
            <a:r>
              <a:rPr lang="en-US" sz="3600"/>
              <a:t> </a:t>
            </a:r>
            <a:r>
              <a:rPr lang="en-US" sz="3600" err="1"/>
              <a:t>d’économie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600"/>
              </a:lnSpc>
              <a:buSzPct val="100000"/>
              <a:buFont typeface="+mj-lt"/>
              <a:buAutoNum type="arabicPeriod" startAt="8"/>
            </a:pPr>
            <a:r>
              <a:rPr lang="fr-CA" sz="2000">
                <a:ea typeface="MS PGothic"/>
                <a:cs typeface="Arial"/>
              </a:rPr>
              <a:t>Revenons à vos groupes et discussions</a:t>
            </a:r>
            <a:r>
              <a:rPr lang="en-US" sz="2000">
                <a:ea typeface="MS PGothic"/>
                <a:cs typeface="Arial"/>
              </a:rPr>
              <a:t>: </a:t>
            </a:r>
          </a:p>
          <a:p>
            <a:pPr lv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>
                <a:ea typeface="MS PGothic"/>
                <a:cs typeface="Arial"/>
              </a:rPr>
              <a:t>Avec quel</a:t>
            </a:r>
            <a:r>
              <a:rPr lang="fr-CA" sz="2000">
                <a:ea typeface="MS PGothic"/>
              </a:rPr>
              <a:t>s pays avez-vous pu négocier</a:t>
            </a:r>
            <a:r>
              <a:rPr lang="en-US" sz="2000">
                <a:ea typeface="MS PGothic"/>
                <a:cs typeface="Arial"/>
              </a:rPr>
              <a:t>? </a:t>
            </a:r>
          </a:p>
          <a:p>
            <a:pPr lv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>
                <a:ea typeface="MS PGothic"/>
                <a:cs typeface="Arial"/>
              </a:rPr>
              <a:t>Les négociations ont-elles été faciles ou difficiles</a:t>
            </a:r>
            <a:r>
              <a:rPr lang="en-US" sz="2000">
                <a:ea typeface="MS PGothic"/>
                <a:cs typeface="Arial"/>
              </a:rPr>
              <a:t>?</a:t>
            </a:r>
          </a:p>
          <a:p>
            <a:pPr lv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>
                <a:ea typeface="MS PGothic"/>
                <a:cs typeface="Arial"/>
              </a:rPr>
              <a:t>Avez-vous pu importer tout ce dont votre pays a besoin</a:t>
            </a:r>
            <a:r>
              <a:rPr lang="en-US" sz="2000">
                <a:ea typeface="MS PGothic"/>
                <a:cs typeface="Arial"/>
              </a:rPr>
              <a:t>?</a:t>
            </a:r>
          </a:p>
          <a:p>
            <a:pPr lvl="1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>
                <a:ea typeface="MS PGothic"/>
                <a:cs typeface="Arial"/>
              </a:rPr>
              <a:t>Si vous avez bien négocié, à votre avis: qu’est-ce qu’un bon échange</a:t>
            </a:r>
            <a:r>
              <a:rPr lang="en-US" sz="2000">
                <a:ea typeface="MS PGothic"/>
                <a:cs typeface="Arial"/>
              </a:rPr>
              <a:t>?  </a:t>
            </a:r>
            <a:r>
              <a:rPr lang="fr-CA" sz="2000">
                <a:ea typeface="MS PGothic"/>
                <a:cs typeface="Arial"/>
              </a:rPr>
              <a:t>Ou avez-vous dû  faire des concessions  parce qu’il n’y avait pas de meilleures options</a:t>
            </a:r>
            <a:r>
              <a:rPr lang="en-US" sz="2000">
                <a:ea typeface="MS PGothic"/>
                <a:cs typeface="Arial"/>
              </a:rPr>
              <a:t>?</a:t>
            </a:r>
          </a:p>
          <a:p>
            <a:pPr marL="342900" indent="-342900">
              <a:lnSpc>
                <a:spcPts val="26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93CE7E-9FA4-A35F-C628-41968A557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876256" y="260648"/>
            <a:ext cx="1468455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2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err="1"/>
              <a:t>Activité</a:t>
            </a:r>
            <a:r>
              <a:rPr lang="en-CA" sz="3600"/>
              <a:t> </a:t>
            </a:r>
            <a:r>
              <a:rPr lang="fr-CA" sz="3600"/>
              <a:t>«pensez-y-bien»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582221"/>
            <a:ext cx="6354876" cy="4910650"/>
          </a:xfrm>
        </p:spPr>
        <p:txBody>
          <a:bodyPr>
            <a:no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CA" sz="2000">
                <a:latin typeface="+mn-lt"/>
                <a:ea typeface="MS PGothic"/>
              </a:rPr>
              <a:t>Quelles sont les principales ressources produites au Canada et </a:t>
            </a:r>
            <a:r>
              <a:rPr lang="fr-CA" sz="2000">
                <a:solidFill>
                  <a:schemeClr val="tx1"/>
                </a:solidFill>
                <a:latin typeface="+mn-lt"/>
                <a:ea typeface="MS PGothic"/>
              </a:rPr>
              <a:t>que le pays </a:t>
            </a:r>
            <a:r>
              <a:rPr lang="fr-CA" sz="2000">
                <a:latin typeface="+mn-lt"/>
                <a:ea typeface="MS PGothic"/>
              </a:rPr>
              <a:t>exporte dans le reste du  monde</a:t>
            </a:r>
            <a:r>
              <a:rPr lang="fr-CA" sz="2000">
                <a:latin typeface="+mn-lt"/>
                <a:ea typeface="MS PGothic"/>
                <a:cs typeface="Arial"/>
              </a:rPr>
              <a:t>? Selon vous, </a:t>
            </a:r>
            <a:r>
              <a:rPr lang="fr-CA" sz="2000">
                <a:latin typeface="+mn-lt"/>
                <a:ea typeface="MS PGothic"/>
              </a:rPr>
              <a:t>q</a:t>
            </a:r>
            <a:r>
              <a:rPr lang="fr-CA" sz="2000">
                <a:latin typeface="+mn-lt"/>
                <a:ea typeface="MS PGothic"/>
                <a:cs typeface="Arial"/>
              </a:rPr>
              <a:t>uels sont </a:t>
            </a:r>
            <a:r>
              <a:rPr lang="fr-CA" sz="2000">
                <a:solidFill>
                  <a:schemeClr val="tx1"/>
                </a:solidFill>
                <a:latin typeface="+mn-lt"/>
                <a:ea typeface="MS PGothic"/>
              </a:rPr>
              <a:t> vos</a:t>
            </a:r>
            <a:r>
              <a:rPr lang="fr-CA" sz="2000">
                <a:solidFill>
                  <a:schemeClr val="tx1"/>
                </a:solidFill>
                <a:latin typeface="+mn-lt"/>
                <a:ea typeface="MS PGothic"/>
                <a:cs typeface="Arial"/>
              </a:rPr>
              <a:t> items favoris </a:t>
            </a:r>
            <a:r>
              <a:rPr lang="fr-CA" sz="2000">
                <a:latin typeface="+mn-lt"/>
                <a:ea typeface="MS PGothic"/>
                <a:cs typeface="Arial"/>
              </a:rPr>
              <a:t>(biens ou services) que le Canada importe d’un autre pays</a:t>
            </a:r>
            <a:r>
              <a:rPr lang="en-US" sz="2000">
                <a:latin typeface="+mn-lt"/>
                <a:ea typeface="MS PGothic"/>
                <a:cs typeface="Arial"/>
              </a:rPr>
              <a:t>? 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>
              <a:latin typeface="+mn-lt"/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b="1">
                <a:ea typeface="MS PGothic"/>
                <a:cs typeface="Arial"/>
              </a:rPr>
              <a:t>Penser- </a:t>
            </a:r>
            <a:r>
              <a:rPr lang="fr-CA" sz="2000" b="1">
                <a:ea typeface="MS PGothic"/>
              </a:rPr>
              <a:t>p</a:t>
            </a:r>
            <a:r>
              <a:rPr lang="fr-CA" sz="2000" b="1">
                <a:ea typeface="MS PGothic"/>
                <a:cs typeface="Arial"/>
              </a:rPr>
              <a:t>artager-présenter</a:t>
            </a:r>
            <a:endParaRPr lang="fr-CA" sz="2000" b="1">
              <a:ea typeface="MS PGothic"/>
              <a:cs typeface="+mn-lt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>
                <a:ea typeface="MS PGothic"/>
                <a:cs typeface="Arial"/>
              </a:rPr>
              <a:t>Pourquoi faisons-nous venir des biens ou services au Canada?</a:t>
            </a:r>
            <a:endParaRPr lang="fr-CA" sz="2000">
              <a:ea typeface="+mn-lt"/>
              <a:cs typeface="+mn-lt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>
                <a:ea typeface="MS PGothic"/>
              </a:rPr>
              <a:t>Pourquoi vendons-nous des biens ou services  à d’autres  pays?</a:t>
            </a:r>
            <a:endParaRPr lang="en-US" sz="2000">
              <a:ea typeface="+mn-lt"/>
              <a:cs typeface="+mn-lt"/>
            </a:endParaRPr>
          </a:p>
          <a:p>
            <a:pPr marL="342265" indent="-304165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>
                <a:ea typeface="MS PGothic"/>
                <a:cs typeface="Arial"/>
              </a:rPr>
              <a:t>Pourquoi est-ce important  de faire du commerce ou d’échanger avec d’autres pays ?</a:t>
            </a:r>
            <a:endParaRPr lang="fr-CA" sz="2000">
              <a:ea typeface="MS PGothic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US" sz="190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651" y="3429000"/>
            <a:ext cx="1694116" cy="19021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15994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Fait au Canada?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859623"/>
            <a:ext cx="8532998" cy="4360424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</a:pPr>
            <a:r>
              <a:rPr lang="fr-CA" sz="2000">
                <a:ea typeface="MS PGothic"/>
                <a:cs typeface="Arial"/>
              </a:rPr>
              <a:t>Suivez la feuille de travail « Commerce international : </a:t>
            </a:r>
            <a:r>
              <a:rPr lang="fr-CA" sz="2000">
                <a:solidFill>
                  <a:schemeClr val="tx1"/>
                </a:solidFill>
                <a:ea typeface="MS PGothic"/>
                <a:cs typeface="Arial"/>
              </a:rPr>
              <a:t>imports et exports » </a:t>
            </a:r>
          </a:p>
          <a:p>
            <a:pPr>
              <a:lnSpc>
                <a:spcPts val="2400"/>
              </a:lnSpc>
            </a:pPr>
            <a:r>
              <a:rPr lang="fr-CA" altLang="en-US" sz="2000">
                <a:ea typeface="MS PGothic"/>
                <a:cs typeface="Arial"/>
              </a:rPr>
              <a:t>À la discrétion de votre personnel enseignant</a:t>
            </a:r>
            <a:r>
              <a:rPr lang="fr-CA" altLang="en-US" sz="2000">
                <a:ea typeface="MS PGothic"/>
              </a:rPr>
              <a:t>, vous pouvez faire une recherche en ligne ou dans les</a:t>
            </a:r>
            <a:r>
              <a:rPr lang="fr-CA" altLang="en-US" sz="2000">
                <a:ea typeface="MS PGothic"/>
                <a:cs typeface="Arial"/>
              </a:rPr>
              <a:t> médias. Vous trouverez d’autres ressources sur la diapo suivante.</a:t>
            </a:r>
            <a:endParaRPr lang="fr-CA" altLang="en-US" sz="2000"/>
          </a:p>
          <a:p>
            <a:pPr marL="342900" indent="-342900">
              <a:lnSpc>
                <a:spcPts val="2500"/>
              </a:lnSpc>
            </a:pP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AAC9C-5D9B-0F93-9852-B80DD7A87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075" y="3780834"/>
            <a:ext cx="4855628" cy="237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82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err="1"/>
              <a:t>Ressources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000">
                <a:ea typeface="+mn-lt"/>
                <a:cs typeface="+mn-lt"/>
              </a:rPr>
              <a:t>Liens</a:t>
            </a:r>
            <a:endParaRPr lang="en-US" altLang="en-US" sz="2000"/>
          </a:p>
          <a:p>
            <a:pPr>
              <a:lnSpc>
                <a:spcPts val="2600"/>
              </a:lnSpc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3"/>
              </a:rPr>
              <a:t>https://www.statcan.gc.ca/fr/sujets-debut/commerce_international</a:t>
            </a:r>
          </a:p>
          <a:p>
            <a:pPr>
              <a:lnSpc>
                <a:spcPts val="2600"/>
              </a:lnSpc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3"/>
              </a:rPr>
              <a:t>https://donnees.banquemondiale.org/theme/echanges-commerciaux</a:t>
            </a:r>
          </a:p>
          <a:p>
            <a:pPr>
              <a:lnSpc>
                <a:spcPts val="2600"/>
              </a:lnSpc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3"/>
              </a:rPr>
              <a:t>https://www150.statcan.gc.ca/n1/fr/sujets/commerce_international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ts val="2600"/>
              </a:lnSpc>
              <a:buFont typeface="Arial"/>
              <a:buChar char="•"/>
            </a:pPr>
            <a:r>
              <a:rPr lang="en-US" sz="2000">
                <a:ea typeface="+mn-lt"/>
                <a:cs typeface="+mn-lt"/>
                <a:hlinkClick r:id="rId4"/>
              </a:rPr>
              <a:t>https://blogs.worldbank.org/fr/opinions/commerce-international-changement-climatique</a:t>
            </a:r>
            <a:endParaRPr lang="en-US" sz="20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en-US" sz="2000">
              <a:ea typeface="+mn-lt"/>
              <a:cs typeface="+mn-lt"/>
            </a:endParaRP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13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err="1"/>
              <a:t>Pensez</a:t>
            </a:r>
            <a:r>
              <a:rPr lang="en-US" sz="3600"/>
              <a:t> plus loin…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37855"/>
            <a:ext cx="8638967" cy="4682191"/>
          </a:xfrm>
        </p:spPr>
        <p:txBody>
          <a:bodyPr>
            <a:normAutofit fontScale="55000" lnSpcReduction="20000"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altLang="en-US" sz="3600" b="1">
                <a:ea typeface="MS PGothic"/>
              </a:rPr>
              <a:t>L’éthique du commerce international</a:t>
            </a:r>
            <a:endParaRPr lang="fr-CA" altLang="en-US" sz="3600"/>
          </a:p>
          <a:p>
            <a:pPr marL="0" indent="0">
              <a:lnSpc>
                <a:spcPts val="2600"/>
              </a:lnSpc>
              <a:buNone/>
            </a:pPr>
            <a:r>
              <a:rPr lang="en-US" altLang="en-US" sz="3600">
                <a:ea typeface="MS PGothic"/>
              </a:rPr>
              <a:t>Questions de discussion:</a:t>
            </a:r>
            <a:endParaRPr lang="en-US" altLang="en-US" sz="3600"/>
          </a:p>
          <a:p>
            <a:pPr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altLang="en-US" sz="3600">
                <a:ea typeface="MS PGothic"/>
              </a:rPr>
              <a:t>En considérant les événements historiques ou actuels, y a-t-il certains facteurs qui pourraient décourager ou empêcher un pays de faire du commerce avec un autre pays?</a:t>
            </a:r>
            <a:endParaRPr lang="fr-CA" altLang="en-US" sz="3600"/>
          </a:p>
          <a:p>
            <a:pPr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fr-CA" altLang="en-US" sz="3600">
                <a:ea typeface="MS PGothic"/>
              </a:rPr>
              <a:t>Quels impacts ces restrictions commerciales pourraient avoir sur votre pays</a:t>
            </a:r>
            <a:r>
              <a:rPr lang="en-US" altLang="en-US" sz="3600">
                <a:ea typeface="MS PGothic"/>
              </a:rPr>
              <a:t>? </a:t>
            </a:r>
            <a:r>
              <a:rPr lang="fr-CA" altLang="en-US" sz="3600">
                <a:ea typeface="MS PGothic"/>
              </a:rPr>
              <a:t>Et quels seraient les impacts pour le pays étranger avec lequel vous voulez faire du commerce? (Un</a:t>
            </a:r>
            <a:r>
              <a:rPr lang="fr-CA" altLang="en-US" sz="3600" b="1">
                <a:ea typeface="MS PGothic"/>
              </a:rPr>
              <a:t> indice: </a:t>
            </a:r>
            <a:r>
              <a:rPr lang="fr-CA" altLang="en-US" sz="3600">
                <a:ea typeface="MS PGothic"/>
              </a:rPr>
              <a:t>pensez</a:t>
            </a:r>
            <a:r>
              <a:rPr lang="fr-CA" altLang="en-US" sz="3600" b="1">
                <a:ea typeface="MS PGothic"/>
              </a:rPr>
              <a:t> </a:t>
            </a:r>
            <a:r>
              <a:rPr lang="fr-CA" altLang="en-US" sz="3600">
                <a:ea typeface="MS PGothic"/>
              </a:rPr>
              <a:t>aux biens et services qui ne sont pas produits dans votre pays.)</a:t>
            </a:r>
          </a:p>
          <a:p>
            <a:pPr>
              <a:lnSpc>
                <a:spcPts val="2600"/>
              </a:lnSpc>
              <a:buSzPct val="100000"/>
              <a:buAutoNum type="arabicPeriod"/>
            </a:pPr>
            <a:r>
              <a:rPr lang="fr-CA" altLang="en-US" sz="3600">
                <a:ea typeface="MS PGothic"/>
              </a:rPr>
              <a:t>Que se passe-t-il si un pays est le seul à produire un bien ou service dont le Canada a vraiment besoin, mais qui ne respecte pas les normes  éthiques. Devrait-on </a:t>
            </a:r>
            <a:r>
              <a:rPr lang="fr-CA" altLang="en-US" sz="3600">
                <a:solidFill>
                  <a:schemeClr val="tx1"/>
                </a:solidFill>
                <a:ea typeface="MS PGothic"/>
              </a:rPr>
              <a:t>commercer </a:t>
            </a:r>
            <a:r>
              <a:rPr lang="fr-CA" altLang="en-US" sz="3600">
                <a:ea typeface="MS PGothic"/>
              </a:rPr>
              <a:t>ou échanger avec ce</a:t>
            </a:r>
            <a:r>
              <a:rPr lang="en-US" altLang="en-US" sz="3600">
                <a:ea typeface="MS PGothic"/>
              </a:rPr>
              <a:t> pays?</a:t>
            </a:r>
            <a:endParaRPr lang="en-US" altLang="en-US" sz="36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374FA4-2A98-832A-021D-5FE9949D1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157" y="232354"/>
            <a:ext cx="1351368" cy="181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393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/>
              <a:t>Activité supplémentaire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02769"/>
            <a:ext cx="8638967" cy="5075433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CA" sz="2000" b="1">
                <a:solidFill>
                  <a:schemeClr val="tx1"/>
                </a:solidFill>
              </a:rPr>
              <a:t>Quelles sont les normes éthiques au Canada concernant le commerce, et sont-elles appliquées équitablement partout dans le monde?</a:t>
            </a:r>
          </a:p>
          <a:p>
            <a:pPr marL="0" indent="0">
              <a:lnSpc>
                <a:spcPts val="2600"/>
              </a:lnSpc>
              <a:buNone/>
            </a:pPr>
            <a:r>
              <a:rPr lang="fr-CA" sz="2000">
                <a:solidFill>
                  <a:schemeClr val="tx1"/>
                </a:solidFill>
              </a:rPr>
              <a:t>La production et l’exportation de biens nécessitent une consommation d’énergie.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fr-CA" sz="2000">
                <a:solidFill>
                  <a:schemeClr val="tx1"/>
                </a:solidFill>
              </a:rPr>
              <a:t>Demandez aux élèves de présenter un pays et  leurs recherches</a:t>
            </a:r>
            <a:r>
              <a:rPr lang="fr-CA" sz="2000">
                <a:solidFill>
                  <a:srgbClr val="FF0000"/>
                </a:solidFill>
              </a:rPr>
              <a:t> </a:t>
            </a:r>
            <a:r>
              <a:rPr lang="fr-CA" sz="2000">
                <a:solidFill>
                  <a:schemeClr val="tx1"/>
                </a:solidFill>
              </a:rPr>
              <a:t>:</a:t>
            </a:r>
            <a:endParaRPr lang="en-US" sz="2000">
              <a:solidFill>
                <a:schemeClr val="tx1"/>
              </a:solidFill>
            </a:endParaRPr>
          </a:p>
          <a:p>
            <a:pPr marL="342900" indent="-342900">
              <a:lnSpc>
                <a:spcPts val="2600"/>
              </a:lnSpc>
            </a:pPr>
            <a:r>
              <a:rPr lang="fr-CA" sz="2000">
                <a:solidFill>
                  <a:schemeClr val="tx1"/>
                </a:solidFill>
              </a:rPr>
              <a:t>Comment ce pays produit-il ses émissions de GES par rapport à celles du Canada ?</a:t>
            </a:r>
          </a:p>
          <a:p>
            <a:pPr marL="342900" indent="-342900">
              <a:lnSpc>
                <a:spcPts val="2600"/>
              </a:lnSpc>
            </a:pPr>
            <a:r>
              <a:rPr lang="fr-CA" sz="2000">
                <a:solidFill>
                  <a:schemeClr val="tx1"/>
                </a:solidFill>
              </a:rPr>
              <a:t>Dans ce pays, quelle est l’empreinte écologique  moyenne d’un individu par rapport à un individu au Canada?</a:t>
            </a:r>
          </a:p>
          <a:p>
            <a:pPr marL="342900" indent="-342900">
              <a:lnSpc>
                <a:spcPts val="2600"/>
              </a:lnSpc>
            </a:pPr>
            <a:r>
              <a:rPr lang="fr-CA" sz="2000">
                <a:solidFill>
                  <a:schemeClr val="tx1"/>
                </a:solidFill>
              </a:rPr>
              <a:t>Le Canada a-t-il atteint ses objectifs concernant la réduction de ses émissions de GES?</a:t>
            </a:r>
          </a:p>
          <a:p>
            <a:pPr marL="0" indent="0">
              <a:lnSpc>
                <a:spcPts val="2600"/>
              </a:lnSpc>
              <a:buNone/>
            </a:pPr>
            <a:endParaRPr lang="en-US" sz="2000">
              <a:solidFill>
                <a:schemeClr val="tx1"/>
              </a:solidFill>
            </a:endParaRPr>
          </a:p>
          <a:p>
            <a:pPr marL="0" indent="0">
              <a:lnSpc>
                <a:spcPts val="2600"/>
              </a:lnSpc>
              <a:buNone/>
            </a:pPr>
            <a:endParaRPr lang="en-US" sz="2000" b="1">
              <a:solidFill>
                <a:schemeClr val="tx1"/>
              </a:solidFill>
            </a:endParaRPr>
          </a:p>
          <a:p>
            <a:pPr marL="0" indent="0" eaLnBrk="1" hangingPunct="1">
              <a:lnSpc>
                <a:spcPts val="2600"/>
              </a:lnSpc>
              <a:buNone/>
            </a:pPr>
            <a:endParaRPr lang="en-US" altLang="en-US" sz="2000" b="1">
              <a:ea typeface="MS PGothic"/>
            </a:endParaRPr>
          </a:p>
          <a:p>
            <a:pPr marL="0" indent="0" eaLnBrk="1" hangingPunct="1">
              <a:lnSpc>
                <a:spcPts val="2600"/>
              </a:lnSpc>
              <a:buNone/>
            </a:pPr>
            <a:endParaRPr lang="en-US" altLang="en-US" sz="2000"/>
          </a:p>
        </p:txBody>
      </p:sp>
    </p:spTree>
    <p:extLst>
      <p:ext uri="{BB962C8B-B14F-4D97-AF65-F5344CB8AC3E}">
        <p14:creationId xmlns:p14="http://schemas.microsoft.com/office/powerpoint/2010/main" val="2956415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6573C8-13E6-41B0-81DD-0F966E51241E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917</Words>
  <Application>Microsoft Office PowerPoint</Application>
  <PresentationFormat>On-screen Show (4:3)</PresentationFormat>
  <Paragraphs>88</Paragraphs>
  <Slides>15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Le commerce international</vt:lpstr>
      <vt:lpstr>Remarque spéciale à l’intention du personnel enseignant</vt:lpstr>
      <vt:lpstr>Les élèves vont apprendre:</vt:lpstr>
      <vt:lpstr>Activité «pensez-y-bien»</vt:lpstr>
      <vt:lpstr>Vocabulaire spécialisé</vt:lpstr>
      <vt:lpstr>Classe d’économie</vt:lpstr>
      <vt:lpstr>PowerPoint Presentation</vt:lpstr>
      <vt:lpstr>PowerPoint Presentation</vt:lpstr>
      <vt:lpstr>Classe d’économie</vt:lpstr>
      <vt:lpstr>Classe d’économie</vt:lpstr>
      <vt:lpstr>Activité «pensez-y-bien»</vt:lpstr>
      <vt:lpstr>Fait au Canada?</vt:lpstr>
      <vt:lpstr>Ressources</vt:lpstr>
      <vt:lpstr>Pensez plus loin…</vt:lpstr>
      <vt:lpstr>Activité supplémentaire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4</cp:revision>
  <dcterms:created xsi:type="dcterms:W3CDTF">2011-06-06T13:23:04Z</dcterms:created>
  <dcterms:modified xsi:type="dcterms:W3CDTF">2023-05-17T15:26:36Z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