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892" r:id="rId5"/>
  </p:sldMasterIdLst>
  <p:notesMasterIdLst>
    <p:notesMasterId r:id="rId24"/>
  </p:notesMasterIdLst>
  <p:handoutMasterIdLst>
    <p:handoutMasterId r:id="rId25"/>
  </p:handoutMasterIdLst>
  <p:sldIdLst>
    <p:sldId id="305" r:id="rId6"/>
    <p:sldId id="273" r:id="rId7"/>
    <p:sldId id="307" r:id="rId8"/>
    <p:sldId id="308" r:id="rId9"/>
    <p:sldId id="309" r:id="rId10"/>
    <p:sldId id="311" r:id="rId11"/>
    <p:sldId id="312" r:id="rId12"/>
    <p:sldId id="324" r:id="rId13"/>
    <p:sldId id="313" r:id="rId14"/>
    <p:sldId id="322" r:id="rId15"/>
    <p:sldId id="323" r:id="rId16"/>
    <p:sldId id="314" r:id="rId17"/>
    <p:sldId id="316" r:id="rId18"/>
    <p:sldId id="317" r:id="rId19"/>
    <p:sldId id="318" r:id="rId20"/>
    <p:sldId id="319" r:id="rId21"/>
    <p:sldId id="320" r:id="rId22"/>
    <p:sldId id="321" r:id="rId2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modifyVerifier cryptProviderType="rsaAES" cryptAlgorithmClass="hash" cryptAlgorithmType="typeAny" cryptAlgorithmSid="14" spinCount="100000" saltData="Iuz90aptcN6LyeJKUtLgNA==" hashData="QOrilmCq/e+j0B3nRKDiKBCwSsCbmRcg7AKlbKsRBLLjHWnRdvmnztUtuhGU1Loj19Dto3ZH2GM1f8NMrTh/3A=="/>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A58B"/>
    <a:srgbClr val="AD2F48"/>
    <a:srgbClr val="005954"/>
    <a:srgbClr val="FDCE3A"/>
    <a:srgbClr val="98BF1E"/>
    <a:srgbClr val="477E27"/>
    <a:srgbClr val="5C4A89"/>
    <a:srgbClr val="003E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59AE67-0034-4184-B45E-4E90C8341547}" v="2" dt="2023-04-03T18:06:10.2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67" d="100"/>
          <a:sy n="67" d="100"/>
        </p:scale>
        <p:origin x="1260" y="44"/>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D9495D4-AEC1-44CC-876E-4AF530B2653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9628FBB7-FDB5-4623-B9FE-64001DA93A4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D2C2C782-B009-4CCF-A3FF-4524DEEEDA32}" type="datetimeFigureOut">
              <a:rPr lang="en-US"/>
              <a:pPr>
                <a:defRPr/>
              </a:pPr>
              <a:t>4/3/2023</a:t>
            </a:fld>
            <a:endParaRPr lang="en-US"/>
          </a:p>
        </p:txBody>
      </p:sp>
      <p:sp>
        <p:nvSpPr>
          <p:cNvPr id="4" name="Footer Placeholder 3">
            <a:extLst>
              <a:ext uri="{FF2B5EF4-FFF2-40B4-BE49-F238E27FC236}">
                <a16:creationId xmlns:a16="http://schemas.microsoft.com/office/drawing/2014/main" id="{632818AA-55B8-488A-84EB-BD1F897251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AFBC563D-D661-43E1-B327-1C8E3874307C}"/>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2AC7960-17DD-4183-9673-25EA59BC591F}"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0C0CD097-99D6-44F0-8D58-7C302EFBFAC9}"/>
              </a:ext>
            </a:extLst>
          </p:cNvPr>
          <p:cNvSpPr>
            <a:spLocks noGrp="1" noChangeArrowheads="1"/>
          </p:cNvSpPr>
          <p:nvPr>
            <p:ph type="hdr" sz="quarter"/>
          </p:nvPr>
        </p:nvSpPr>
        <p:spPr bwMode="auto">
          <a:xfrm>
            <a:off x="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5" name="Rectangle 3">
            <a:extLst>
              <a:ext uri="{FF2B5EF4-FFF2-40B4-BE49-F238E27FC236}">
                <a16:creationId xmlns:a16="http://schemas.microsoft.com/office/drawing/2014/main" id="{F35DE2AF-BB9B-47E5-91EB-E12202C4A018}"/>
              </a:ext>
            </a:extLst>
          </p:cNvPr>
          <p:cNvSpPr>
            <a:spLocks noGrp="1" noChangeArrowheads="1"/>
          </p:cNvSpPr>
          <p:nvPr>
            <p:ph type="dt" idx="1"/>
          </p:nvPr>
        </p:nvSpPr>
        <p:spPr bwMode="auto">
          <a:xfrm>
            <a:off x="388620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11268" name="Rectangle 4">
            <a:extLst>
              <a:ext uri="{FF2B5EF4-FFF2-40B4-BE49-F238E27FC236}">
                <a16:creationId xmlns:a16="http://schemas.microsoft.com/office/drawing/2014/main" id="{A06F05BA-3762-4E31-9B07-23595465C0CF}"/>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4ED3AFCF-F459-436C-9A70-562B6B0082FE}"/>
              </a:ext>
            </a:extLst>
          </p:cNvPr>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0FD2C517-4B84-4DE0-BAA4-899F817A977A}"/>
              </a:ext>
            </a:extLst>
          </p:cNvPr>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9" name="Rectangle 7">
            <a:extLst>
              <a:ext uri="{FF2B5EF4-FFF2-40B4-BE49-F238E27FC236}">
                <a16:creationId xmlns:a16="http://schemas.microsoft.com/office/drawing/2014/main" id="{FECFCB27-DD45-43E5-9C69-9B5D946E57E0}"/>
              </a:ext>
            </a:extLst>
          </p:cNvPr>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lgn="r">
              <a:defRPr sz="1200"/>
            </a:lvl1pPr>
          </a:lstStyle>
          <a:p>
            <a:fld id="{A909075F-1A24-4A34-8121-5E10FB53706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7" name="Google Shape;68;g123de75d5cf_1_0:notes">
            <a:extLst>
              <a:ext uri="{FF2B5EF4-FFF2-40B4-BE49-F238E27FC236}">
                <a16:creationId xmlns:a16="http://schemas.microsoft.com/office/drawing/2014/main" id="{0835CBF7-5E7F-BD0B-7302-811CA1D00656}"/>
              </a:ext>
            </a:extLst>
          </p:cNvPr>
          <p:cNvSpPr>
            <a:spLocks noGrp="1" noRot="1" noChangeAspect="1" noTextEdit="1"/>
          </p:cNvSpPr>
          <p:nvPr>
            <p:ph type="sldImg" idx="2"/>
          </p:nvPr>
        </p:nvSpPr>
        <p:spPr>
          <a:noFill/>
          <a:ln>
            <a:headEnd/>
            <a:tailEnd/>
          </a:ln>
        </p:spPr>
      </p:sp>
      <p:sp>
        <p:nvSpPr>
          <p:cNvPr id="9218" name="Google Shape;69;g123de75d5cf_1_0:notes">
            <a:extLst>
              <a:ext uri="{FF2B5EF4-FFF2-40B4-BE49-F238E27FC236}">
                <a16:creationId xmlns:a16="http://schemas.microsoft.com/office/drawing/2014/main" id="{C55900A1-4E4F-59CE-F17D-0E9E384C9CDE}"/>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9219" name="Google Shape;70;g123de75d5cf_1_0:notes">
            <a:extLst>
              <a:ext uri="{FF2B5EF4-FFF2-40B4-BE49-F238E27FC236}">
                <a16:creationId xmlns:a16="http://schemas.microsoft.com/office/drawing/2014/main" id="{1B045251-86F1-F0F7-BDC6-6898FABFA3FF}"/>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940FCD35-C85C-3A4F-9419-AFE4A9A31073}" type="slidenum">
              <a:rPr lang="en-US" altLang="en-US"/>
              <a:pPr/>
              <a:t>1</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251406" y="365129"/>
            <a:ext cx="8638967" cy="1325563"/>
          </a:xfrm>
          <a:prstGeom prst="rect">
            <a:avLst/>
          </a:prstGeom>
          <a:noFill/>
          <a:ln>
            <a:noFill/>
          </a:ln>
        </p:spPr>
        <p:txBody>
          <a:bodyPr spcFirstLastPara="1">
            <a:normAutofit/>
          </a:bodyPr>
          <a:lstStyle>
            <a:lvl1pPr lvl="0" algn="l">
              <a:lnSpc>
                <a:spcPct val="90000"/>
              </a:lnSpc>
              <a:spcBef>
                <a:spcPts val="0"/>
              </a:spcBef>
              <a:spcAft>
                <a:spcPts val="0"/>
              </a:spcAft>
              <a:buClr>
                <a:schemeClr val="dk2"/>
              </a:buClr>
              <a:buSzPts val="4000"/>
              <a:buFont typeface="Arial"/>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4" name="Google Shape;24;p4"/>
          <p:cNvSpPr txBox="1">
            <a:spLocks noGrp="1"/>
          </p:cNvSpPr>
          <p:nvPr>
            <p:ph type="body" idx="1"/>
          </p:nvPr>
        </p:nvSpPr>
        <p:spPr>
          <a:xfrm>
            <a:off x="251406" y="1825625"/>
            <a:ext cx="8638967" cy="4351338"/>
          </a:xfrm>
          <a:prstGeom prst="rect">
            <a:avLst/>
          </a:prstGeom>
          <a:noFill/>
          <a:ln>
            <a:noFill/>
          </a:ln>
        </p:spPr>
        <p:txBody>
          <a:bodyPr spcFirstLastPara="1">
            <a:normAutofit/>
          </a:bodyPr>
          <a:lstStyle>
            <a:lvl1pPr marL="342884" lvl="0" indent="-304786" algn="l">
              <a:lnSpc>
                <a:spcPct val="90000"/>
              </a:lnSpc>
              <a:spcBef>
                <a:spcPts val="750"/>
              </a:spcBef>
              <a:spcAft>
                <a:spcPts val="0"/>
              </a:spcAft>
              <a:buClr>
                <a:schemeClr val="dk1"/>
              </a:buClr>
              <a:buSzPts val="2800"/>
              <a:buChar char="•"/>
              <a:defRPr b="0" i="0">
                <a:latin typeface="Arial"/>
                <a:ea typeface="Arial"/>
                <a:cs typeface="Arial"/>
                <a:sym typeface="Arial"/>
              </a:defRPr>
            </a:lvl1pPr>
            <a:lvl2pPr marL="685766" lvl="1" indent="-285736" algn="l">
              <a:lnSpc>
                <a:spcPct val="90000"/>
              </a:lnSpc>
              <a:spcBef>
                <a:spcPts val="375"/>
              </a:spcBef>
              <a:spcAft>
                <a:spcPts val="0"/>
              </a:spcAft>
              <a:buClr>
                <a:schemeClr val="dk1"/>
              </a:buClr>
              <a:buSzPts val="2400"/>
              <a:buChar char="•"/>
              <a:defRPr b="0" i="0">
                <a:latin typeface="Arial"/>
                <a:ea typeface="Arial"/>
                <a:cs typeface="Arial"/>
                <a:sym typeface="Arial"/>
              </a:defRPr>
            </a:lvl2pPr>
            <a:lvl3pPr marL="1028649" lvl="2" indent="-266687" algn="l">
              <a:lnSpc>
                <a:spcPct val="90000"/>
              </a:lnSpc>
              <a:spcBef>
                <a:spcPts val="375"/>
              </a:spcBef>
              <a:spcAft>
                <a:spcPts val="0"/>
              </a:spcAft>
              <a:buClr>
                <a:schemeClr val="dk1"/>
              </a:buClr>
              <a:buSzPts val="2000"/>
              <a:buChar char="•"/>
              <a:defRPr b="0" i="0">
                <a:latin typeface="Arial"/>
                <a:ea typeface="Arial"/>
                <a:cs typeface="Arial"/>
                <a:sym typeface="Arial"/>
              </a:defRPr>
            </a:lvl3pPr>
            <a:lvl4pPr marL="1371532" lvl="3" indent="-257162" algn="l">
              <a:lnSpc>
                <a:spcPct val="90000"/>
              </a:lnSpc>
              <a:spcBef>
                <a:spcPts val="375"/>
              </a:spcBef>
              <a:spcAft>
                <a:spcPts val="0"/>
              </a:spcAft>
              <a:buClr>
                <a:schemeClr val="dk1"/>
              </a:buClr>
              <a:buSzPts val="1800"/>
              <a:buChar char="•"/>
              <a:defRPr b="0" i="0">
                <a:latin typeface="Arial"/>
                <a:ea typeface="Arial"/>
                <a:cs typeface="Arial"/>
                <a:sym typeface="Arial"/>
              </a:defRPr>
            </a:lvl4pPr>
            <a:lvl5pPr marL="1714415" lvl="4" indent="-257162" algn="l">
              <a:lnSpc>
                <a:spcPct val="90000"/>
              </a:lnSpc>
              <a:spcBef>
                <a:spcPts val="375"/>
              </a:spcBef>
              <a:spcAft>
                <a:spcPts val="0"/>
              </a:spcAft>
              <a:buClr>
                <a:schemeClr val="dk1"/>
              </a:buClr>
              <a:buSzPts val="1800"/>
              <a:buChar char="•"/>
              <a:defRPr b="0" i="0">
                <a:latin typeface="Arial"/>
                <a:ea typeface="Arial"/>
                <a:cs typeface="Arial"/>
                <a:sym typeface="Arial"/>
              </a:defRPr>
            </a:lvl5pPr>
            <a:lvl6pPr marL="2057297" lvl="5" indent="-257162" algn="l">
              <a:lnSpc>
                <a:spcPct val="90000"/>
              </a:lnSpc>
              <a:spcBef>
                <a:spcPts val="375"/>
              </a:spcBef>
              <a:spcAft>
                <a:spcPts val="0"/>
              </a:spcAft>
              <a:buClr>
                <a:schemeClr val="dk1"/>
              </a:buClr>
              <a:buSzPts val="1800"/>
              <a:buChar char="•"/>
              <a:defRPr/>
            </a:lvl6pPr>
            <a:lvl7pPr marL="2400180" lvl="6" indent="-257162" algn="l">
              <a:lnSpc>
                <a:spcPct val="90000"/>
              </a:lnSpc>
              <a:spcBef>
                <a:spcPts val="375"/>
              </a:spcBef>
              <a:spcAft>
                <a:spcPts val="0"/>
              </a:spcAft>
              <a:buClr>
                <a:schemeClr val="dk1"/>
              </a:buClr>
              <a:buSzPts val="1800"/>
              <a:buChar char="•"/>
              <a:defRPr/>
            </a:lvl7pPr>
            <a:lvl8pPr marL="2743064" lvl="7" indent="-257162" algn="l">
              <a:lnSpc>
                <a:spcPct val="90000"/>
              </a:lnSpc>
              <a:spcBef>
                <a:spcPts val="375"/>
              </a:spcBef>
              <a:spcAft>
                <a:spcPts val="0"/>
              </a:spcAft>
              <a:buClr>
                <a:schemeClr val="dk1"/>
              </a:buClr>
              <a:buSzPts val="1800"/>
              <a:buChar char="•"/>
              <a:defRPr/>
            </a:lvl8pPr>
            <a:lvl9pPr marL="3085946" lvl="8" indent="-257162"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 name="Google Shape;13;p2">
            <a:extLst>
              <a:ext uri="{FF2B5EF4-FFF2-40B4-BE49-F238E27FC236}">
                <a16:creationId xmlns:a16="http://schemas.microsoft.com/office/drawing/2014/main" id="{6C99DF3A-4F53-FFA9-BE93-EAC502B58377}"/>
              </a:ext>
            </a:extLst>
          </p:cNvPr>
          <p:cNvSpPr txBox="1">
            <a:spLocks noGrp="1"/>
          </p:cNvSpPr>
          <p:nvPr>
            <p:ph type="dt" idx="11"/>
          </p:nvPr>
        </p:nvSpPr>
        <p:spPr>
          <a:ln/>
        </p:spPr>
        <p:txBody>
          <a:bodyPr/>
          <a:lstStyle>
            <a:lvl1pPr>
              <a:defRPr/>
            </a:lvl1pPr>
          </a:lstStyle>
          <a:p>
            <a:pPr>
              <a:defRPr/>
            </a:pPr>
            <a:endParaRPr/>
          </a:p>
        </p:txBody>
      </p:sp>
      <p:sp>
        <p:nvSpPr>
          <p:cNvPr id="5" name="Google Shape;14;p2">
            <a:extLst>
              <a:ext uri="{FF2B5EF4-FFF2-40B4-BE49-F238E27FC236}">
                <a16:creationId xmlns:a16="http://schemas.microsoft.com/office/drawing/2014/main" id="{47B1C58C-862F-15AD-A271-4B3EB25C0E83}"/>
              </a:ext>
            </a:extLst>
          </p:cNvPr>
          <p:cNvSpPr txBox="1">
            <a:spLocks noGrp="1"/>
          </p:cNvSpPr>
          <p:nvPr>
            <p:ph type="ftr" idx="12"/>
          </p:nvPr>
        </p:nvSpPr>
        <p:spPr>
          <a:ln/>
        </p:spPr>
        <p:txBody>
          <a:bodyPr/>
          <a:lstStyle>
            <a:lvl1pPr>
              <a:defRPr/>
            </a:lvl1pPr>
          </a:lstStyle>
          <a:p>
            <a:pPr>
              <a:defRPr/>
            </a:pPr>
            <a:endParaRPr/>
          </a:p>
        </p:txBody>
      </p:sp>
      <p:sp>
        <p:nvSpPr>
          <p:cNvPr id="6" name="Google Shape;15;p2">
            <a:extLst>
              <a:ext uri="{FF2B5EF4-FFF2-40B4-BE49-F238E27FC236}">
                <a16:creationId xmlns:a16="http://schemas.microsoft.com/office/drawing/2014/main" id="{DC375EF9-C07F-91AF-D3B1-144A0535DF83}"/>
              </a:ext>
            </a:extLst>
          </p:cNvPr>
          <p:cNvSpPr txBox="1">
            <a:spLocks noGrp="1"/>
          </p:cNvSpPr>
          <p:nvPr>
            <p:ph type="sldNum" idx="13"/>
          </p:nvPr>
        </p:nvSpPr>
        <p:spPr>
          <a:ln/>
        </p:spPr>
        <p:txBody>
          <a:bodyPr/>
          <a:lstStyle>
            <a:lvl1pPr>
              <a:defRPr/>
            </a:lvl1pPr>
          </a:lstStyle>
          <a:p>
            <a:pPr>
              <a:defRPr/>
            </a:pPr>
            <a:fld id="{FBF13DFA-96B8-4B46-BF7D-A03F389B0CC4}" type="slidenum">
              <a:rPr lang="en-US"/>
              <a:pPr>
                <a:defRPr/>
              </a:pPr>
              <a:t>‹#›</a:t>
            </a:fld>
            <a:endParaRPr lang="en-US"/>
          </a:p>
        </p:txBody>
      </p:sp>
    </p:spTree>
    <p:extLst>
      <p:ext uri="{BB962C8B-B14F-4D97-AF65-F5344CB8AC3E}">
        <p14:creationId xmlns:p14="http://schemas.microsoft.com/office/powerpoint/2010/main" val="2487400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pic>
        <p:nvPicPr>
          <p:cNvPr id="4" name="Google Shape;18;p3">
            <a:extLst>
              <a:ext uri="{FF2B5EF4-FFF2-40B4-BE49-F238E27FC236}">
                <a16:creationId xmlns:a16="http://schemas.microsoft.com/office/drawing/2014/main" id="{0ADB823D-2BA8-AB98-9D60-5DBC0B552648}"/>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l="7442" r="1755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oogle Shape;21;p3">
            <a:extLst>
              <a:ext uri="{FF2B5EF4-FFF2-40B4-BE49-F238E27FC236}">
                <a16:creationId xmlns:a16="http://schemas.microsoft.com/office/drawing/2014/main" id="{09D53A39-EB8F-CEC2-9137-DB01BE3BD89A}"/>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38" y="5611813"/>
            <a:ext cx="2600325"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Google Shape;19;p3"/>
          <p:cNvSpPr txBox="1">
            <a:spLocks noGrp="1"/>
          </p:cNvSpPr>
          <p:nvPr>
            <p:ph type="ctrTitle"/>
          </p:nvPr>
        </p:nvSpPr>
        <p:spPr>
          <a:xfrm>
            <a:off x="251405" y="1122363"/>
            <a:ext cx="8593914" cy="2387600"/>
          </a:xfrm>
          <a:prstGeom prst="rect">
            <a:avLst/>
          </a:prstGeom>
          <a:noFill/>
          <a:ln>
            <a:noFill/>
          </a:ln>
        </p:spPr>
        <p:txBody>
          <a:bodyPr spcFirstLastPara="1" anchor="b">
            <a:normAutofit/>
          </a:bodyPr>
          <a:lstStyle>
            <a:lvl1pPr lvl="0" algn="l">
              <a:lnSpc>
                <a:spcPct val="90000"/>
              </a:lnSpc>
              <a:spcBef>
                <a:spcPts val="0"/>
              </a:spcBef>
              <a:spcAft>
                <a:spcPts val="0"/>
              </a:spcAft>
              <a:buClr>
                <a:schemeClr val="lt1"/>
              </a:buClr>
              <a:buSzPts val="6000"/>
              <a:buFont typeface="Arial"/>
              <a:buNone/>
              <a:defRPr sz="45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0" name="Google Shape;20;p3"/>
          <p:cNvSpPr txBox="1">
            <a:spLocks noGrp="1"/>
          </p:cNvSpPr>
          <p:nvPr>
            <p:ph type="subTitle" idx="1"/>
          </p:nvPr>
        </p:nvSpPr>
        <p:spPr>
          <a:xfrm>
            <a:off x="251405" y="3724349"/>
            <a:ext cx="8593914" cy="1533455"/>
          </a:xfrm>
          <a:prstGeom prst="rect">
            <a:avLst/>
          </a:prstGeom>
          <a:noFill/>
          <a:ln>
            <a:noFill/>
          </a:ln>
        </p:spPr>
        <p:txBody>
          <a:bodyPr spcFirstLastPara="1">
            <a:normAutofit/>
          </a:bodyPr>
          <a:lstStyle>
            <a:lvl1pPr lvl="0" algn="l">
              <a:lnSpc>
                <a:spcPct val="90000"/>
              </a:lnSpc>
              <a:spcBef>
                <a:spcPts val="750"/>
              </a:spcBef>
              <a:spcAft>
                <a:spcPts val="0"/>
              </a:spcAft>
              <a:buClr>
                <a:schemeClr val="lt1"/>
              </a:buClr>
              <a:buSzPts val="2800"/>
              <a:buNone/>
              <a:defRPr sz="2100" b="0" i="0">
                <a:solidFill>
                  <a:schemeClr val="lt1"/>
                </a:solidFill>
                <a:latin typeface="Arial"/>
                <a:ea typeface="Arial"/>
                <a:cs typeface="Arial"/>
                <a:sym typeface="Arial"/>
              </a:defRPr>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r>
              <a:rPr lang="en-US"/>
              <a:t>Click to edit Master subtitle style</a:t>
            </a:r>
            <a:endParaRPr/>
          </a:p>
        </p:txBody>
      </p:sp>
      <p:pic>
        <p:nvPicPr>
          <p:cNvPr id="6" name="Picture 5">
            <a:extLst>
              <a:ext uri="{FF2B5EF4-FFF2-40B4-BE49-F238E27FC236}">
                <a16:creationId xmlns:a16="http://schemas.microsoft.com/office/drawing/2014/main" id="{F654E697-6D80-4421-D827-44CBDDCECA27}"/>
              </a:ext>
            </a:extLst>
          </p:cNvPr>
          <p:cNvPicPr>
            <a:picLocks noChangeAspect="1"/>
          </p:cNvPicPr>
          <p:nvPr userDrawn="1"/>
        </p:nvPicPr>
        <p:blipFill>
          <a:blip r:embed="rId4"/>
          <a:srcRect/>
          <a:stretch/>
        </p:blipFill>
        <p:spPr>
          <a:xfrm>
            <a:off x="5933440" y="5999219"/>
            <a:ext cx="2911879" cy="322488"/>
          </a:xfrm>
          <a:prstGeom prst="rect">
            <a:avLst/>
          </a:prstGeom>
        </p:spPr>
      </p:pic>
    </p:spTree>
    <p:extLst>
      <p:ext uri="{BB962C8B-B14F-4D97-AF65-F5344CB8AC3E}">
        <p14:creationId xmlns:p14="http://schemas.microsoft.com/office/powerpoint/2010/main" val="6646961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Google Shape;10;p2">
            <a:extLst>
              <a:ext uri="{FF2B5EF4-FFF2-40B4-BE49-F238E27FC236}">
                <a16:creationId xmlns:a16="http://schemas.microsoft.com/office/drawing/2014/main" id="{05050A78-BCC0-962B-9F54-BC5A7503ACF5}"/>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825625"/>
            <a:ext cx="9144000" cy="50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Google Shape;11;p2">
            <a:extLst>
              <a:ext uri="{FF2B5EF4-FFF2-40B4-BE49-F238E27FC236}">
                <a16:creationId xmlns:a16="http://schemas.microsoft.com/office/drawing/2014/main" id="{6EFB601F-E4D3-4F95-67AA-C1DDE5009E1E}"/>
              </a:ext>
            </a:extLst>
          </p:cNvPr>
          <p:cNvSpPr txBox="1">
            <a:spLocks noGrp="1" noChangeArrowheads="1"/>
          </p:cNvSpPr>
          <p:nvPr>
            <p:ph type="title"/>
          </p:nvPr>
        </p:nvSpPr>
        <p:spPr bwMode="auto">
          <a:xfrm>
            <a:off x="250825" y="365125"/>
            <a:ext cx="86391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1028" name="Google Shape;12;p2">
            <a:extLst>
              <a:ext uri="{FF2B5EF4-FFF2-40B4-BE49-F238E27FC236}">
                <a16:creationId xmlns:a16="http://schemas.microsoft.com/office/drawing/2014/main" id="{5BE0B752-3506-0846-0CD5-07806A66CA3C}"/>
              </a:ext>
            </a:extLst>
          </p:cNvPr>
          <p:cNvSpPr txBox="1">
            <a:spLocks noGrp="1" noChangeArrowheads="1"/>
          </p:cNvSpPr>
          <p:nvPr>
            <p:ph type="body" idx="1"/>
          </p:nvPr>
        </p:nvSpPr>
        <p:spPr bwMode="auto">
          <a:xfrm>
            <a:off x="250825" y="1825625"/>
            <a:ext cx="8639175"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13" name="Google Shape;13;p2">
            <a:extLst>
              <a:ext uri="{FF2B5EF4-FFF2-40B4-BE49-F238E27FC236}">
                <a16:creationId xmlns:a16="http://schemas.microsoft.com/office/drawing/2014/main" id="{8AD8C511-E917-E5C9-AB84-8257300C47FD}"/>
              </a:ext>
            </a:extLst>
          </p:cNvPr>
          <p:cNvSpPr txBox="1">
            <a:spLocks noGrp="1"/>
          </p:cNvSpPr>
          <p:nvPr>
            <p:ph type="dt" idx="10"/>
          </p:nvPr>
        </p:nvSpPr>
        <p:spPr>
          <a:xfrm>
            <a:off x="3927475" y="6356350"/>
            <a:ext cx="1285875" cy="365125"/>
          </a:xfrm>
          <a:prstGeom prst="rect">
            <a:avLst/>
          </a:prstGeom>
          <a:noFill/>
          <a:ln>
            <a:noFill/>
          </a:ln>
        </p:spPr>
        <p:txBody>
          <a:bodyPr spcFirstLastPara="1" wrap="square" lIns="91425" tIns="45700" rIns="91425" bIns="45700" anchor="ctr" anchorCtr="0">
            <a:noAutofit/>
          </a:bodyPr>
          <a:lstStyle>
            <a:lvl1pPr marR="0" lvl="0" algn="ctr"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4" name="Google Shape;14;p2">
            <a:extLst>
              <a:ext uri="{FF2B5EF4-FFF2-40B4-BE49-F238E27FC236}">
                <a16:creationId xmlns:a16="http://schemas.microsoft.com/office/drawing/2014/main" id="{48B2B30E-2E04-0A9C-948B-20BCC3DF94D1}"/>
              </a:ext>
            </a:extLst>
          </p:cNvPr>
          <p:cNvSpPr txBox="1">
            <a:spLocks noGrp="1"/>
          </p:cNvSpPr>
          <p:nvPr>
            <p:ph type="ftr" idx="11"/>
          </p:nvPr>
        </p:nvSpPr>
        <p:spPr>
          <a:xfrm>
            <a:off x="628650" y="6356350"/>
            <a:ext cx="3086100" cy="365125"/>
          </a:xfrm>
          <a:prstGeom prst="rect">
            <a:avLst/>
          </a:prstGeom>
          <a:noFill/>
          <a:ln>
            <a:noFill/>
          </a:ln>
        </p:spPr>
        <p:txBody>
          <a:bodyPr spcFirstLastPara="1" wrap="square" lIns="91425" tIns="45700" rIns="91425" bIns="45700" anchor="ctr" anchorCtr="0">
            <a:noAutofit/>
          </a:bodyPr>
          <a:lstStyle>
            <a:lvl1pPr marR="0" lvl="0" algn="l"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5" name="Google Shape;15;p2">
            <a:extLst>
              <a:ext uri="{FF2B5EF4-FFF2-40B4-BE49-F238E27FC236}">
                <a16:creationId xmlns:a16="http://schemas.microsoft.com/office/drawing/2014/main" id="{DEDCBDAF-3D0C-0D23-44F1-8EB95B542AFB}"/>
              </a:ext>
            </a:extLst>
          </p:cNvPr>
          <p:cNvSpPr txBox="1">
            <a:spLocks noGrp="1"/>
          </p:cNvSpPr>
          <p:nvPr>
            <p:ph type="sldNum" idx="12"/>
          </p:nvPr>
        </p:nvSpPr>
        <p:spPr>
          <a:xfrm>
            <a:off x="6457950" y="6356350"/>
            <a:ext cx="2432050" cy="365125"/>
          </a:xfrm>
          <a:prstGeom prst="rect">
            <a:avLst/>
          </a:prstGeom>
          <a:noFill/>
          <a:ln>
            <a:noFill/>
          </a:ln>
        </p:spPr>
        <p:txBody>
          <a:bodyPr spcFirstLastPara="1" wrap="square" lIns="91425" tIns="45700" rIns="91425" bIns="45700" anchor="ctr" anchorCtr="0">
            <a:noAutofit/>
          </a:bodyPr>
          <a:lstStyle>
            <a:lvl1pPr marL="0" marR="0" lvl="0" indent="0" algn="r" rtl="0" eaLnBrk="1" fontAlgn="auto" hangingPunct="1">
              <a:spcBef>
                <a:spcPts val="0"/>
              </a:spcBef>
              <a:spcAft>
                <a:spcPts val="0"/>
              </a:spcAft>
              <a:buClr>
                <a:srgbClr val="000000"/>
              </a:buClr>
              <a:buFont typeface="Arial"/>
              <a:buNone/>
              <a:defRPr sz="750" b="0" i="0" u="none" strike="noStrike" kern="0" cap="none" smtClean="0">
                <a:solidFill>
                  <a:schemeClr val="lt1"/>
                </a:solidFill>
                <a:latin typeface="Arial"/>
                <a:ea typeface="Arial"/>
                <a:cs typeface="Arial"/>
                <a:sym typeface="Arial"/>
              </a:defRPr>
            </a:lvl1pPr>
            <a:lvl2pPr marL="0" marR="0" lvl="1" indent="0" algn="r" rtl="0">
              <a:spcBef>
                <a:spcPts val="0"/>
              </a:spcBef>
              <a:buNone/>
              <a:defRPr sz="750" b="0" i="0" u="none" strike="noStrike" cap="none">
                <a:solidFill>
                  <a:schemeClr val="lt1"/>
                </a:solidFill>
                <a:latin typeface="Arial"/>
                <a:ea typeface="Arial"/>
                <a:cs typeface="Arial"/>
                <a:sym typeface="Arial"/>
              </a:defRPr>
            </a:lvl2pPr>
            <a:lvl3pPr marL="0" marR="0" lvl="2" indent="0" algn="r" rtl="0">
              <a:spcBef>
                <a:spcPts val="0"/>
              </a:spcBef>
              <a:buNone/>
              <a:defRPr sz="750" b="0" i="0" u="none" strike="noStrike" cap="none">
                <a:solidFill>
                  <a:schemeClr val="lt1"/>
                </a:solidFill>
                <a:latin typeface="Arial"/>
                <a:ea typeface="Arial"/>
                <a:cs typeface="Arial"/>
                <a:sym typeface="Arial"/>
              </a:defRPr>
            </a:lvl3pPr>
            <a:lvl4pPr marL="0" marR="0" lvl="3" indent="0" algn="r" rtl="0">
              <a:spcBef>
                <a:spcPts val="0"/>
              </a:spcBef>
              <a:buNone/>
              <a:defRPr sz="750" b="0" i="0" u="none" strike="noStrike" cap="none">
                <a:solidFill>
                  <a:schemeClr val="lt1"/>
                </a:solidFill>
                <a:latin typeface="Arial"/>
                <a:ea typeface="Arial"/>
                <a:cs typeface="Arial"/>
                <a:sym typeface="Arial"/>
              </a:defRPr>
            </a:lvl4pPr>
            <a:lvl5pPr marL="0" marR="0" lvl="4" indent="0" algn="r" rtl="0">
              <a:spcBef>
                <a:spcPts val="0"/>
              </a:spcBef>
              <a:buNone/>
              <a:defRPr sz="750" b="0" i="0" u="none" strike="noStrike" cap="none">
                <a:solidFill>
                  <a:schemeClr val="lt1"/>
                </a:solidFill>
                <a:latin typeface="Arial"/>
                <a:ea typeface="Arial"/>
                <a:cs typeface="Arial"/>
                <a:sym typeface="Arial"/>
              </a:defRPr>
            </a:lvl5pPr>
            <a:lvl6pPr marL="0" marR="0" lvl="5" indent="0" algn="r" rtl="0">
              <a:spcBef>
                <a:spcPts val="0"/>
              </a:spcBef>
              <a:buNone/>
              <a:defRPr sz="750" b="0" i="0" u="none" strike="noStrike" cap="none">
                <a:solidFill>
                  <a:schemeClr val="lt1"/>
                </a:solidFill>
                <a:latin typeface="Arial"/>
                <a:ea typeface="Arial"/>
                <a:cs typeface="Arial"/>
                <a:sym typeface="Arial"/>
              </a:defRPr>
            </a:lvl6pPr>
            <a:lvl7pPr marL="0" marR="0" lvl="6" indent="0" algn="r" rtl="0">
              <a:spcBef>
                <a:spcPts val="0"/>
              </a:spcBef>
              <a:buNone/>
              <a:defRPr sz="750" b="0" i="0" u="none" strike="noStrike" cap="none">
                <a:solidFill>
                  <a:schemeClr val="lt1"/>
                </a:solidFill>
                <a:latin typeface="Arial"/>
                <a:ea typeface="Arial"/>
                <a:cs typeface="Arial"/>
                <a:sym typeface="Arial"/>
              </a:defRPr>
            </a:lvl7pPr>
            <a:lvl8pPr marL="0" marR="0" lvl="7" indent="0" algn="r" rtl="0">
              <a:spcBef>
                <a:spcPts val="0"/>
              </a:spcBef>
              <a:buNone/>
              <a:defRPr sz="750" b="0" i="0" u="none" strike="noStrike" cap="none">
                <a:solidFill>
                  <a:schemeClr val="lt1"/>
                </a:solidFill>
                <a:latin typeface="Arial"/>
                <a:ea typeface="Arial"/>
                <a:cs typeface="Arial"/>
                <a:sym typeface="Arial"/>
              </a:defRPr>
            </a:lvl8pPr>
            <a:lvl9pPr marL="0" marR="0" lvl="8" indent="0" algn="r" rtl="0">
              <a:spcBef>
                <a:spcPts val="0"/>
              </a:spcBef>
              <a:buNone/>
              <a:defRPr sz="750" b="0" i="0" u="none" strike="noStrike" cap="none">
                <a:solidFill>
                  <a:schemeClr val="lt1"/>
                </a:solidFill>
                <a:latin typeface="Arial"/>
                <a:ea typeface="Arial"/>
                <a:cs typeface="Arial"/>
                <a:sym typeface="Arial"/>
              </a:defRPr>
            </a:lvl9pPr>
          </a:lstStyle>
          <a:p>
            <a:pPr>
              <a:defRPr/>
            </a:pPr>
            <a:fld id="{A285CD37-B78A-0540-8384-2A7FB6DF0FE6}" type="slidenum">
              <a:rPr lang="en-US"/>
              <a:pPr>
                <a:defRPr/>
              </a:pPr>
              <a:t>‹#›</a:t>
            </a:fld>
            <a:endParaRPr lang="en-US"/>
          </a:p>
        </p:txBody>
      </p:sp>
      <p:pic>
        <p:nvPicPr>
          <p:cNvPr id="1032" name="Google Shape;16;p2">
            <a:extLst>
              <a:ext uri="{FF2B5EF4-FFF2-40B4-BE49-F238E27FC236}">
                <a16:creationId xmlns:a16="http://schemas.microsoft.com/office/drawing/2014/main" id="{C0A6DCD9-8F9B-FA96-BBB0-04657622B513}"/>
              </a:ext>
            </a:extLst>
          </p:cNvPr>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825" y="6397625"/>
            <a:ext cx="33972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dk2" tx2="lt2" accent1="accent1" accent2="accent2" accent3="accent3" accent4="accent4" accent5="accent5" accent6="accent6" hlink="hlink" folHlink="folHlink"/>
  <p:sldLayoutIdLst>
    <p:sldLayoutId id="2147483660" r:id="rId1"/>
    <p:sldLayoutId id="2147483665" r:id="rId2"/>
  </p:sldLayoutIdLst>
  <p:hf sldNum="0" hdr="0" ftr="0" dt="0"/>
  <p:txStyles>
    <p:title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raymondchabot.com/fr/articles-et-conseils/le-credit/les-5-elements-qui-affectent-votre-cote-de-credit/" TargetMode="External"/><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www.scotiabank.com/ca/fr/particuliers/conseils-plus/articles-de-fonds/posts.qu-est-ce-qu-une-bonne-cote-de-credit.html" TargetMode="External"/><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hyperlink" Target="https://www.scotiabank.com/ca/fr/particuliers/conseils-plus/articles-de-fonds/posts.qu-est-ce-qu-une-bonne-cote-de-credit.html"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www.scotiabank.com/ca/fr/particuliers/conseils-plus/articles-de-fonds/posts.qu-est-ce-qu-une-bonne-cote-de-credit.html" TargetMode="External"/><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An2YzWUaTEY" TargetMode="External"/><Relationship Id="rId2" Type="http://schemas.openxmlformats.org/officeDocument/2006/relationships/slideLayout" Target="../slideLayouts/slideLayout1.xml"/><Relationship Id="rId1" Type="http://schemas.openxmlformats.org/officeDocument/2006/relationships/video" Target="https://www.youtube.com/embed/An2YzWUaTEY?feature=oembed" TargetMode="Externa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www.canada.ca/fr/agence-consommation-matiere-financiere/services/dossier-pointage-credit.html" TargetMode="External"/><Relationship Id="rId7" Type="http://schemas.openxmlformats.org/officeDocument/2006/relationships/hyperlink" Target="https://www.youtube.com/watch?v=9k0gkZ38BqM" TargetMode="External"/><Relationship Id="rId2" Type="http://schemas.openxmlformats.org/officeDocument/2006/relationships/hyperlink" Target="https://www.raymondchabot.com/fr/articles-et-conseils/le-credit/les-5-elements-qui-affectent-votre-cote-de-credit/" TargetMode="External"/><Relationship Id="rId1" Type="http://schemas.openxmlformats.org/officeDocument/2006/relationships/slideLayout" Target="../slideLayouts/slideLayout1.xml"/><Relationship Id="rId6" Type="http://schemas.openxmlformats.org/officeDocument/2006/relationships/hyperlink" Target="https://www.youtube.com/watch?v=aQegkY4jpaE" TargetMode="External"/><Relationship Id="rId5" Type="http://schemas.openxmlformats.org/officeDocument/2006/relationships/hyperlink" Target="https://www.transunion.ca/fr/pointage-de-credit" TargetMode="External"/><Relationship Id="rId4" Type="http://schemas.openxmlformats.org/officeDocument/2006/relationships/hyperlink" Target="https://www.koho.ca/fr/learn/good-credit-score-canad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Google Shape;72;g123de75d5cf_1_0">
            <a:extLst>
              <a:ext uri="{FF2B5EF4-FFF2-40B4-BE49-F238E27FC236}">
                <a16:creationId xmlns:a16="http://schemas.microsoft.com/office/drawing/2014/main" id="{15200245-58C1-E057-7F9B-29621FC573C6}"/>
              </a:ext>
            </a:extLst>
          </p:cNvPr>
          <p:cNvSpPr txBox="1">
            <a:spLocks noGrp="1" noChangeArrowheads="1"/>
          </p:cNvSpPr>
          <p:nvPr>
            <p:ph type="ctrTitle"/>
          </p:nvPr>
        </p:nvSpPr>
        <p:spPr>
          <a:xfrm>
            <a:off x="250825" y="1698625"/>
            <a:ext cx="8594725" cy="1790700"/>
          </a:xfrm>
        </p:spPr>
        <p:txBody>
          <a:bodyPr lIns="68569" tIns="34275" rIns="68569" bIns="34275"/>
          <a:lstStyle/>
          <a:p>
            <a:pPr eaLnBrk="1" hangingPunct="1">
              <a:spcBef>
                <a:spcPct val="0"/>
              </a:spcBef>
              <a:spcAft>
                <a:spcPct val="0"/>
              </a:spcAft>
              <a:buClr>
                <a:srgbClr val="FFFFFF"/>
              </a:buClr>
              <a:buFont typeface="Arial" panose="020B0604020202020204" pitchFamily="34" charset="0"/>
              <a:buNone/>
            </a:pPr>
            <a:r>
              <a:rPr lang="en-US" altLang="en-US" err="1">
                <a:solidFill>
                  <a:srgbClr val="FFFFFF"/>
                </a:solidFill>
                <a:latin typeface="Arial" panose="020B0604020202020204" pitchFamily="34" charset="0"/>
                <a:cs typeface="Arial" panose="020B0604020202020204" pitchFamily="34" charset="0"/>
                <a:sym typeface="Arial" panose="020B0604020202020204" pitchFamily="34" charset="0"/>
              </a:rPr>
              <a:t>Votre</a:t>
            </a:r>
            <a:r>
              <a:rPr lang="en-US" altLang="en-US">
                <a:solidFill>
                  <a:srgbClr val="FFFFFF"/>
                </a:solidFill>
                <a:latin typeface="Arial" panose="020B0604020202020204" pitchFamily="34" charset="0"/>
                <a:cs typeface="Arial" panose="020B0604020202020204" pitchFamily="34" charset="0"/>
                <a:sym typeface="Arial" panose="020B0604020202020204" pitchFamily="34" charset="0"/>
              </a:rPr>
              <a:t> cote de </a:t>
            </a:r>
            <a:r>
              <a:rPr lang="en-US" altLang="en-US" err="1">
                <a:solidFill>
                  <a:srgbClr val="FFFFFF"/>
                </a:solidFill>
                <a:latin typeface="Arial" panose="020B0604020202020204" pitchFamily="34" charset="0"/>
                <a:cs typeface="Arial" panose="020B0604020202020204" pitchFamily="34" charset="0"/>
                <a:sym typeface="Arial" panose="020B0604020202020204" pitchFamily="34" charset="0"/>
              </a:rPr>
              <a:t>crédit</a:t>
            </a:r>
            <a:endParaRPr lang="en-US" altLang="en-US">
              <a:solidFill>
                <a:srgbClr val="FFFFFF"/>
              </a:solidFill>
              <a:latin typeface="Arial" panose="020B0604020202020204" pitchFamily="34" charset="0"/>
              <a:cs typeface="Arial" panose="020B0604020202020204" pitchFamily="34" charset="0"/>
              <a:sym typeface="Arial" panose="020B0604020202020204" pitchFamily="34" charset="0"/>
            </a:endParaRPr>
          </a:p>
        </p:txBody>
      </p:sp>
      <p:sp>
        <p:nvSpPr>
          <p:cNvPr id="8194" name="Google Shape;73;g123de75d5cf_1_0">
            <a:extLst>
              <a:ext uri="{FF2B5EF4-FFF2-40B4-BE49-F238E27FC236}">
                <a16:creationId xmlns:a16="http://schemas.microsoft.com/office/drawing/2014/main" id="{9CC9F96B-0ACC-91DC-98A9-B36E9BA7D5BF}"/>
              </a:ext>
            </a:extLst>
          </p:cNvPr>
          <p:cNvSpPr txBox="1">
            <a:spLocks noGrp="1" noChangeArrowheads="1"/>
          </p:cNvSpPr>
          <p:nvPr>
            <p:ph type="subTitle" idx="1"/>
          </p:nvPr>
        </p:nvSpPr>
        <p:spPr>
          <a:xfrm>
            <a:off x="250825" y="3651250"/>
            <a:ext cx="8594725" cy="1149350"/>
          </a:xfrm>
        </p:spPr>
        <p:txBody>
          <a:bodyPr lIns="68569" tIns="34275" rIns="68569" bIns="34275"/>
          <a:lstStyle/>
          <a:p>
            <a:pPr eaLnBrk="1" hangingPunct="1"/>
            <a:r>
              <a:rPr lang="fr-CA" sz="2000" dirty="0">
                <a:solidFill>
                  <a:schemeClr val="bg1"/>
                </a:solidFill>
              </a:rPr>
              <a:t>À partir de la 10</a:t>
            </a:r>
            <a:r>
              <a:rPr lang="fr-CA" sz="2000" baseline="30000" dirty="0">
                <a:solidFill>
                  <a:schemeClr val="bg1"/>
                </a:solidFill>
              </a:rPr>
              <a:t>e</a:t>
            </a:r>
            <a:r>
              <a:rPr lang="fr-CA" sz="2000" dirty="0">
                <a:solidFill>
                  <a:schemeClr val="bg1"/>
                </a:solidFill>
              </a:rPr>
              <a:t> année</a:t>
            </a:r>
          </a:p>
        </p:txBody>
      </p:sp>
    </p:spTree>
    <p:extLst>
      <p:ext uri="{BB962C8B-B14F-4D97-AF65-F5344CB8AC3E}">
        <p14:creationId xmlns:p14="http://schemas.microsoft.com/office/powerpoint/2010/main" val="3044660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noAutofit/>
          </a:bodyPr>
          <a:lstStyle/>
          <a:p>
            <a:pPr eaLnBrk="1" hangingPunct="1"/>
            <a:r>
              <a:rPr lang="fr-CA" sz="3600" dirty="0">
                <a:solidFill>
                  <a:schemeClr val="bg2"/>
                </a:solidFill>
                <a:ea typeface="MS PGothic"/>
              </a:rPr>
              <a:t>Remarque spéciale à l’intention du personnel enseignant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endParaRPr lang="en-US" altLang="en-US"/>
          </a:p>
          <a:p>
            <a:pPr eaLnBrk="1" hangingPunct="1"/>
            <a:endParaRPr lang="en-US" altLang="en-US"/>
          </a:p>
        </p:txBody>
      </p:sp>
      <p:pic>
        <p:nvPicPr>
          <p:cNvPr id="4" name="Picture 3">
            <a:extLst>
              <a:ext uri="{FF2B5EF4-FFF2-40B4-BE49-F238E27FC236}">
                <a16:creationId xmlns:a16="http://schemas.microsoft.com/office/drawing/2014/main" id="{CEAB090C-D7A0-1742-86F3-6D341B66CC6F}"/>
              </a:ext>
            </a:extLst>
          </p:cNvPr>
          <p:cNvPicPr>
            <a:picLocks noChangeAspect="1"/>
          </p:cNvPicPr>
          <p:nvPr/>
        </p:nvPicPr>
        <p:blipFill>
          <a:blip r:embed="rId2"/>
          <a:stretch>
            <a:fillRect/>
          </a:stretch>
        </p:blipFill>
        <p:spPr>
          <a:xfrm>
            <a:off x="1691439" y="1630682"/>
            <a:ext cx="5761122" cy="477304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fr-CA" sz="3600"/>
              <a:t>Les élèves apprendront</a:t>
            </a:r>
            <a:r>
              <a:rPr lang="en-CA" sz="3600"/>
              <a: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a:lnSpc>
                <a:spcPts val="2400"/>
              </a:lnSpc>
              <a:spcBef>
                <a:spcPts val="600"/>
              </a:spcBef>
              <a:defRPr sz="2000"/>
            </a:pPr>
            <a:r>
              <a:rPr lang="en-US" sz="2000" dirty="0" err="1">
                <a:ea typeface="MS PGothic"/>
              </a:rPr>
              <a:t>Qu’est-ce</a:t>
            </a:r>
            <a:r>
              <a:rPr lang="en-US" sz="2000" dirty="0">
                <a:ea typeface="MS PGothic"/>
              </a:rPr>
              <a:t> que la </a:t>
            </a:r>
            <a:r>
              <a:rPr lang="en-US" sz="2000" b="1" dirty="0">
                <a:ea typeface="MS PGothic"/>
              </a:rPr>
              <a:t>notation de </a:t>
            </a:r>
            <a:r>
              <a:rPr lang="fr-CA" sz="2000" b="1" dirty="0">
                <a:ea typeface="MS PGothic"/>
              </a:rPr>
              <a:t>crédit</a:t>
            </a:r>
            <a:r>
              <a:rPr lang="en-US" sz="2000" b="1" dirty="0">
                <a:ea typeface="MS PGothic"/>
              </a:rPr>
              <a:t> </a:t>
            </a:r>
            <a:r>
              <a:rPr lang="en-US" sz="2000" dirty="0">
                <a:ea typeface="MS PGothic"/>
              </a:rPr>
              <a:t>et la </a:t>
            </a:r>
            <a:r>
              <a:rPr lang="en-US" sz="2000" b="1" dirty="0">
                <a:ea typeface="MS PGothic"/>
              </a:rPr>
              <a:t>cote de </a:t>
            </a:r>
            <a:r>
              <a:rPr lang="en-US" sz="2000" b="1" dirty="0" err="1">
                <a:ea typeface="MS PGothic"/>
              </a:rPr>
              <a:t>crédit</a:t>
            </a:r>
            <a:r>
              <a:rPr lang="en-US" sz="2000" dirty="0">
                <a:ea typeface="MS PGothic"/>
              </a:rPr>
              <a:t>?</a:t>
            </a:r>
          </a:p>
          <a:p>
            <a:pPr>
              <a:lnSpc>
                <a:spcPts val="2400"/>
              </a:lnSpc>
              <a:spcBef>
                <a:spcPts val="600"/>
              </a:spcBef>
              <a:defRPr sz="2000"/>
            </a:pPr>
            <a:r>
              <a:rPr lang="fr-FR" sz="2000" dirty="0">
                <a:ea typeface="MS PGothic"/>
              </a:rPr>
              <a:t>L'importance d‘avoir une bonne cote de crédit et les risques de ne pas en avoir.</a:t>
            </a:r>
          </a:p>
          <a:p>
            <a:pPr>
              <a:lnSpc>
                <a:spcPts val="2400"/>
              </a:lnSpc>
              <a:spcBef>
                <a:spcPts val="600"/>
              </a:spcBef>
              <a:defRPr sz="2000"/>
            </a:pPr>
            <a:r>
              <a:rPr lang="fr-FR" sz="2000" dirty="0">
                <a:ea typeface="MS PGothic"/>
              </a:rPr>
              <a:t>Obtenir une carte de crédit.</a:t>
            </a:r>
            <a:endParaRPr lang="en-US" sz="2000" dirty="0">
              <a:solidFill>
                <a:schemeClr val="tx1"/>
              </a:solidFill>
            </a:endParaRPr>
          </a:p>
        </p:txBody>
      </p:sp>
    </p:spTree>
    <p:extLst>
      <p:ext uri="{BB962C8B-B14F-4D97-AF65-F5344CB8AC3E}">
        <p14:creationId xmlns:p14="http://schemas.microsoft.com/office/powerpoint/2010/main" val="606149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fr-CA" sz="3600"/>
              <a:t>Activité « Pensez-y bien »</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7" y="1952089"/>
            <a:ext cx="8462288" cy="4267957"/>
          </a:xfrm>
        </p:spPr>
        <p:txBody>
          <a:bodyPr>
            <a:normAutofit/>
          </a:bodyPr>
          <a:lstStyle/>
          <a:p>
            <a:pPr marL="0" indent="0">
              <a:lnSpc>
                <a:spcPts val="2400"/>
              </a:lnSpc>
              <a:buSzTx/>
              <a:buNone/>
              <a:defRPr b="1"/>
            </a:pPr>
            <a:r>
              <a:rPr lang="en-US" sz="2000" dirty="0"/>
              <a:t>P</a:t>
            </a:r>
            <a:r>
              <a:rPr lang="fr-CA" sz="2000" dirty="0" err="1"/>
              <a:t>enser</a:t>
            </a:r>
            <a:r>
              <a:rPr lang="fr-CA" sz="2000" dirty="0"/>
              <a:t>-partager-présenter</a:t>
            </a:r>
          </a:p>
          <a:p>
            <a:pPr marL="342900" indent="-342900">
              <a:lnSpc>
                <a:spcPts val="2400"/>
              </a:lnSpc>
              <a:buSzTx/>
            </a:pPr>
            <a:r>
              <a:rPr lang="fr-CA" sz="2000" dirty="0"/>
              <a:t>Avez-vous entendu parler de la </a:t>
            </a:r>
            <a:r>
              <a:rPr lang="fr-CA" sz="2000" b="1" dirty="0"/>
              <a:t>notation </a:t>
            </a:r>
            <a:r>
              <a:rPr lang="fr-CA" sz="2000" b="1" dirty="0">
                <a:ea typeface="MS PGothic"/>
              </a:rPr>
              <a:t>de crédit </a:t>
            </a:r>
            <a:r>
              <a:rPr lang="fr-CA" sz="2000" dirty="0">
                <a:ea typeface="MS PGothic"/>
              </a:rPr>
              <a:t>ou </a:t>
            </a:r>
            <a:r>
              <a:rPr lang="fr-CA" sz="2000" b="1" dirty="0">
                <a:ea typeface="MS PGothic"/>
              </a:rPr>
              <a:t>cote de crédit</a:t>
            </a:r>
            <a:r>
              <a:rPr lang="fr-CA" sz="2000" dirty="0">
                <a:ea typeface="MS PGothic"/>
              </a:rPr>
              <a:t>?</a:t>
            </a:r>
          </a:p>
          <a:p>
            <a:pPr marL="342900" indent="-342900">
              <a:lnSpc>
                <a:spcPts val="2400"/>
              </a:lnSpc>
              <a:buSzTx/>
            </a:pPr>
            <a:r>
              <a:rPr lang="fr-CA" sz="2000" dirty="0"/>
              <a:t>Qu’est-ce que c’est</a:t>
            </a:r>
            <a:r>
              <a:rPr lang="en-US" sz="2000" dirty="0"/>
              <a:t>? Comment </a:t>
            </a:r>
            <a:r>
              <a:rPr lang="en-US" sz="2000" dirty="0" err="1"/>
              <a:t>s’en</a:t>
            </a:r>
            <a:r>
              <a:rPr lang="en-US" sz="2000" dirty="0"/>
              <a:t> procurer un </a:t>
            </a:r>
            <a:r>
              <a:rPr lang="en-US" sz="2000" dirty="0" err="1"/>
              <a:t>ou</a:t>
            </a:r>
            <a:r>
              <a:rPr lang="en-US" sz="2000" dirty="0"/>
              <a:t> </a:t>
            </a:r>
            <a:r>
              <a:rPr lang="en-US" sz="2000" dirty="0" err="1"/>
              <a:t>une</a:t>
            </a:r>
            <a:r>
              <a:rPr lang="en-US" sz="2000" dirty="0"/>
              <a:t>? </a:t>
            </a:r>
          </a:p>
          <a:p>
            <a:pPr marL="342900" indent="-342900">
              <a:lnSpc>
                <a:spcPts val="2400"/>
              </a:lnSpc>
              <a:buSzTx/>
            </a:pPr>
            <a:r>
              <a:rPr lang="en-US" sz="2000" dirty="0"/>
              <a:t>Et </a:t>
            </a:r>
            <a:r>
              <a:rPr lang="en-US" sz="2000" dirty="0" err="1"/>
              <a:t>pourquoi</a:t>
            </a:r>
            <a:r>
              <a:rPr lang="en-US" sz="2000" dirty="0"/>
              <a:t> </a:t>
            </a:r>
            <a:r>
              <a:rPr lang="en-US" sz="2000" dirty="0" err="1"/>
              <a:t>est-ce</a:t>
            </a:r>
            <a:r>
              <a:rPr lang="en-US" sz="2000" dirty="0"/>
              <a:t> important </a:t>
            </a:r>
            <a:r>
              <a:rPr lang="en-US" sz="2000" dirty="0" err="1"/>
              <a:t>d’en</a:t>
            </a:r>
            <a:r>
              <a:rPr lang="en-US" sz="2000" dirty="0"/>
              <a:t> </a:t>
            </a:r>
            <a:r>
              <a:rPr lang="en-US" sz="2000" dirty="0" err="1"/>
              <a:t>avoir</a:t>
            </a:r>
            <a:r>
              <a:rPr lang="en-US" sz="2000" dirty="0"/>
              <a:t> </a:t>
            </a:r>
            <a:r>
              <a:rPr lang="en-US" sz="2000" dirty="0" err="1"/>
              <a:t>une</a:t>
            </a:r>
            <a:r>
              <a:rPr lang="en-US" sz="2000" dirty="0"/>
              <a:t>?</a:t>
            </a:r>
            <a:endParaRPr lang="en-US" sz="2000" dirty="0">
              <a:solidFill>
                <a:schemeClr val="tx1"/>
              </a:solidFill>
            </a:endParaRPr>
          </a:p>
        </p:txBody>
      </p:sp>
      <p:pic>
        <p:nvPicPr>
          <p:cNvPr id="4" name="Content Placeholder 4" descr="Content Placeholder 4">
            <a:extLst>
              <a:ext uri="{FF2B5EF4-FFF2-40B4-BE49-F238E27FC236}">
                <a16:creationId xmlns:a16="http://schemas.microsoft.com/office/drawing/2014/main" id="{32357D38-568B-A514-1B44-EEA4F39D43E5}"/>
              </a:ext>
            </a:extLst>
          </p:cNvPr>
          <p:cNvPicPr>
            <a:picLocks noChangeAspect="1"/>
          </p:cNvPicPr>
          <p:nvPr/>
        </p:nvPicPr>
        <p:blipFill>
          <a:blip r:embed="rId2"/>
          <a:stretch>
            <a:fillRect/>
          </a:stretch>
        </p:blipFill>
        <p:spPr>
          <a:xfrm>
            <a:off x="6327884" y="3789718"/>
            <a:ext cx="1880961" cy="2111957"/>
          </a:xfrm>
          <a:prstGeom prst="rect">
            <a:avLst/>
          </a:prstGeom>
          <a:ln w="12700">
            <a:miter lim="400000"/>
          </a:ln>
        </p:spPr>
      </p:pic>
    </p:spTree>
    <p:extLst>
      <p:ext uri="{BB962C8B-B14F-4D97-AF65-F5344CB8AC3E}">
        <p14:creationId xmlns:p14="http://schemas.microsoft.com/office/powerpoint/2010/main" val="1268731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dirty="0" err="1"/>
              <a:t>Vocabulaire</a:t>
            </a:r>
            <a:r>
              <a:rPr lang="en-US" sz="3600" dirty="0"/>
              <a:t> </a:t>
            </a:r>
            <a:r>
              <a:rPr lang="en-US" sz="3600" dirty="0" err="1"/>
              <a:t>spécialisé</a:t>
            </a:r>
            <a:endParaRPr lang="en-CA" sz="3600"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30849"/>
            <a:ext cx="8638967" cy="4689197"/>
          </a:xfrm>
        </p:spPr>
        <p:txBody>
          <a:bodyPr>
            <a:normAutofit/>
          </a:bodyPr>
          <a:lstStyle/>
          <a:p>
            <a:pPr marL="0" indent="0">
              <a:lnSpc>
                <a:spcPts val="2600"/>
              </a:lnSpc>
              <a:buNone/>
            </a:pPr>
            <a:r>
              <a:rPr lang="fr-FR" sz="2000" b="1" dirty="0">
                <a:ea typeface="MS PGothic"/>
              </a:rPr>
              <a:t>Cote ou notation de crédit : </a:t>
            </a:r>
            <a:r>
              <a:rPr lang="fr-FR" sz="2000" dirty="0">
                <a:solidFill>
                  <a:srgbClr val="202124"/>
                </a:solidFill>
                <a:latin typeface="arial" panose="020B0604020202020204" pitchFamily="34" charset="0"/>
                <a:ea typeface="MS PGothic"/>
              </a:rPr>
              <a:t>E</a:t>
            </a:r>
            <a:r>
              <a:rPr lang="fr-FR" sz="2000" dirty="0">
                <a:solidFill>
                  <a:srgbClr val="202124"/>
                </a:solidFill>
                <a:latin typeface="arial" panose="020B0604020202020204" pitchFamily="34" charset="0"/>
              </a:rPr>
              <a:t>stimation de la capacité d'une personne ou d'une organisation à respecter ses engagements financiers sur la base de transactions antérieures. (La cote de crédit s'applique généralement aux particuliers ; la notation de crédit s'applique généralement aux entreprises).</a:t>
            </a:r>
          </a:p>
          <a:p>
            <a:pPr marL="0" indent="0">
              <a:lnSpc>
                <a:spcPts val="2600"/>
              </a:lnSpc>
              <a:buNone/>
            </a:pPr>
            <a:endParaRPr lang="en-US" sz="2000" b="0" i="0" dirty="0">
              <a:solidFill>
                <a:srgbClr val="202124"/>
              </a:solidFill>
              <a:effectLst/>
              <a:latin typeface="arial" panose="020B0604020202020204" pitchFamily="34" charset="0"/>
            </a:endParaRPr>
          </a:p>
          <a:p>
            <a:pPr marL="0" indent="0">
              <a:lnSpc>
                <a:spcPts val="2600"/>
              </a:lnSpc>
              <a:buNone/>
            </a:pPr>
            <a:r>
              <a:rPr lang="fr-FR" sz="2000" b="1" dirty="0">
                <a:ea typeface="MS PGothic"/>
                <a:cs typeface="Arial"/>
              </a:rPr>
              <a:t>Carte de crédit : </a:t>
            </a:r>
            <a:r>
              <a:rPr lang="fr-FR" sz="2000" dirty="0">
                <a:ea typeface="MS PGothic"/>
                <a:cs typeface="Arial"/>
              </a:rPr>
              <a:t>Permet aux détenteurs d’une carte d'acheter des biens et des services en empruntant à la banque; c’est une sorte de dette. Les titulaires de cartes paient des intérêts sur leur dette. Les taux d'intérêt sont élevés, généralement de l'ordre de 20 à 30 % par an.</a:t>
            </a:r>
          </a:p>
          <a:p>
            <a:pPr marL="0" indent="0">
              <a:lnSpc>
                <a:spcPts val="2600"/>
              </a:lnSpc>
              <a:buNone/>
            </a:pPr>
            <a:endParaRPr lang="en-US" sz="2000" dirty="0">
              <a:solidFill>
                <a:srgbClr val="202124"/>
              </a:solidFill>
              <a:latin typeface="arial" panose="020B0604020202020204" pitchFamily="34" charset="0"/>
            </a:endParaRPr>
          </a:p>
          <a:p>
            <a:pPr marL="0" indent="0">
              <a:lnSpc>
                <a:spcPts val="2600"/>
              </a:lnSpc>
              <a:buNone/>
            </a:pPr>
            <a:r>
              <a:rPr lang="fr-FR" sz="2000" b="1" dirty="0">
                <a:solidFill>
                  <a:srgbClr val="202124"/>
                </a:solidFill>
                <a:latin typeface="arial" panose="020B0604020202020204" pitchFamily="34" charset="0"/>
              </a:rPr>
              <a:t>Taux d'intérêt : </a:t>
            </a:r>
            <a:r>
              <a:rPr lang="fr-FR" sz="2000" dirty="0">
                <a:solidFill>
                  <a:srgbClr val="202124"/>
                </a:solidFill>
                <a:latin typeface="arial" panose="020B0604020202020204" pitchFamily="34" charset="0"/>
              </a:rPr>
              <a:t>Montant qu'un prêteur facture à un emprunteur et qui correspond à un pourcentage du principal, c'est-à-dire du montant prêté. </a:t>
            </a:r>
            <a:endParaRPr lang="en-US" sz="2000" dirty="0">
              <a:solidFill>
                <a:schemeClr val="tx1"/>
              </a:solidFill>
            </a:endParaRPr>
          </a:p>
        </p:txBody>
      </p:sp>
    </p:spTree>
    <p:extLst>
      <p:ext uri="{BB962C8B-B14F-4D97-AF65-F5344CB8AC3E}">
        <p14:creationId xmlns:p14="http://schemas.microsoft.com/office/powerpoint/2010/main" val="3641279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err="1"/>
              <a:t>Qu’est-ce</a:t>
            </a:r>
            <a:r>
              <a:rPr lang="en-US" sz="3600"/>
              <a:t> </a:t>
            </a:r>
            <a:r>
              <a:rPr lang="en-US" sz="3600" err="1"/>
              <a:t>qu’une</a:t>
            </a:r>
            <a:r>
              <a:rPr lang="en-US" sz="3600"/>
              <a:t> cote de </a:t>
            </a:r>
            <a:r>
              <a:rPr lang="en-US" sz="3600" err="1"/>
              <a:t>crédit</a:t>
            </a:r>
            <a:r>
              <a:rPr lang="en-US" sz="3600"/>
              <a:t>?</a:t>
            </a:r>
            <a:endParaRPr lang="en-CA" sz="360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rtl="0">
              <a:lnSpc>
                <a:spcPts val="2400"/>
              </a:lnSpc>
              <a:buNone/>
            </a:pPr>
            <a:r>
              <a:rPr lang="fr-FR" sz="2000">
                <a:latin typeface="Arial"/>
                <a:ea typeface="Segoe UI"/>
                <a:cs typeface="Segoe UI"/>
              </a:rPr>
              <a:t>La cote de crédit est un élément important dans la vie d'un adulte. Il s'agit essentiellement d'un laissez-passer qui vous permet de participer au monde de la finance.</a:t>
            </a:r>
          </a:p>
          <a:p>
            <a:pPr marL="0" indent="0" rtl="0">
              <a:lnSpc>
                <a:spcPts val="2400"/>
              </a:lnSpc>
              <a:buNone/>
            </a:pPr>
            <a:endParaRPr lang="fr-FR" sz="2000">
              <a:ea typeface="Segoe UI"/>
              <a:cs typeface="Segoe UI"/>
            </a:endParaRPr>
          </a:p>
          <a:p>
            <a:pPr marL="0" indent="0" rtl="0">
              <a:lnSpc>
                <a:spcPts val="2400"/>
              </a:lnSpc>
              <a:buNone/>
            </a:pPr>
            <a:r>
              <a:rPr lang="fr-FR" sz="2000">
                <a:latin typeface="Arial"/>
                <a:ea typeface="Segoe UI"/>
                <a:cs typeface="Segoe UI"/>
              </a:rPr>
              <a:t>Avoir une bonne cote de crédit est essentiel! Mais qu'est-ce qu'un bon crédit ?</a:t>
            </a:r>
            <a:endParaRPr lang="en-US" sz="2000">
              <a:solidFill>
                <a:schemeClr val="tx1"/>
              </a:solidFill>
            </a:endParaRPr>
          </a:p>
        </p:txBody>
      </p:sp>
      <p:grpSp>
        <p:nvGrpSpPr>
          <p:cNvPr id="6" name="Group 5">
            <a:extLst>
              <a:ext uri="{FF2B5EF4-FFF2-40B4-BE49-F238E27FC236}">
                <a16:creationId xmlns:a16="http://schemas.microsoft.com/office/drawing/2014/main" id="{C4E1EA71-DF55-85A6-D16A-6EDE8F55C445}"/>
              </a:ext>
            </a:extLst>
          </p:cNvPr>
          <p:cNvGrpSpPr/>
          <p:nvPr/>
        </p:nvGrpSpPr>
        <p:grpSpPr>
          <a:xfrm rot="20597292">
            <a:off x="3224196" y="4599405"/>
            <a:ext cx="2442877" cy="1296792"/>
            <a:chOff x="2960525" y="4476803"/>
            <a:chExt cx="2442877" cy="1296792"/>
          </a:xfrm>
        </p:grpSpPr>
        <p:pic>
          <p:nvPicPr>
            <p:cNvPr id="4" name="Picture 3" descr="A piece of paper with writing on it&#10;&#10;Description automatically generated">
              <a:extLst>
                <a:ext uri="{FF2B5EF4-FFF2-40B4-BE49-F238E27FC236}">
                  <a16:creationId xmlns:a16="http://schemas.microsoft.com/office/drawing/2014/main" id="{999D88C4-C5D0-1CE3-31C1-4CAB48FFC803}"/>
                </a:ext>
              </a:extLst>
            </p:cNvPr>
            <p:cNvPicPr>
              <a:picLocks noChangeAspect="1"/>
            </p:cNvPicPr>
            <p:nvPr/>
          </p:nvPicPr>
          <p:blipFill>
            <a:blip r:embed="rId2"/>
            <a:stretch>
              <a:fillRect/>
            </a:stretch>
          </p:blipFill>
          <p:spPr>
            <a:xfrm>
              <a:off x="2960525" y="4476803"/>
              <a:ext cx="2442877" cy="1296792"/>
            </a:xfrm>
            <a:prstGeom prst="rect">
              <a:avLst/>
            </a:prstGeom>
          </p:spPr>
        </p:pic>
        <p:sp>
          <p:nvSpPr>
            <p:cNvPr id="5" name="TextBox 4">
              <a:extLst>
                <a:ext uri="{FF2B5EF4-FFF2-40B4-BE49-F238E27FC236}">
                  <a16:creationId xmlns:a16="http://schemas.microsoft.com/office/drawing/2014/main" id="{8540D5A7-B360-ACF1-5398-C14CF7F678F1}"/>
                </a:ext>
              </a:extLst>
            </p:cNvPr>
            <p:cNvSpPr txBox="1"/>
            <p:nvPr/>
          </p:nvSpPr>
          <p:spPr>
            <a:xfrm>
              <a:off x="3534627" y="4745620"/>
              <a:ext cx="1349890" cy="830997"/>
            </a:xfrm>
            <a:prstGeom prst="rect">
              <a:avLst/>
            </a:prstGeom>
            <a:solidFill>
              <a:srgbClr val="DCA58B"/>
            </a:solidFill>
          </p:spPr>
          <p:txBody>
            <a:bodyPr wrap="square" rtlCol="0">
              <a:spAutoFit/>
            </a:bodyPr>
            <a:lstStyle/>
            <a:p>
              <a:pPr algn="ctr"/>
              <a:r>
                <a:rPr lang="fr-CA" b="1" dirty="0">
                  <a:solidFill>
                    <a:srgbClr val="AD2F48"/>
                  </a:solidFill>
                  <a:latin typeface="Dreaming Outloud Pro" panose="03050502040302030504" pitchFamily="66" charset="0"/>
                  <a:cs typeface="Dreaming Outloud Pro" panose="03050502040302030504" pitchFamily="66" charset="0"/>
                </a:rPr>
                <a:t>C’est une belle vie</a:t>
              </a:r>
              <a:endParaRPr lang="en-CA" b="1" dirty="0">
                <a:solidFill>
                  <a:srgbClr val="AD2F48"/>
                </a:solidFill>
                <a:latin typeface="Dreaming Outloud Pro" panose="03050502040302030504" pitchFamily="66" charset="0"/>
                <a:cs typeface="Dreaming Outloud Pro" panose="03050502040302030504" pitchFamily="66" charset="0"/>
              </a:endParaRPr>
            </a:p>
          </p:txBody>
        </p:sp>
      </p:grpSp>
    </p:spTree>
    <p:extLst>
      <p:ext uri="{BB962C8B-B14F-4D97-AF65-F5344CB8AC3E}">
        <p14:creationId xmlns:p14="http://schemas.microsoft.com/office/powerpoint/2010/main" val="2030684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354371"/>
            <a:ext cx="8638967" cy="1325563"/>
          </a:xfrm>
        </p:spPr>
        <p:txBody>
          <a:bodyPr>
            <a:normAutofit/>
          </a:bodyPr>
          <a:lstStyle/>
          <a:p>
            <a:r>
              <a:rPr lang="en-US" sz="3600" err="1"/>
              <a:t>Qu’est-ce</a:t>
            </a:r>
            <a:r>
              <a:rPr lang="en-US" sz="3600"/>
              <a:t> </a:t>
            </a:r>
            <a:r>
              <a:rPr lang="en-US" sz="3600" err="1"/>
              <a:t>qu’une</a:t>
            </a:r>
            <a:r>
              <a:rPr lang="en-US" sz="3600"/>
              <a:t> cote de </a:t>
            </a:r>
            <a:r>
              <a:rPr lang="en-US" sz="3600" err="1"/>
              <a:t>crédit</a:t>
            </a:r>
            <a:r>
              <a:rPr lang="en-US" sz="3600"/>
              <a:t>?</a:t>
            </a:r>
            <a:endParaRPr lang="en-CA" sz="3600"/>
          </a:p>
        </p:txBody>
      </p:sp>
      <p:sp>
        <p:nvSpPr>
          <p:cNvPr id="3" name="TextBox 2">
            <a:extLst>
              <a:ext uri="{FF2B5EF4-FFF2-40B4-BE49-F238E27FC236}">
                <a16:creationId xmlns:a16="http://schemas.microsoft.com/office/drawing/2014/main" id="{A902B220-96CC-B4C1-95D7-1D2BF9536AFD}"/>
              </a:ext>
            </a:extLst>
          </p:cNvPr>
          <p:cNvSpPr txBox="1"/>
          <p:nvPr/>
        </p:nvSpPr>
        <p:spPr>
          <a:xfrm>
            <a:off x="569932" y="6041964"/>
            <a:ext cx="676731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chemeClr val="bg2">
                    <a:lumMod val="75000"/>
                    <a:lumOff val="25000"/>
                  </a:schemeClr>
                </a:solidFill>
                <a:latin typeface="Arial"/>
                <a:ea typeface="MS PGothic"/>
                <a:cs typeface="Arial"/>
              </a:rPr>
              <a:t>*Note: </a:t>
            </a:r>
            <a:r>
              <a:rPr lang="fr-CA" sz="1200" dirty="0">
                <a:solidFill>
                  <a:schemeClr val="bg2">
                    <a:lumMod val="75000"/>
                    <a:lumOff val="25000"/>
                  </a:schemeClr>
                </a:solidFill>
                <a:latin typeface="Arial"/>
                <a:ea typeface="MS PGothic"/>
                <a:cs typeface="Arial"/>
              </a:rPr>
              <a:t>Certains termes sont complexes et devront être revus. La prochaine diapo vous donnera un bref aperçu.</a:t>
            </a:r>
            <a:endParaRPr lang="fr-CA" sz="1200" dirty="0">
              <a:solidFill>
                <a:schemeClr val="bg2">
                  <a:lumMod val="75000"/>
                  <a:lumOff val="25000"/>
                </a:schemeClr>
              </a:solidFill>
              <a:cs typeface="Arial"/>
            </a:endParaRPr>
          </a:p>
        </p:txBody>
      </p:sp>
      <p:pic>
        <p:nvPicPr>
          <p:cNvPr id="5" name="Picture 7" descr="Chart, pie chart&#10;&#10;Description automatically generated">
            <a:extLst>
              <a:ext uri="{FF2B5EF4-FFF2-40B4-BE49-F238E27FC236}">
                <a16:creationId xmlns:a16="http://schemas.microsoft.com/office/drawing/2014/main" id="{00968D96-1AF3-CFAB-0777-8F9489E5823C}"/>
              </a:ext>
            </a:extLst>
          </p:cNvPr>
          <p:cNvPicPr>
            <a:picLocks noChangeAspect="1"/>
          </p:cNvPicPr>
          <p:nvPr/>
        </p:nvPicPr>
        <p:blipFill rotWithShape="1">
          <a:blip r:embed="rId2"/>
          <a:srcRect b="2156"/>
          <a:stretch/>
        </p:blipFill>
        <p:spPr>
          <a:xfrm>
            <a:off x="569932" y="2292321"/>
            <a:ext cx="8004135" cy="3607545"/>
          </a:xfrm>
          <a:prstGeom prst="rect">
            <a:avLst/>
          </a:prstGeom>
        </p:spPr>
      </p:pic>
      <p:sp>
        <p:nvSpPr>
          <p:cNvPr id="8" name="TextBox 7">
            <a:extLst>
              <a:ext uri="{FF2B5EF4-FFF2-40B4-BE49-F238E27FC236}">
                <a16:creationId xmlns:a16="http://schemas.microsoft.com/office/drawing/2014/main" id="{50360D66-D847-25DB-204E-7CF4EBBB5DAF}"/>
              </a:ext>
            </a:extLst>
          </p:cNvPr>
          <p:cNvSpPr txBox="1"/>
          <p:nvPr/>
        </p:nvSpPr>
        <p:spPr>
          <a:xfrm>
            <a:off x="366368" y="1694907"/>
            <a:ext cx="7301973"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Arial"/>
                <a:ea typeface="MS PGothic"/>
                <a:cs typeface="Arial"/>
              </a:rPr>
              <a:t>Lien: </a:t>
            </a:r>
            <a:r>
              <a:rPr lang="en-US" sz="2000" dirty="0">
                <a:latin typeface="Arial"/>
                <a:ea typeface="MS PGothic"/>
                <a:cs typeface="Arial"/>
                <a:hlinkClick r:id="rId3"/>
              </a:rPr>
              <a:t>Les 5 </a:t>
            </a:r>
            <a:r>
              <a:rPr lang="en-US" sz="2000" dirty="0" err="1">
                <a:latin typeface="Arial"/>
                <a:ea typeface="MS PGothic"/>
                <a:cs typeface="Arial"/>
                <a:hlinkClick r:id="rId3"/>
              </a:rPr>
              <a:t>éléments</a:t>
            </a:r>
            <a:r>
              <a:rPr lang="en-US" sz="2000" dirty="0">
                <a:latin typeface="Arial"/>
                <a:ea typeface="MS PGothic"/>
                <a:cs typeface="Arial"/>
                <a:hlinkClick r:id="rId3"/>
              </a:rPr>
              <a:t> qui </a:t>
            </a:r>
            <a:r>
              <a:rPr lang="en-US" sz="2000" dirty="0" err="1">
                <a:latin typeface="Arial"/>
                <a:ea typeface="MS PGothic"/>
                <a:cs typeface="Arial"/>
                <a:hlinkClick r:id="rId3"/>
              </a:rPr>
              <a:t>affectent</a:t>
            </a:r>
            <a:r>
              <a:rPr lang="en-US" sz="2000" dirty="0">
                <a:latin typeface="Arial"/>
                <a:ea typeface="MS PGothic"/>
                <a:cs typeface="Arial"/>
                <a:hlinkClick r:id="rId3"/>
              </a:rPr>
              <a:t> </a:t>
            </a:r>
            <a:r>
              <a:rPr lang="en-US" sz="2000" dirty="0" err="1">
                <a:latin typeface="Arial"/>
                <a:ea typeface="MS PGothic"/>
                <a:cs typeface="Arial"/>
                <a:hlinkClick r:id="rId3"/>
              </a:rPr>
              <a:t>votre</a:t>
            </a:r>
            <a:r>
              <a:rPr lang="en-US" sz="2000" dirty="0">
                <a:latin typeface="Arial"/>
                <a:ea typeface="MS PGothic"/>
                <a:cs typeface="Arial"/>
                <a:hlinkClick r:id="rId3"/>
              </a:rPr>
              <a:t> cote de </a:t>
            </a:r>
            <a:r>
              <a:rPr lang="en-US" sz="2000" dirty="0" err="1">
                <a:latin typeface="Arial"/>
                <a:ea typeface="MS PGothic"/>
                <a:cs typeface="Arial"/>
                <a:hlinkClick r:id="rId3"/>
              </a:rPr>
              <a:t>crédit</a:t>
            </a:r>
            <a:endParaRPr lang="en-US" sz="2000" dirty="0">
              <a:latin typeface="Arial"/>
              <a:ea typeface="MS PGothic"/>
            </a:endParaRPr>
          </a:p>
          <a:p>
            <a:pPr algn="l"/>
            <a:endParaRPr lang="en-US" dirty="0">
              <a:cs typeface="Arial"/>
            </a:endParaRPr>
          </a:p>
        </p:txBody>
      </p:sp>
      <p:sp>
        <p:nvSpPr>
          <p:cNvPr id="10" name="TextBox 9">
            <a:extLst>
              <a:ext uri="{FF2B5EF4-FFF2-40B4-BE49-F238E27FC236}">
                <a16:creationId xmlns:a16="http://schemas.microsoft.com/office/drawing/2014/main" id="{FB7D930F-3BF1-7347-3CF0-C4685DC16577}"/>
              </a:ext>
            </a:extLst>
          </p:cNvPr>
          <p:cNvSpPr txBox="1"/>
          <p:nvPr/>
        </p:nvSpPr>
        <p:spPr>
          <a:xfrm>
            <a:off x="358417" y="1350454"/>
            <a:ext cx="888894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Arial"/>
                <a:ea typeface="MS PGothic"/>
                <a:cs typeface="Arial"/>
              </a:rPr>
              <a:t>Un </a:t>
            </a:r>
            <a:r>
              <a:rPr lang="en-US" sz="2000" dirty="0" err="1">
                <a:latin typeface="Arial"/>
                <a:ea typeface="MS PGothic"/>
                <a:cs typeface="Arial"/>
              </a:rPr>
              <a:t>historique</a:t>
            </a:r>
            <a:r>
              <a:rPr lang="en-US" sz="2000" dirty="0">
                <a:latin typeface="Arial"/>
                <a:ea typeface="MS PGothic"/>
                <a:cs typeface="Arial"/>
              </a:rPr>
              <a:t> </a:t>
            </a:r>
            <a:r>
              <a:rPr lang="en-US" sz="2000" dirty="0" err="1">
                <a:latin typeface="Arial"/>
                <a:ea typeface="MS PGothic"/>
                <a:cs typeface="Arial"/>
              </a:rPr>
              <a:t>détaillé</a:t>
            </a:r>
            <a:r>
              <a:rPr lang="en-US" sz="2000" dirty="0">
                <a:latin typeface="Arial"/>
                <a:ea typeface="MS PGothic"/>
                <a:cs typeface="Arial"/>
              </a:rPr>
              <a:t> de la façon </a:t>
            </a:r>
            <a:r>
              <a:rPr lang="en-US" sz="2000" dirty="0" err="1">
                <a:latin typeface="Arial"/>
                <a:ea typeface="MS PGothic"/>
                <a:cs typeface="Arial"/>
              </a:rPr>
              <a:t>dont</a:t>
            </a:r>
            <a:r>
              <a:rPr lang="en-US" sz="2000" dirty="0">
                <a:latin typeface="Arial"/>
                <a:ea typeface="MS PGothic"/>
                <a:cs typeface="Arial"/>
              </a:rPr>
              <a:t> </a:t>
            </a:r>
            <a:r>
              <a:rPr lang="en-US" sz="2000" dirty="0" err="1">
                <a:latin typeface="Arial"/>
                <a:ea typeface="MS PGothic"/>
                <a:cs typeface="Arial"/>
              </a:rPr>
              <a:t>vous</a:t>
            </a:r>
            <a:r>
              <a:rPr lang="en-US" sz="2000" dirty="0">
                <a:latin typeface="Arial"/>
                <a:ea typeface="MS PGothic"/>
                <a:cs typeface="Arial"/>
              </a:rPr>
              <a:t> </a:t>
            </a:r>
            <a:r>
              <a:rPr lang="en-US" sz="2000" dirty="0" err="1">
                <a:latin typeface="Arial"/>
                <a:ea typeface="MS PGothic"/>
                <a:cs typeface="Arial"/>
              </a:rPr>
              <a:t>remboursez</a:t>
            </a:r>
            <a:r>
              <a:rPr lang="en-US" sz="2000" dirty="0">
                <a:latin typeface="Arial"/>
                <a:ea typeface="MS PGothic"/>
                <a:cs typeface="Arial"/>
              </a:rPr>
              <a:t> </a:t>
            </a:r>
            <a:r>
              <a:rPr lang="en-US" sz="2000" dirty="0" err="1">
                <a:latin typeface="Arial"/>
                <a:ea typeface="MS PGothic"/>
                <a:cs typeface="Arial"/>
              </a:rPr>
              <a:t>vos</a:t>
            </a:r>
            <a:r>
              <a:rPr lang="en-US" sz="2000" dirty="0">
                <a:latin typeface="Arial"/>
                <a:ea typeface="MS PGothic"/>
                <a:cs typeface="Arial"/>
              </a:rPr>
              <a:t> </a:t>
            </a:r>
            <a:r>
              <a:rPr lang="en-US" sz="2000" dirty="0" err="1">
                <a:latin typeface="Arial"/>
                <a:ea typeface="MS PGothic"/>
                <a:cs typeface="Arial"/>
              </a:rPr>
              <a:t>dettes</a:t>
            </a:r>
            <a:r>
              <a:rPr lang="en-US" sz="2000" dirty="0">
                <a:latin typeface="Arial"/>
                <a:ea typeface="MS PGothic"/>
                <a:cs typeface="Arial"/>
              </a:rPr>
              <a:t>.</a:t>
            </a:r>
          </a:p>
        </p:txBody>
      </p:sp>
    </p:spTree>
    <p:extLst>
      <p:ext uri="{BB962C8B-B14F-4D97-AF65-F5344CB8AC3E}">
        <p14:creationId xmlns:p14="http://schemas.microsoft.com/office/powerpoint/2010/main" val="1170034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err="1"/>
              <a:t>Qu’est-ce</a:t>
            </a:r>
            <a:r>
              <a:rPr lang="en-US" sz="3600"/>
              <a:t> </a:t>
            </a:r>
            <a:r>
              <a:rPr lang="en-US" sz="3600" err="1"/>
              <a:t>qu’une</a:t>
            </a:r>
            <a:r>
              <a:rPr lang="en-US" sz="3600"/>
              <a:t> cote de </a:t>
            </a:r>
            <a:r>
              <a:rPr lang="en-US" sz="3600" err="1"/>
              <a:t>crédit</a:t>
            </a:r>
            <a:r>
              <a:rPr lang="en-US" sz="3600"/>
              <a:t>?</a:t>
            </a:r>
            <a:endParaRPr lang="en-CA" sz="360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1723"/>
            <a:ext cx="8638967" cy="5080882"/>
          </a:xfrm>
        </p:spPr>
        <p:txBody>
          <a:bodyPr>
            <a:normAutofit/>
          </a:bodyPr>
          <a:lstStyle/>
          <a:p>
            <a:pPr marL="0" indent="0">
              <a:lnSpc>
                <a:spcPts val="2400"/>
              </a:lnSpc>
              <a:buNone/>
            </a:pPr>
            <a:r>
              <a:rPr lang="en-US" sz="2000" b="1" dirty="0" err="1">
                <a:ea typeface="MS PGothic"/>
              </a:rPr>
              <a:t>Autres</a:t>
            </a:r>
            <a:r>
              <a:rPr lang="en-US" sz="2000" b="1" dirty="0">
                <a:ea typeface="MS PGothic"/>
              </a:rPr>
              <a:t> </a:t>
            </a:r>
            <a:r>
              <a:rPr lang="en-US" sz="2000" b="1" dirty="0" err="1">
                <a:ea typeface="MS PGothic"/>
              </a:rPr>
              <a:t>moyens</a:t>
            </a:r>
            <a:r>
              <a:rPr lang="en-US" sz="2000" b="1" dirty="0">
                <a:ea typeface="MS PGothic"/>
              </a:rPr>
              <a:t> </a:t>
            </a:r>
            <a:r>
              <a:rPr lang="en-US" sz="2000" b="1" dirty="0" err="1">
                <a:ea typeface="MS PGothic"/>
              </a:rPr>
              <a:t>d’influencer</a:t>
            </a:r>
            <a:r>
              <a:rPr lang="en-US" sz="2000" b="1" dirty="0">
                <a:ea typeface="MS PGothic"/>
              </a:rPr>
              <a:t> </a:t>
            </a:r>
            <a:r>
              <a:rPr lang="en-US" sz="2000" b="1" dirty="0" err="1">
                <a:ea typeface="MS PGothic"/>
              </a:rPr>
              <a:t>votre</a:t>
            </a:r>
            <a:r>
              <a:rPr lang="en-US" sz="2000" b="1" dirty="0">
                <a:ea typeface="MS PGothic"/>
              </a:rPr>
              <a:t> cote de credit :</a:t>
            </a:r>
            <a:br>
              <a:rPr lang="en-US" sz="2000" b="1" dirty="0">
                <a:ea typeface="MS PGothic"/>
              </a:rPr>
            </a:br>
            <a:endParaRPr lang="en-US" sz="2000" b="1" dirty="0">
              <a:ea typeface="MS PGothic"/>
              <a:cs typeface="Arial"/>
            </a:endParaRPr>
          </a:p>
          <a:p>
            <a:pPr marL="0" indent="0">
              <a:lnSpc>
                <a:spcPts val="2400"/>
              </a:lnSpc>
              <a:buNone/>
            </a:pPr>
            <a:r>
              <a:rPr lang="fr-FR" sz="2000" b="1" dirty="0" err="1">
                <a:ea typeface="MS PGothic"/>
                <a:cs typeface="Arial"/>
              </a:rPr>
              <a:t>Tax</a:t>
            </a:r>
            <a:r>
              <a:rPr lang="fr-FR" sz="2000" b="1" dirty="0">
                <a:ea typeface="MS PGothic"/>
                <a:cs typeface="Arial"/>
              </a:rPr>
              <a:t> Liens (privilèges fiscaux): </a:t>
            </a:r>
            <a:r>
              <a:rPr lang="fr-FR" sz="2000" dirty="0">
                <a:ea typeface="MS PGothic"/>
              </a:rPr>
              <a:t>C</a:t>
            </a:r>
            <a:r>
              <a:rPr lang="fr-FR" sz="2000" dirty="0">
                <a:ea typeface="MS PGothic"/>
                <a:cs typeface="Arial"/>
              </a:rPr>
              <a:t>réance que le gouvernement place sur un bien lorsque le propriétaire n'a pas payé ses impôts.</a:t>
            </a:r>
            <a:r>
              <a:rPr lang="en-US" sz="2000" dirty="0">
                <a:ea typeface="MS PGothic"/>
              </a:rPr>
              <a:t> </a:t>
            </a:r>
            <a:br>
              <a:rPr lang="en-US" sz="2000" dirty="0">
                <a:ea typeface="MS PGothic"/>
              </a:rPr>
            </a:br>
            <a:endParaRPr lang="en-US" sz="2000" dirty="0">
              <a:ea typeface="MS PGothic"/>
              <a:cs typeface="Arial"/>
            </a:endParaRPr>
          </a:p>
          <a:p>
            <a:pPr marL="0" indent="0">
              <a:lnSpc>
                <a:spcPts val="2400"/>
              </a:lnSpc>
              <a:buNone/>
            </a:pPr>
            <a:r>
              <a:rPr lang="fr-FR" sz="2000" b="1" dirty="0">
                <a:ea typeface="MS PGothic"/>
              </a:rPr>
              <a:t>Hypothèque:</a:t>
            </a:r>
            <a:r>
              <a:rPr lang="fr-FR" sz="2000" dirty="0">
                <a:ea typeface="MS PGothic"/>
              </a:rPr>
              <a:t> Prêt utilisé pour acheter une maison ou un autre bien.</a:t>
            </a:r>
            <a:br>
              <a:rPr lang="fr-FR" sz="2000" dirty="0">
                <a:ea typeface="MS PGothic"/>
              </a:rPr>
            </a:br>
            <a:endParaRPr lang="fr-FR" sz="2000" dirty="0">
              <a:ea typeface="MS PGothic"/>
            </a:endParaRPr>
          </a:p>
          <a:p>
            <a:pPr marL="0" indent="0">
              <a:lnSpc>
                <a:spcPts val="2400"/>
              </a:lnSpc>
              <a:buNone/>
            </a:pPr>
            <a:r>
              <a:rPr lang="fr-FR" sz="2000" b="1" dirty="0">
                <a:ea typeface="MS PGothic"/>
              </a:rPr>
              <a:t>Saisie immobilière: </a:t>
            </a:r>
            <a:r>
              <a:rPr lang="fr-FR" sz="2000" dirty="0">
                <a:ea typeface="MS PGothic"/>
              </a:rPr>
              <a:t>Acte de reprendre une propriété lorsqu'un prêt hypothécaire n'est pas payé.</a:t>
            </a:r>
            <a:br>
              <a:rPr lang="fr-FR" sz="2000" dirty="0">
                <a:ea typeface="MS PGothic"/>
              </a:rPr>
            </a:br>
            <a:endParaRPr lang="fr-FR" sz="2000" dirty="0">
              <a:ea typeface="MS PGothic"/>
            </a:endParaRPr>
          </a:p>
          <a:p>
            <a:pPr marL="0" indent="0">
              <a:lnSpc>
                <a:spcPts val="2400"/>
              </a:lnSpc>
              <a:buNone/>
            </a:pPr>
            <a:r>
              <a:rPr lang="fr-FR" sz="2000" b="1" dirty="0">
                <a:ea typeface="MS PGothic"/>
              </a:rPr>
              <a:t>Faillite: </a:t>
            </a:r>
            <a:r>
              <a:rPr lang="fr-FR" sz="2000" dirty="0">
                <a:ea typeface="MS PGothic"/>
              </a:rPr>
              <a:t>Lorsqu'une personne ou une entreprise n'est pas en mesure de rembourser ses dettes, la faillite est une procédure légale qui permet de s'en libérer. Elle reste inscrite dans son dossier de crédit, ce qui rend difficile tout emprunt ultérieur.</a:t>
            </a:r>
            <a:endParaRPr lang="en-US" sz="2000" dirty="0">
              <a:ea typeface="MS PGothic"/>
            </a:endParaRPr>
          </a:p>
          <a:p>
            <a:pPr marL="342900" indent="-342900">
              <a:lnSpc>
                <a:spcPts val="2500"/>
              </a:lnSpc>
            </a:pPr>
            <a:endParaRPr lang="en-US" sz="2000" dirty="0">
              <a:solidFill>
                <a:schemeClr val="tx1"/>
              </a:solidFill>
            </a:endParaRPr>
          </a:p>
        </p:txBody>
      </p:sp>
    </p:spTree>
    <p:extLst>
      <p:ext uri="{BB962C8B-B14F-4D97-AF65-F5344CB8AC3E}">
        <p14:creationId xmlns:p14="http://schemas.microsoft.com/office/powerpoint/2010/main" val="3964471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Sunburst chart&#10;&#10;Description automatically generated">
            <a:extLst>
              <a:ext uri="{FF2B5EF4-FFF2-40B4-BE49-F238E27FC236}">
                <a16:creationId xmlns:a16="http://schemas.microsoft.com/office/drawing/2014/main" id="{2779CFAF-897D-5A39-8B30-A0007B8B293D}"/>
              </a:ext>
            </a:extLst>
          </p:cNvPr>
          <p:cNvPicPr>
            <a:picLocks noChangeAspect="1"/>
          </p:cNvPicPr>
          <p:nvPr/>
        </p:nvPicPr>
        <p:blipFill>
          <a:blip r:embed="rId2"/>
          <a:stretch>
            <a:fillRect/>
          </a:stretch>
        </p:blipFill>
        <p:spPr>
          <a:xfrm>
            <a:off x="1009845" y="1674220"/>
            <a:ext cx="2525936" cy="1214113"/>
          </a:xfrm>
          <a:prstGeom prst="rect">
            <a:avLst/>
          </a:prstGeom>
        </p:spPr>
      </p:pic>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354371"/>
            <a:ext cx="8638967" cy="1325563"/>
          </a:xfrm>
        </p:spPr>
        <p:txBody>
          <a:bodyPr>
            <a:normAutofit/>
          </a:bodyPr>
          <a:lstStyle/>
          <a:p>
            <a:r>
              <a:rPr lang="en-US" sz="3600" err="1"/>
              <a:t>Qu’est-ce</a:t>
            </a:r>
            <a:r>
              <a:rPr lang="en-US" sz="3600"/>
              <a:t> </a:t>
            </a:r>
            <a:r>
              <a:rPr lang="en-US" sz="3600" err="1"/>
              <a:t>qu’une</a:t>
            </a:r>
            <a:r>
              <a:rPr lang="en-US" sz="3600"/>
              <a:t> cote de </a:t>
            </a:r>
            <a:r>
              <a:rPr lang="en-US" sz="3600" err="1"/>
              <a:t>crédit</a:t>
            </a:r>
            <a:r>
              <a:rPr lang="en-US" sz="3600"/>
              <a:t>?</a:t>
            </a:r>
            <a:endParaRPr lang="en-CA" sz="3600"/>
          </a:p>
        </p:txBody>
      </p:sp>
      <p:sp>
        <p:nvSpPr>
          <p:cNvPr id="4" name="Arrow: Down 3">
            <a:extLst>
              <a:ext uri="{FF2B5EF4-FFF2-40B4-BE49-F238E27FC236}">
                <a16:creationId xmlns:a16="http://schemas.microsoft.com/office/drawing/2014/main" id="{72EFCDEC-9324-79D1-8212-D56CEE3FC4AE}"/>
              </a:ext>
            </a:extLst>
          </p:cNvPr>
          <p:cNvSpPr/>
          <p:nvPr/>
        </p:nvSpPr>
        <p:spPr bwMode="auto">
          <a:xfrm rot="11323851">
            <a:off x="7093807" y="2742053"/>
            <a:ext cx="288032" cy="943540"/>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8" name="Arrow: Down 7">
            <a:extLst>
              <a:ext uri="{FF2B5EF4-FFF2-40B4-BE49-F238E27FC236}">
                <a16:creationId xmlns:a16="http://schemas.microsoft.com/office/drawing/2014/main" id="{990992A5-A2B4-BE43-7B23-30A3F267433D}"/>
              </a:ext>
            </a:extLst>
          </p:cNvPr>
          <p:cNvSpPr/>
          <p:nvPr/>
        </p:nvSpPr>
        <p:spPr bwMode="auto">
          <a:xfrm rot="20584683">
            <a:off x="1521251" y="3235315"/>
            <a:ext cx="288032" cy="943540"/>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9" name="Content Placeholder 1">
            <a:extLst>
              <a:ext uri="{FF2B5EF4-FFF2-40B4-BE49-F238E27FC236}">
                <a16:creationId xmlns:a16="http://schemas.microsoft.com/office/drawing/2014/main" id="{28D72A56-9419-F4E2-58C7-FBE2623216D0}"/>
              </a:ext>
            </a:extLst>
          </p:cNvPr>
          <p:cNvSpPr txBox="1">
            <a:spLocks/>
          </p:cNvSpPr>
          <p:nvPr/>
        </p:nvSpPr>
        <p:spPr bwMode="auto">
          <a:xfrm>
            <a:off x="4463988" y="1596650"/>
            <a:ext cx="406845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0" indent="0">
              <a:buFont typeface="Arial" panose="020B0604020202020204" pitchFamily="34" charset="0"/>
              <a:buNone/>
            </a:pPr>
            <a:r>
              <a:rPr lang="fr-FR" sz="2000" kern="0" dirty="0"/>
              <a:t>Avec une cote de crédit aussi élevée, vous pouvez emprunter de l'argent à votre guise!</a:t>
            </a:r>
            <a:endParaRPr lang="en-CA" sz="2000" kern="0" dirty="0"/>
          </a:p>
        </p:txBody>
      </p:sp>
      <p:sp>
        <p:nvSpPr>
          <p:cNvPr id="10" name="Content Placeholder 1">
            <a:extLst>
              <a:ext uri="{FF2B5EF4-FFF2-40B4-BE49-F238E27FC236}">
                <a16:creationId xmlns:a16="http://schemas.microsoft.com/office/drawing/2014/main" id="{A4CD17E6-A30E-356F-B6FE-9B8AC5E24DB2}"/>
              </a:ext>
            </a:extLst>
          </p:cNvPr>
          <p:cNvSpPr txBox="1">
            <a:spLocks/>
          </p:cNvSpPr>
          <p:nvPr/>
        </p:nvSpPr>
        <p:spPr bwMode="auto">
          <a:xfrm>
            <a:off x="579560" y="4263252"/>
            <a:ext cx="386747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a:buFontTx/>
              <a:buNone/>
            </a:pPr>
            <a:r>
              <a:rPr lang="en-CA" sz="2000" kern="0" dirty="0" err="1"/>
              <a:t>Vous</a:t>
            </a:r>
            <a:r>
              <a:rPr lang="en-CA" sz="2000" kern="0" dirty="0"/>
              <a:t> </a:t>
            </a:r>
            <a:r>
              <a:rPr lang="en-CA" sz="2000" kern="0" dirty="0" err="1"/>
              <a:t>n’avez</a:t>
            </a:r>
            <a:r>
              <a:rPr lang="en-CA" sz="2000" kern="0" dirty="0"/>
              <a:t> pas </a:t>
            </a:r>
            <a:r>
              <a:rPr lang="en-CA" sz="2000" kern="0" dirty="0" err="1"/>
              <a:t>payé</a:t>
            </a:r>
            <a:r>
              <a:rPr lang="en-CA" sz="2000" kern="0" dirty="0"/>
              <a:t> </a:t>
            </a:r>
            <a:r>
              <a:rPr lang="en-CA" sz="2000" kern="0" dirty="0" err="1"/>
              <a:t>vos</a:t>
            </a:r>
            <a:r>
              <a:rPr lang="en-CA" sz="2000" kern="0" dirty="0"/>
              <a:t> factures?</a:t>
            </a:r>
          </a:p>
          <a:p>
            <a:pPr marL="0" indent="0">
              <a:buFontTx/>
              <a:buNone/>
            </a:pPr>
            <a:r>
              <a:rPr lang="fr-FR" sz="2000" kern="0" dirty="0"/>
              <a:t>Bonne chance pour obtenir une carte de crédit ou un prêt hypothécaire!</a:t>
            </a:r>
            <a:endParaRPr lang="en-CA" sz="2000" kern="0" dirty="0"/>
          </a:p>
        </p:txBody>
      </p:sp>
      <p:sp>
        <p:nvSpPr>
          <p:cNvPr id="12" name="Oval 11">
            <a:extLst>
              <a:ext uri="{FF2B5EF4-FFF2-40B4-BE49-F238E27FC236}">
                <a16:creationId xmlns:a16="http://schemas.microsoft.com/office/drawing/2014/main" id="{9147DEED-DF70-5616-846B-A5BB802C007E}"/>
              </a:ext>
            </a:extLst>
          </p:cNvPr>
          <p:cNvSpPr/>
          <p:nvPr/>
        </p:nvSpPr>
        <p:spPr bwMode="auto">
          <a:xfrm>
            <a:off x="867592" y="2142804"/>
            <a:ext cx="1080120" cy="1008112"/>
          </a:xfrm>
          <a:prstGeom prst="ellipse">
            <a:avLst/>
          </a:prstGeom>
          <a:noFill/>
          <a:ln>
            <a:headEnd type="none" w="med" len="med"/>
            <a:tailEnd type="none"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1" name="TextBox 10">
            <a:extLst>
              <a:ext uri="{FF2B5EF4-FFF2-40B4-BE49-F238E27FC236}">
                <a16:creationId xmlns:a16="http://schemas.microsoft.com/office/drawing/2014/main" id="{C6D676EB-853F-A22E-90DA-2E00AAE5E795}"/>
              </a:ext>
            </a:extLst>
          </p:cNvPr>
          <p:cNvSpPr txBox="1"/>
          <p:nvPr/>
        </p:nvSpPr>
        <p:spPr>
          <a:xfrm>
            <a:off x="1946916" y="2890562"/>
            <a:ext cx="1133553"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a:latin typeface="Arial"/>
                <a:ea typeface="MS PGothic"/>
                <a:cs typeface="Arial"/>
                <a:hlinkClick r:id="rId3"/>
              </a:rPr>
              <a:t>Banque Scotia</a:t>
            </a:r>
            <a:endParaRPr lang="en-US" sz="800">
              <a:cs typeface="Arial"/>
            </a:endParaRPr>
          </a:p>
        </p:txBody>
      </p:sp>
      <p:grpSp>
        <p:nvGrpSpPr>
          <p:cNvPr id="15" name="Group 14">
            <a:extLst>
              <a:ext uri="{FF2B5EF4-FFF2-40B4-BE49-F238E27FC236}">
                <a16:creationId xmlns:a16="http://schemas.microsoft.com/office/drawing/2014/main" id="{36E4542C-E03D-3398-114B-48F643E129B9}"/>
              </a:ext>
            </a:extLst>
          </p:cNvPr>
          <p:cNvGrpSpPr/>
          <p:nvPr/>
        </p:nvGrpSpPr>
        <p:grpSpPr>
          <a:xfrm>
            <a:off x="4853499" y="3761848"/>
            <a:ext cx="2525936" cy="1356216"/>
            <a:chOff x="4853499" y="3761848"/>
            <a:chExt cx="2525936" cy="1356216"/>
          </a:xfrm>
        </p:grpSpPr>
        <p:pic>
          <p:nvPicPr>
            <p:cNvPr id="7" name="Picture 6" descr="Sunburst chart&#10;&#10;Description automatically generated">
              <a:extLst>
                <a:ext uri="{FF2B5EF4-FFF2-40B4-BE49-F238E27FC236}">
                  <a16:creationId xmlns:a16="http://schemas.microsoft.com/office/drawing/2014/main" id="{6906F1DE-9A13-21FF-4403-7AA7D8E524FE}"/>
                </a:ext>
              </a:extLst>
            </p:cNvPr>
            <p:cNvPicPr>
              <a:picLocks noChangeAspect="1"/>
            </p:cNvPicPr>
            <p:nvPr/>
          </p:nvPicPr>
          <p:blipFill>
            <a:blip r:embed="rId2"/>
            <a:stretch>
              <a:fillRect/>
            </a:stretch>
          </p:blipFill>
          <p:spPr>
            <a:xfrm>
              <a:off x="4853499" y="3761848"/>
              <a:ext cx="2525936" cy="1214113"/>
            </a:xfrm>
            <a:prstGeom prst="rect">
              <a:avLst/>
            </a:prstGeom>
          </p:spPr>
        </p:pic>
        <p:sp>
          <p:nvSpPr>
            <p:cNvPr id="14" name="TextBox 13">
              <a:extLst>
                <a:ext uri="{FF2B5EF4-FFF2-40B4-BE49-F238E27FC236}">
                  <a16:creationId xmlns:a16="http://schemas.microsoft.com/office/drawing/2014/main" id="{E29C81AF-65D7-7AC0-A4C1-8DB2383920F9}"/>
                </a:ext>
              </a:extLst>
            </p:cNvPr>
            <p:cNvSpPr txBox="1"/>
            <p:nvPr/>
          </p:nvSpPr>
          <p:spPr>
            <a:xfrm>
              <a:off x="5658322" y="4902620"/>
              <a:ext cx="1133553"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a:latin typeface="Arial"/>
                  <a:ea typeface="MS PGothic"/>
                  <a:cs typeface="Arial"/>
                  <a:hlinkClick r:id="rId3"/>
                </a:rPr>
                <a:t>Banque Scotia</a:t>
              </a:r>
              <a:endParaRPr lang="en-US" sz="800">
                <a:cs typeface="Arial"/>
              </a:endParaRPr>
            </a:p>
          </p:txBody>
        </p:sp>
      </p:grpSp>
      <p:sp>
        <p:nvSpPr>
          <p:cNvPr id="13" name="Oval 12">
            <a:extLst>
              <a:ext uri="{FF2B5EF4-FFF2-40B4-BE49-F238E27FC236}">
                <a16:creationId xmlns:a16="http://schemas.microsoft.com/office/drawing/2014/main" id="{20A41BBF-2750-6EAC-642B-3EFB348FD513}"/>
              </a:ext>
            </a:extLst>
          </p:cNvPr>
          <p:cNvSpPr/>
          <p:nvPr/>
        </p:nvSpPr>
        <p:spPr bwMode="auto">
          <a:xfrm>
            <a:off x="6443662" y="4183872"/>
            <a:ext cx="1080120" cy="1008112"/>
          </a:xfrm>
          <a:prstGeom prst="ellipse">
            <a:avLst/>
          </a:prstGeom>
          <a:noFill/>
          <a:ln>
            <a:headEnd type="none" w="med" len="med"/>
            <a:tailEnd type="none"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1061009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4DBD8E5C-3456-6803-C513-50E324ADCF88}"/>
              </a:ext>
            </a:extLst>
          </p:cNvPr>
          <p:cNvGrpSpPr/>
          <p:nvPr/>
        </p:nvGrpSpPr>
        <p:grpSpPr>
          <a:xfrm>
            <a:off x="5071392" y="1085301"/>
            <a:ext cx="3570918" cy="3680347"/>
            <a:chOff x="4113514" y="1100316"/>
            <a:chExt cx="3886742" cy="3953427"/>
          </a:xfrm>
        </p:grpSpPr>
        <p:pic>
          <p:nvPicPr>
            <p:cNvPr id="22" name="Picture 21">
              <a:extLst>
                <a:ext uri="{FF2B5EF4-FFF2-40B4-BE49-F238E27FC236}">
                  <a16:creationId xmlns:a16="http://schemas.microsoft.com/office/drawing/2014/main" id="{925C5723-ADA4-A302-0166-BA64159C345D}"/>
                </a:ext>
              </a:extLst>
            </p:cNvPr>
            <p:cNvPicPr>
              <a:picLocks noChangeAspect="1"/>
            </p:cNvPicPr>
            <p:nvPr/>
          </p:nvPicPr>
          <p:blipFill>
            <a:blip r:embed="rId2"/>
            <a:stretch>
              <a:fillRect/>
            </a:stretch>
          </p:blipFill>
          <p:spPr>
            <a:xfrm rot="1461321">
              <a:off x="4113514" y="1100316"/>
              <a:ext cx="3886742" cy="3953427"/>
            </a:xfrm>
            <a:prstGeom prst="rect">
              <a:avLst/>
            </a:prstGeom>
          </p:spPr>
        </p:pic>
        <p:sp>
          <p:nvSpPr>
            <p:cNvPr id="7" name="TextBox 2">
              <a:extLst>
                <a:ext uri="{FF2B5EF4-FFF2-40B4-BE49-F238E27FC236}">
                  <a16:creationId xmlns:a16="http://schemas.microsoft.com/office/drawing/2014/main" id="{8D2619BC-5951-BCDE-F590-3B5D7DEC6A5D}"/>
                </a:ext>
              </a:extLst>
            </p:cNvPr>
            <p:cNvSpPr txBox="1"/>
            <p:nvPr/>
          </p:nvSpPr>
          <p:spPr>
            <a:xfrm>
              <a:off x="5076076" y="1809006"/>
              <a:ext cx="2673744" cy="188449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a:lstStyle>
            <a:p>
              <a:r>
                <a:rPr lang="en-US" sz="1800" dirty="0">
                  <a:latin typeface="Arial"/>
                  <a:ea typeface="MS PGothic"/>
                  <a:cs typeface="Arial"/>
                </a:rPr>
                <a:t>Est-il possible </a:t>
              </a:r>
              <a:r>
                <a:rPr lang="en-US" sz="1800" dirty="0" err="1">
                  <a:latin typeface="Arial"/>
                  <a:ea typeface="MS PGothic"/>
                  <a:cs typeface="Arial"/>
                </a:rPr>
                <a:t>d’avoir</a:t>
              </a:r>
              <a:r>
                <a:rPr lang="en-US" sz="1800" dirty="0">
                  <a:latin typeface="Arial"/>
                  <a:ea typeface="MS PGothic"/>
                  <a:cs typeface="Arial"/>
                </a:rPr>
                <a:t> un </a:t>
              </a:r>
              <a:r>
                <a:rPr lang="en-US" sz="1800" dirty="0" err="1">
                  <a:latin typeface="Arial"/>
                  <a:ea typeface="MS PGothic"/>
                  <a:cs typeface="Arial"/>
                </a:rPr>
                <a:t>mauvais</a:t>
              </a:r>
              <a:r>
                <a:rPr lang="en-US" sz="1800" dirty="0">
                  <a:latin typeface="Arial"/>
                  <a:ea typeface="MS PGothic"/>
                  <a:cs typeface="Arial"/>
                </a:rPr>
                <a:t> </a:t>
              </a:r>
              <a:r>
                <a:rPr lang="en-US" sz="1800" dirty="0" err="1">
                  <a:latin typeface="Arial"/>
                  <a:ea typeface="MS PGothic"/>
                  <a:cs typeface="Arial"/>
                </a:rPr>
                <a:t>crédit</a:t>
              </a:r>
              <a:r>
                <a:rPr lang="en-US" sz="1800" dirty="0">
                  <a:latin typeface="Arial"/>
                  <a:ea typeface="MS PGothic"/>
                  <a:cs typeface="Arial"/>
                </a:rPr>
                <a:t> </a:t>
              </a:r>
              <a:r>
                <a:rPr lang="en-US" sz="1800" dirty="0" err="1">
                  <a:latin typeface="Arial"/>
                  <a:ea typeface="MS PGothic"/>
                  <a:cs typeface="Arial"/>
                </a:rPr>
                <a:t>dû</a:t>
              </a:r>
              <a:r>
                <a:rPr lang="en-US" sz="1800" dirty="0">
                  <a:latin typeface="Arial"/>
                  <a:ea typeface="MS PGothic"/>
                  <a:cs typeface="Arial"/>
                </a:rPr>
                <a:t> à des </a:t>
              </a:r>
              <a:r>
                <a:rPr lang="en-US" sz="1800" dirty="0" err="1">
                  <a:latin typeface="Arial"/>
                  <a:ea typeface="MS PGothic"/>
                  <a:cs typeface="Arial"/>
                </a:rPr>
                <a:t>circonstances</a:t>
              </a:r>
              <a:r>
                <a:rPr lang="en-US" sz="1800" dirty="0">
                  <a:latin typeface="Arial"/>
                  <a:ea typeface="MS PGothic"/>
                  <a:cs typeface="Arial"/>
                </a:rPr>
                <a:t> hors de son </a:t>
              </a:r>
              <a:r>
                <a:rPr lang="en-US" sz="1800" dirty="0" err="1">
                  <a:latin typeface="Arial"/>
                  <a:ea typeface="MS PGothic"/>
                  <a:cs typeface="Arial"/>
                </a:rPr>
                <a:t>contrôle</a:t>
              </a:r>
              <a:r>
                <a:rPr lang="en-US" sz="1800" dirty="0">
                  <a:latin typeface="Arial"/>
                  <a:ea typeface="MS PGothic"/>
                  <a:cs typeface="Arial"/>
                </a:rPr>
                <a:t> ? </a:t>
              </a:r>
              <a:r>
                <a:rPr lang="en-US" sz="1800" dirty="0" err="1">
                  <a:latin typeface="Arial"/>
                  <a:ea typeface="MS PGothic"/>
                  <a:cs typeface="Arial"/>
                </a:rPr>
                <a:t>Quels</a:t>
              </a:r>
              <a:r>
                <a:rPr lang="en-US" sz="1800" dirty="0">
                  <a:latin typeface="Arial"/>
                  <a:ea typeface="MS PGothic"/>
                  <a:cs typeface="Arial"/>
                </a:rPr>
                <a:t> </a:t>
              </a:r>
              <a:r>
                <a:rPr lang="en-US" sz="1800" dirty="0" err="1">
                  <a:latin typeface="Arial"/>
                  <a:ea typeface="MS PGothic"/>
                  <a:cs typeface="Arial"/>
                </a:rPr>
                <a:t>sont</a:t>
              </a:r>
              <a:r>
                <a:rPr lang="en-US" sz="1800" dirty="0">
                  <a:latin typeface="Arial"/>
                  <a:ea typeface="MS PGothic"/>
                  <a:cs typeface="Arial"/>
                </a:rPr>
                <a:t> des </a:t>
              </a:r>
              <a:r>
                <a:rPr lang="en-US" sz="1800" dirty="0" err="1">
                  <a:latin typeface="Arial"/>
                  <a:ea typeface="MS PGothic"/>
                  <a:cs typeface="Arial"/>
                </a:rPr>
                <a:t>exemples</a:t>
              </a:r>
              <a:r>
                <a:rPr lang="en-US" sz="1800" dirty="0">
                  <a:latin typeface="Arial"/>
                  <a:ea typeface="MS PGothic"/>
                  <a:cs typeface="Arial"/>
                </a:rPr>
                <a:t> ?</a:t>
              </a:r>
              <a:endParaRPr lang="en-US" sz="1800" dirty="0">
                <a:cs typeface="Arial"/>
              </a:endParaRPr>
            </a:p>
          </p:txBody>
        </p:sp>
      </p:grpSp>
      <p:sp>
        <p:nvSpPr>
          <p:cNvPr id="8" name="Arrow: Down 7">
            <a:extLst>
              <a:ext uri="{FF2B5EF4-FFF2-40B4-BE49-F238E27FC236}">
                <a16:creationId xmlns:a16="http://schemas.microsoft.com/office/drawing/2014/main" id="{990992A5-A2B4-BE43-7B23-30A3F267433D}"/>
              </a:ext>
            </a:extLst>
          </p:cNvPr>
          <p:cNvSpPr/>
          <p:nvPr/>
        </p:nvSpPr>
        <p:spPr bwMode="auto">
          <a:xfrm rot="20584683">
            <a:off x="3456329" y="5701154"/>
            <a:ext cx="386003" cy="298563"/>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0" name="Content Placeholder 1">
            <a:extLst>
              <a:ext uri="{FF2B5EF4-FFF2-40B4-BE49-F238E27FC236}">
                <a16:creationId xmlns:a16="http://schemas.microsoft.com/office/drawing/2014/main" id="{A4CD17E6-A30E-356F-B6FE-9B8AC5E24DB2}"/>
              </a:ext>
            </a:extLst>
          </p:cNvPr>
          <p:cNvSpPr txBox="1">
            <a:spLocks/>
          </p:cNvSpPr>
          <p:nvPr/>
        </p:nvSpPr>
        <p:spPr bwMode="auto">
          <a:xfrm>
            <a:off x="2695681" y="6052457"/>
            <a:ext cx="3672408"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a:buNone/>
            </a:pPr>
            <a:r>
              <a:rPr lang="fr-CA" sz="2000" kern="0" dirty="0">
                <a:ea typeface="MS PGothic"/>
              </a:rPr>
              <a:t>Vous n’avez pas payé vos factures ! </a:t>
            </a:r>
            <a:endParaRPr lang="fr-CA" sz="2000" kern="0" dirty="0"/>
          </a:p>
        </p:txBody>
      </p:sp>
      <p:grpSp>
        <p:nvGrpSpPr>
          <p:cNvPr id="17" name="Group 16">
            <a:extLst>
              <a:ext uri="{FF2B5EF4-FFF2-40B4-BE49-F238E27FC236}">
                <a16:creationId xmlns:a16="http://schemas.microsoft.com/office/drawing/2014/main" id="{DEF5FCE2-8D3B-1996-3C85-664C67538282}"/>
              </a:ext>
            </a:extLst>
          </p:cNvPr>
          <p:cNvGrpSpPr/>
          <p:nvPr/>
        </p:nvGrpSpPr>
        <p:grpSpPr>
          <a:xfrm>
            <a:off x="3098407" y="4159464"/>
            <a:ext cx="2525936" cy="1356216"/>
            <a:chOff x="4853499" y="3761848"/>
            <a:chExt cx="2525936" cy="1356216"/>
          </a:xfrm>
        </p:grpSpPr>
        <p:pic>
          <p:nvPicPr>
            <p:cNvPr id="15" name="Picture 14" descr="Sunburst chart&#10;&#10;Description automatically generated">
              <a:extLst>
                <a:ext uri="{FF2B5EF4-FFF2-40B4-BE49-F238E27FC236}">
                  <a16:creationId xmlns:a16="http://schemas.microsoft.com/office/drawing/2014/main" id="{7E6F85B0-BAF4-F2AC-5DBD-C81B10C41847}"/>
                </a:ext>
              </a:extLst>
            </p:cNvPr>
            <p:cNvPicPr>
              <a:picLocks noChangeAspect="1"/>
            </p:cNvPicPr>
            <p:nvPr/>
          </p:nvPicPr>
          <p:blipFill>
            <a:blip r:embed="rId3"/>
            <a:stretch>
              <a:fillRect/>
            </a:stretch>
          </p:blipFill>
          <p:spPr>
            <a:xfrm>
              <a:off x="4853499" y="3761848"/>
              <a:ext cx="2525936" cy="1214113"/>
            </a:xfrm>
            <a:prstGeom prst="rect">
              <a:avLst/>
            </a:prstGeom>
          </p:spPr>
        </p:pic>
        <p:sp>
          <p:nvSpPr>
            <p:cNvPr id="16" name="TextBox 15">
              <a:extLst>
                <a:ext uri="{FF2B5EF4-FFF2-40B4-BE49-F238E27FC236}">
                  <a16:creationId xmlns:a16="http://schemas.microsoft.com/office/drawing/2014/main" id="{F1E47D43-B280-518C-9767-9FC3C8C8D3E9}"/>
                </a:ext>
              </a:extLst>
            </p:cNvPr>
            <p:cNvSpPr txBox="1"/>
            <p:nvPr/>
          </p:nvSpPr>
          <p:spPr>
            <a:xfrm>
              <a:off x="5658322" y="4902620"/>
              <a:ext cx="1133553"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a:latin typeface="Arial"/>
                  <a:ea typeface="MS PGothic"/>
                  <a:cs typeface="Arial"/>
                  <a:hlinkClick r:id="rId4"/>
                </a:rPr>
                <a:t>Banque Scotia</a:t>
              </a:r>
              <a:endParaRPr lang="en-US" sz="800">
                <a:cs typeface="Arial"/>
              </a:endParaRPr>
            </a:p>
          </p:txBody>
        </p:sp>
      </p:grpSp>
      <p:sp>
        <p:nvSpPr>
          <p:cNvPr id="12" name="Oval 11">
            <a:extLst>
              <a:ext uri="{FF2B5EF4-FFF2-40B4-BE49-F238E27FC236}">
                <a16:creationId xmlns:a16="http://schemas.microsoft.com/office/drawing/2014/main" id="{9147DEED-DF70-5616-846B-A5BB802C007E}"/>
              </a:ext>
            </a:extLst>
          </p:cNvPr>
          <p:cNvSpPr/>
          <p:nvPr/>
        </p:nvSpPr>
        <p:spPr bwMode="auto">
          <a:xfrm>
            <a:off x="2942892" y="4699453"/>
            <a:ext cx="1080120" cy="1008112"/>
          </a:xfrm>
          <a:prstGeom prst="ellipse">
            <a:avLst/>
          </a:prstGeom>
          <a:noFill/>
          <a:ln>
            <a:headEnd type="none" w="med" len="med"/>
            <a:tailEnd type="none"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grpSp>
        <p:nvGrpSpPr>
          <p:cNvPr id="20" name="Group 19">
            <a:extLst>
              <a:ext uri="{FF2B5EF4-FFF2-40B4-BE49-F238E27FC236}">
                <a16:creationId xmlns:a16="http://schemas.microsoft.com/office/drawing/2014/main" id="{CD287DCF-0014-BB35-CD4A-20B5D0E403E6}"/>
              </a:ext>
            </a:extLst>
          </p:cNvPr>
          <p:cNvGrpSpPr/>
          <p:nvPr/>
        </p:nvGrpSpPr>
        <p:grpSpPr>
          <a:xfrm>
            <a:off x="555291" y="1292790"/>
            <a:ext cx="3204523" cy="3259504"/>
            <a:chOff x="85300" y="1721082"/>
            <a:chExt cx="3204523" cy="3259504"/>
          </a:xfrm>
        </p:grpSpPr>
        <p:pic>
          <p:nvPicPr>
            <p:cNvPr id="19" name="Picture 18">
              <a:extLst>
                <a:ext uri="{FF2B5EF4-FFF2-40B4-BE49-F238E27FC236}">
                  <a16:creationId xmlns:a16="http://schemas.microsoft.com/office/drawing/2014/main" id="{EE0D2286-BB4C-9E81-C26C-F8F8F5185E79}"/>
                </a:ext>
              </a:extLst>
            </p:cNvPr>
            <p:cNvPicPr>
              <a:picLocks noChangeAspect="1"/>
            </p:cNvPicPr>
            <p:nvPr/>
          </p:nvPicPr>
          <p:blipFill>
            <a:blip r:embed="rId2"/>
            <a:stretch>
              <a:fillRect/>
            </a:stretch>
          </p:blipFill>
          <p:spPr>
            <a:xfrm rot="20482041" flipH="1">
              <a:off x="85300" y="1721082"/>
              <a:ext cx="3204523" cy="3259504"/>
            </a:xfrm>
            <a:prstGeom prst="rect">
              <a:avLst/>
            </a:prstGeom>
          </p:spPr>
        </p:pic>
        <p:sp>
          <p:nvSpPr>
            <p:cNvPr id="4" name="TextBox 2">
              <a:extLst>
                <a:ext uri="{FF2B5EF4-FFF2-40B4-BE49-F238E27FC236}">
                  <a16:creationId xmlns:a16="http://schemas.microsoft.com/office/drawing/2014/main" id="{CC566C9C-D88D-6911-6FE8-7355E72AD7B9}"/>
                </a:ext>
              </a:extLst>
            </p:cNvPr>
            <p:cNvSpPr txBox="1"/>
            <p:nvPr/>
          </p:nvSpPr>
          <p:spPr>
            <a:xfrm>
              <a:off x="523428" y="2331614"/>
              <a:ext cx="2144388" cy="147732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a:lstStyle>
            <a:p>
              <a:r>
                <a:rPr lang="en-US" sz="1800" dirty="0">
                  <a:latin typeface="Arial"/>
                  <a:ea typeface="MS PGothic"/>
                  <a:cs typeface="Arial"/>
                </a:rPr>
                <a:t>Est-</a:t>
              </a:r>
              <a:r>
                <a:rPr lang="en-US" sz="1800" dirty="0" err="1">
                  <a:latin typeface="Arial"/>
                  <a:ea typeface="MS PGothic"/>
                  <a:cs typeface="Arial"/>
                </a:rPr>
                <a:t>ce</a:t>
              </a:r>
              <a:r>
                <a:rPr lang="en-US" sz="1800" dirty="0">
                  <a:latin typeface="Arial"/>
                  <a:ea typeface="MS PGothic"/>
                  <a:cs typeface="Arial"/>
                </a:rPr>
                <a:t> </a:t>
              </a:r>
              <a:r>
                <a:rPr lang="en-US" sz="1800" dirty="0" err="1">
                  <a:latin typeface="Arial"/>
                  <a:ea typeface="MS PGothic"/>
                  <a:cs typeface="Arial"/>
                </a:rPr>
                <a:t>juste</a:t>
              </a:r>
              <a:r>
                <a:rPr lang="en-US" sz="1800" dirty="0">
                  <a:latin typeface="Arial"/>
                  <a:ea typeface="MS PGothic"/>
                  <a:cs typeface="Arial"/>
                </a:rPr>
                <a:t> </a:t>
              </a:r>
              <a:r>
                <a:rPr lang="en-US" sz="1800" dirty="0" err="1">
                  <a:latin typeface="Arial"/>
                  <a:ea typeface="MS PGothic"/>
                  <a:cs typeface="Arial"/>
                </a:rPr>
                <a:t>d’avoir</a:t>
              </a:r>
              <a:r>
                <a:rPr lang="en-US" sz="1800" dirty="0">
                  <a:latin typeface="Arial"/>
                  <a:ea typeface="MS PGothic"/>
                  <a:cs typeface="Arial"/>
                </a:rPr>
                <a:t> </a:t>
              </a:r>
              <a:r>
                <a:rPr lang="en-US" sz="1800" dirty="0" err="1">
                  <a:latin typeface="Arial"/>
                  <a:ea typeface="MS PGothic"/>
                  <a:cs typeface="Arial"/>
                </a:rPr>
                <a:t>sa</a:t>
              </a:r>
              <a:r>
                <a:rPr lang="en-US" sz="1800" dirty="0">
                  <a:latin typeface="Arial"/>
                  <a:ea typeface="MS PGothic"/>
                  <a:cs typeface="Arial"/>
                </a:rPr>
                <a:t> cote de </a:t>
              </a:r>
              <a:r>
                <a:rPr lang="en-US" sz="1800" dirty="0" err="1">
                  <a:latin typeface="Arial"/>
                  <a:ea typeface="MS PGothic"/>
                  <a:cs typeface="Arial"/>
                </a:rPr>
                <a:t>crédit</a:t>
              </a:r>
              <a:r>
                <a:rPr lang="en-US" sz="1800" dirty="0">
                  <a:latin typeface="Arial"/>
                  <a:ea typeface="MS PGothic"/>
                  <a:cs typeface="Arial"/>
                </a:rPr>
                <a:t> </a:t>
              </a:r>
              <a:r>
                <a:rPr lang="en-US" sz="1800" dirty="0" err="1">
                  <a:latin typeface="Arial"/>
                  <a:ea typeface="MS PGothic"/>
                  <a:cs typeface="Arial"/>
                </a:rPr>
                <a:t>diminuée</a:t>
              </a:r>
              <a:r>
                <a:rPr lang="en-US" sz="1800" dirty="0">
                  <a:latin typeface="Arial"/>
                  <a:ea typeface="MS PGothic"/>
                  <a:cs typeface="Arial"/>
                </a:rPr>
                <a:t> à cause d’un </a:t>
              </a:r>
              <a:r>
                <a:rPr lang="en-US" sz="1800" dirty="0" err="1">
                  <a:latin typeface="Arial"/>
                  <a:ea typeface="MS PGothic"/>
                  <a:cs typeface="Arial"/>
                </a:rPr>
                <a:t>mauvais</a:t>
              </a:r>
              <a:r>
                <a:rPr lang="en-US" sz="1800" dirty="0">
                  <a:latin typeface="Arial"/>
                  <a:ea typeface="MS PGothic"/>
                  <a:cs typeface="Arial"/>
                </a:rPr>
                <a:t> credit ?</a:t>
              </a:r>
              <a:endParaRPr lang="en-US" sz="1800" dirty="0">
                <a:cs typeface="Arial"/>
              </a:endParaRPr>
            </a:p>
          </p:txBody>
        </p:sp>
      </p:gr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265161"/>
            <a:ext cx="8638967" cy="1325563"/>
          </a:xfrm>
        </p:spPr>
        <p:txBody>
          <a:bodyPr>
            <a:normAutofit/>
          </a:bodyPr>
          <a:lstStyle/>
          <a:p>
            <a:r>
              <a:rPr lang="en-US" sz="3600" dirty="0" err="1"/>
              <a:t>Qu’est-ce</a:t>
            </a:r>
            <a:r>
              <a:rPr lang="en-US" sz="3600" dirty="0"/>
              <a:t> </a:t>
            </a:r>
            <a:r>
              <a:rPr lang="en-US" sz="3600" dirty="0" err="1"/>
              <a:t>qu’une</a:t>
            </a:r>
            <a:r>
              <a:rPr lang="en-US" sz="3600" dirty="0"/>
              <a:t> cote de </a:t>
            </a:r>
            <a:r>
              <a:rPr lang="en-US" sz="3600" dirty="0" err="1"/>
              <a:t>crédit</a:t>
            </a:r>
            <a:r>
              <a:rPr lang="en-US" sz="3600" dirty="0"/>
              <a:t>?</a:t>
            </a:r>
            <a:endParaRPr lang="en-CA" sz="3600" dirty="0"/>
          </a:p>
        </p:txBody>
      </p:sp>
      <p:sp>
        <p:nvSpPr>
          <p:cNvPr id="13" name="Text Placeholder 2">
            <a:extLst>
              <a:ext uri="{FF2B5EF4-FFF2-40B4-BE49-F238E27FC236}">
                <a16:creationId xmlns:a16="http://schemas.microsoft.com/office/drawing/2014/main" id="{BE4FEDBA-08CD-1D2A-D656-C310439DD738}"/>
              </a:ext>
            </a:extLst>
          </p:cNvPr>
          <p:cNvSpPr>
            <a:spLocks noGrp="1"/>
          </p:cNvSpPr>
          <p:nvPr>
            <p:ph type="body" idx="1"/>
          </p:nvPr>
        </p:nvSpPr>
        <p:spPr>
          <a:xfrm>
            <a:off x="304044" y="3915841"/>
            <a:ext cx="3315187" cy="1061700"/>
          </a:xfrm>
        </p:spPr>
        <p:txBody>
          <a:bodyPr>
            <a:normAutofit/>
          </a:bodyPr>
          <a:lstStyle/>
          <a:p>
            <a:pPr marL="0" indent="0">
              <a:lnSpc>
                <a:spcPts val="2400"/>
              </a:lnSpc>
              <a:buNone/>
            </a:pPr>
            <a:r>
              <a:rPr lang="fr-CA" sz="2000" b="1" dirty="0">
                <a:solidFill>
                  <a:schemeClr val="tx1"/>
                </a:solidFill>
                <a:ea typeface="MS PGothic"/>
              </a:rPr>
              <a:t>Prenez un moment pour en discuter</a:t>
            </a:r>
            <a:r>
              <a:rPr lang="en-US" sz="2000" b="1" dirty="0">
                <a:solidFill>
                  <a:schemeClr val="tx1"/>
                </a:solidFill>
                <a:ea typeface="MS PGothic"/>
              </a:rPr>
              <a:t>:</a:t>
            </a:r>
            <a:endParaRPr lang="en-US" sz="2000" dirty="0">
              <a:solidFill>
                <a:schemeClr val="tx1"/>
              </a:solidFill>
            </a:endParaRPr>
          </a:p>
        </p:txBody>
      </p:sp>
    </p:spTree>
    <p:extLst>
      <p:ext uri="{BB962C8B-B14F-4D97-AF65-F5344CB8AC3E}">
        <p14:creationId xmlns:p14="http://schemas.microsoft.com/office/powerpoint/2010/main" val="1804605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
                                            <p:txEl>
                                              <p:pRg st="0" end="0"/>
                                            </p:txEl>
                                          </p:spTgt>
                                        </p:tgtEl>
                                        <p:attrNameLst>
                                          <p:attrName>style.visibility</p:attrName>
                                        </p:attrNameLst>
                                      </p:cBhvr>
                                      <p:to>
                                        <p:strVal val="visible"/>
                                      </p:to>
                                    </p:set>
                                    <p:animEffect transition="in" filter="fade">
                                      <p:cBhvr>
                                        <p:cTn id="18" dur="500"/>
                                        <p:tgtEl>
                                          <p:spTgt spid="1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2" grpId="0" animBg="1"/>
      <p:bldP spid="1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err="1"/>
              <a:t>Qu’est-ce</a:t>
            </a:r>
            <a:r>
              <a:rPr lang="en-US" sz="3600"/>
              <a:t> </a:t>
            </a:r>
            <a:r>
              <a:rPr lang="en-US" sz="3600" err="1"/>
              <a:t>qu’une</a:t>
            </a:r>
            <a:r>
              <a:rPr lang="en-US" sz="3600"/>
              <a:t> cote de </a:t>
            </a:r>
            <a:r>
              <a:rPr lang="en-US" sz="3600" err="1"/>
              <a:t>crédit</a:t>
            </a:r>
            <a:r>
              <a:rPr lang="en-US" sz="3600"/>
              <a:t>?</a:t>
            </a:r>
            <a:endParaRPr lang="en-CA" sz="360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5" y="1481328"/>
            <a:ext cx="8638967" cy="5376672"/>
          </a:xfrm>
        </p:spPr>
        <p:txBody>
          <a:bodyPr>
            <a:normAutofit/>
          </a:bodyPr>
          <a:lstStyle/>
          <a:p>
            <a:pPr marL="0" indent="0">
              <a:lnSpc>
                <a:spcPts val="2400"/>
              </a:lnSpc>
              <a:buNone/>
            </a:pPr>
            <a:r>
              <a:rPr lang="fr-FR" sz="2000" b="1" dirty="0">
                <a:solidFill>
                  <a:schemeClr val="tx1"/>
                </a:solidFill>
                <a:ea typeface="MS PGothic"/>
              </a:rPr>
              <a:t>Voici quelques exemples de circonstances indépendantes de votre volonté. En avez-vous trouvé d'autres? </a:t>
            </a:r>
          </a:p>
          <a:p>
            <a:pPr marL="342900" indent="-342900">
              <a:lnSpc>
                <a:spcPts val="2400"/>
              </a:lnSpc>
            </a:pPr>
            <a:r>
              <a:rPr lang="fr-FR" sz="2000" dirty="0">
                <a:solidFill>
                  <a:schemeClr val="tx1"/>
                </a:solidFill>
                <a:ea typeface="MS PGothic"/>
              </a:rPr>
              <a:t>Problèmes de santé</a:t>
            </a:r>
          </a:p>
          <a:p>
            <a:pPr marL="342900" indent="-342900">
              <a:lnSpc>
                <a:spcPts val="2400"/>
              </a:lnSpc>
            </a:pPr>
            <a:r>
              <a:rPr lang="fr-FR" sz="2000" dirty="0">
                <a:solidFill>
                  <a:schemeClr val="tx1"/>
                </a:solidFill>
                <a:ea typeface="MS PGothic"/>
              </a:rPr>
              <a:t>Nécessité de soutenir des membres de la famille</a:t>
            </a:r>
          </a:p>
          <a:p>
            <a:pPr marL="342900" indent="-342900">
              <a:lnSpc>
                <a:spcPts val="2400"/>
              </a:lnSpc>
            </a:pPr>
            <a:r>
              <a:rPr lang="fr-FR" sz="2000" dirty="0">
                <a:solidFill>
                  <a:schemeClr val="tx1"/>
                </a:solidFill>
                <a:ea typeface="MS PGothic"/>
              </a:rPr>
              <a:t>Inflation</a:t>
            </a:r>
            <a:endParaRPr lang="en-US" sz="2000" dirty="0">
              <a:solidFill>
                <a:schemeClr val="tx1"/>
              </a:solidFill>
              <a:ea typeface="MS PGothic"/>
            </a:endParaRPr>
          </a:p>
          <a:p>
            <a:pPr marL="0" indent="0">
              <a:lnSpc>
                <a:spcPts val="2400"/>
              </a:lnSpc>
              <a:buNone/>
            </a:pPr>
            <a:r>
              <a:rPr lang="fr-FR" sz="2000" b="1" dirty="0">
                <a:solidFill>
                  <a:schemeClr val="tx1"/>
                </a:solidFill>
              </a:rPr>
              <a:t>Quelles sont les mesures que vous pouvez prendre pour améliorer votre cote de crédit?</a:t>
            </a:r>
          </a:p>
          <a:p>
            <a:pPr marL="342900" indent="-342900">
              <a:lnSpc>
                <a:spcPts val="2400"/>
              </a:lnSpc>
            </a:pPr>
            <a:r>
              <a:rPr lang="fr-FR" sz="2000" dirty="0">
                <a:solidFill>
                  <a:schemeClr val="tx1"/>
                </a:solidFill>
              </a:rPr>
              <a:t>Écrivez une note de rappel pour le paiement de vos cartes de crédit et vos factures de services publics.</a:t>
            </a:r>
          </a:p>
          <a:p>
            <a:pPr marL="342900" indent="-342900">
              <a:lnSpc>
                <a:spcPts val="2400"/>
              </a:lnSpc>
            </a:pPr>
            <a:r>
              <a:rPr lang="fr-FR" sz="2000" dirty="0">
                <a:solidFill>
                  <a:schemeClr val="tx1"/>
                </a:solidFill>
              </a:rPr>
              <a:t>Payez le montant minimum requis pour votre carte de crédit si vous ne pouvez pas payer la totalité immédiatement.</a:t>
            </a:r>
          </a:p>
          <a:p>
            <a:pPr marL="342900" indent="-342900">
              <a:lnSpc>
                <a:spcPts val="2400"/>
              </a:lnSpc>
            </a:pPr>
            <a:r>
              <a:rPr lang="fr-FR" sz="2000" dirty="0">
                <a:solidFill>
                  <a:schemeClr val="tx1"/>
                </a:solidFill>
              </a:rPr>
              <a:t>Quand c’est possible, vous économiserez de l'argent en payant intégralement et à temps.</a:t>
            </a:r>
            <a:endParaRPr lang="en-US" sz="2000" dirty="0">
              <a:solidFill>
                <a:schemeClr val="tx1"/>
              </a:solidFill>
            </a:endParaRPr>
          </a:p>
        </p:txBody>
      </p:sp>
    </p:spTree>
    <p:extLst>
      <p:ext uri="{BB962C8B-B14F-4D97-AF65-F5344CB8AC3E}">
        <p14:creationId xmlns:p14="http://schemas.microsoft.com/office/powerpoint/2010/main" val="1157644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Sunburst chart&#10;&#10;Description automatically generated">
            <a:extLst>
              <a:ext uri="{FF2B5EF4-FFF2-40B4-BE49-F238E27FC236}">
                <a16:creationId xmlns:a16="http://schemas.microsoft.com/office/drawing/2014/main" id="{B2D4BC5C-B1C3-5959-1196-EF1D25ABE14D}"/>
              </a:ext>
            </a:extLst>
          </p:cNvPr>
          <p:cNvPicPr>
            <a:picLocks noChangeAspect="1"/>
          </p:cNvPicPr>
          <p:nvPr/>
        </p:nvPicPr>
        <p:blipFill>
          <a:blip r:embed="rId2"/>
          <a:stretch>
            <a:fillRect/>
          </a:stretch>
        </p:blipFill>
        <p:spPr>
          <a:xfrm>
            <a:off x="3379879" y="3544584"/>
            <a:ext cx="2525936" cy="1214113"/>
          </a:xfrm>
          <a:prstGeom prst="rect">
            <a:avLst/>
          </a:prstGeom>
        </p:spPr>
      </p:pic>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354371"/>
            <a:ext cx="8638967" cy="1325563"/>
          </a:xfrm>
        </p:spPr>
        <p:txBody>
          <a:bodyPr>
            <a:normAutofit/>
          </a:bodyPr>
          <a:lstStyle/>
          <a:p>
            <a:r>
              <a:rPr lang="en-US" sz="3600" err="1"/>
              <a:t>Qu’est-ce</a:t>
            </a:r>
            <a:r>
              <a:rPr lang="en-US" sz="3600"/>
              <a:t> </a:t>
            </a:r>
            <a:r>
              <a:rPr lang="en-US" sz="3600" err="1"/>
              <a:t>qu’une</a:t>
            </a:r>
            <a:r>
              <a:rPr lang="en-US" sz="3600"/>
              <a:t> cote de </a:t>
            </a:r>
            <a:r>
              <a:rPr lang="en-US" sz="3600" err="1"/>
              <a:t>crédit</a:t>
            </a:r>
            <a:r>
              <a:rPr lang="en-US" sz="3600"/>
              <a:t>?</a:t>
            </a:r>
            <a:endParaRPr lang="en-CA" sz="3600"/>
          </a:p>
        </p:txBody>
      </p:sp>
      <p:sp>
        <p:nvSpPr>
          <p:cNvPr id="6" name="Content Placeholder 1">
            <a:extLst>
              <a:ext uri="{FF2B5EF4-FFF2-40B4-BE49-F238E27FC236}">
                <a16:creationId xmlns:a16="http://schemas.microsoft.com/office/drawing/2014/main" id="{56A9481A-CBD4-811B-5A12-710DEB42B68D}"/>
              </a:ext>
            </a:extLst>
          </p:cNvPr>
          <p:cNvSpPr txBox="1">
            <a:spLocks/>
          </p:cNvSpPr>
          <p:nvPr/>
        </p:nvSpPr>
        <p:spPr bwMode="auto">
          <a:xfrm>
            <a:off x="542925" y="1413502"/>
            <a:ext cx="7848599" cy="4607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0" indent="0">
              <a:buFont typeface="Arial" panose="020B0604020202020204" pitchFamily="34" charset="0"/>
              <a:buNone/>
            </a:pPr>
            <a:r>
              <a:rPr lang="fr-FR" sz="2000" kern="0" dirty="0"/>
              <a:t>En réalité, la plupart des gens se situent quelque part entre un bon et un mauvais pointage.</a:t>
            </a:r>
          </a:p>
          <a:p>
            <a:pPr marL="0" indent="0">
              <a:buFont typeface="Arial" panose="020B0604020202020204" pitchFamily="34" charset="0"/>
              <a:buNone/>
            </a:pPr>
            <a:endParaRPr lang="fr-FR" sz="2000" kern="0" dirty="0"/>
          </a:p>
          <a:p>
            <a:pPr marL="0" indent="0">
              <a:buFont typeface="Arial" panose="020B0604020202020204" pitchFamily="34" charset="0"/>
              <a:buNone/>
            </a:pPr>
            <a:r>
              <a:rPr lang="fr-FR" sz="2000" kern="0" dirty="0"/>
              <a:t>Au Canada, la cote de crédit moyenne se situe entre 650 et 725.</a:t>
            </a:r>
            <a:endParaRPr lang="en-CA" sz="2000" kern="0" dirty="0"/>
          </a:p>
          <a:p>
            <a:pPr marL="0" indent="0">
              <a:buFont typeface="Arial" panose="020B0604020202020204" pitchFamily="34" charset="0"/>
              <a:buNone/>
            </a:pPr>
            <a:endParaRPr lang="en-CA" sz="2000" kern="0" dirty="0"/>
          </a:p>
          <a:p>
            <a:pPr marL="0" indent="0">
              <a:buFont typeface="Arial" panose="020B0604020202020204" pitchFamily="34" charset="0"/>
              <a:buNone/>
            </a:pPr>
            <a:endParaRPr lang="en-CA" sz="2000" kern="0" dirty="0"/>
          </a:p>
          <a:p>
            <a:pPr marL="0" indent="0">
              <a:buFont typeface="Arial" panose="020B0604020202020204" pitchFamily="34" charset="0"/>
              <a:buNone/>
            </a:pPr>
            <a:endParaRPr lang="en-CA" sz="2000" kern="0" dirty="0"/>
          </a:p>
          <a:p>
            <a:pPr marL="0" indent="0">
              <a:buFont typeface="Arial" panose="020B0604020202020204" pitchFamily="34" charset="0"/>
              <a:buNone/>
            </a:pPr>
            <a:endParaRPr lang="en-CA" sz="2000" kern="0" dirty="0"/>
          </a:p>
          <a:p>
            <a:pPr marL="0" indent="0">
              <a:buFont typeface="Arial" panose="020B0604020202020204" pitchFamily="34" charset="0"/>
              <a:buNone/>
            </a:pPr>
            <a:endParaRPr lang="en-CA" sz="2000" kern="0" dirty="0"/>
          </a:p>
          <a:p>
            <a:pPr marL="0" indent="0">
              <a:buFont typeface="Arial" panose="020B0604020202020204" pitchFamily="34" charset="0"/>
              <a:buNone/>
            </a:pPr>
            <a:endParaRPr lang="en-CA" sz="2000" kern="0" dirty="0"/>
          </a:p>
          <a:p>
            <a:pPr marL="0" indent="0">
              <a:buFont typeface="Arial" panose="020B0604020202020204" pitchFamily="34" charset="0"/>
              <a:buNone/>
            </a:pPr>
            <a:r>
              <a:rPr lang="fr-FR" sz="2000" kern="0" dirty="0"/>
              <a:t>Toutefois, il est important de pouvoir obtenir la meilleure cote de crédit possible.</a:t>
            </a:r>
            <a:endParaRPr lang="en-CA" sz="2000" kern="0" dirty="0"/>
          </a:p>
        </p:txBody>
      </p:sp>
      <p:sp>
        <p:nvSpPr>
          <p:cNvPr id="11" name="Arrow: Down 10">
            <a:extLst>
              <a:ext uri="{FF2B5EF4-FFF2-40B4-BE49-F238E27FC236}">
                <a16:creationId xmlns:a16="http://schemas.microsoft.com/office/drawing/2014/main" id="{07DB1ECF-06FF-9E13-6A25-BBBF46780FBC}"/>
              </a:ext>
            </a:extLst>
          </p:cNvPr>
          <p:cNvSpPr/>
          <p:nvPr/>
        </p:nvSpPr>
        <p:spPr bwMode="auto">
          <a:xfrm rot="17047057">
            <a:off x="2382970" y="2454677"/>
            <a:ext cx="283414" cy="2175357"/>
          </a:xfrm>
          <a:prstGeom prst="downArrow">
            <a:avLst>
              <a:gd name="adj1" fmla="val 47580"/>
              <a:gd name="adj2" fmla="val 50000"/>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4" name="Oval 13">
            <a:extLst>
              <a:ext uri="{FF2B5EF4-FFF2-40B4-BE49-F238E27FC236}">
                <a16:creationId xmlns:a16="http://schemas.microsoft.com/office/drawing/2014/main" id="{0F479345-7458-4908-098E-E52841EBD0C3}"/>
              </a:ext>
            </a:extLst>
          </p:cNvPr>
          <p:cNvSpPr/>
          <p:nvPr/>
        </p:nvSpPr>
        <p:spPr bwMode="auto">
          <a:xfrm>
            <a:off x="3614069" y="3573016"/>
            <a:ext cx="1080120" cy="1008112"/>
          </a:xfrm>
          <a:prstGeom prst="ellipse">
            <a:avLst/>
          </a:prstGeom>
          <a:noFill/>
          <a:ln>
            <a:headEnd type="none" w="med" len="med"/>
            <a:tailEnd type="none"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8" name="TextBox 7">
            <a:extLst>
              <a:ext uri="{FF2B5EF4-FFF2-40B4-BE49-F238E27FC236}">
                <a16:creationId xmlns:a16="http://schemas.microsoft.com/office/drawing/2014/main" id="{38865CA8-A056-8C5C-D426-E18222EFC7A4}"/>
              </a:ext>
            </a:extLst>
          </p:cNvPr>
          <p:cNvSpPr txBox="1"/>
          <p:nvPr/>
        </p:nvSpPr>
        <p:spPr>
          <a:xfrm>
            <a:off x="4269719" y="4760926"/>
            <a:ext cx="1133553"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a:latin typeface="Arial"/>
                <a:ea typeface="MS PGothic"/>
                <a:cs typeface="Arial"/>
                <a:hlinkClick r:id="rId3"/>
              </a:rPr>
              <a:t>Banque Scotia</a:t>
            </a:r>
            <a:endParaRPr lang="en-US" sz="800">
              <a:cs typeface="Arial"/>
            </a:endParaRPr>
          </a:p>
        </p:txBody>
      </p:sp>
    </p:spTree>
    <p:extLst>
      <p:ext uri="{BB962C8B-B14F-4D97-AF65-F5344CB8AC3E}">
        <p14:creationId xmlns:p14="http://schemas.microsoft.com/office/powerpoint/2010/main" val="2334587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354371"/>
            <a:ext cx="8638967" cy="1325563"/>
          </a:xfrm>
        </p:spPr>
        <p:txBody>
          <a:bodyPr>
            <a:normAutofit/>
          </a:bodyPr>
          <a:lstStyle/>
          <a:p>
            <a:r>
              <a:rPr lang="en-US" sz="3600" err="1"/>
              <a:t>Qu’est-ce</a:t>
            </a:r>
            <a:r>
              <a:rPr lang="en-US" sz="3600"/>
              <a:t> </a:t>
            </a:r>
            <a:r>
              <a:rPr lang="en-US" sz="3600" err="1"/>
              <a:t>qu’une</a:t>
            </a:r>
            <a:r>
              <a:rPr lang="en-US" sz="3600"/>
              <a:t> cote de </a:t>
            </a:r>
            <a:r>
              <a:rPr lang="en-US" sz="3600" err="1"/>
              <a:t>crédit</a:t>
            </a:r>
            <a:r>
              <a:rPr lang="en-US" sz="3600"/>
              <a:t>?</a:t>
            </a:r>
            <a:endParaRPr lang="en-CA" sz="3600"/>
          </a:p>
        </p:txBody>
      </p:sp>
      <p:sp>
        <p:nvSpPr>
          <p:cNvPr id="3" name="Content Placeholder 2">
            <a:extLst>
              <a:ext uri="{FF2B5EF4-FFF2-40B4-BE49-F238E27FC236}">
                <a16:creationId xmlns:a16="http://schemas.microsoft.com/office/drawing/2014/main" id="{D80B98A8-FD3E-0FAB-D5F1-3F74304432B9}"/>
              </a:ext>
            </a:extLst>
          </p:cNvPr>
          <p:cNvSpPr txBox="1">
            <a:spLocks/>
          </p:cNvSpPr>
          <p:nvPr/>
        </p:nvSpPr>
        <p:spPr bwMode="auto">
          <a:xfrm>
            <a:off x="251406" y="1175130"/>
            <a:ext cx="8207374" cy="3253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0" indent="0" rtl="0">
              <a:lnSpc>
                <a:spcPts val="2400"/>
              </a:lnSpc>
              <a:buNone/>
            </a:pPr>
            <a:r>
              <a:rPr lang="fr-FR" sz="2000" b="1" dirty="0">
                <a:cs typeface="Segoe UI"/>
              </a:rPr>
              <a:t>Regardez la vidéo: </a:t>
            </a:r>
            <a:r>
              <a:rPr lang="fr-FR" sz="2000" dirty="0">
                <a:hlinkClick r:id="rId3"/>
              </a:rPr>
              <a:t>C'est quoi une cote de crédit ? | 2021 - YouTube</a:t>
            </a:r>
            <a:endParaRPr lang="fr-FR" sz="2000" dirty="0">
              <a:cs typeface="Segoe UI"/>
            </a:endParaRPr>
          </a:p>
          <a:p>
            <a:pPr marL="0" indent="0" rtl="0">
              <a:lnSpc>
                <a:spcPts val="2400"/>
              </a:lnSpc>
              <a:buNone/>
            </a:pPr>
            <a:endParaRPr lang="fr-FR" sz="2000" dirty="0">
              <a:cs typeface="Segoe UI"/>
            </a:endParaRPr>
          </a:p>
          <a:p>
            <a:pPr marL="0" indent="0" rtl="0">
              <a:lnSpc>
                <a:spcPts val="2400"/>
              </a:lnSpc>
              <a:buNone/>
            </a:pPr>
            <a:endParaRPr lang="fr-FR" sz="2000" dirty="0">
              <a:cs typeface="Segoe UI"/>
            </a:endParaRPr>
          </a:p>
          <a:p>
            <a:pPr>
              <a:lnSpc>
                <a:spcPts val="2400"/>
              </a:lnSpc>
              <a:buFont typeface="+mj-lt"/>
              <a:buAutoNum type="arabicPeriod"/>
            </a:pPr>
            <a:endParaRPr lang="en-US" kern="0" dirty="0">
              <a:ea typeface="Segoe UI"/>
              <a:cs typeface="Segoe UI"/>
            </a:endParaRPr>
          </a:p>
        </p:txBody>
      </p:sp>
      <p:pic>
        <p:nvPicPr>
          <p:cNvPr id="4" name="Online Media 3" title="C'est quoi une cote de crédit ? | 2021">
            <a:hlinkClick r:id="" action="ppaction://media"/>
            <a:extLst>
              <a:ext uri="{FF2B5EF4-FFF2-40B4-BE49-F238E27FC236}">
                <a16:creationId xmlns:a16="http://schemas.microsoft.com/office/drawing/2014/main" id="{023B493A-DD89-FFA4-187F-AAF60FCE7D45}"/>
              </a:ext>
            </a:extLst>
          </p:cNvPr>
          <p:cNvPicPr>
            <a:picLocks noRot="1" noChangeAspect="1"/>
          </p:cNvPicPr>
          <p:nvPr>
            <a:videoFile r:link="rId1"/>
          </p:nvPr>
        </p:nvPicPr>
        <p:blipFill>
          <a:blip r:embed="rId4"/>
          <a:stretch>
            <a:fillRect/>
          </a:stretch>
        </p:blipFill>
        <p:spPr>
          <a:xfrm>
            <a:off x="394579" y="1783143"/>
            <a:ext cx="8354842" cy="4720486"/>
          </a:xfrm>
          <a:prstGeom prst="rect">
            <a:avLst/>
          </a:prstGeom>
        </p:spPr>
      </p:pic>
    </p:spTree>
    <p:extLst>
      <p:ext uri="{BB962C8B-B14F-4D97-AF65-F5344CB8AC3E}">
        <p14:creationId xmlns:p14="http://schemas.microsoft.com/office/powerpoint/2010/main" val="1436931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354371"/>
            <a:ext cx="8638967" cy="979129"/>
          </a:xfrm>
        </p:spPr>
        <p:txBody>
          <a:bodyPr>
            <a:normAutofit/>
          </a:bodyPr>
          <a:lstStyle/>
          <a:p>
            <a:r>
              <a:rPr lang="en-US" sz="3600" err="1"/>
              <a:t>Bâtir</a:t>
            </a:r>
            <a:r>
              <a:rPr lang="en-US" sz="3600"/>
              <a:t> </a:t>
            </a:r>
            <a:r>
              <a:rPr lang="en-US" sz="3600" err="1"/>
              <a:t>sa</a:t>
            </a:r>
            <a:r>
              <a:rPr lang="en-US" sz="3600"/>
              <a:t> cote de </a:t>
            </a:r>
            <a:r>
              <a:rPr lang="en-US" sz="3600" err="1"/>
              <a:t>crédit</a:t>
            </a:r>
            <a:endParaRPr lang="en-CA" sz="3600"/>
          </a:p>
        </p:txBody>
      </p:sp>
      <p:sp>
        <p:nvSpPr>
          <p:cNvPr id="3" name="Content Placeholder 2">
            <a:extLst>
              <a:ext uri="{FF2B5EF4-FFF2-40B4-BE49-F238E27FC236}">
                <a16:creationId xmlns:a16="http://schemas.microsoft.com/office/drawing/2014/main" id="{D80B98A8-FD3E-0FAB-D5F1-3F74304432B9}"/>
              </a:ext>
            </a:extLst>
          </p:cNvPr>
          <p:cNvSpPr txBox="1">
            <a:spLocks/>
          </p:cNvSpPr>
          <p:nvPr/>
        </p:nvSpPr>
        <p:spPr bwMode="auto">
          <a:xfrm>
            <a:off x="468313" y="1295401"/>
            <a:ext cx="7923212" cy="3867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r>
              <a:rPr lang="fr-FR" altLang="en-US" sz="2000"/>
              <a:t>Pour obtenir une cote de crédit, il faut d’abord interagir avec notre économie.</a:t>
            </a:r>
          </a:p>
          <a:p>
            <a:endParaRPr lang="fr-FR" altLang="en-US" sz="2000"/>
          </a:p>
          <a:p>
            <a:r>
              <a:rPr lang="fr-FR" altLang="en-US" sz="2000"/>
              <a:t>Moyens de se bâtir un crédit :</a:t>
            </a:r>
          </a:p>
          <a:p>
            <a:pPr lvl="2"/>
            <a:r>
              <a:rPr lang="fr-FR" altLang="en-US" sz="2000"/>
              <a:t>Payer les factures à temps (services publics, Internet, téléphone portable).</a:t>
            </a:r>
          </a:p>
          <a:p>
            <a:pPr lvl="2"/>
            <a:r>
              <a:rPr lang="fr-FR" altLang="en-US" sz="2000"/>
              <a:t>Contracter des prêts (cartes de crédit, prêts étudiants, prêts immobiliers).</a:t>
            </a:r>
          </a:p>
          <a:p>
            <a:pPr lvl="2"/>
            <a:endParaRPr lang="fr-FR" altLang="en-US" sz="2000"/>
          </a:p>
          <a:p>
            <a:pPr>
              <a:lnSpc>
                <a:spcPts val="2400"/>
              </a:lnSpc>
            </a:pPr>
            <a:r>
              <a:rPr lang="fr-FR" altLang="en-US" sz="2000"/>
              <a:t>Chaque interaction que vous avez avec le crédit, qu'elle soit positive ou négative, aura un impact sur votre cote de crédit au fil du temps.</a:t>
            </a:r>
            <a:endParaRPr lang="en-US" altLang="en-US" sz="2000"/>
          </a:p>
          <a:p>
            <a:pPr>
              <a:lnSpc>
                <a:spcPts val="2400"/>
              </a:lnSpc>
              <a:buNone/>
            </a:pPr>
            <a:endParaRPr lang="en-US" altLang="en-US" sz="2000"/>
          </a:p>
        </p:txBody>
      </p:sp>
      <p:grpSp>
        <p:nvGrpSpPr>
          <p:cNvPr id="4" name="Group 3">
            <a:extLst>
              <a:ext uri="{FF2B5EF4-FFF2-40B4-BE49-F238E27FC236}">
                <a16:creationId xmlns:a16="http://schemas.microsoft.com/office/drawing/2014/main" id="{437E9358-E854-0846-DAE0-07B5E49CC89F}"/>
              </a:ext>
            </a:extLst>
          </p:cNvPr>
          <p:cNvGrpSpPr/>
          <p:nvPr/>
        </p:nvGrpSpPr>
        <p:grpSpPr>
          <a:xfrm>
            <a:off x="6285992" y="5623323"/>
            <a:ext cx="1441958" cy="480257"/>
            <a:chOff x="5746242" y="5451674"/>
            <a:chExt cx="1441958" cy="480257"/>
          </a:xfrm>
        </p:grpSpPr>
        <p:pic>
          <p:nvPicPr>
            <p:cNvPr id="5" name="Picture 4">
              <a:extLst>
                <a:ext uri="{FF2B5EF4-FFF2-40B4-BE49-F238E27FC236}">
                  <a16:creationId xmlns:a16="http://schemas.microsoft.com/office/drawing/2014/main" id="{1399EEA6-EE67-A355-D685-8F42CE732D7D}"/>
                </a:ext>
              </a:extLst>
            </p:cNvPr>
            <p:cNvPicPr>
              <a:picLocks noChangeAspect="1"/>
            </p:cNvPicPr>
            <p:nvPr/>
          </p:nvPicPr>
          <p:blipFill rotWithShape="1">
            <a:blip r:embed="rId2"/>
            <a:srcRect l="70674" t="-12903" b="1"/>
            <a:stretch/>
          </p:blipFill>
          <p:spPr>
            <a:xfrm>
              <a:off x="6743740" y="5451674"/>
              <a:ext cx="444460" cy="480257"/>
            </a:xfrm>
            <a:prstGeom prst="rect">
              <a:avLst/>
            </a:prstGeom>
          </p:spPr>
        </p:pic>
        <p:sp>
          <p:nvSpPr>
            <p:cNvPr id="7" name="ZoneTexte 6"/>
            <p:cNvSpPr txBox="1"/>
            <p:nvPr/>
          </p:nvSpPr>
          <p:spPr>
            <a:xfrm>
              <a:off x="5746242" y="5562599"/>
              <a:ext cx="1123950" cy="369332"/>
            </a:xfrm>
            <a:prstGeom prst="rect">
              <a:avLst/>
            </a:prstGeom>
            <a:noFill/>
          </p:spPr>
          <p:txBody>
            <a:bodyPr wrap="square" rtlCol="0">
              <a:spAutoFit/>
            </a:bodyPr>
            <a:lstStyle/>
            <a:p>
              <a:r>
                <a:rPr lang="fr-CA" sz="1800" b="1" dirty="0"/>
                <a:t>Suivant</a:t>
              </a:r>
            </a:p>
          </p:txBody>
        </p:sp>
      </p:grpSp>
    </p:spTree>
    <p:extLst>
      <p:ext uri="{BB962C8B-B14F-4D97-AF65-F5344CB8AC3E}">
        <p14:creationId xmlns:p14="http://schemas.microsoft.com/office/powerpoint/2010/main" val="2540927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354371"/>
            <a:ext cx="8638967" cy="1207729"/>
          </a:xfrm>
        </p:spPr>
        <p:txBody>
          <a:bodyPr>
            <a:normAutofit/>
          </a:bodyPr>
          <a:lstStyle/>
          <a:p>
            <a:r>
              <a:rPr lang="fr-CA" sz="3600"/>
              <a:t>Activité: demande de carte de crédit</a:t>
            </a:r>
          </a:p>
        </p:txBody>
      </p:sp>
      <p:sp>
        <p:nvSpPr>
          <p:cNvPr id="3" name="Content Placeholder 2">
            <a:extLst>
              <a:ext uri="{FF2B5EF4-FFF2-40B4-BE49-F238E27FC236}">
                <a16:creationId xmlns:a16="http://schemas.microsoft.com/office/drawing/2014/main" id="{D80B98A8-FD3E-0FAB-D5F1-3F74304432B9}"/>
              </a:ext>
            </a:extLst>
          </p:cNvPr>
          <p:cNvSpPr txBox="1">
            <a:spLocks/>
          </p:cNvSpPr>
          <p:nvPr/>
        </p:nvSpPr>
        <p:spPr bwMode="auto">
          <a:xfrm>
            <a:off x="468312" y="1562101"/>
            <a:ext cx="7923212" cy="98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r>
              <a:rPr lang="fr-FR" altLang="en-US" sz="2000" dirty="0"/>
              <a:t>Croyez-le ou non, votre première cote de crédit est de 0. Rien. Nada. Le pire crédit possible.</a:t>
            </a:r>
          </a:p>
          <a:p>
            <a:r>
              <a:rPr lang="fr-FR" altLang="en-US" sz="2000" dirty="0"/>
              <a:t>Il est de 0 parce que vous n'avez pas encore commencé à construire votre cote de crédit. Vous n'avez pas emprunté d'argent.</a:t>
            </a:r>
          </a:p>
          <a:p>
            <a:r>
              <a:rPr lang="fr-FR" altLang="en-US" sz="2000" dirty="0"/>
              <a:t>La plupart des Canadiens et Canadiennes commencent l'aventure de leur pointage de crédit en obtenant une carte de crédit. </a:t>
            </a:r>
            <a:endParaRPr lang="en-US" altLang="en-US" sz="2000" dirty="0"/>
          </a:p>
        </p:txBody>
      </p:sp>
      <p:pic>
        <p:nvPicPr>
          <p:cNvPr id="4" name="Picture 3" descr="A picture containing text&#10;&#10;Description automatically generated">
            <a:extLst>
              <a:ext uri="{FF2B5EF4-FFF2-40B4-BE49-F238E27FC236}">
                <a16:creationId xmlns:a16="http://schemas.microsoft.com/office/drawing/2014/main" id="{8AC93FA4-E8A1-15EC-977D-40373F24E9BA}"/>
              </a:ext>
            </a:extLst>
          </p:cNvPr>
          <p:cNvPicPr>
            <a:picLocks noChangeAspect="1"/>
          </p:cNvPicPr>
          <p:nvPr/>
        </p:nvPicPr>
        <p:blipFill>
          <a:blip r:embed="rId2"/>
          <a:stretch>
            <a:fillRect/>
          </a:stretch>
        </p:blipFill>
        <p:spPr>
          <a:xfrm>
            <a:off x="3041669" y="4309575"/>
            <a:ext cx="3058439" cy="2028476"/>
          </a:xfrm>
          <a:prstGeom prst="rect">
            <a:avLst/>
          </a:prstGeom>
        </p:spPr>
      </p:pic>
    </p:spTree>
    <p:extLst>
      <p:ext uri="{BB962C8B-B14F-4D97-AF65-F5344CB8AC3E}">
        <p14:creationId xmlns:p14="http://schemas.microsoft.com/office/powerpoint/2010/main" val="31860288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354371"/>
            <a:ext cx="8638967" cy="1112479"/>
          </a:xfrm>
        </p:spPr>
        <p:txBody>
          <a:bodyPr>
            <a:normAutofit/>
          </a:bodyPr>
          <a:lstStyle/>
          <a:p>
            <a:r>
              <a:rPr lang="en-US" sz="3600" err="1"/>
              <a:t>Activité</a:t>
            </a:r>
            <a:r>
              <a:rPr lang="en-US" sz="3600"/>
              <a:t>: </a:t>
            </a:r>
            <a:r>
              <a:rPr lang="en-US" sz="3600" err="1"/>
              <a:t>demande</a:t>
            </a:r>
            <a:r>
              <a:rPr lang="en-US" sz="3600"/>
              <a:t> de carte de </a:t>
            </a:r>
            <a:r>
              <a:rPr lang="en-US" sz="3600" err="1"/>
              <a:t>crédit</a:t>
            </a:r>
            <a:endParaRPr lang="en-CA" sz="3600"/>
          </a:p>
        </p:txBody>
      </p:sp>
      <p:sp>
        <p:nvSpPr>
          <p:cNvPr id="3" name="Content Placeholder 2">
            <a:extLst>
              <a:ext uri="{FF2B5EF4-FFF2-40B4-BE49-F238E27FC236}">
                <a16:creationId xmlns:a16="http://schemas.microsoft.com/office/drawing/2014/main" id="{D80B98A8-FD3E-0FAB-D5F1-3F74304432B9}"/>
              </a:ext>
            </a:extLst>
          </p:cNvPr>
          <p:cNvSpPr txBox="1">
            <a:spLocks/>
          </p:cNvSpPr>
          <p:nvPr/>
        </p:nvSpPr>
        <p:spPr bwMode="auto">
          <a:xfrm>
            <a:off x="468313" y="1412876"/>
            <a:ext cx="7923212" cy="508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0" indent="0">
              <a:buNone/>
            </a:pPr>
            <a:r>
              <a:rPr lang="en-US" altLang="en-US" sz="2000" b="1"/>
              <a:t>Directives:</a:t>
            </a:r>
          </a:p>
          <a:p>
            <a:pPr>
              <a:lnSpc>
                <a:spcPts val="2400"/>
              </a:lnSpc>
              <a:buSzPct val="100000"/>
              <a:buAutoNum type="arabicPeriod"/>
            </a:pPr>
            <a:r>
              <a:rPr lang="fr-FR" altLang="en-US" sz="2000"/>
              <a:t>Trouvez au moins trois différents émetteurs de cartes de crédit.</a:t>
            </a:r>
          </a:p>
          <a:p>
            <a:pPr>
              <a:lnSpc>
                <a:spcPts val="2400"/>
              </a:lnSpc>
              <a:buSzPct val="100000"/>
              <a:buAutoNum type="arabicPeriod"/>
            </a:pPr>
            <a:r>
              <a:rPr lang="fr-FR" altLang="en-US" sz="2000"/>
              <a:t>Examinez la demande. Quelles sont les informations demandées dans le formulaire avant que la carte ne vous soit accordée?</a:t>
            </a:r>
          </a:p>
          <a:p>
            <a:pPr>
              <a:lnSpc>
                <a:spcPts val="2400"/>
              </a:lnSpc>
              <a:buSzPct val="100000"/>
              <a:buAutoNum type="arabicPeriod"/>
            </a:pPr>
            <a:r>
              <a:rPr lang="fr-FR" altLang="en-US" sz="2000"/>
              <a:t>Examinez le taux d'intérêt. Pensez-vous que ce taux d'intérêt de la carte de crédit vaut la peine de l'obtenir et d'établir une cote de crédit?</a:t>
            </a:r>
          </a:p>
          <a:p>
            <a:pPr>
              <a:lnSpc>
                <a:spcPts val="2400"/>
              </a:lnSpc>
              <a:buSzPct val="100000"/>
              <a:buAutoNum type="arabicPeriod"/>
            </a:pPr>
            <a:r>
              <a:rPr lang="fr-FR" altLang="en-US" sz="2000"/>
              <a:t>Si les taux d'intérêt sont si élevés sur les cartes de crédit, pourquoi les gens utilisent quand même ces cartes?</a:t>
            </a:r>
            <a:endParaRPr lang="en-US" altLang="en-US" sz="2000"/>
          </a:p>
        </p:txBody>
      </p:sp>
    </p:spTree>
    <p:extLst>
      <p:ext uri="{BB962C8B-B14F-4D97-AF65-F5344CB8AC3E}">
        <p14:creationId xmlns:p14="http://schemas.microsoft.com/office/powerpoint/2010/main" val="251932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354371"/>
            <a:ext cx="8638967" cy="1325563"/>
          </a:xfrm>
        </p:spPr>
        <p:txBody>
          <a:bodyPr>
            <a:normAutofit/>
          </a:bodyPr>
          <a:lstStyle/>
          <a:p>
            <a:r>
              <a:rPr lang="en-US" sz="3600" dirty="0"/>
              <a:t>Discussion (Fiche de </a:t>
            </a:r>
            <a:r>
              <a:rPr lang="en-US" sz="3600" dirty="0" err="1"/>
              <a:t>récapitulation</a:t>
            </a:r>
            <a:r>
              <a:rPr lang="en-US" sz="3600" dirty="0"/>
              <a:t>) </a:t>
            </a:r>
            <a:endParaRPr lang="en-CA" sz="3600" dirty="0"/>
          </a:p>
        </p:txBody>
      </p:sp>
      <p:sp>
        <p:nvSpPr>
          <p:cNvPr id="3" name="Content Placeholder 2">
            <a:extLst>
              <a:ext uri="{FF2B5EF4-FFF2-40B4-BE49-F238E27FC236}">
                <a16:creationId xmlns:a16="http://schemas.microsoft.com/office/drawing/2014/main" id="{D80B98A8-FD3E-0FAB-D5F1-3F74304432B9}"/>
              </a:ext>
            </a:extLst>
          </p:cNvPr>
          <p:cNvSpPr txBox="1">
            <a:spLocks/>
          </p:cNvSpPr>
          <p:nvPr/>
        </p:nvSpPr>
        <p:spPr bwMode="auto">
          <a:xfrm>
            <a:off x="468313" y="1412875"/>
            <a:ext cx="7923212" cy="3899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0" indent="0">
              <a:lnSpc>
                <a:spcPts val="2400"/>
              </a:lnSpc>
              <a:buNone/>
            </a:pPr>
            <a:r>
              <a:rPr lang="fr-FR" altLang="en-US" sz="2000" dirty="0"/>
              <a:t>Utilisez vos réponses de la fiche de récapitulation pour discuter des questions suivantes : </a:t>
            </a:r>
          </a:p>
          <a:p>
            <a:pPr marL="457200" indent="-457200">
              <a:lnSpc>
                <a:spcPts val="2400"/>
              </a:lnSpc>
              <a:buSzPct val="100000"/>
              <a:buAutoNum type="arabicPeriod"/>
            </a:pPr>
            <a:r>
              <a:rPr lang="fr-FR" altLang="en-US" sz="2000" dirty="0"/>
              <a:t>Quels sont les aspects positifs de l'utilisation des cartes de crédit pour bâtir votre cote de crédit?</a:t>
            </a:r>
          </a:p>
          <a:p>
            <a:pPr marL="457200" indent="-457200">
              <a:lnSpc>
                <a:spcPts val="2400"/>
              </a:lnSpc>
              <a:buSzPct val="100000"/>
              <a:buAutoNum type="arabicPeriod"/>
            </a:pPr>
            <a:r>
              <a:rPr lang="fr-FR" altLang="en-US" sz="2000" dirty="0"/>
              <a:t>Pourquoi les cartes de crédit sont-elles généralement la première méthode utilisée par les jeunes adultes pour se constituer un dossier de crédit ?</a:t>
            </a:r>
          </a:p>
          <a:p>
            <a:pPr marL="457200" indent="-457200">
              <a:lnSpc>
                <a:spcPts val="2400"/>
              </a:lnSpc>
              <a:buSzPct val="100000"/>
              <a:buAutoNum type="arabicPeriod"/>
            </a:pPr>
            <a:r>
              <a:rPr lang="fr-FR" altLang="en-US" sz="2000" dirty="0"/>
              <a:t>En quoi une carte de crédit peut constituer un danger? Comment peut-elle détruire votre cote de crédit au lieu de la renforcer ?</a:t>
            </a:r>
            <a:endParaRPr lang="en-US" altLang="en-US" sz="2000" dirty="0"/>
          </a:p>
        </p:txBody>
      </p:sp>
      <p:pic>
        <p:nvPicPr>
          <p:cNvPr id="4" name="Picture 3">
            <a:extLst>
              <a:ext uri="{FF2B5EF4-FFF2-40B4-BE49-F238E27FC236}">
                <a16:creationId xmlns:a16="http://schemas.microsoft.com/office/drawing/2014/main" id="{BB92CD18-EBF4-81FC-2F04-7E0AA7776ACF}"/>
              </a:ext>
            </a:extLst>
          </p:cNvPr>
          <p:cNvPicPr>
            <a:picLocks noChangeAspect="1"/>
          </p:cNvPicPr>
          <p:nvPr/>
        </p:nvPicPr>
        <p:blipFill>
          <a:blip r:embed="rId2"/>
          <a:stretch>
            <a:fillRect/>
          </a:stretch>
        </p:blipFill>
        <p:spPr>
          <a:xfrm>
            <a:off x="5062380" y="4755790"/>
            <a:ext cx="2633057" cy="1573092"/>
          </a:xfrm>
          <a:prstGeom prst="rect">
            <a:avLst/>
          </a:prstGeom>
        </p:spPr>
      </p:pic>
    </p:spTree>
    <p:extLst>
      <p:ext uri="{BB962C8B-B14F-4D97-AF65-F5344CB8AC3E}">
        <p14:creationId xmlns:p14="http://schemas.microsoft.com/office/powerpoint/2010/main" val="4169719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354371"/>
            <a:ext cx="8638967" cy="1325563"/>
          </a:xfrm>
        </p:spPr>
        <p:txBody>
          <a:bodyPr>
            <a:normAutofit/>
          </a:bodyPr>
          <a:lstStyle/>
          <a:p>
            <a:r>
              <a:rPr lang="fr-CA" sz="3600"/>
              <a:t>Ressources supplémentaires</a:t>
            </a:r>
          </a:p>
        </p:txBody>
      </p:sp>
      <p:sp>
        <p:nvSpPr>
          <p:cNvPr id="3" name="Content Placeholder 2">
            <a:extLst>
              <a:ext uri="{FF2B5EF4-FFF2-40B4-BE49-F238E27FC236}">
                <a16:creationId xmlns:a16="http://schemas.microsoft.com/office/drawing/2014/main" id="{D80B98A8-FD3E-0FAB-D5F1-3F74304432B9}"/>
              </a:ext>
            </a:extLst>
          </p:cNvPr>
          <p:cNvSpPr txBox="1">
            <a:spLocks/>
          </p:cNvSpPr>
          <p:nvPr/>
        </p:nvSpPr>
        <p:spPr bwMode="auto">
          <a:xfrm>
            <a:off x="468313" y="1412875"/>
            <a:ext cx="7923212" cy="86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0" indent="0">
              <a:buNone/>
            </a:pPr>
            <a:r>
              <a:rPr lang="en-US" sz="2000" b="1" dirty="0">
                <a:ea typeface="+mn-lt"/>
                <a:cs typeface="+mn-lt"/>
              </a:rPr>
              <a:t>Liens</a:t>
            </a:r>
          </a:p>
          <a:p>
            <a:pPr marL="342900" indent="-342900"/>
            <a:r>
              <a:rPr lang="en-US" sz="2000" dirty="0">
                <a:latin typeface="+mj-lt"/>
                <a:ea typeface="+mn-lt"/>
                <a:cs typeface="+mn-lt"/>
                <a:hlinkClick r:id="rId2"/>
              </a:rPr>
              <a:t>https://www.raymondchabot.com/fr/articles-et-conseils/le-credit/les-5-elements-qui-affectent-votre-cote-de-credit/</a:t>
            </a:r>
            <a:endParaRPr lang="en-US" sz="2000" dirty="0">
              <a:latin typeface="+mj-lt"/>
              <a:ea typeface="+mn-lt"/>
              <a:cs typeface="+mn-lt"/>
            </a:endParaRPr>
          </a:p>
          <a:p>
            <a:pPr marL="342900" indent="-342900"/>
            <a:r>
              <a:rPr lang="fr-FR" sz="2000" dirty="0">
                <a:latin typeface="+mj-lt"/>
                <a:hlinkClick r:id="rId3"/>
              </a:rPr>
              <a:t>Dossiers et cotes de crédit - Canada.ca</a:t>
            </a:r>
            <a:endParaRPr lang="fr-FR" sz="2000" dirty="0">
              <a:latin typeface="+mj-lt"/>
            </a:endParaRPr>
          </a:p>
          <a:p>
            <a:pPr marL="342900" indent="-342900"/>
            <a:r>
              <a:rPr lang="fr-FR" sz="2000" dirty="0">
                <a:hlinkClick r:id="rId4"/>
              </a:rPr>
              <a:t>Un bon pointage de crédit, c'est quoi? Calculer le pointage de crédit | KOHO</a:t>
            </a:r>
            <a:endParaRPr lang="fr-FR" sz="2000" dirty="0"/>
          </a:p>
          <a:p>
            <a:pPr marL="342900" indent="-342900"/>
            <a:r>
              <a:rPr lang="fr-FR" sz="2000" dirty="0">
                <a:hlinkClick r:id="rId5"/>
              </a:rPr>
              <a:t>Pointage de crédit | </a:t>
            </a:r>
            <a:r>
              <a:rPr lang="fr-FR" sz="2000" dirty="0" err="1">
                <a:hlinkClick r:id="rId5"/>
              </a:rPr>
              <a:t>TransUnion</a:t>
            </a:r>
            <a:r>
              <a:rPr lang="fr-FR" sz="2000" dirty="0">
                <a:hlinkClick r:id="rId5"/>
              </a:rPr>
              <a:t> Canada</a:t>
            </a:r>
            <a:endParaRPr lang="fr-FR" sz="2000" dirty="0">
              <a:latin typeface="+mj-lt"/>
            </a:endParaRPr>
          </a:p>
          <a:p>
            <a:pPr marL="38098" indent="0">
              <a:buNone/>
            </a:pPr>
            <a:endParaRPr lang="en-US" sz="2000" dirty="0">
              <a:ea typeface="+mn-lt"/>
              <a:cs typeface="+mn-lt"/>
            </a:endParaRPr>
          </a:p>
          <a:p>
            <a:pPr marL="0" indent="0">
              <a:buNone/>
            </a:pPr>
            <a:r>
              <a:rPr lang="en-US" sz="2000" b="1" dirty="0" err="1">
                <a:ea typeface="+mn-lt"/>
                <a:cs typeface="+mn-lt"/>
              </a:rPr>
              <a:t>Vidéos</a:t>
            </a:r>
            <a:endParaRPr lang="en-US" sz="2000" b="1" dirty="0">
              <a:ea typeface="+mn-lt"/>
              <a:cs typeface="+mn-lt"/>
            </a:endParaRPr>
          </a:p>
          <a:p>
            <a:pPr marL="342900" indent="-342900"/>
            <a:r>
              <a:rPr lang="fr-FR" sz="2000" dirty="0">
                <a:hlinkClick r:id="rId6"/>
              </a:rPr>
              <a:t>C'est quoi la cote de crédit ? | Cégep de </a:t>
            </a:r>
            <a:r>
              <a:rPr lang="fr-FR" sz="2000" dirty="0" err="1">
                <a:hlinkClick r:id="rId6"/>
              </a:rPr>
              <a:t>Rivière-du-Loop</a:t>
            </a:r>
            <a:endParaRPr lang="en-US" sz="2000" dirty="0">
              <a:ea typeface="+mn-lt"/>
              <a:cs typeface="+mn-lt"/>
            </a:endParaRPr>
          </a:p>
          <a:p>
            <a:pPr marL="342900" indent="-342900"/>
            <a:r>
              <a:rPr lang="en-US" sz="2000" dirty="0">
                <a:hlinkClick r:id="rId7"/>
              </a:rPr>
              <a:t>Suis </a:t>
            </a:r>
            <a:r>
              <a:rPr lang="en-US" sz="2000" dirty="0" err="1">
                <a:hlinkClick r:id="rId7"/>
              </a:rPr>
              <a:t>ces</a:t>
            </a:r>
            <a:r>
              <a:rPr lang="en-US" sz="2000" dirty="0">
                <a:hlinkClick r:id="rId7"/>
              </a:rPr>
              <a:t> 4 étapes pour </a:t>
            </a:r>
            <a:r>
              <a:rPr lang="en-US" sz="2000" dirty="0" err="1">
                <a:hlinkClick r:id="rId7"/>
              </a:rPr>
              <a:t>batîr</a:t>
            </a:r>
            <a:r>
              <a:rPr lang="en-US" sz="2000" dirty="0">
                <a:hlinkClick r:id="rId7"/>
              </a:rPr>
              <a:t> et augmenter ta cote de credit</a:t>
            </a:r>
            <a:endParaRPr lang="en-US" sz="2000" dirty="0"/>
          </a:p>
        </p:txBody>
      </p:sp>
    </p:spTree>
    <p:extLst>
      <p:ext uri="{BB962C8B-B14F-4D97-AF65-F5344CB8AC3E}">
        <p14:creationId xmlns:p14="http://schemas.microsoft.com/office/powerpoint/2010/main" val="297245937"/>
      </p:ext>
    </p:extLst>
  </p:cSld>
  <p:clrMapOvr>
    <a:masterClrMapping/>
  </p:clrMapOvr>
</p:sld>
</file>

<file path=ppt/theme/theme1.xml><?xml version="1.0" encoding="utf-8"?>
<a:theme xmlns:a="http://schemas.openxmlformats.org/drawingml/2006/main" name="Office Theme">
  <a:themeElements>
    <a:clrScheme name="United for Literacy">
      <a:dk1>
        <a:srgbClr val="000000"/>
      </a:dk1>
      <a:lt1>
        <a:srgbClr val="FFFFFF"/>
      </a:lt1>
      <a:dk2>
        <a:srgbClr val="093254"/>
      </a:dk2>
      <a:lt2>
        <a:srgbClr val="FFFFFF"/>
      </a:lt2>
      <a:accent1>
        <a:srgbClr val="005659"/>
      </a:accent1>
      <a:accent2>
        <a:srgbClr val="093254"/>
      </a:accent2>
      <a:accent3>
        <a:srgbClr val="3FA947"/>
      </a:accent3>
      <a:accent4>
        <a:srgbClr val="00734F"/>
      </a:accent4>
      <a:accent5>
        <a:srgbClr val="92C82E"/>
      </a:accent5>
      <a:accent6>
        <a:srgbClr val="F36C20"/>
      </a:accent6>
      <a:hlink>
        <a:srgbClr val="00BFDF"/>
      </a:hlink>
      <a:folHlink>
        <a:srgbClr val="7330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4" id="{FBC8EA80-A3DA-E54B-88C8-85CC3B551E85}" vid="{D8FACF28-C2FD-DE47-9339-3293D044943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7E63EF2496EC4A8317235C224509C7" ma:contentTypeVersion="15" ma:contentTypeDescription="Create a new document." ma:contentTypeScope="" ma:versionID="2567e716e479f0fe1fad83c07d0475b4">
  <xsd:schema xmlns:xsd="http://www.w3.org/2001/XMLSchema" xmlns:xs="http://www.w3.org/2001/XMLSchema" xmlns:p="http://schemas.microsoft.com/office/2006/metadata/properties" xmlns:ns2="f6493094-0435-4eae-a32c-76983131fc0f" xmlns:ns3="1bca0e2f-16d9-4d6a-8327-7fd70d55969c" targetNamespace="http://schemas.microsoft.com/office/2006/metadata/properties" ma:root="true" ma:fieldsID="012dbca595c35fff498512ea9a6f57f6" ns2:_="" ns3:_="">
    <xsd:import namespace="f6493094-0435-4eae-a32c-76983131fc0f"/>
    <xsd:import namespace="1bca0e2f-16d9-4d6a-8327-7fd70d55969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lcf76f155ced4ddcb4097134ff3c332f" minOccurs="0"/>
                <xsd:element ref="ns3:TaxCatchAll"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493094-0435-4eae-a32c-76983131fc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bca0e2f-16d9-4d6a-8327-7fd70d55969c"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8ae85c5a-a45e-43e1-b40a-0ff7d4a9c2a1}" ma:internalName="TaxCatchAll" ma:showField="CatchAllData" ma:web="1bca0e2f-16d9-4d6a-8327-7fd70d55969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f6493094-0435-4eae-a32c-76983131fc0f">
      <Terms xmlns="http://schemas.microsoft.com/office/infopath/2007/PartnerControls"/>
    </lcf76f155ced4ddcb4097134ff3c332f>
    <TaxCatchAll xmlns="1bca0e2f-16d9-4d6a-8327-7fd70d55969c" xsi:nil="true"/>
  </documentManagement>
</p:properties>
</file>

<file path=customXml/itemProps1.xml><?xml version="1.0" encoding="utf-8"?>
<ds:datastoreItem xmlns:ds="http://schemas.openxmlformats.org/officeDocument/2006/customXml" ds:itemID="{7B9A6A0F-66A1-464D-BA0C-1E187BC82153}">
  <ds:schemaRefs>
    <ds:schemaRef ds:uri="1bca0e2f-16d9-4d6a-8327-7fd70d55969c"/>
    <ds:schemaRef ds:uri="f6493094-0435-4eae-a32c-76983131fc0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12A6851-F7E1-42FB-812A-E3A1277D2969}">
  <ds:schemaRefs>
    <ds:schemaRef ds:uri="http://schemas.microsoft.com/office/2006/metadata/longProperties"/>
  </ds:schemaRefs>
</ds:datastoreItem>
</file>

<file path=customXml/itemProps3.xml><?xml version="1.0" encoding="utf-8"?>
<ds:datastoreItem xmlns:ds="http://schemas.openxmlformats.org/officeDocument/2006/customXml" ds:itemID="{34A581EC-43B8-4740-9F2D-8D1D7BA3A37E}">
  <ds:schemaRefs>
    <ds:schemaRef ds:uri="http://schemas.microsoft.com/sharepoint/v3/contenttype/forms"/>
  </ds:schemaRefs>
</ds:datastoreItem>
</file>

<file path=customXml/itemProps4.xml><?xml version="1.0" encoding="utf-8"?>
<ds:datastoreItem xmlns:ds="http://schemas.openxmlformats.org/officeDocument/2006/customXml" ds:itemID="{6BAB852A-0F1E-43AF-86DD-CDEB92FA258D}">
  <ds:schemaRefs>
    <ds:schemaRef ds:uri="http://schemas.openxmlformats.org/package/2006/metadata/core-properties"/>
    <ds:schemaRef ds:uri="http://schemas.microsoft.com/office/2006/metadata/properties"/>
    <ds:schemaRef ds:uri="http://purl.org/dc/dcmitype/"/>
    <ds:schemaRef ds:uri="f6493094-0435-4eae-a32c-76983131fc0f"/>
    <ds:schemaRef ds:uri="http://purl.org/dc/terms/"/>
    <ds:schemaRef ds:uri="http://www.w3.org/XML/1998/namespace"/>
    <ds:schemaRef ds:uri="http://schemas.microsoft.com/office/2006/documentManagement/types"/>
    <ds:schemaRef ds:uri="http://schemas.microsoft.com/office/infopath/2007/PartnerControls"/>
    <ds:schemaRef ds:uri="1bca0e2f-16d9-4d6a-8327-7fd70d55969c"/>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0</TotalTime>
  <Words>1133</Words>
  <Application>Microsoft Office PowerPoint</Application>
  <PresentationFormat>On-screen Show (4:3)</PresentationFormat>
  <Paragraphs>104</Paragraphs>
  <Slides>18</Slides>
  <Notes>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arial</vt:lpstr>
      <vt:lpstr>Calibri</vt:lpstr>
      <vt:lpstr>Dreaming Outloud Pro</vt:lpstr>
      <vt:lpstr>Office Theme</vt:lpstr>
      <vt:lpstr>Votre cote de crédit</vt:lpstr>
      <vt:lpstr>Remarque spéciale à l’intention du personnel enseignant</vt:lpstr>
      <vt:lpstr>Les élèves apprendront…</vt:lpstr>
      <vt:lpstr>Activité « Pensez-y bien »</vt:lpstr>
      <vt:lpstr>Vocabulaire spécialisé</vt:lpstr>
      <vt:lpstr>Qu’est-ce qu’une cote de crédit?</vt:lpstr>
      <vt:lpstr>Qu’est-ce qu’une cote de crédit?</vt:lpstr>
      <vt:lpstr>Qu’est-ce qu’une cote de crédit?</vt:lpstr>
      <vt:lpstr>Qu’est-ce qu’une cote de crédit?</vt:lpstr>
      <vt:lpstr>Qu’est-ce qu’une cote de crédit?</vt:lpstr>
      <vt:lpstr>Qu’est-ce qu’une cote de crédit?</vt:lpstr>
      <vt:lpstr>Qu’est-ce qu’une cote de crédit?</vt:lpstr>
      <vt:lpstr>Qu’est-ce qu’une cote de crédit?</vt:lpstr>
      <vt:lpstr>Bâtir sa cote de crédit</vt:lpstr>
      <vt:lpstr>Activité: demande de carte de crédit</vt:lpstr>
      <vt:lpstr>Activité: demande de carte de crédit</vt:lpstr>
      <vt:lpstr>Discussion (Fiche de récapitulation) </vt:lpstr>
      <vt:lpstr>Ressources supplémentaires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Frontier College Literacy. Learning for Life</dc:title>
  <dc:creator/>
  <cp:lastModifiedBy/>
  <cp:revision>2</cp:revision>
  <dcterms:created xsi:type="dcterms:W3CDTF">2011-06-06T13:23:04Z</dcterms:created>
  <dcterms:modified xsi:type="dcterms:W3CDTF">2023-04-03T18:06:59Z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Meredith Roberts</vt:lpwstr>
  </property>
  <property fmtid="{D5CDD505-2E9C-101B-9397-08002B2CF9AE}" pid="3" name="Order">
    <vt:lpwstr>935400.000000000</vt:lpwstr>
  </property>
  <property fmtid="{D5CDD505-2E9C-101B-9397-08002B2CF9AE}" pid="4" name="display_urn:schemas-microsoft-com:office:office#Author">
    <vt:lpwstr>Meredith Roberts</vt:lpwstr>
  </property>
  <property fmtid="{D5CDD505-2E9C-101B-9397-08002B2CF9AE}" pid="5" name="ContentTypeId">
    <vt:lpwstr>0x0101006F7E63EF2496EC4A8317235C224509C7</vt:lpwstr>
  </property>
  <property fmtid="{D5CDD505-2E9C-101B-9397-08002B2CF9AE}" pid="6" name="MediaServiceImageTags">
    <vt:lpwstr/>
  </property>
</Properties>
</file>