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 autoCompressPictures="0">
  <p:sldMasterIdLst>
    <p:sldMasterId id="2147483893" r:id="rId5"/>
  </p:sldMasterIdLst>
  <p:notesMasterIdLst>
    <p:notesMasterId r:id="rId16"/>
  </p:notesMasterIdLst>
  <p:handoutMasterIdLst>
    <p:handoutMasterId r:id="rId17"/>
  </p:handoutMasterIdLst>
  <p:sldIdLst>
    <p:sldId id="328" r:id="rId6"/>
    <p:sldId id="295" r:id="rId7"/>
    <p:sldId id="330" r:id="rId8"/>
    <p:sldId id="340" r:id="rId9"/>
    <p:sldId id="333" r:id="rId10"/>
    <p:sldId id="335" r:id="rId11"/>
    <p:sldId id="336" r:id="rId12"/>
    <p:sldId id="337" r:id="rId13"/>
    <p:sldId id="338" r:id="rId14"/>
    <p:sldId id="341" r:id="rId1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modifyVerifier cryptProviderType="rsaAES" cryptAlgorithmClass="hash" cryptAlgorithmType="typeAny" cryptAlgorithmSid="14" spinCount="100000" saltData="rQTB/an0M3QIE7eGzWBynA==" hashData="8yZKhvMzCRF/9MJHqdumwufkKPMd6eQGeA9E/6+rKFhi36wt0CtU/ZJphvViaJpG7BMSdjV8JJ5gq/wrrLyxyA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005954"/>
    <a:srgbClr val="003E38"/>
    <a:srgbClr val="CF5B13"/>
    <a:srgbClr val="B75011"/>
    <a:srgbClr val="EA7123"/>
    <a:srgbClr val="5C4A89"/>
    <a:srgbClr val="FDCE3A"/>
    <a:srgbClr val="98BF1E"/>
    <a:srgbClr val="477E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D10286-1C48-4A0D-B2A3-9299AE1EF88D}" v="79" dt="2023-04-13T16:58:48.6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40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microsoft.com/office/2018/10/relationships/authors" Target="authors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D9495D4-AEC1-44CC-876E-4AF530B2653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28FBB7-FDB5-4623-B9FE-64001DA93A4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2C2C782-B009-4CCF-A3FF-4524DEEEDA32}" type="datetimeFigureOut">
              <a:rPr lang="en-US"/>
              <a:pPr>
                <a:defRPr/>
              </a:pPr>
              <a:t>4/13/2023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2818AA-55B8-488A-84EB-BD1F8972513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BC563D-D661-43E1-B327-1C8E387430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2AC7960-17DD-4183-9673-25EA59BC59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0C0CD097-99D6-44F0-8D58-7C302EFBFAC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F35DE2AF-BB9B-47E5-91EB-E12202C4A01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A06F05BA-3762-4E31-9B07-23595465C0C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4ED3AFCF-F459-436C-9A70-562B6B0082F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0FD2C517-4B84-4DE0-BAA4-899F817A977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FECFCB27-DD45-43E5-9C69-9B5D946E57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909075F-1A24-4A34-8121-5E10FB53706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Google Shape;68;g123de75d5cf_1_0:notes">
            <a:extLst>
              <a:ext uri="{FF2B5EF4-FFF2-40B4-BE49-F238E27FC236}">
                <a16:creationId xmlns:a16="http://schemas.microsoft.com/office/drawing/2014/main" id="{0835CBF7-5E7F-BD0B-7302-811CA1D00656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9218" name="Google Shape;69;g123de75d5cf_1_0:notes">
            <a:extLst>
              <a:ext uri="{FF2B5EF4-FFF2-40B4-BE49-F238E27FC236}">
                <a16:creationId xmlns:a16="http://schemas.microsoft.com/office/drawing/2014/main" id="{C55900A1-4E4F-59CE-F17D-0E9E384C9CD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219" name="Google Shape;70;g123de75d5cf_1_0:notes">
            <a:extLst>
              <a:ext uri="{FF2B5EF4-FFF2-40B4-BE49-F238E27FC236}">
                <a16:creationId xmlns:a16="http://schemas.microsoft.com/office/drawing/2014/main" id="{1B045251-86F1-F0F7-BDC6-6898FABFA3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fld id="{940FCD35-C85C-3A4F-9419-AFE4A9A31073}" type="slidenum">
              <a:rPr lang="en-US" altLang="en-US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981115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251406" y="365129"/>
            <a:ext cx="8638967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251406" y="1825625"/>
            <a:ext cx="8638967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3047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057297" lvl="5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180" lvl="6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064" lvl="7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5946" lvl="8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Google Shape;13;p2">
            <a:extLst>
              <a:ext uri="{FF2B5EF4-FFF2-40B4-BE49-F238E27FC236}">
                <a16:creationId xmlns:a16="http://schemas.microsoft.com/office/drawing/2014/main" id="{6C99DF3A-4F53-FFA9-BE93-EAC502B58377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Google Shape;14;p2">
            <a:extLst>
              <a:ext uri="{FF2B5EF4-FFF2-40B4-BE49-F238E27FC236}">
                <a16:creationId xmlns:a16="http://schemas.microsoft.com/office/drawing/2014/main" id="{47B1C58C-862F-15AD-A271-4B3EB25C0E83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Google Shape;15;p2">
            <a:extLst>
              <a:ext uri="{FF2B5EF4-FFF2-40B4-BE49-F238E27FC236}">
                <a16:creationId xmlns:a16="http://schemas.microsoft.com/office/drawing/2014/main" id="{DC375EF9-C07F-91AF-D3B1-144A0535DF8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13DFA-96B8-4B46-BF7D-A03F389B0C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400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8;p3">
            <a:extLst>
              <a:ext uri="{FF2B5EF4-FFF2-40B4-BE49-F238E27FC236}">
                <a16:creationId xmlns:a16="http://schemas.microsoft.com/office/drawing/2014/main" id="{0ADB823D-2BA8-AB98-9D60-5DBC0B55264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2" r="1755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oogle Shape;21;p3">
            <a:extLst>
              <a:ext uri="{FF2B5EF4-FFF2-40B4-BE49-F238E27FC236}">
                <a16:creationId xmlns:a16="http://schemas.microsoft.com/office/drawing/2014/main" id="{09D53A39-EB8F-CEC2-9137-DB01BE3BD89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5611813"/>
            <a:ext cx="26003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251405" y="1122363"/>
            <a:ext cx="8593914" cy="23876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4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251405" y="3724349"/>
            <a:ext cx="8593914" cy="153345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54E697-6D80-4421-D827-44CBDDCECA2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933440" y="5999219"/>
            <a:ext cx="2911879" cy="32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696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oogle Shape;10;p2">
            <a:extLst>
              <a:ext uri="{FF2B5EF4-FFF2-40B4-BE49-F238E27FC236}">
                <a16:creationId xmlns:a16="http://schemas.microsoft.com/office/drawing/2014/main" id="{05050A78-BCC0-962B-9F54-BC5A7503ACF5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5625"/>
            <a:ext cx="9144000" cy="503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Google Shape;11;p2">
            <a:extLst>
              <a:ext uri="{FF2B5EF4-FFF2-40B4-BE49-F238E27FC236}">
                <a16:creationId xmlns:a16="http://schemas.microsoft.com/office/drawing/2014/main" id="{6EFB601F-E4D3-4F95-67AA-C1DDE5009E1E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250825" y="365125"/>
            <a:ext cx="86391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028" name="Google Shape;12;p2">
            <a:extLst>
              <a:ext uri="{FF2B5EF4-FFF2-40B4-BE49-F238E27FC236}">
                <a16:creationId xmlns:a16="http://schemas.microsoft.com/office/drawing/2014/main" id="{5BE0B752-3506-0846-0CD5-07806A66CA3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250825" y="1825625"/>
            <a:ext cx="863917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3" name="Google Shape;13;p2">
            <a:extLst>
              <a:ext uri="{FF2B5EF4-FFF2-40B4-BE49-F238E27FC236}">
                <a16:creationId xmlns:a16="http://schemas.microsoft.com/office/drawing/2014/main" id="{8AD8C511-E917-E5C9-AB84-8257300C47FD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3927475" y="6356350"/>
            <a:ext cx="12858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" name="Google Shape;14;p2">
            <a:extLst>
              <a:ext uri="{FF2B5EF4-FFF2-40B4-BE49-F238E27FC236}">
                <a16:creationId xmlns:a16="http://schemas.microsoft.com/office/drawing/2014/main" id="{48B2B30E-2E04-0A9C-948B-20BCC3DF94D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6286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2">
            <a:extLst>
              <a:ext uri="{FF2B5EF4-FFF2-40B4-BE49-F238E27FC236}">
                <a16:creationId xmlns:a16="http://schemas.microsoft.com/office/drawing/2014/main" id="{DEDCBDAF-3D0C-0D23-44F1-8EB95B542AF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432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750" b="0" i="0" u="none" strike="noStrike" kern="0" cap="none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A285CD37-B78A-0540-8384-2A7FB6DF0F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2" name="Google Shape;16;p2">
            <a:extLst>
              <a:ext uri="{FF2B5EF4-FFF2-40B4-BE49-F238E27FC236}">
                <a16:creationId xmlns:a16="http://schemas.microsoft.com/office/drawing/2014/main" id="{C0A6DCD9-8F9B-FA96-BBB0-04657622B51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397625"/>
            <a:ext cx="339725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5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mallbusinessact.com/blog/politique-de-prix/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5peeHNgufPc" TargetMode="External"/><Relationship Id="rId7" Type="http://schemas.openxmlformats.org/officeDocument/2006/relationships/hyperlink" Target="https://www.pricefx.com/fr/learning-center/discount-pricing-strategy-explained-examples-pros-cons-tips/#:~:text=La%20tarification%20au%20rabais%20est,augmenter%20le%20volume%20des%20ventes." TargetMode="External"/><Relationship Id="rId2" Type="http://schemas.openxmlformats.org/officeDocument/2006/relationships/hyperlink" Target="https://www.youtube.com/watch?v=EaRMxmzOot0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O8oQd2MljnA" TargetMode="External"/><Relationship Id="rId5" Type="http://schemas.openxmlformats.org/officeDocument/2006/relationships/hyperlink" Target="https://www.hrimag.com/Le-forfait-une-strategie-de-vente" TargetMode="External"/><Relationship Id="rId4" Type="http://schemas.openxmlformats.org/officeDocument/2006/relationships/hyperlink" Target="https://www.youtube.com/shorts/Hj2_cMhxc8Y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aniloduchesnes.com/blog/strategie-de-prix/" TargetMode="External"/><Relationship Id="rId2" Type="http://schemas.openxmlformats.org/officeDocument/2006/relationships/hyperlink" Target="https://hotmart.com/fr/blog/augmentez-la-valeur-de-vos-ventes-avec-les-forfaits-doffres-personnalises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paystone.com/fr/blogue/discount-strategies-to-maximize-profits" TargetMode="External"/><Relationship Id="rId4" Type="http://schemas.openxmlformats.org/officeDocument/2006/relationships/hyperlink" Target="https://www.ontario.ca/fr/document/guide-de-demarrage-dune-entreprise-daliments-et-de-boissons-en-ontario/etablissement-prix-votre-produi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Google Shape;72;g123de75d5cf_1_0">
            <a:extLst>
              <a:ext uri="{FF2B5EF4-FFF2-40B4-BE49-F238E27FC236}">
                <a16:creationId xmlns:a16="http://schemas.microsoft.com/office/drawing/2014/main" id="{15200245-58C1-E057-7F9B-29621FC573C6}"/>
              </a:ext>
            </a:extLst>
          </p:cNvPr>
          <p:cNvSpPr txBox="1">
            <a:spLocks noGrp="1" noChangeArrowheads="1"/>
          </p:cNvSpPr>
          <p:nvPr>
            <p:ph type="ctrTitle"/>
          </p:nvPr>
        </p:nvSpPr>
        <p:spPr>
          <a:xfrm>
            <a:off x="250825" y="1698625"/>
            <a:ext cx="8594725" cy="1790700"/>
          </a:xfrm>
        </p:spPr>
        <p:txBody>
          <a:bodyPr lIns="68569" tIns="34275" rIns="68569" bIns="34275">
            <a:norm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FFFFFF"/>
              </a:buClr>
            </a:pPr>
            <a:r>
              <a:rPr lang="fr-CA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Dépensez sagement! Stratégies d’établissement des prix</a:t>
            </a:r>
            <a:endParaRPr lang="en-US" altLang="en-US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194" name="Google Shape;73;g123de75d5cf_1_0">
            <a:extLst>
              <a:ext uri="{FF2B5EF4-FFF2-40B4-BE49-F238E27FC236}">
                <a16:creationId xmlns:a16="http://schemas.microsoft.com/office/drawing/2014/main" id="{9CC9F96B-0ACC-91DC-98A9-B36E9BA7D5BF}"/>
              </a:ext>
            </a:extLst>
          </p:cNvPr>
          <p:cNvSpPr txBox="1">
            <a:spLocks noGrp="1" noChangeArrowheads="1"/>
          </p:cNvSpPr>
          <p:nvPr>
            <p:ph type="subTitle" idx="1"/>
          </p:nvPr>
        </p:nvSpPr>
        <p:spPr>
          <a:xfrm>
            <a:off x="250825" y="3651250"/>
            <a:ext cx="8594725" cy="1149350"/>
          </a:xfrm>
        </p:spPr>
        <p:txBody>
          <a:bodyPr lIns="68569" tIns="34275" rIns="68569" bIns="34275">
            <a:normAutofit/>
          </a:bodyPr>
          <a:lstStyle/>
          <a:p>
            <a:pPr eaLnBrk="1" hangingPunct="1">
              <a:spcAft>
                <a:spcPct val="0"/>
              </a:spcAft>
              <a:buClr>
                <a:srgbClr val="FFFFFF"/>
              </a:buClr>
            </a:pPr>
            <a:r>
              <a:rPr lang="en-US" altLang="en-US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À </a:t>
            </a:r>
            <a:r>
              <a:rPr lang="en-US" altLang="en-US" sz="2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partir</a:t>
            </a:r>
            <a:r>
              <a:rPr lang="en-US" altLang="en-US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de la 11</a:t>
            </a:r>
            <a:r>
              <a:rPr lang="en-US" altLang="en-US" sz="2000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</a:t>
            </a:r>
            <a:r>
              <a:rPr lang="en-US" altLang="en-US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année</a:t>
            </a:r>
            <a:endParaRPr lang="en-US" altLang="en-US" sz="24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4823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>
            <a:noAutofit/>
          </a:bodyPr>
          <a:lstStyle/>
          <a:p>
            <a:pPr eaLnBrk="1" hangingPunct="1"/>
            <a:r>
              <a:rPr lang="fr-CA" sz="3600">
                <a:solidFill>
                  <a:schemeClr val="bg2"/>
                </a:solidFill>
                <a:ea typeface="MS PGothic"/>
              </a:rPr>
              <a:t>Remarque spéciale à l’intention du personnel enseignant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AB090C-D7A0-1742-86F3-6D341B66CC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439" y="1630682"/>
            <a:ext cx="5761122" cy="477304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1131888"/>
            <a:ext cx="8639175" cy="728443"/>
          </a:xfrm>
        </p:spPr>
        <p:txBody>
          <a:bodyPr lIns="68569" tIns="34275" rIns="68569" bIns="34275">
            <a:norm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fr-CA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élèves apprendront</a:t>
            </a: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828799"/>
            <a:ext cx="8639175" cy="4253501"/>
          </a:xfrm>
        </p:spPr>
        <p:txBody>
          <a:bodyPr lIns="68569" tIns="34275" rIns="68569" bIns="34275"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fr-CA" sz="1800" b="1" dirty="0"/>
              <a:t>À identifier les stratégies et politiques des prix utilisées pour promouvoir la vente de produits tels que: </a:t>
            </a:r>
            <a:endParaRPr lang="en-US" sz="1800" b="1" kern="0" dirty="0">
              <a:ea typeface="MS PGothic"/>
              <a:cs typeface="Arial"/>
            </a:endParaRPr>
          </a:p>
          <a:p>
            <a:pPr eaLnBrk="1" hangingPunct="1">
              <a:lnSpc>
                <a:spcPts val="2400"/>
              </a:lnSpc>
              <a:buFont typeface="Wingdings" panose="05000000000000000000" pitchFamily="2" charset="2"/>
              <a:buChar char="ü"/>
            </a:pPr>
            <a:r>
              <a:rPr lang="fr-CA" sz="1800" kern="0" dirty="0">
                <a:ea typeface="MS PGothic"/>
                <a:cs typeface="Arial"/>
              </a:rPr>
              <a:t>Stratégie de l’écrémage</a:t>
            </a:r>
          </a:p>
          <a:p>
            <a:pPr eaLnBrk="1" hangingPunct="1">
              <a:lnSpc>
                <a:spcPts val="2400"/>
              </a:lnSpc>
              <a:buFont typeface="Wingdings" panose="05000000000000000000" pitchFamily="2" charset="2"/>
              <a:buChar char="ü"/>
            </a:pPr>
            <a:r>
              <a:rPr lang="en-US" sz="1800" kern="0" dirty="0">
                <a:ea typeface="MS PGothic"/>
                <a:cs typeface="Arial"/>
              </a:rPr>
              <a:t>Prix de </a:t>
            </a:r>
            <a:r>
              <a:rPr lang="fr-CA" sz="1800" kern="0" dirty="0">
                <a:ea typeface="MS PGothic"/>
                <a:cs typeface="Arial"/>
              </a:rPr>
              <a:t>pénétration</a:t>
            </a:r>
            <a:endParaRPr lang="fr-CA" sz="1800" dirty="0">
              <a:ea typeface="MS PGothic"/>
            </a:endParaRPr>
          </a:p>
          <a:p>
            <a:pPr eaLnBrk="1" hangingPunct="1">
              <a:lnSpc>
                <a:spcPts val="2400"/>
              </a:lnSpc>
              <a:buFont typeface="Wingdings" panose="05000000000000000000" pitchFamily="2" charset="2"/>
              <a:buChar char="ü"/>
            </a:pPr>
            <a:r>
              <a:rPr lang="en-US" sz="1800" kern="0" dirty="0">
                <a:ea typeface="MS PGothic"/>
                <a:cs typeface="Arial"/>
              </a:rPr>
              <a:t>Prix </a:t>
            </a:r>
            <a:r>
              <a:rPr lang="fr-CA" sz="1800" kern="0" dirty="0">
                <a:ea typeface="MS PGothic"/>
                <a:cs typeface="Arial"/>
              </a:rPr>
              <a:t>d’appel</a:t>
            </a:r>
          </a:p>
          <a:p>
            <a:pPr eaLnBrk="1" hangingPunct="1">
              <a:lnSpc>
                <a:spcPts val="2400"/>
              </a:lnSpc>
              <a:buFont typeface="Wingdings" panose="05000000000000000000" pitchFamily="2" charset="2"/>
              <a:buChar char="ü"/>
            </a:pPr>
            <a:r>
              <a:rPr lang="en-US" sz="1800" kern="0" dirty="0">
                <a:ea typeface="MS PGothic"/>
                <a:cs typeface="Arial"/>
              </a:rPr>
              <a:t>Formats </a:t>
            </a:r>
            <a:r>
              <a:rPr lang="en-US" sz="1800" kern="0" dirty="0" err="1">
                <a:ea typeface="MS PGothic"/>
                <a:cs typeface="Arial"/>
              </a:rPr>
              <a:t>géants</a:t>
            </a:r>
            <a:endParaRPr lang="en-US" sz="1800" kern="0" dirty="0">
              <a:ea typeface="MS PGothic"/>
              <a:cs typeface="Arial"/>
            </a:endParaRPr>
          </a:p>
          <a:p>
            <a:pPr>
              <a:lnSpc>
                <a:spcPts val="2400"/>
              </a:lnSpc>
              <a:buFont typeface="Wingdings" panose="05000000000000000000" pitchFamily="2" charset="2"/>
              <a:buChar char="ü"/>
            </a:pPr>
            <a:r>
              <a:rPr lang="fr-FR" sz="1800" dirty="0"/>
              <a:t>Forfaits</a:t>
            </a:r>
          </a:p>
          <a:p>
            <a:pPr>
              <a:lnSpc>
                <a:spcPts val="2400"/>
              </a:lnSpc>
              <a:buFont typeface="Wingdings" panose="05000000000000000000" pitchFamily="2" charset="2"/>
              <a:buChar char="ü"/>
            </a:pPr>
            <a:r>
              <a:rPr lang="en-US" sz="1800" kern="0" dirty="0">
                <a:ea typeface="MS PGothic"/>
                <a:cs typeface="Arial"/>
              </a:rPr>
              <a:t>Prix </a:t>
            </a:r>
            <a:r>
              <a:rPr lang="fr-CA" sz="1800" kern="0" dirty="0">
                <a:ea typeface="MS PGothic"/>
                <a:cs typeface="Arial"/>
              </a:rPr>
              <a:t>réduit</a:t>
            </a:r>
          </a:p>
          <a:p>
            <a:pPr eaLnBrk="1" hangingPunct="1">
              <a:lnSpc>
                <a:spcPts val="2400"/>
              </a:lnSpc>
              <a:buFont typeface="Wingdings" panose="05000000000000000000" pitchFamily="2" charset="2"/>
              <a:buChar char="ü"/>
            </a:pPr>
            <a:r>
              <a:rPr lang="en-US" sz="1800" kern="0" dirty="0" err="1">
                <a:ea typeface="MS PGothic"/>
                <a:cs typeface="Arial"/>
              </a:rPr>
              <a:t>Rabais</a:t>
            </a:r>
            <a:r>
              <a:rPr lang="en-US" sz="1800" kern="0" dirty="0">
                <a:ea typeface="MS PGothic"/>
                <a:cs typeface="Arial"/>
              </a:rPr>
              <a:t> de </a:t>
            </a:r>
            <a:r>
              <a:rPr lang="en-US" sz="1800" kern="0" dirty="0" err="1">
                <a:ea typeface="MS PGothic"/>
                <a:cs typeface="Arial"/>
              </a:rPr>
              <a:t>quantité</a:t>
            </a:r>
            <a:endParaRPr lang="en-US" sz="1800" kern="0" dirty="0">
              <a:ea typeface="MS PGothic"/>
              <a:cs typeface="Arial"/>
            </a:endParaRPr>
          </a:p>
          <a:p>
            <a:pPr eaLnBrk="1" hangingPunct="1">
              <a:lnSpc>
                <a:spcPts val="2400"/>
              </a:lnSpc>
              <a:buFont typeface="Wingdings" panose="05000000000000000000" pitchFamily="2" charset="2"/>
              <a:buChar char="ü"/>
            </a:pPr>
            <a:r>
              <a:rPr lang="en-US" sz="1800" kern="0" dirty="0">
                <a:ea typeface="MS PGothic"/>
                <a:cs typeface="Arial"/>
              </a:rPr>
              <a:t>Prix </a:t>
            </a:r>
            <a:r>
              <a:rPr lang="fr-CA" sz="1800" kern="0" dirty="0">
                <a:ea typeface="MS PGothic"/>
                <a:cs typeface="Arial"/>
              </a:rPr>
              <a:t>d’ancrage</a:t>
            </a: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252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01638-0783-A331-6F4C-81A227FF2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796643"/>
            <a:ext cx="8638967" cy="1325563"/>
          </a:xfrm>
        </p:spPr>
        <p:txBody>
          <a:bodyPr/>
          <a:lstStyle/>
          <a:p>
            <a:r>
              <a:rPr lang="fr-CA" sz="4000" dirty="0"/>
              <a:t>Introduction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F5B188-BB7B-4E95-C34C-2DF5D170EB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2342507"/>
            <a:ext cx="8638967" cy="3834455"/>
          </a:xfrm>
        </p:spPr>
        <p:txBody>
          <a:bodyPr/>
          <a:lstStyle/>
          <a:p>
            <a:pPr marL="38098" indent="0">
              <a:buNone/>
            </a:pPr>
            <a:r>
              <a:rPr lang="fr-FR" sz="2000" dirty="0">
                <a:solidFill>
                  <a:schemeClr val="tx1"/>
                </a:solidFill>
              </a:rPr>
              <a:t>Voici un article d'introduction à certaines stratégies de tarification utilisées par les entreprises pour maximiser leurs profits :</a:t>
            </a:r>
          </a:p>
          <a:p>
            <a:pPr marL="38098" indent="0">
              <a:buNone/>
            </a:pPr>
            <a:endParaRPr lang="en-CA" sz="2000" dirty="0">
              <a:solidFill>
                <a:schemeClr val="tx1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38098" indent="0">
              <a:buNone/>
            </a:pPr>
            <a:r>
              <a:rPr lang="en-CA" sz="2000" dirty="0">
                <a:solidFill>
                  <a:srgbClr val="00BFD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https://www.smallbusinessact.com/blog/politique-de-prix/</a:t>
            </a:r>
            <a:endParaRPr lang="en-CA" sz="2000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26824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65129"/>
            <a:ext cx="8638967" cy="1132595"/>
          </a:xfrm>
        </p:spPr>
        <p:txBody>
          <a:bodyPr>
            <a:normAutofit/>
          </a:bodyPr>
          <a:lstStyle/>
          <a:p>
            <a:r>
              <a:rPr lang="fr-MA" sz="3600" dirty="0"/>
              <a:t>Activité « pensez-y bien »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511131"/>
            <a:ext cx="6210042" cy="5346870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SzTx/>
              <a:buNone/>
              <a:defRPr b="1"/>
            </a:pPr>
            <a:r>
              <a:rPr lang="en-US" sz="2000" dirty="0" err="1"/>
              <a:t>Penser-partager-présenter</a:t>
            </a:r>
            <a:endParaRPr lang="en-US" sz="2000" b="1" dirty="0"/>
          </a:p>
          <a:p>
            <a:pPr marL="342265" indent="-304165">
              <a:lnSpc>
                <a:spcPts val="2400"/>
              </a:lnSpc>
              <a:buSzTx/>
              <a:buFont typeface="Courier New" panose="02070309020205020404" pitchFamily="49" charset="0"/>
              <a:buChar char="o"/>
            </a:pPr>
            <a:endParaRPr lang="en-US" sz="2000" dirty="0"/>
          </a:p>
          <a:p>
            <a:pPr marL="342265" indent="-304165">
              <a:lnSpc>
                <a:spcPts val="2400"/>
              </a:lnSpc>
              <a:buSzTx/>
            </a:pPr>
            <a:r>
              <a:rPr lang="fr-CA" sz="2000" dirty="0"/>
              <a:t>Quelles sont les choses que vous devez considérer avant d'acheter un produit ou un service</a:t>
            </a:r>
            <a:r>
              <a:rPr lang="en-US" sz="2000" dirty="0"/>
              <a:t>?</a:t>
            </a:r>
          </a:p>
          <a:p>
            <a:pPr marL="342265" indent="-304165">
              <a:lnSpc>
                <a:spcPts val="2400"/>
              </a:lnSpc>
              <a:buSzTx/>
              <a:buNone/>
            </a:pPr>
            <a:endParaRPr lang="en-US" sz="2000" dirty="0"/>
          </a:p>
          <a:p>
            <a:pPr marL="342265" indent="-304165">
              <a:lnSpc>
                <a:spcPts val="2400"/>
              </a:lnSpc>
              <a:buSzTx/>
            </a:pPr>
            <a:r>
              <a:rPr lang="fr-CA" sz="2000" dirty="0"/>
              <a:t>S’il y a deux magasins qui vendent le même produit, pourquoi choisiriez-vous un magasin plutôt qu'un autre</a:t>
            </a:r>
            <a:r>
              <a:rPr lang="en-US" sz="2000" dirty="0"/>
              <a:t>?</a:t>
            </a:r>
          </a:p>
          <a:p>
            <a:pPr marL="342265" indent="-304165">
              <a:lnSpc>
                <a:spcPts val="2400"/>
              </a:lnSpc>
              <a:buSzTx/>
            </a:pPr>
            <a:endParaRPr lang="en-US" sz="2000" dirty="0"/>
          </a:p>
          <a:p>
            <a:pPr marL="342265" indent="-304165">
              <a:lnSpc>
                <a:spcPts val="2400"/>
              </a:lnSpc>
              <a:buSzTx/>
            </a:pPr>
            <a:r>
              <a:rPr lang="fr-CA" sz="2000" dirty="0"/>
              <a:t>Quelles stratégies une entreprise utilise-t-elle pour vous encourager à acheter </a:t>
            </a:r>
            <a:r>
              <a:rPr lang="en-US" sz="2000" dirty="0" err="1"/>
              <a:t>dans</a:t>
            </a:r>
            <a:r>
              <a:rPr lang="en-US" sz="2000" dirty="0"/>
              <a:t> son </a:t>
            </a:r>
            <a:r>
              <a:rPr lang="en-US" sz="2000" dirty="0" err="1"/>
              <a:t>magasin</a:t>
            </a:r>
            <a:r>
              <a:rPr lang="en-US" sz="2000" dirty="0"/>
              <a:t>?</a:t>
            </a:r>
          </a:p>
          <a:p>
            <a:pPr marL="0" indent="0">
              <a:lnSpc>
                <a:spcPts val="2500"/>
              </a:lnSpc>
              <a:buNone/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" name="Content Placeholder 4" descr="Content Placeholder 4">
            <a:extLst>
              <a:ext uri="{FF2B5EF4-FFF2-40B4-BE49-F238E27FC236}">
                <a16:creationId xmlns:a16="http://schemas.microsoft.com/office/drawing/2014/main" id="{32357D38-568B-A514-1B44-EEA4F39D43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448" y="3234913"/>
            <a:ext cx="1880961" cy="211195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06149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54371"/>
            <a:ext cx="8638967" cy="1096057"/>
          </a:xfrm>
        </p:spPr>
        <p:txBody>
          <a:bodyPr>
            <a:normAutofit/>
          </a:bodyPr>
          <a:lstStyle/>
          <a:p>
            <a:r>
              <a:rPr lang="en-CA" sz="4000" dirty="0" err="1"/>
              <a:t>Partie</a:t>
            </a:r>
            <a:r>
              <a:rPr lang="en-CA" sz="4000" dirty="0"/>
              <a:t> 1: </a:t>
            </a:r>
            <a:r>
              <a:rPr lang="en-CA" sz="4000" dirty="0" err="1"/>
              <a:t>Activité</a:t>
            </a:r>
            <a:r>
              <a:rPr lang="en-CA" sz="4000" dirty="0"/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469204"/>
            <a:ext cx="8638967" cy="4707759"/>
          </a:xfrm>
        </p:spPr>
        <p:txBody>
          <a:bodyPr/>
          <a:lstStyle/>
          <a:p>
            <a:pPr marL="37465" indent="0" eaLnBrk="1" hangingPunct="1">
              <a:lnSpc>
                <a:spcPts val="2600"/>
              </a:lnSpc>
              <a:buNone/>
            </a:pPr>
            <a:r>
              <a:rPr lang="fr-CA" sz="2000" dirty="0">
                <a:ea typeface="MS PGothic"/>
                <a:sym typeface="Wingdings" panose="05000000000000000000" pitchFamily="2" charset="2"/>
              </a:rPr>
              <a:t>Renseignez-vous sur une politique de prix et transmettez-la à la classe:</a:t>
            </a:r>
            <a:br>
              <a:rPr lang="en-US" sz="2000" kern="0" dirty="0">
                <a:ea typeface="MS PGothic"/>
                <a:cs typeface="Arial"/>
                <a:sym typeface="Wingdings" panose="05000000000000000000" pitchFamily="2" charset="2"/>
              </a:rPr>
            </a:br>
            <a:endParaRPr lang="en-US" dirty="0"/>
          </a:p>
          <a:p>
            <a:pPr marL="857250" lvl="1" indent="-457200">
              <a:lnSpc>
                <a:spcPts val="2600"/>
              </a:lnSpc>
              <a:buSzPct val="100000"/>
              <a:buFont typeface="+mj-lt"/>
              <a:buAutoNum type="arabicPeriod"/>
            </a:pPr>
            <a:r>
              <a:rPr lang="fr-CA" sz="2000" dirty="0"/>
              <a:t>Choisissez une politique ou une stratégie de prix</a:t>
            </a:r>
            <a:r>
              <a:rPr lang="en-US" sz="2000" dirty="0">
                <a:ea typeface="MS PGothic"/>
                <a:sym typeface="Wingdings" panose="05000000000000000000" pitchFamily="2" charset="2"/>
              </a:rPr>
              <a:t>.</a:t>
            </a:r>
            <a:endParaRPr lang="en-US" sz="2000" kern="0" dirty="0">
              <a:ea typeface="MS PGothic"/>
              <a:cs typeface="Arial"/>
            </a:endParaRPr>
          </a:p>
          <a:p>
            <a:pPr marL="857250" lvl="1" indent="-457200">
              <a:lnSpc>
                <a:spcPts val="2600"/>
              </a:lnSpc>
              <a:buSzPct val="100000"/>
              <a:buFont typeface="+mj-lt"/>
              <a:buAutoNum type="arabicPeriod"/>
            </a:pPr>
            <a:r>
              <a:rPr lang="fr-CA" sz="2000" dirty="0"/>
              <a:t>Utilisez la feuille de calcul pour recueillir des idées et des notes sur la stratégie à partir des diapositives PowerPoint</a:t>
            </a:r>
            <a:r>
              <a:rPr lang="en-US" sz="2000" kern="0" dirty="0">
                <a:ea typeface="MS PGothic"/>
                <a:cs typeface="Arial"/>
                <a:sym typeface="Wingdings" panose="05000000000000000000" pitchFamily="2" charset="2"/>
              </a:rPr>
              <a:t>.</a:t>
            </a:r>
            <a:endParaRPr lang="en-US" sz="2000" kern="0" dirty="0">
              <a:ea typeface="MS PGothic"/>
              <a:cs typeface="Arial"/>
            </a:endParaRPr>
          </a:p>
          <a:p>
            <a:pPr marL="857250" lvl="1" indent="-457200">
              <a:lnSpc>
                <a:spcPts val="2600"/>
              </a:lnSpc>
              <a:buSzPct val="100000"/>
              <a:buFont typeface="+mj-lt"/>
              <a:buAutoNum type="arabicPeriod"/>
            </a:pPr>
            <a:r>
              <a:rPr lang="fr-CA" sz="2000" dirty="0"/>
              <a:t>Regardez la vidéo sur la politique de prix </a:t>
            </a:r>
            <a:r>
              <a:rPr lang="fr-CA" sz="2000" dirty="0">
                <a:sym typeface="Wingdings" panose="05000000000000000000" pitchFamily="2" charset="2"/>
              </a:rPr>
              <a:t>que vous avez choisie et créez une présentation</a:t>
            </a:r>
            <a:r>
              <a:rPr lang="en-US" sz="2000" dirty="0">
                <a:sym typeface="Wingdings" panose="05000000000000000000" pitchFamily="2" charset="2"/>
              </a:rPr>
              <a:t> de 1 à 3 </a:t>
            </a:r>
            <a:r>
              <a:rPr lang="en-US" sz="2000" dirty="0" err="1">
                <a:sym typeface="Wingdings" panose="05000000000000000000" pitchFamily="2" charset="2"/>
              </a:rPr>
              <a:t>diapos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fr-CA" sz="2000" dirty="0"/>
              <a:t>à l'aide du modèle de diapositive.</a:t>
            </a:r>
            <a:endParaRPr lang="en-US" sz="2000" kern="0" dirty="0">
              <a:ea typeface="MS PGothic"/>
              <a:cs typeface="Arial"/>
            </a:endParaRPr>
          </a:p>
          <a:p>
            <a:pPr marL="857250" lvl="1" indent="-457200" eaLnBrk="1" hangingPunct="1">
              <a:lnSpc>
                <a:spcPts val="2600"/>
              </a:lnSpc>
              <a:buSzPct val="100000"/>
              <a:buFont typeface="+mj-lt"/>
              <a:buAutoNum type="arabicPeriod"/>
            </a:pPr>
            <a:r>
              <a:rPr lang="fr-CA" sz="2000" kern="0" dirty="0">
                <a:ea typeface="MS PGothic"/>
                <a:cs typeface="Arial"/>
                <a:sym typeface="Wingdings" panose="05000000000000000000" pitchFamily="2" charset="2"/>
              </a:rPr>
              <a:t>Dans une présentation de 1 à 3 minutes, expliquez la stratégie au reste de la classe ou en petits groupes</a:t>
            </a:r>
            <a:r>
              <a:rPr lang="fr-CA" sz="2000" dirty="0">
                <a:ea typeface="MS PGothic"/>
                <a:sym typeface="Wingdings" panose="05000000000000000000" pitchFamily="2" charset="2"/>
              </a:rPr>
              <a:t>.</a:t>
            </a:r>
            <a:r>
              <a:rPr lang="fr-CA" sz="2000" kern="0" dirty="0">
                <a:ea typeface="MS PGothic"/>
                <a:cs typeface="Arial"/>
                <a:sym typeface="Wingdings" panose="05000000000000000000" pitchFamily="2" charset="2"/>
              </a:rPr>
              <a:t> </a:t>
            </a:r>
            <a:r>
              <a:rPr lang="fr-CA" sz="2000" dirty="0">
                <a:ea typeface="MS PGothic"/>
                <a:sym typeface="Wingdings" panose="05000000000000000000" pitchFamily="2" charset="2"/>
              </a:rPr>
              <a:t>Vous pouvez utiliser </a:t>
            </a:r>
            <a:r>
              <a:rPr lang="en-US" sz="2000" dirty="0">
                <a:ea typeface="MS PGothic"/>
                <a:sym typeface="Wingdings" panose="05000000000000000000" pitchFamily="2" charset="2"/>
              </a:rPr>
              <a:t>les </a:t>
            </a:r>
            <a:r>
              <a:rPr lang="fr-CA" sz="2000" dirty="0">
                <a:ea typeface="MS PGothic"/>
                <a:sym typeface="Wingdings" panose="05000000000000000000" pitchFamily="2" charset="2"/>
              </a:rPr>
              <a:t>diapos fournies</a:t>
            </a:r>
            <a:r>
              <a:rPr lang="en-US" sz="2000" dirty="0">
                <a:ea typeface="MS PGothic"/>
                <a:sym typeface="Wingdings" panose="05000000000000000000" pitchFamily="2" charset="2"/>
              </a:rPr>
              <a:t>, la fiche de travail </a:t>
            </a:r>
            <a:r>
              <a:rPr lang="fr-CA" sz="2000" dirty="0">
                <a:ea typeface="MS PGothic"/>
                <a:sym typeface="Wingdings" panose="05000000000000000000" pitchFamily="2" charset="2"/>
              </a:rPr>
              <a:t>ou une affiche</a:t>
            </a:r>
            <a:r>
              <a:rPr lang="en-US" sz="2000" dirty="0">
                <a:ea typeface="MS PGothic"/>
                <a:sym typeface="Wingdings" panose="05000000000000000000" pitchFamily="2" charset="2"/>
              </a:rPr>
              <a:t>, </a:t>
            </a:r>
            <a:r>
              <a:rPr lang="fr-CA" sz="2000" dirty="0">
                <a:ea typeface="MS PGothic"/>
                <a:sym typeface="Wingdings" panose="05000000000000000000" pitchFamily="2" charset="2"/>
              </a:rPr>
              <a:t>ou si vous préférez, le modèle de diapo inclus</a:t>
            </a:r>
            <a:r>
              <a:rPr lang="fr-CA" sz="2000" kern="0" dirty="0">
                <a:ea typeface="MS PGothic"/>
                <a:cs typeface="Arial"/>
                <a:sym typeface="Wingdings" panose="05000000000000000000" pitchFamily="2" charset="2"/>
              </a:rPr>
              <a:t>.</a:t>
            </a:r>
            <a:endParaRPr lang="fr-CA" sz="2000" kern="0" dirty="0">
              <a:ea typeface="MS PGothic"/>
              <a:cs typeface="Arial"/>
            </a:endParaRPr>
          </a:p>
          <a:p>
            <a:pPr marL="37465" indent="0">
              <a:lnSpc>
                <a:spcPts val="2400"/>
              </a:lnSpc>
              <a:buNone/>
            </a:pPr>
            <a:endParaRPr lang="en-US" dirty="0"/>
          </a:p>
          <a:p>
            <a:pPr marL="37465" indent="0">
              <a:lnSpc>
                <a:spcPts val="2400"/>
              </a:lnSpc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99349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5" y="681037"/>
            <a:ext cx="8638967" cy="922635"/>
          </a:xfrm>
        </p:spPr>
        <p:txBody>
          <a:bodyPr>
            <a:normAutofit/>
          </a:bodyPr>
          <a:lstStyle/>
          <a:p>
            <a:r>
              <a:rPr lang="en-CA" sz="4000" dirty="0" err="1"/>
              <a:t>Partie</a:t>
            </a:r>
            <a:r>
              <a:rPr lang="en-CA" sz="4000" dirty="0"/>
              <a:t> 1: </a:t>
            </a:r>
            <a:r>
              <a:rPr lang="fr-FR" sz="4000" dirty="0"/>
              <a:t>Ressources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715784"/>
            <a:ext cx="8638967" cy="44611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CA" sz="2000" b="1" dirty="0"/>
              <a:t>Vidéos et liens sur les stratégies de prix:</a:t>
            </a:r>
            <a:endParaRPr lang="en-US" sz="2000" b="1" kern="0" dirty="0">
              <a:cs typeface="Arial"/>
            </a:endParaRPr>
          </a:p>
          <a:p>
            <a:pPr>
              <a:lnSpc>
                <a:spcPts val="2400"/>
              </a:lnSpc>
            </a:pPr>
            <a:r>
              <a:rPr lang="fr-CA" sz="2000" dirty="0"/>
              <a:t>Stratégie de l’écrémage </a:t>
            </a:r>
            <a:r>
              <a:rPr lang="en-US" sz="2000" kern="0" dirty="0">
                <a:ea typeface="MS PGothic"/>
                <a:cs typeface="Arial"/>
              </a:rPr>
              <a:t>- </a:t>
            </a:r>
            <a:r>
              <a:rPr lang="fr-FR" sz="2000" dirty="0">
                <a:ea typeface="MS PGothic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Prix d'écrémage; qu'est-ce que c'est? - YouTube</a:t>
            </a:r>
            <a:endParaRPr lang="en-US" sz="2000" dirty="0">
              <a:ea typeface="MS PGothic"/>
            </a:endParaRPr>
          </a:p>
          <a:p>
            <a:pPr>
              <a:lnSpc>
                <a:spcPts val="2400"/>
              </a:lnSpc>
            </a:pPr>
            <a:r>
              <a:rPr lang="en-US" sz="2000" dirty="0"/>
              <a:t>Prix de </a:t>
            </a:r>
            <a:r>
              <a:rPr lang="fr-CA" sz="2000" dirty="0"/>
              <a:t>pénétration </a:t>
            </a:r>
            <a:r>
              <a:rPr lang="en-US" sz="2000" kern="0" dirty="0">
                <a:ea typeface="MS PGothic"/>
                <a:cs typeface="Arial"/>
              </a:rPr>
              <a:t>- </a:t>
            </a:r>
            <a:r>
              <a:rPr lang="fr-FR" sz="2000" dirty="0">
                <a:ea typeface="MS PGothic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Qu’est-ce que la stratégie de pénétration de marché ? #strategie #marche - YouTube</a:t>
            </a:r>
            <a:endParaRPr lang="en-US" sz="2000" dirty="0">
              <a:ea typeface="MS PGothic"/>
            </a:endParaRPr>
          </a:p>
          <a:p>
            <a:pPr>
              <a:lnSpc>
                <a:spcPts val="2400"/>
              </a:lnSpc>
            </a:pPr>
            <a:r>
              <a:rPr lang="en-US" sz="2000" dirty="0"/>
              <a:t>Prix </a:t>
            </a:r>
            <a:r>
              <a:rPr lang="fr-CA" sz="2000" dirty="0"/>
              <a:t>d’appel </a:t>
            </a:r>
            <a:r>
              <a:rPr lang="en-US" sz="2000" kern="0" dirty="0">
                <a:ea typeface="MS PGothic"/>
                <a:cs typeface="Arial"/>
              </a:rPr>
              <a:t>- </a:t>
            </a:r>
            <a:r>
              <a:rPr lang="fr-FR" sz="2000" dirty="0">
                <a:ea typeface="MS PGothic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Pourquoi et comment choisir un prix d’appel ? – YouTube</a:t>
            </a:r>
            <a:endParaRPr lang="fr-FR" sz="2000" dirty="0">
              <a:ea typeface="MS PGothic"/>
            </a:endParaRPr>
          </a:p>
          <a:p>
            <a:pPr>
              <a:lnSpc>
                <a:spcPts val="2400"/>
              </a:lnSpc>
            </a:pPr>
            <a:r>
              <a:rPr lang="fr-FR" sz="2000" dirty="0">
                <a:ea typeface="MS PGothic"/>
              </a:rPr>
              <a:t>Forfaits – </a:t>
            </a:r>
            <a:r>
              <a:rPr lang="fr-FR" sz="2000" dirty="0">
                <a:ea typeface="MS PGothic"/>
                <a:hlinkClick r:id="rId5"/>
              </a:rPr>
              <a:t>Le forfaits : une stratégie de vente pour attirer les clients - </a:t>
            </a:r>
            <a:r>
              <a:rPr lang="fr-FR" sz="2000" dirty="0" err="1">
                <a:ea typeface="MS PGothic"/>
                <a:hlinkClick r:id="rId5"/>
              </a:rPr>
              <a:t>HRImag</a:t>
            </a:r>
            <a:endParaRPr lang="en-US" sz="2000" dirty="0">
              <a:ea typeface="MS PGothic"/>
            </a:endParaRPr>
          </a:p>
          <a:p>
            <a:pPr>
              <a:lnSpc>
                <a:spcPts val="2400"/>
              </a:lnSpc>
            </a:pPr>
            <a:r>
              <a:rPr lang="en-US" sz="2000" dirty="0"/>
              <a:t>Prix </a:t>
            </a:r>
            <a:r>
              <a:rPr lang="fr-CA" sz="2000" dirty="0"/>
              <a:t>réduit (stratégie </a:t>
            </a:r>
            <a:r>
              <a:rPr lang="fr-CA" sz="2000" dirty="0" err="1"/>
              <a:t>low</a:t>
            </a:r>
            <a:r>
              <a:rPr lang="fr-CA" sz="2000" dirty="0"/>
              <a:t> </a:t>
            </a:r>
            <a:r>
              <a:rPr lang="fr-CA" sz="2000" dirty="0" err="1"/>
              <a:t>cost</a:t>
            </a:r>
            <a:r>
              <a:rPr lang="fr-CA" sz="2000" dirty="0"/>
              <a:t>) </a:t>
            </a:r>
            <a:r>
              <a:rPr lang="en-US" sz="2000" kern="0" dirty="0">
                <a:ea typeface="MS PGothic"/>
                <a:cs typeface="Arial"/>
              </a:rPr>
              <a:t>- </a:t>
            </a:r>
            <a:r>
              <a:rPr lang="fr-FR" sz="2000" dirty="0">
                <a:ea typeface="MS PGothic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Comprendre les stratégies low-cost [Philippe </a:t>
            </a:r>
            <a:r>
              <a:rPr lang="fr-FR" sz="2000" dirty="0" err="1">
                <a:ea typeface="MS PGothic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Gattet</a:t>
            </a:r>
            <a:r>
              <a:rPr lang="fr-FR" sz="2000" dirty="0">
                <a:ea typeface="MS PGothic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] - YouTube</a:t>
            </a:r>
            <a:r>
              <a:rPr lang="en-US" sz="2000" dirty="0">
                <a:ea typeface="MS PGothic"/>
              </a:rPr>
              <a:t>  </a:t>
            </a:r>
          </a:p>
          <a:p>
            <a:pPr>
              <a:lnSpc>
                <a:spcPts val="2400"/>
              </a:lnSpc>
            </a:pPr>
            <a:r>
              <a:rPr lang="en-US" sz="2000" dirty="0" err="1">
                <a:ea typeface="MS PGothic"/>
              </a:rPr>
              <a:t>Rabais</a:t>
            </a:r>
            <a:r>
              <a:rPr lang="en-US" sz="2000" dirty="0">
                <a:ea typeface="MS PGothic"/>
              </a:rPr>
              <a:t> de </a:t>
            </a:r>
            <a:r>
              <a:rPr lang="en-US" sz="2000" dirty="0" err="1">
                <a:ea typeface="MS PGothic"/>
              </a:rPr>
              <a:t>quantité</a:t>
            </a:r>
            <a:r>
              <a:rPr lang="en-US" sz="2000" dirty="0">
                <a:ea typeface="MS PGothic"/>
              </a:rPr>
              <a:t> – </a:t>
            </a:r>
            <a:r>
              <a:rPr lang="en-US" sz="2000" dirty="0">
                <a:ea typeface="MS PGothic"/>
                <a:hlinkClick r:id="rId7"/>
              </a:rPr>
              <a:t>La </a:t>
            </a:r>
            <a:r>
              <a:rPr lang="en-US" sz="2000" dirty="0" err="1">
                <a:ea typeface="MS PGothic"/>
                <a:hlinkClick r:id="rId7"/>
              </a:rPr>
              <a:t>stratégie</a:t>
            </a:r>
            <a:r>
              <a:rPr lang="en-US" sz="2000" dirty="0">
                <a:ea typeface="MS PGothic"/>
                <a:hlinkClick r:id="rId7"/>
              </a:rPr>
              <a:t> de tariffication au </a:t>
            </a:r>
            <a:r>
              <a:rPr lang="en-US" sz="2000" dirty="0" err="1">
                <a:ea typeface="MS PGothic"/>
                <a:hlinkClick r:id="rId7"/>
              </a:rPr>
              <a:t>rabais</a:t>
            </a:r>
            <a:r>
              <a:rPr lang="en-US" sz="2000" dirty="0">
                <a:ea typeface="MS PGothic"/>
                <a:hlinkClick r:id="rId7"/>
              </a:rPr>
              <a:t> </a:t>
            </a:r>
            <a:r>
              <a:rPr lang="en-US" sz="2000" dirty="0" err="1">
                <a:ea typeface="MS PGothic"/>
                <a:hlinkClick r:id="rId7"/>
              </a:rPr>
              <a:t>expliquée</a:t>
            </a:r>
            <a:r>
              <a:rPr lang="en-US" sz="2000" dirty="0">
                <a:ea typeface="MS PGothic"/>
                <a:hlinkClick r:id="rId7"/>
              </a:rPr>
              <a:t> – </a:t>
            </a:r>
            <a:r>
              <a:rPr lang="en-US" sz="2000" dirty="0" err="1">
                <a:ea typeface="MS PGothic"/>
                <a:hlinkClick r:id="rId7"/>
              </a:rPr>
              <a:t>Pricefx</a:t>
            </a:r>
            <a:endParaRPr lang="en-US" sz="2000" dirty="0">
              <a:ea typeface="MS PGothic"/>
            </a:endParaRPr>
          </a:p>
          <a:p>
            <a:pPr marL="38098" indent="0">
              <a:lnSpc>
                <a:spcPts val="2400"/>
              </a:lnSpc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77606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487935"/>
            <a:ext cx="8638967" cy="1325563"/>
          </a:xfrm>
        </p:spPr>
        <p:txBody>
          <a:bodyPr>
            <a:normAutofit/>
          </a:bodyPr>
          <a:lstStyle/>
          <a:p>
            <a:r>
              <a:rPr lang="en-CA" sz="4000" dirty="0" err="1"/>
              <a:t>Partie</a:t>
            </a:r>
            <a:r>
              <a:rPr lang="en-CA" sz="4000" dirty="0"/>
              <a:t> 2: </a:t>
            </a:r>
            <a:r>
              <a:rPr lang="en-CA" sz="4000" dirty="0" err="1"/>
              <a:t>activité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679934"/>
            <a:ext cx="8638967" cy="4497029"/>
          </a:xfrm>
        </p:spPr>
        <p:txBody>
          <a:bodyPr>
            <a:normAutofit/>
          </a:bodyPr>
          <a:lstStyle/>
          <a:p>
            <a:pPr marL="857230" lvl="1" indent="-457200">
              <a:lnSpc>
                <a:spcPts val="2600"/>
              </a:lnSpc>
              <a:buSzPct val="100000"/>
              <a:buFont typeface="+mj-lt"/>
              <a:buAutoNum type="arabicPeriod"/>
            </a:pPr>
            <a:r>
              <a:rPr lang="en-US" sz="2000" dirty="0">
                <a:ea typeface="MS PGothic"/>
                <a:sym typeface="Wingdings" panose="05000000000000000000" pitchFamily="2" charset="2"/>
              </a:rPr>
              <a:t>À </a:t>
            </a:r>
            <a:r>
              <a:rPr lang="en-US" sz="2000" dirty="0" err="1">
                <a:ea typeface="MS PGothic"/>
                <a:sym typeface="Wingdings" panose="05000000000000000000" pitchFamily="2" charset="2"/>
              </a:rPr>
              <a:t>partir</a:t>
            </a:r>
            <a:r>
              <a:rPr lang="en-US" sz="2000" dirty="0">
                <a:ea typeface="MS PGothic"/>
                <a:sym typeface="Wingdings" panose="05000000000000000000" pitchFamily="2" charset="2"/>
              </a:rPr>
              <a:t> des pages 3 et 4 de </a:t>
            </a:r>
            <a:r>
              <a:rPr lang="en-US" sz="2000" dirty="0" err="1">
                <a:ea typeface="MS PGothic"/>
                <a:sym typeface="Wingdings" panose="05000000000000000000" pitchFamily="2" charset="2"/>
              </a:rPr>
              <a:t>votre</a:t>
            </a:r>
            <a:r>
              <a:rPr lang="en-US" sz="2000" dirty="0">
                <a:ea typeface="MS PGothic"/>
                <a:sym typeface="Wingdings" panose="05000000000000000000" pitchFamily="2" charset="2"/>
              </a:rPr>
              <a:t> fiche de travail, </a:t>
            </a:r>
            <a:r>
              <a:rPr lang="fr-CA" sz="2000" dirty="0"/>
              <a:t>choisissez la publicité d'une entreprise et examinez la stratégie de prix utilisée</a:t>
            </a:r>
            <a:r>
              <a:rPr lang="en-US" sz="2000" dirty="0">
                <a:ea typeface="MS PGothic"/>
                <a:sym typeface="Wingdings" panose="05000000000000000000" pitchFamily="2" charset="2"/>
              </a:rPr>
              <a:t>.</a:t>
            </a:r>
          </a:p>
          <a:p>
            <a:pPr marL="857230" lvl="1" indent="-457200" eaLnBrk="1" hangingPunct="1">
              <a:lnSpc>
                <a:spcPts val="2600"/>
              </a:lnSpc>
              <a:buSzPct val="100000"/>
              <a:buFont typeface="+mj-lt"/>
              <a:buAutoNum type="arabicPeriod"/>
            </a:pPr>
            <a:endParaRPr lang="en-US" sz="2000" kern="0" dirty="0">
              <a:ea typeface="MS PGothic"/>
              <a:cs typeface="Arial"/>
              <a:sym typeface="Wingdings" panose="05000000000000000000" pitchFamily="2" charset="2"/>
            </a:endParaRPr>
          </a:p>
          <a:p>
            <a:pPr marL="857230" lvl="1" indent="-457200">
              <a:lnSpc>
                <a:spcPts val="2600"/>
              </a:lnSpc>
              <a:buSzPct val="100000"/>
              <a:buFont typeface="+mj-lt"/>
              <a:buAutoNum type="arabicPeriod"/>
            </a:pPr>
            <a:r>
              <a:rPr lang="fr-CA" sz="2000" kern="0" dirty="0">
                <a:ea typeface="MS PGothic"/>
                <a:cs typeface="Arial"/>
                <a:sym typeface="Wingdings" panose="05000000000000000000" pitchFamily="2" charset="2"/>
              </a:rPr>
              <a:t>Donnez 3 ou 4 raisons qui expliquent </a:t>
            </a:r>
            <a:r>
              <a:rPr lang="fr-CA" sz="2000" dirty="0"/>
              <a:t>pourquoi vous pensez que votre choix de stratégie de prix est le bon</a:t>
            </a:r>
            <a:r>
              <a:rPr lang="en-US" sz="2000" kern="0" dirty="0">
                <a:ea typeface="MS PGothic"/>
                <a:cs typeface="Arial"/>
                <a:sym typeface="Wingdings" panose="05000000000000000000" pitchFamily="2" charset="2"/>
              </a:rPr>
              <a:t>.</a:t>
            </a:r>
          </a:p>
          <a:p>
            <a:pPr marL="857230" lvl="1" indent="-457200" eaLnBrk="1" hangingPunct="1">
              <a:lnSpc>
                <a:spcPts val="2600"/>
              </a:lnSpc>
              <a:buSzPct val="100000"/>
              <a:buFont typeface="+mj-lt"/>
              <a:buAutoNum type="arabicPeriod"/>
            </a:pPr>
            <a:endParaRPr lang="en-US" sz="2000" kern="0" dirty="0">
              <a:ea typeface="MS PGothic"/>
              <a:cs typeface="Arial"/>
              <a:sym typeface="Wingdings" panose="05000000000000000000" pitchFamily="2" charset="2"/>
            </a:endParaRPr>
          </a:p>
          <a:p>
            <a:pPr marL="857230" lvl="1" indent="-457200" eaLnBrk="1" hangingPunct="1">
              <a:lnSpc>
                <a:spcPts val="2600"/>
              </a:lnSpc>
              <a:buSzPct val="100000"/>
              <a:buFont typeface="+mj-lt"/>
              <a:buAutoNum type="arabicPeriod"/>
            </a:pPr>
            <a:r>
              <a:rPr lang="fr-CA" sz="2000" kern="0" dirty="0">
                <a:ea typeface="MS PGothic"/>
                <a:cs typeface="Arial"/>
                <a:sym typeface="Wingdings" panose="05000000000000000000" pitchFamily="2" charset="2"/>
              </a:rPr>
              <a:t>Présentez votre raisonnement à la classe ou à votre </a:t>
            </a:r>
            <a:r>
              <a:rPr lang="fr-CA" sz="2000" dirty="0">
                <a:ea typeface="MS PGothic"/>
                <a:sym typeface="Wingdings" panose="05000000000000000000" pitchFamily="2" charset="2"/>
              </a:rPr>
              <a:t>g</a:t>
            </a:r>
            <a:r>
              <a:rPr lang="fr-CA" sz="2000" kern="0" dirty="0">
                <a:ea typeface="MS PGothic"/>
                <a:cs typeface="Arial"/>
                <a:sym typeface="Wingdings" panose="05000000000000000000" pitchFamily="2" charset="2"/>
              </a:rPr>
              <a:t>roupe</a:t>
            </a:r>
            <a:r>
              <a:rPr lang="en-US" sz="2000" kern="0" dirty="0">
                <a:ea typeface="MS PGothic"/>
                <a:cs typeface="Arial"/>
                <a:sym typeface="Wingdings" panose="05000000000000000000" pitchFamily="2" charset="2"/>
              </a:rPr>
              <a:t>.</a:t>
            </a:r>
          </a:p>
          <a:p>
            <a:pPr marL="38098" indent="0">
              <a:lnSpc>
                <a:spcPts val="2400"/>
              </a:lnSpc>
              <a:buNone/>
            </a:pPr>
            <a:endParaRPr lang="en-US" dirty="0"/>
          </a:p>
          <a:p>
            <a:pPr marL="38098" indent="0">
              <a:lnSpc>
                <a:spcPts val="2400"/>
              </a:lnSpc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84092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645517"/>
            <a:ext cx="8638967" cy="1174884"/>
          </a:xfrm>
        </p:spPr>
        <p:txBody>
          <a:bodyPr>
            <a:normAutofit/>
          </a:bodyPr>
          <a:lstStyle/>
          <a:p>
            <a:r>
              <a:rPr lang="en-CA" sz="3200" dirty="0" err="1"/>
              <a:t>Partie</a:t>
            </a:r>
            <a:r>
              <a:rPr lang="en-CA" sz="3200" dirty="0"/>
              <a:t> 3 : </a:t>
            </a:r>
            <a:r>
              <a:rPr lang="fr-CA" sz="3200" dirty="0"/>
              <a:t>fiche de récapitulation</a:t>
            </a:r>
            <a:endParaRPr lang="en-CA" sz="32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7465" indent="0">
              <a:lnSpc>
                <a:spcPts val="2400"/>
              </a:lnSpc>
              <a:buNone/>
            </a:pPr>
            <a:r>
              <a:rPr lang="en-US" sz="2000" kern="0" dirty="0">
                <a:ea typeface="MS PGothic"/>
                <a:cs typeface="Arial"/>
                <a:sym typeface="Wingdings" panose="05000000000000000000" pitchFamily="2" charset="2"/>
              </a:rPr>
              <a:t>Questions de </a:t>
            </a:r>
            <a:r>
              <a:rPr lang="fr-CA" sz="2000" kern="0" dirty="0">
                <a:ea typeface="MS PGothic"/>
                <a:cs typeface="Arial"/>
                <a:sym typeface="Wingdings" panose="05000000000000000000" pitchFamily="2" charset="2"/>
              </a:rPr>
              <a:t>réflexion</a:t>
            </a:r>
            <a:r>
              <a:rPr lang="en-US" sz="2000" kern="0" dirty="0">
                <a:ea typeface="MS PGothic"/>
                <a:cs typeface="Arial"/>
                <a:sym typeface="Wingdings" panose="05000000000000000000" pitchFamily="2" charset="2"/>
              </a:rPr>
              <a:t>:</a:t>
            </a:r>
            <a:endParaRPr lang="en-US" dirty="0"/>
          </a:p>
          <a:p>
            <a:pPr marL="857250" lvl="1" indent="-457200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 dirty="0"/>
              <a:t>Pourquoi une entreprise choisit-elle de suivre une stratégie de prix</a:t>
            </a:r>
            <a:r>
              <a:rPr lang="en-US" sz="2000" kern="0" dirty="0">
                <a:ea typeface="MS PGothic"/>
                <a:cs typeface="Arial"/>
                <a:sym typeface="Wingdings" panose="05000000000000000000" pitchFamily="2" charset="2"/>
              </a:rPr>
              <a:t>?</a:t>
            </a:r>
            <a:br>
              <a:rPr lang="en-US" sz="2000" kern="0" dirty="0">
                <a:ea typeface="MS PGothic"/>
                <a:cs typeface="Arial"/>
                <a:sym typeface="Wingdings" panose="05000000000000000000" pitchFamily="2" charset="2"/>
              </a:rPr>
            </a:br>
            <a:endParaRPr lang="en-US" sz="2000" kern="0" dirty="0">
              <a:ea typeface="MS PGothic"/>
              <a:cs typeface="Arial"/>
            </a:endParaRPr>
          </a:p>
          <a:p>
            <a:pPr marL="857250" lvl="1" indent="-457200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en-US" sz="2000" kern="0" dirty="0">
                <a:ea typeface="MS PGothic"/>
                <a:cs typeface="Arial"/>
                <a:sym typeface="Wingdings" panose="05000000000000000000" pitchFamily="2" charset="2"/>
              </a:rPr>
              <a:t>En </a:t>
            </a:r>
            <a:r>
              <a:rPr lang="en-US" sz="2000" kern="0" dirty="0" err="1">
                <a:ea typeface="MS PGothic"/>
                <a:cs typeface="Arial"/>
                <a:sym typeface="Wingdings" panose="05000000000000000000" pitchFamily="2" charset="2"/>
              </a:rPr>
              <a:t>tant</a:t>
            </a:r>
            <a:r>
              <a:rPr lang="en-US" sz="2000" kern="0" dirty="0">
                <a:ea typeface="MS PGothic"/>
                <a:cs typeface="Arial"/>
                <a:sym typeface="Wingdings" panose="05000000000000000000" pitchFamily="2" charset="2"/>
              </a:rPr>
              <a:t> </a:t>
            </a:r>
            <a:r>
              <a:rPr lang="en-US" sz="2000" kern="0" dirty="0" err="1">
                <a:ea typeface="MS PGothic"/>
                <a:cs typeface="Arial"/>
                <a:sym typeface="Wingdings" panose="05000000000000000000" pitchFamily="2" charset="2"/>
              </a:rPr>
              <a:t>que</a:t>
            </a:r>
            <a:r>
              <a:rPr lang="en-US" sz="2000" kern="0" dirty="0">
                <a:ea typeface="MS PGothic"/>
                <a:cs typeface="Arial"/>
                <a:sym typeface="Wingdings" panose="05000000000000000000" pitchFamily="2" charset="2"/>
              </a:rPr>
              <a:t> </a:t>
            </a:r>
            <a:r>
              <a:rPr lang="fr-CA" sz="2000" kern="0" dirty="0">
                <a:ea typeface="MS PGothic"/>
                <a:cs typeface="Arial"/>
                <a:sym typeface="Wingdings" panose="05000000000000000000" pitchFamily="2" charset="2"/>
              </a:rPr>
              <a:t>conso</a:t>
            </a:r>
            <a:r>
              <a:rPr lang="fr-CA" sz="2000" dirty="0">
                <a:ea typeface="MS PGothic"/>
                <a:sym typeface="Wingdings" panose="05000000000000000000" pitchFamily="2" charset="2"/>
              </a:rPr>
              <a:t>mmateur</a:t>
            </a:r>
            <a:r>
              <a:rPr lang="en-US" sz="2000" dirty="0">
                <a:ea typeface="MS PGothic"/>
                <a:sym typeface="Wingdings" panose="05000000000000000000" pitchFamily="2" charset="2"/>
              </a:rPr>
              <a:t>, comment </a:t>
            </a:r>
            <a:r>
              <a:rPr lang="en-US" sz="2000" dirty="0" err="1">
                <a:ea typeface="MS PGothic"/>
                <a:sym typeface="Wingdings" panose="05000000000000000000" pitchFamily="2" charset="2"/>
              </a:rPr>
              <a:t>une</a:t>
            </a:r>
            <a:r>
              <a:rPr lang="en-US" sz="2000" dirty="0">
                <a:ea typeface="MS PGothic"/>
                <a:sym typeface="Wingdings" panose="05000000000000000000" pitchFamily="2" charset="2"/>
              </a:rPr>
              <a:t> </a:t>
            </a:r>
            <a:r>
              <a:rPr lang="en-US" sz="2000" dirty="0" err="1">
                <a:ea typeface="MS PGothic"/>
                <a:sym typeface="Wingdings" panose="05000000000000000000" pitchFamily="2" charset="2"/>
              </a:rPr>
              <a:t>stratégie</a:t>
            </a:r>
            <a:r>
              <a:rPr lang="en-US" sz="2000" dirty="0">
                <a:ea typeface="MS PGothic"/>
                <a:sym typeface="Wingdings" panose="05000000000000000000" pitchFamily="2" charset="2"/>
              </a:rPr>
              <a:t> </a:t>
            </a:r>
            <a:r>
              <a:rPr lang="fr-CA" sz="2000" dirty="0"/>
              <a:t>de prix vous aide-t-elle à prendre des décisions d'achat plus judicieuses</a:t>
            </a:r>
            <a:r>
              <a:rPr lang="en-US" sz="2000" kern="0" dirty="0">
                <a:ea typeface="MS PGothic"/>
                <a:cs typeface="Arial"/>
                <a:sym typeface="Wingdings" panose="05000000000000000000" pitchFamily="2" charset="2"/>
              </a:rPr>
              <a:t>?</a:t>
            </a:r>
            <a:endParaRPr lang="en-US" sz="2000" kern="0" dirty="0">
              <a:ea typeface="MS PGothic"/>
              <a:cs typeface="Arial"/>
            </a:endParaRPr>
          </a:p>
          <a:p>
            <a:pPr marL="857250" lvl="1" indent="-457200" eaLnBrk="1" hangingPunct="1">
              <a:lnSpc>
                <a:spcPts val="2400"/>
              </a:lnSpc>
              <a:buSzPct val="100000"/>
              <a:buFont typeface="+mj-lt"/>
              <a:buAutoNum type="arabicPeriod"/>
            </a:pPr>
            <a:endParaRPr lang="en-US" sz="2000" kern="0" dirty="0">
              <a:ea typeface="MS PGothic"/>
              <a:cs typeface="Arial"/>
            </a:endParaRPr>
          </a:p>
          <a:p>
            <a:pPr marL="857250" lvl="1" indent="-457200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 kern="0" dirty="0">
                <a:ea typeface="MS PGothic"/>
                <a:cs typeface="Arial"/>
                <a:sym typeface="Wingdings" panose="05000000000000000000" pitchFamily="2" charset="2"/>
              </a:rPr>
              <a:t>À présent que vous connaissez ces stratégies de prix</a:t>
            </a:r>
            <a:r>
              <a:rPr lang="en-US" sz="2000" kern="0" dirty="0">
                <a:ea typeface="MS PGothic"/>
                <a:cs typeface="Arial"/>
                <a:sym typeface="Wingdings" panose="05000000000000000000" pitchFamily="2" charset="2"/>
              </a:rPr>
              <a:t>, </a:t>
            </a:r>
            <a:r>
              <a:rPr lang="fr-CA" sz="2000" dirty="0"/>
              <a:t>comment cela change-t-il votre opinion concernant où et comment vous magasinez</a:t>
            </a:r>
            <a:r>
              <a:rPr lang="en-US" sz="2000" kern="0" dirty="0">
                <a:ea typeface="MS PGothic"/>
                <a:cs typeface="Arial"/>
                <a:sym typeface="Wingdings" panose="05000000000000000000" pitchFamily="2" charset="2"/>
              </a:rPr>
              <a:t>?</a:t>
            </a:r>
            <a:endParaRPr lang="en-US" sz="2000" kern="0" dirty="0">
              <a:ea typeface="MS PGothic"/>
              <a:cs typeface="Arial"/>
            </a:endParaRPr>
          </a:p>
          <a:p>
            <a:pPr marL="37465" indent="0">
              <a:lnSpc>
                <a:spcPts val="2400"/>
              </a:lnSpc>
              <a:buNone/>
            </a:pPr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60D01B-7B1F-4CBF-B862-A5A7C7BD56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4366" y="354372"/>
            <a:ext cx="1664555" cy="1771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786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487934"/>
            <a:ext cx="8638967" cy="1174884"/>
          </a:xfrm>
        </p:spPr>
        <p:txBody>
          <a:bodyPr>
            <a:normAutofit/>
          </a:bodyPr>
          <a:lstStyle/>
          <a:p>
            <a:r>
              <a:rPr lang="fr-CA" sz="3600" dirty="0"/>
              <a:t>Ressources supplémentaires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08915" indent="-171450">
              <a:lnSpc>
                <a:spcPts val="2400"/>
              </a:lnSpc>
            </a:pPr>
            <a:r>
              <a:rPr lang="en-CA" sz="2000" dirty="0">
                <a:hlinkClick r:id="rId2"/>
              </a:rPr>
              <a:t>https://fourweekmba.com/fr/vente-en-gros-mod%C3%A8le-d%27affaires/</a:t>
            </a:r>
          </a:p>
          <a:p>
            <a:pPr marL="208915" indent="-171450">
              <a:lnSpc>
                <a:spcPts val="2400"/>
              </a:lnSpc>
            </a:pPr>
            <a:r>
              <a:rPr lang="en-CA" sz="2000" dirty="0">
                <a:hlinkClick r:id="rId2"/>
              </a:rPr>
              <a:t>https://hotmart.com/fr/blog/augmentez-la-valeur-de-vos-ventes-avec-les-forfaits-doffres-personnalises</a:t>
            </a:r>
            <a:endParaRPr lang="en-CA" sz="2000" dirty="0"/>
          </a:p>
          <a:p>
            <a:pPr marL="208915" indent="-171450">
              <a:lnSpc>
                <a:spcPts val="2400"/>
              </a:lnSpc>
            </a:pPr>
            <a:r>
              <a:rPr lang="en-CA" sz="2000" dirty="0">
                <a:hlinkClick r:id="rId3"/>
              </a:rPr>
              <a:t>https://daniloduchesnes.com/blog/strategie-de-prix/</a:t>
            </a:r>
            <a:endParaRPr lang="en-CA" sz="2000" dirty="0"/>
          </a:p>
          <a:p>
            <a:pPr marL="208915" indent="-171450">
              <a:lnSpc>
                <a:spcPts val="2400"/>
              </a:lnSpc>
            </a:pPr>
            <a:r>
              <a:rPr lang="en-CA" sz="2000" dirty="0">
                <a:hlinkClick r:id="rId4"/>
              </a:rPr>
              <a:t>https://www.ontario.ca/fr/document/guide-de-demarrage-dune-entreprise-daliments-et-de-boissons-en-ontario/etablissement-prix-votre-produit</a:t>
            </a:r>
            <a:endParaRPr lang="en-CA" sz="2000" dirty="0"/>
          </a:p>
          <a:p>
            <a:pPr marL="208915" indent="-171450">
              <a:lnSpc>
                <a:spcPts val="2400"/>
              </a:lnSpc>
            </a:pPr>
            <a:r>
              <a:rPr lang="en-CA" sz="2000" dirty="0">
                <a:hlinkClick r:id="rId5"/>
              </a:rPr>
              <a:t>https://www.paystone.com/fr/blogue/discount-strategies-to-maximize-profits</a:t>
            </a:r>
            <a:endParaRPr lang="en-CA" sz="2000" dirty="0"/>
          </a:p>
          <a:p>
            <a:pPr marL="208915" indent="-171450">
              <a:lnSpc>
                <a:spcPts val="2400"/>
              </a:lnSpc>
            </a:pPr>
            <a:endParaRPr lang="en-CA" sz="2000" dirty="0"/>
          </a:p>
          <a:p>
            <a:pPr marL="208915" indent="-171450">
              <a:lnSpc>
                <a:spcPts val="2400"/>
              </a:lnSpc>
            </a:pPr>
            <a:endParaRPr lang="en-CA" sz="2000" dirty="0"/>
          </a:p>
          <a:p>
            <a:pPr marL="208915" indent="-171450">
              <a:lnSpc>
                <a:spcPts val="2400"/>
              </a:lnSpc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109916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ited for Literacy">
      <a:dk1>
        <a:srgbClr val="000000"/>
      </a:dk1>
      <a:lt1>
        <a:srgbClr val="FFFFFF"/>
      </a:lt1>
      <a:dk2>
        <a:srgbClr val="093254"/>
      </a:dk2>
      <a:lt2>
        <a:srgbClr val="FFFFFF"/>
      </a:lt2>
      <a:accent1>
        <a:srgbClr val="005659"/>
      </a:accent1>
      <a:accent2>
        <a:srgbClr val="093254"/>
      </a:accent2>
      <a:accent3>
        <a:srgbClr val="3FA947"/>
      </a:accent3>
      <a:accent4>
        <a:srgbClr val="00734F"/>
      </a:accent4>
      <a:accent5>
        <a:srgbClr val="92C82E"/>
      </a:accent5>
      <a:accent6>
        <a:srgbClr val="F36C20"/>
      </a:accent6>
      <a:hlink>
        <a:srgbClr val="00BFDF"/>
      </a:hlink>
      <a:folHlink>
        <a:srgbClr val="7330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FBC8EA80-A3DA-E54B-88C8-85CC3B551E85}" vid="{D8FACF28-C2FD-DE47-9339-3293D0449437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6493094-0435-4eae-a32c-76983131fc0f">
      <Terms xmlns="http://schemas.microsoft.com/office/infopath/2007/PartnerControls"/>
    </lcf76f155ced4ddcb4097134ff3c332f>
    <TaxCatchAll xmlns="1bca0e2f-16d9-4d6a-8327-7fd70d55969c" xsi:nil="true"/>
  </documentManagement>
</p:properties>
</file>

<file path=customXml/item3.xml><?xml version="1.0" encoding="utf-8"?>
<LongProperties xmlns="http://schemas.microsoft.com/office/2006/metadata/longProperties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7E63EF2496EC4A8317235C224509C7" ma:contentTypeVersion="15" ma:contentTypeDescription="Create a new document." ma:contentTypeScope="" ma:versionID="2567e716e479f0fe1fad83c07d0475b4">
  <xsd:schema xmlns:xsd="http://www.w3.org/2001/XMLSchema" xmlns:xs="http://www.w3.org/2001/XMLSchema" xmlns:p="http://schemas.microsoft.com/office/2006/metadata/properties" xmlns:ns2="f6493094-0435-4eae-a32c-76983131fc0f" xmlns:ns3="1bca0e2f-16d9-4d6a-8327-7fd70d55969c" targetNamespace="http://schemas.microsoft.com/office/2006/metadata/properties" ma:root="true" ma:fieldsID="012dbca595c35fff498512ea9a6f57f6" ns2:_="" ns3:_="">
    <xsd:import namespace="f6493094-0435-4eae-a32c-76983131fc0f"/>
    <xsd:import namespace="1bca0e2f-16d9-4d6a-8327-7fd70d5596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493094-0435-4eae-a32c-76983131fc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524ab7d2-68ae-4300-a5cd-dbcd0e7db7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a0e2f-16d9-4d6a-8327-7fd70d55969c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8ae85c5a-a45e-43e1-b40a-0ff7d4a9c2a1}" ma:internalName="TaxCatchAll" ma:showField="CatchAllData" ma:web="1bca0e2f-16d9-4d6a-8327-7fd70d5596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4A581EC-43B8-4740-9F2D-8D1D7BA3A37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BAB852A-0F1E-43AF-86DD-CDEB92FA258D}">
  <ds:schemaRefs>
    <ds:schemaRef ds:uri="http://purl.org/dc/dcmitype/"/>
    <ds:schemaRef ds:uri="f6493094-0435-4eae-a32c-76983131fc0f"/>
    <ds:schemaRef ds:uri="http://schemas.microsoft.com/office/2006/documentManagement/types"/>
    <ds:schemaRef ds:uri="http://purl.org/dc/elements/1.1/"/>
    <ds:schemaRef ds:uri="http://purl.org/dc/terms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1bca0e2f-16d9-4d6a-8327-7fd70d55969c"/>
  </ds:schemaRefs>
</ds:datastoreItem>
</file>

<file path=customXml/itemProps3.xml><?xml version="1.0" encoding="utf-8"?>
<ds:datastoreItem xmlns:ds="http://schemas.openxmlformats.org/officeDocument/2006/customXml" ds:itemID="{E12A6851-F7E1-42FB-812A-E3A1277D2969}">
  <ds:schemaRefs>
    <ds:schemaRef ds:uri="http://schemas.microsoft.com/office/2006/metadata/longProperties"/>
  </ds:schemaRefs>
</ds:datastoreItem>
</file>

<file path=customXml/itemProps4.xml><?xml version="1.0" encoding="utf-8"?>
<ds:datastoreItem xmlns:ds="http://schemas.openxmlformats.org/officeDocument/2006/customXml" ds:itemID="{0F5E0CEC-0EDD-4AF9-A2EB-8FE71F2303DA}">
  <ds:schemaRefs>
    <ds:schemaRef ds:uri="1bca0e2f-16d9-4d6a-8327-7fd70d55969c"/>
    <ds:schemaRef ds:uri="f6493094-0435-4eae-a32c-76983131fc0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567</Words>
  <Application>Microsoft Office PowerPoint</Application>
  <PresentationFormat>On-screen Show (4:3)</PresentationFormat>
  <Paragraphs>59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Courier New</vt:lpstr>
      <vt:lpstr>Wingdings</vt:lpstr>
      <vt:lpstr>Office Theme</vt:lpstr>
      <vt:lpstr>Dépensez sagement! Stratégies d’établissement des prix</vt:lpstr>
      <vt:lpstr>Remarque spéciale à l’intention du personnel enseignant</vt:lpstr>
      <vt:lpstr>Les élèves apprendront…</vt:lpstr>
      <vt:lpstr>Introduction</vt:lpstr>
      <vt:lpstr>Activité « pensez-y bien »</vt:lpstr>
      <vt:lpstr>Partie 1: Activité </vt:lpstr>
      <vt:lpstr>Partie 1: Ressources</vt:lpstr>
      <vt:lpstr>Partie 2: activité</vt:lpstr>
      <vt:lpstr>Partie 3 : fiche de récapitulation</vt:lpstr>
      <vt:lpstr>Ressources supplémentaires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Frontier College Literacy. Learning for Life</dc:title>
  <dc:creator/>
  <cp:lastModifiedBy/>
  <cp:revision>39</cp:revision>
  <dcterms:created xsi:type="dcterms:W3CDTF">2011-06-06T13:23:04Z</dcterms:created>
  <dcterms:modified xsi:type="dcterms:W3CDTF">2023-04-13T16:59:53Z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Meredith Roberts</vt:lpwstr>
  </property>
  <property fmtid="{D5CDD505-2E9C-101B-9397-08002B2CF9AE}" pid="3" name="Order">
    <vt:lpwstr>935400.000000000</vt:lpwstr>
  </property>
  <property fmtid="{D5CDD505-2E9C-101B-9397-08002B2CF9AE}" pid="4" name="display_urn:schemas-microsoft-com:office:office#Author">
    <vt:lpwstr>Meredith Roberts</vt:lpwstr>
  </property>
  <property fmtid="{D5CDD505-2E9C-101B-9397-08002B2CF9AE}" pid="5" name="ContentTypeId">
    <vt:lpwstr>0x0101006F7E63EF2496EC4A8317235C224509C7</vt:lpwstr>
  </property>
  <property fmtid="{D5CDD505-2E9C-101B-9397-08002B2CF9AE}" pid="6" name="MediaServiceImageTags">
    <vt:lpwstr/>
  </property>
</Properties>
</file>