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trictFirstAndLastChars="0" saveSubsetFonts="1" autoCompressPictures="0">
  <p:sldMasterIdLst>
    <p:sldMasterId id="2147483648" r:id="rId5"/>
  </p:sldMasterIdLst>
  <p:notesMasterIdLst>
    <p:notesMasterId r:id="rId25"/>
  </p:notesMasterIdLst>
  <p:handoutMasterIdLst>
    <p:handoutMasterId r:id="rId26"/>
  </p:handoutMasterIdLst>
  <p:sldIdLst>
    <p:sldId id="257" r:id="rId6"/>
    <p:sldId id="298" r:id="rId7"/>
    <p:sldId id="258" r:id="rId8"/>
    <p:sldId id="274" r:id="rId9"/>
    <p:sldId id="270" r:id="rId10"/>
    <p:sldId id="292" r:id="rId11"/>
    <p:sldId id="291" r:id="rId12"/>
    <p:sldId id="272" r:id="rId13"/>
    <p:sldId id="283" r:id="rId14"/>
    <p:sldId id="293" r:id="rId15"/>
    <p:sldId id="273" r:id="rId16"/>
    <p:sldId id="294" r:id="rId17"/>
    <p:sldId id="290" r:id="rId18"/>
    <p:sldId id="295" r:id="rId19"/>
    <p:sldId id="296" r:id="rId20"/>
    <p:sldId id="287" r:id="rId21"/>
    <p:sldId id="275" r:id="rId22"/>
    <p:sldId id="289" r:id="rId23"/>
    <p:sldId id="297" r:id="rId24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9pPr>
  </p:defaultTextStyle>
  <p:modifyVerifier cryptProviderType="rsaAES" cryptAlgorithmClass="hash" cryptAlgorithmType="typeAny" cryptAlgorithmSid="14" spinCount="100000" saltData="a5X64h9E9AriKHCSNM+POg==" hashData="oaZfEijhg+eoJbQ68phmyNX3X5zZOFEGohvHm/Nc244NzOq37ry5wkPFqHLGWW1tUOn+BqbH4jRLRIaUJytw5g=="/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CE3A"/>
    <a:srgbClr val="FFFF00"/>
    <a:srgbClr val="005954"/>
    <a:srgbClr val="98BF1E"/>
    <a:srgbClr val="477E27"/>
    <a:srgbClr val="5C4A89"/>
    <a:srgbClr val="003E3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95DF9B5-F658-4E8A-AC1F-F074B135CAC6}" v="47" dt="2021-12-06T20:34:38.86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napToGrid="0">
      <p:cViewPr varScale="1">
        <p:scale>
          <a:sx n="67" d="100"/>
          <a:sy n="67" d="100"/>
        </p:scale>
        <p:origin x="1260" y="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microsoft.com/office/2015/10/relationships/revisionInfo" Target="revisionInfo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9414F85-49FD-4247-ACE8-E049A0C5F25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3309B3-691A-4C3F-A1FC-7C75CAC17DA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655B08C4-2137-426E-89AF-990054B89F97}" type="datetimeFigureOut">
              <a:rPr lang="en-US"/>
              <a:pPr>
                <a:defRPr/>
              </a:pPr>
              <a:t>12/17/2021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D967E08-AB9C-4946-B463-C7C15C454B1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9633C49-D3B6-41CD-ACA7-2751554E601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E7D754E0-4609-40BC-8D04-2D92DEB0D31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8E607ACF-F20A-45E6-BE88-04859A2C48C3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6A5922B9-0351-4B2E-918D-F938727B4594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8" name="Rectangle 4">
            <a:extLst>
              <a:ext uri="{FF2B5EF4-FFF2-40B4-BE49-F238E27FC236}">
                <a16:creationId xmlns:a16="http://schemas.microsoft.com/office/drawing/2014/main" id="{1B7A27C5-B96E-44C1-A972-E8719DE099C8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7" name="Rectangle 5">
            <a:extLst>
              <a:ext uri="{FF2B5EF4-FFF2-40B4-BE49-F238E27FC236}">
                <a16:creationId xmlns:a16="http://schemas.microsoft.com/office/drawing/2014/main" id="{608B9D4D-63B1-4786-A249-2039B040E26D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xtLst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8198" name="Rectangle 6">
            <a:extLst>
              <a:ext uri="{FF2B5EF4-FFF2-40B4-BE49-F238E27FC236}">
                <a16:creationId xmlns:a16="http://schemas.microsoft.com/office/drawing/2014/main" id="{54D96DC8-2FB0-467E-85B0-22D66BE9F214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FAA26D3D-D897-4be2-8F04-BA451C77F1D7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9" name="Rectangle 7">
            <a:extLst>
              <a:ext uri="{FF2B5EF4-FFF2-40B4-BE49-F238E27FC236}">
                <a16:creationId xmlns:a16="http://schemas.microsoft.com/office/drawing/2014/main" id="{15060F9C-4BA0-4F7E-B9DC-7FE1BBBF879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FAA26D3D-D897-4be2-8F04-BA451C77F1D7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F3BDF90-9B25-453B-83E0-7C6DEAB5F88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73745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ＭＳ Ｐゴシック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ＭＳ Ｐゴシック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ＭＳ Ｐゴシック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ＭＳ Ｐゴシック" charset="0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students to write down some of things they need or want, and put down the price. Teachers can talk about goods and services.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3BDF90-9B25-453B-83E0-7C6DEAB5F885}" type="slidenum">
              <a:rPr lang="en-US" altLang="en-US" smtClean="0"/>
              <a:pPr/>
              <a:t>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196861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Make a big purchase your saving goal. Or ask students to write down something special they want to save for.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3BDF90-9B25-453B-83E0-7C6DEAB5F885}" type="slidenum">
              <a:rPr lang="en-US" altLang="en-US" smtClean="0"/>
              <a:pPr/>
              <a:t>10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791215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3BDF90-9B25-453B-83E0-7C6DEAB5F885}" type="slidenum">
              <a:rPr lang="en-US" altLang="en-US" smtClean="0"/>
              <a:pPr/>
              <a:t>12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38686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Students can research on the investment options listed above or look for other options.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3BDF90-9B25-453B-83E0-7C6DEAB5F885}" type="slidenum">
              <a:rPr lang="en-US" altLang="en-US" smtClean="0"/>
              <a:pPr/>
              <a:t>14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038236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Students can research on the investment options listed above or look for other options.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3BDF90-9B25-453B-83E0-7C6DEAB5F885}" type="slidenum">
              <a:rPr lang="en-US" altLang="en-US" smtClean="0"/>
              <a:pPr/>
              <a:t>15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933224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the case that the total in over the weekly allowance, teacher shows students how to reduce expenses from one of the buckets.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3BDF90-9B25-453B-83E0-7C6DEAB5F885}" type="slidenum">
              <a:rPr lang="en-US" altLang="en-US" smtClean="0"/>
              <a:pPr/>
              <a:t>16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208505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>
            <a:extLst>
              <a:ext uri="{FF2B5EF4-FFF2-40B4-BE49-F238E27FC236}">
                <a16:creationId xmlns:a16="http://schemas.microsoft.com/office/drawing/2014/main" id="{503E4B8F-E39D-415C-9FD1-48324CFEA9E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4450" y="-33338"/>
            <a:ext cx="9232900" cy="6924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7">
            <a:extLst>
              <a:ext uri="{FF2B5EF4-FFF2-40B4-BE49-F238E27FC236}">
                <a16:creationId xmlns:a16="http://schemas.microsoft.com/office/drawing/2014/main" id="{47997122-2720-4A39-86CE-E05558E9E10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260350"/>
            <a:ext cx="3259137" cy="147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95536" y="1988841"/>
            <a:ext cx="8424936" cy="1080119"/>
          </a:xfrm>
        </p:spPr>
        <p:txBody>
          <a:bodyPr/>
          <a:lstStyle>
            <a:lvl1pPr algn="ctr">
              <a:lnSpc>
                <a:spcPct val="85000"/>
              </a:lnSpc>
              <a:defRPr sz="4800">
                <a:solidFill>
                  <a:srgbClr val="003E38"/>
                </a:solidFill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95536" y="3068960"/>
            <a:ext cx="8424936" cy="457200"/>
          </a:xfrm>
        </p:spPr>
        <p:txBody>
          <a:bodyPr/>
          <a:lstStyle>
            <a:lvl1pPr marL="0" indent="0" algn="ctr">
              <a:buFontTx/>
              <a:buNone/>
              <a:defRPr sz="2800">
                <a:solidFill>
                  <a:srgbClr val="477E27"/>
                </a:solidFill>
              </a:defRPr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3600181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– single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>
            <a:extLst>
              <a:ext uri="{FF2B5EF4-FFF2-40B4-BE49-F238E27FC236}">
                <a16:creationId xmlns:a16="http://schemas.microsoft.com/office/drawing/2014/main" id="{91FC0B54-ED9A-4E13-8A46-BBB9F19D668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35663"/>
            <a:ext cx="9186863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7">
            <a:extLst>
              <a:ext uri="{FF2B5EF4-FFF2-40B4-BE49-F238E27FC236}">
                <a16:creationId xmlns:a16="http://schemas.microsoft.com/office/drawing/2014/main" id="{FFEC84E0-E8A2-4A7C-9084-B475B6EAE92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6103938"/>
            <a:ext cx="1435100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7970A8-5592-4F1E-9924-BDE11EB0ED9A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604125" y="6256338"/>
            <a:ext cx="1006475" cy="349250"/>
          </a:xfrm>
          <a:prstGeom prst="rect">
            <a:avLst/>
          </a:prstGeom>
          <a:noFill/>
          <a:ln>
            <a:noFill/>
          </a:ln>
          <a:extLst>
            <a:ext uri="{FAA26D3D-D897-4be2-8F04-BA451C77F1D7}"/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79BD86C0-2772-4189-86E9-098651FA57A6}" type="slidenum">
              <a:rPr lang="en-US" altLang="en-US" sz="1400">
                <a:solidFill>
                  <a:schemeClr val="bg1"/>
                </a:solidFill>
              </a:rPr>
              <a:pPr algn="r"/>
              <a:t>‹#›</a:t>
            </a:fld>
            <a:endParaRPr lang="en-US" altLang="en-US" sz="140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533400"/>
            <a:ext cx="7923981" cy="685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412776"/>
            <a:ext cx="7923981" cy="417646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A42A868-16CD-4CF7-B8ED-85A4CFD7258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7451725" y="6103938"/>
            <a:ext cx="1006475" cy="34925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C0799EC-A505-4BE5-8DFA-14BA55F042A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803186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- double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>
            <a:extLst>
              <a:ext uri="{FF2B5EF4-FFF2-40B4-BE49-F238E27FC236}">
                <a16:creationId xmlns:a16="http://schemas.microsoft.com/office/drawing/2014/main" id="{7C06ACB7-5103-4CE3-A320-1ECD112E9B5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35663"/>
            <a:ext cx="9186863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7">
            <a:extLst>
              <a:ext uri="{FF2B5EF4-FFF2-40B4-BE49-F238E27FC236}">
                <a16:creationId xmlns:a16="http://schemas.microsoft.com/office/drawing/2014/main" id="{EE0088AB-2F15-49EA-91AE-98AF43308DC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6103938"/>
            <a:ext cx="1435100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8911CCA2-AA7E-4B68-8941-5D40FBD449F1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604125" y="6256338"/>
            <a:ext cx="1006475" cy="349250"/>
          </a:xfrm>
          <a:prstGeom prst="rect">
            <a:avLst/>
          </a:prstGeom>
          <a:noFill/>
          <a:ln>
            <a:noFill/>
          </a:ln>
          <a:extLst>
            <a:ext uri="{FAA26D3D-D897-4be2-8F04-BA451C77F1D7}"/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DD1EA6E0-76D8-414F-8690-39B83060E0D6}" type="slidenum">
              <a:rPr lang="en-US" altLang="en-US" sz="1400">
                <a:solidFill>
                  <a:schemeClr val="bg1"/>
                </a:solidFill>
              </a:rPr>
              <a:pPr algn="r"/>
              <a:t>‹#›</a:t>
            </a:fld>
            <a:endParaRPr lang="en-US" altLang="en-US" sz="140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533400"/>
            <a:ext cx="7923981" cy="685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412776"/>
            <a:ext cx="3816423" cy="417646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3"/>
          </p:nvPr>
        </p:nvSpPr>
        <p:spPr>
          <a:xfrm>
            <a:off x="4499992" y="1412776"/>
            <a:ext cx="3888432" cy="417646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884586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double column w/ p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>
            <a:extLst>
              <a:ext uri="{FF2B5EF4-FFF2-40B4-BE49-F238E27FC236}">
                <a16:creationId xmlns:a16="http://schemas.microsoft.com/office/drawing/2014/main" id="{2E8E6791-D5FC-4B2B-B748-38B3BF267F9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35663"/>
            <a:ext cx="9186863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7">
            <a:extLst>
              <a:ext uri="{FF2B5EF4-FFF2-40B4-BE49-F238E27FC236}">
                <a16:creationId xmlns:a16="http://schemas.microsoft.com/office/drawing/2014/main" id="{59F5D9F7-8903-4DA0-A733-26C7BFBFCEB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6103938"/>
            <a:ext cx="1435100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F2036A0B-4DDD-43E2-9B5A-B29E2ECCE000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604125" y="6256338"/>
            <a:ext cx="1006475" cy="349250"/>
          </a:xfrm>
          <a:prstGeom prst="rect">
            <a:avLst/>
          </a:prstGeom>
          <a:noFill/>
          <a:ln>
            <a:noFill/>
          </a:ln>
          <a:extLst>
            <a:ext uri="{FAA26D3D-D897-4be2-8F04-BA451C77F1D7}"/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DDF2AA1A-C8EC-4D2B-A9A5-7A786BEBA968}" type="slidenum">
              <a:rPr lang="en-US" altLang="en-US" sz="1400">
                <a:solidFill>
                  <a:schemeClr val="bg1"/>
                </a:solidFill>
              </a:rPr>
              <a:pPr algn="r"/>
              <a:t>‹#›</a:t>
            </a:fld>
            <a:endParaRPr lang="en-US" altLang="en-US" sz="140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533400"/>
            <a:ext cx="7923981" cy="685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412776"/>
            <a:ext cx="3816423" cy="4149824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4499993" y="1413680"/>
            <a:ext cx="3888358" cy="4175907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noProof="0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3446114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>
            <a:extLst>
              <a:ext uri="{FF2B5EF4-FFF2-40B4-BE49-F238E27FC236}">
                <a16:creationId xmlns:a16="http://schemas.microsoft.com/office/drawing/2014/main" id="{19DF36F9-56FB-4643-8EAD-98A57CF2032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35663"/>
            <a:ext cx="9186863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7">
            <a:extLst>
              <a:ext uri="{FF2B5EF4-FFF2-40B4-BE49-F238E27FC236}">
                <a16:creationId xmlns:a16="http://schemas.microsoft.com/office/drawing/2014/main" id="{77FE9CFE-02B6-43C1-956B-6355F1C18D8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6103938"/>
            <a:ext cx="1435100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729FAB0-E70E-4FFA-A2A9-BBD8D724BD68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604125" y="6256338"/>
            <a:ext cx="1006475" cy="349250"/>
          </a:xfrm>
          <a:prstGeom prst="rect">
            <a:avLst/>
          </a:prstGeom>
          <a:noFill/>
          <a:ln>
            <a:noFill/>
          </a:ln>
          <a:extLst>
            <a:ext uri="{FAA26D3D-D897-4be2-8F04-BA451C77F1D7}"/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1ED6DB6B-13E3-4C07-85CE-B296F542255B}" type="slidenum">
              <a:rPr lang="en-US" altLang="en-US" sz="1400">
                <a:solidFill>
                  <a:schemeClr val="bg1"/>
                </a:solidFill>
              </a:rPr>
              <a:pPr algn="r"/>
              <a:t>‹#›</a:t>
            </a:fld>
            <a:endParaRPr lang="en-US" altLang="en-US" sz="140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533400"/>
            <a:ext cx="7923981" cy="685800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467544" y="1484784"/>
            <a:ext cx="7920807" cy="4032447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noProof="0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6223414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>
            <a:extLst>
              <a:ext uri="{FF2B5EF4-FFF2-40B4-BE49-F238E27FC236}">
                <a16:creationId xmlns:a16="http://schemas.microsoft.com/office/drawing/2014/main" id="{89ECDE7D-AA42-49C7-B705-46C403598D6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35663"/>
            <a:ext cx="9186863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7">
            <a:extLst>
              <a:ext uri="{FF2B5EF4-FFF2-40B4-BE49-F238E27FC236}">
                <a16:creationId xmlns:a16="http://schemas.microsoft.com/office/drawing/2014/main" id="{E1A9595E-D42C-41E1-93C7-51ECB35AD88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6103938"/>
            <a:ext cx="1435100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8DF1A14-F7D4-49B8-B169-41463095C9A4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604125" y="6256338"/>
            <a:ext cx="1006475" cy="349250"/>
          </a:xfrm>
          <a:prstGeom prst="rect">
            <a:avLst/>
          </a:prstGeom>
          <a:noFill/>
          <a:ln>
            <a:noFill/>
          </a:ln>
          <a:extLst>
            <a:ext uri="{FAA26D3D-D897-4be2-8F04-BA451C77F1D7}"/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112117CC-225F-43E4-858F-38FF4E50F699}" type="slidenum">
              <a:rPr lang="en-US" altLang="en-US" sz="1400">
                <a:solidFill>
                  <a:schemeClr val="bg1"/>
                </a:solidFill>
              </a:rPr>
              <a:pPr algn="r"/>
              <a:t>‹#›</a:t>
            </a:fld>
            <a:endParaRPr lang="en-US" altLang="en-US" sz="140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533400"/>
            <a:ext cx="7923981" cy="685800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467544" y="1484785"/>
            <a:ext cx="7920807" cy="3384376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noProof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468313" y="5084763"/>
            <a:ext cx="7920037" cy="288453"/>
          </a:xfrm>
        </p:spPr>
        <p:txBody>
          <a:bodyPr/>
          <a:lstStyle>
            <a:lvl1pPr marL="0" indent="0">
              <a:buNone/>
              <a:defRPr sz="1200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13241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double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5E3E935-9219-43BD-B1C0-C994441A72F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35663"/>
            <a:ext cx="9186863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54FA3E0-56BB-4937-B7CF-80E6F25D3C7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6103938"/>
            <a:ext cx="1435100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677BEA60-25F7-4235-8519-8171C889DE84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604125" y="6256338"/>
            <a:ext cx="1006475" cy="349250"/>
          </a:xfrm>
          <a:prstGeom prst="rect">
            <a:avLst/>
          </a:prstGeom>
          <a:noFill/>
          <a:ln>
            <a:noFill/>
          </a:ln>
          <a:extLst>
            <a:ext uri="{FAA26D3D-D897-4be2-8F04-BA451C77F1D7}"/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C4C9E0CC-6315-494F-A250-AE318807BD41}" type="slidenum">
              <a:rPr lang="en-US" altLang="en-US" sz="1400">
                <a:solidFill>
                  <a:schemeClr val="bg1"/>
                </a:solidFill>
              </a:rPr>
              <a:pPr algn="r"/>
              <a:t>‹#›</a:t>
            </a:fld>
            <a:endParaRPr lang="en-US" altLang="en-US" sz="140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533400"/>
            <a:ext cx="7923981" cy="685800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467545" y="1484784"/>
            <a:ext cx="3888432" cy="4032448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noProof="0"/>
              <a:t>Drag picture to placeholder or click icon to add</a:t>
            </a:r>
          </a:p>
        </p:txBody>
      </p:sp>
      <p:sp>
        <p:nvSpPr>
          <p:cNvPr id="6" name="Picture Placeholder 4"/>
          <p:cNvSpPr>
            <a:spLocks noGrp="1"/>
          </p:cNvSpPr>
          <p:nvPr>
            <p:ph type="pic" sz="quarter" idx="14"/>
          </p:nvPr>
        </p:nvSpPr>
        <p:spPr>
          <a:xfrm>
            <a:off x="4499992" y="1484784"/>
            <a:ext cx="3888432" cy="4032448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noProof="0"/>
              <a:t>Drag picture to placeholder or click icon to add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4D41E4F5-F8D4-48A7-9FEA-B815523A7997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7451725" y="6103938"/>
            <a:ext cx="1006475" cy="34925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9DD0207-A730-4C47-B9BB-528A1D0B572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673080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double pic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6">
            <a:extLst>
              <a:ext uri="{FF2B5EF4-FFF2-40B4-BE49-F238E27FC236}">
                <a16:creationId xmlns:a16="http://schemas.microsoft.com/office/drawing/2014/main" id="{47BDD8E6-94B4-4324-B352-A493B32A3CC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35663"/>
            <a:ext cx="9186863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7">
            <a:extLst>
              <a:ext uri="{FF2B5EF4-FFF2-40B4-BE49-F238E27FC236}">
                <a16:creationId xmlns:a16="http://schemas.microsoft.com/office/drawing/2014/main" id="{3B8B2888-6F86-4D23-A78B-4E993287D0C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6103938"/>
            <a:ext cx="1435100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790AE22C-54BA-47F2-B87A-AE69A3357E8E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604125" y="6256338"/>
            <a:ext cx="1006475" cy="349250"/>
          </a:xfrm>
          <a:prstGeom prst="rect">
            <a:avLst/>
          </a:prstGeom>
          <a:noFill/>
          <a:ln>
            <a:noFill/>
          </a:ln>
          <a:extLst>
            <a:ext uri="{FAA26D3D-D897-4be2-8F04-BA451C77F1D7}"/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C2424D7C-5C6A-40CD-A93D-FCFE8953F2BA}" type="slidenum">
              <a:rPr lang="en-US" altLang="en-US" sz="1400">
                <a:solidFill>
                  <a:schemeClr val="bg1"/>
                </a:solidFill>
              </a:rPr>
              <a:pPr algn="r"/>
              <a:t>‹#›</a:t>
            </a:fld>
            <a:endParaRPr lang="en-US" altLang="en-US" sz="140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533400"/>
            <a:ext cx="7923981" cy="685800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467545" y="1484784"/>
            <a:ext cx="3888432" cy="3672408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noProof="0"/>
              <a:t>Drag picture to placeholder or click icon to add</a:t>
            </a:r>
          </a:p>
        </p:txBody>
      </p:sp>
      <p:sp>
        <p:nvSpPr>
          <p:cNvPr id="6" name="Picture Placeholder 4"/>
          <p:cNvSpPr>
            <a:spLocks noGrp="1"/>
          </p:cNvSpPr>
          <p:nvPr>
            <p:ph type="pic" sz="quarter" idx="14"/>
          </p:nvPr>
        </p:nvSpPr>
        <p:spPr>
          <a:xfrm>
            <a:off x="4499992" y="1484784"/>
            <a:ext cx="3888432" cy="3672408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noProof="0"/>
              <a:t>Drag picture to placeholder or click icon to add</a:t>
            </a:r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5"/>
          </p:nvPr>
        </p:nvSpPr>
        <p:spPr>
          <a:xfrm>
            <a:off x="468313" y="5229200"/>
            <a:ext cx="3887663" cy="360040"/>
          </a:xfrm>
        </p:spPr>
        <p:txBody>
          <a:bodyPr/>
          <a:lstStyle>
            <a:lvl1pPr marL="0" indent="0">
              <a:buNone/>
              <a:defRPr sz="1200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4499992" y="5229200"/>
            <a:ext cx="3887663" cy="360040"/>
          </a:xfrm>
        </p:spPr>
        <p:txBody>
          <a:bodyPr/>
          <a:lstStyle>
            <a:lvl1pPr marL="0" indent="0">
              <a:buNone/>
              <a:defRPr sz="1200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146512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full page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>
            <a:extLst>
              <a:ext uri="{FF2B5EF4-FFF2-40B4-BE49-F238E27FC236}">
                <a16:creationId xmlns:a16="http://schemas.microsoft.com/office/drawing/2014/main" id="{A024B81F-5BB8-4B8E-883D-34BAAFF436D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35663"/>
            <a:ext cx="9186863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7">
            <a:extLst>
              <a:ext uri="{FF2B5EF4-FFF2-40B4-BE49-F238E27FC236}">
                <a16:creationId xmlns:a16="http://schemas.microsoft.com/office/drawing/2014/main" id="{83A2507E-B04E-4B2C-A4D4-E987A1A8681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6103938"/>
            <a:ext cx="1435100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DAE26494-C4D9-4E43-9B35-E3B9ECA58EC5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604125" y="6256338"/>
            <a:ext cx="1006475" cy="349250"/>
          </a:xfrm>
          <a:prstGeom prst="rect">
            <a:avLst/>
          </a:prstGeom>
          <a:noFill/>
          <a:ln>
            <a:noFill/>
          </a:ln>
          <a:extLst>
            <a:ext uri="{FAA26D3D-D897-4be2-8F04-BA451C77F1D7}"/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55C493DD-CECC-4356-B072-73C4182D6195}" type="slidenum">
              <a:rPr lang="en-US" altLang="en-US" sz="1400">
                <a:solidFill>
                  <a:schemeClr val="bg1"/>
                </a:solidFill>
              </a:rPr>
              <a:pPr algn="r"/>
              <a:t>‹#›</a:t>
            </a:fld>
            <a:endParaRPr lang="en-US" altLang="en-US" sz="14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01028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25885732-474B-4DDD-B953-CA5FDDFE3D9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4213" y="533400"/>
            <a:ext cx="7707312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E18FB72D-B1B0-4943-8AB9-D1F22E9C53E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4213" y="1295400"/>
            <a:ext cx="7707312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D605F9EB-1644-46EB-86D6-DEC607BB9EBE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ea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54FF5126-6DDE-4404-9A2D-065253B180AD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ea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B7752113-A41C-4BA0-8B97-22C7491C40A9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9A57548E-CA4B-4924-BBB6-DB64FB4B2176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</p:sldLayoutIdLst>
  <p:txStyles>
    <p:titleStyle>
      <a:lvl1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000">
          <a:solidFill>
            <a:srgbClr val="477E27"/>
          </a:solidFill>
          <a:latin typeface="+mj-lt"/>
          <a:ea typeface="MS PGothic" panose="020B0600070205080204" pitchFamily="34" charset="-128"/>
          <a:cs typeface="+mj-cs"/>
        </a:defRPr>
      </a:lvl1pPr>
      <a:lvl2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000">
          <a:solidFill>
            <a:srgbClr val="477E27"/>
          </a:solidFill>
          <a:latin typeface="Arial" charset="0"/>
          <a:ea typeface="MS PGothic" panose="020B0600070205080204" pitchFamily="34" charset="-128"/>
          <a:cs typeface="ＭＳ Ｐゴシック" charset="0"/>
        </a:defRPr>
      </a:lvl2pPr>
      <a:lvl3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000">
          <a:solidFill>
            <a:srgbClr val="477E27"/>
          </a:solidFill>
          <a:latin typeface="Arial" charset="0"/>
          <a:ea typeface="MS PGothic" panose="020B0600070205080204" pitchFamily="34" charset="-128"/>
          <a:cs typeface="ＭＳ Ｐゴシック" charset="0"/>
        </a:defRPr>
      </a:lvl3pPr>
      <a:lvl4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000">
          <a:solidFill>
            <a:srgbClr val="477E27"/>
          </a:solidFill>
          <a:latin typeface="Arial" charset="0"/>
          <a:ea typeface="MS PGothic" panose="020B0600070205080204" pitchFamily="34" charset="-128"/>
          <a:cs typeface="ＭＳ Ｐゴシック" charset="0"/>
        </a:defRPr>
      </a:lvl4pPr>
      <a:lvl5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000">
          <a:solidFill>
            <a:srgbClr val="477E27"/>
          </a:solidFill>
          <a:latin typeface="Arial" charset="0"/>
          <a:ea typeface="MS PGothic" panose="020B0600070205080204" pitchFamily="34" charset="-128"/>
          <a:cs typeface="ＭＳ Ｐゴシック" charset="0"/>
        </a:defRPr>
      </a:lvl5pPr>
      <a:lvl6pPr marL="457200" algn="l" rtl="0" fontAlgn="base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rgbClr val="477E27"/>
          </a:solidFill>
          <a:latin typeface="Arial" charset="0"/>
          <a:ea typeface="ＭＳ Ｐゴシック" charset="0"/>
          <a:cs typeface="ＭＳ Ｐゴシック" charset="0"/>
        </a:defRPr>
      </a:lvl6pPr>
      <a:lvl7pPr marL="914400" algn="l" rtl="0" fontAlgn="base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rgbClr val="477E27"/>
          </a:solidFill>
          <a:latin typeface="Arial" charset="0"/>
          <a:ea typeface="ＭＳ Ｐゴシック" charset="0"/>
          <a:cs typeface="ＭＳ Ｐゴシック" charset="0"/>
        </a:defRPr>
      </a:lvl7pPr>
      <a:lvl8pPr marL="1371600" algn="l" rtl="0" fontAlgn="base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rgbClr val="477E27"/>
          </a:solidFill>
          <a:latin typeface="Arial" charset="0"/>
          <a:ea typeface="ＭＳ Ｐゴシック" charset="0"/>
          <a:cs typeface="ＭＳ Ｐゴシック" charset="0"/>
        </a:defRPr>
      </a:lvl8pPr>
      <a:lvl9pPr marL="1828800" algn="l" rtl="0" fontAlgn="base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rgbClr val="477E27"/>
          </a:solidFill>
          <a:latin typeface="Arial" charset="0"/>
          <a:ea typeface="ＭＳ Ｐゴシック" charset="0"/>
          <a:cs typeface="ＭＳ Ｐゴシック" charset="0"/>
        </a:defRPr>
      </a:lvl9pPr>
    </p:titleStyle>
    <p:bodyStyle>
      <a:lvl1pPr marL="342900" indent="-342900" algn="l" rtl="0" eaLnBrk="0" fontAlgn="base" hangingPunct="0">
        <a:lnSpc>
          <a:spcPct val="90000"/>
        </a:lnSpc>
        <a:spcBef>
          <a:spcPct val="20000"/>
        </a:spcBef>
        <a:spcAft>
          <a:spcPct val="25000"/>
        </a:spcAft>
        <a:buClr>
          <a:srgbClr val="477E27"/>
        </a:buClr>
        <a:buChar char="•"/>
        <a:defRPr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1pPr>
      <a:lvl2pPr marL="742950" indent="-285750" algn="l" rtl="0" eaLnBrk="0" fontAlgn="base" hangingPunct="0">
        <a:lnSpc>
          <a:spcPct val="90000"/>
        </a:lnSpc>
        <a:spcBef>
          <a:spcPct val="20000"/>
        </a:spcBef>
        <a:spcAft>
          <a:spcPct val="25000"/>
        </a:spcAft>
        <a:buClr>
          <a:srgbClr val="477E27"/>
        </a:buClr>
        <a:buChar char="–"/>
        <a:defRPr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ct val="20000"/>
        </a:spcBef>
        <a:spcAft>
          <a:spcPct val="25000"/>
        </a:spcAft>
        <a:buClr>
          <a:srgbClr val="477E27"/>
        </a:buClr>
        <a:buChar char="•"/>
        <a:defRPr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ct val="20000"/>
        </a:spcBef>
        <a:spcAft>
          <a:spcPct val="25000"/>
        </a:spcAft>
        <a:buClr>
          <a:srgbClr val="477E27"/>
        </a:buClr>
        <a:buChar char="–"/>
        <a:defRPr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ct val="20000"/>
        </a:spcBef>
        <a:spcAft>
          <a:spcPct val="25000"/>
        </a:spcAft>
        <a:buClr>
          <a:srgbClr val="477E27"/>
        </a:buClr>
        <a:buChar char="»"/>
        <a:defRPr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5pPr>
      <a:lvl6pPr marL="2514600" indent="-228600" algn="l" rtl="0" fontAlgn="base">
        <a:lnSpc>
          <a:spcPct val="90000"/>
        </a:lnSpc>
        <a:spcBef>
          <a:spcPct val="20000"/>
        </a:spcBef>
        <a:spcAft>
          <a:spcPct val="25000"/>
        </a:spcAft>
        <a:buClr>
          <a:srgbClr val="477E27"/>
        </a:buClr>
        <a:buChar char="»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lnSpc>
          <a:spcPct val="90000"/>
        </a:lnSpc>
        <a:spcBef>
          <a:spcPct val="20000"/>
        </a:spcBef>
        <a:spcAft>
          <a:spcPct val="25000"/>
        </a:spcAft>
        <a:buClr>
          <a:srgbClr val="477E27"/>
        </a:buClr>
        <a:buChar char="»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lnSpc>
          <a:spcPct val="90000"/>
        </a:lnSpc>
        <a:spcBef>
          <a:spcPct val="20000"/>
        </a:spcBef>
        <a:spcAft>
          <a:spcPct val="25000"/>
        </a:spcAft>
        <a:buClr>
          <a:srgbClr val="477E27"/>
        </a:buClr>
        <a:buChar char="»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lnSpc>
          <a:spcPct val="90000"/>
        </a:lnSpc>
        <a:spcBef>
          <a:spcPct val="20000"/>
        </a:spcBef>
        <a:spcAft>
          <a:spcPct val="25000"/>
        </a:spcAft>
        <a:buClr>
          <a:srgbClr val="477E27"/>
        </a:buClr>
        <a:buChar char="»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zjq9AyB9Ny4" TargetMode="Externa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zjq9AyB9Ny4?feature=oembed" TargetMode="External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WpDJTJqavyk" TargetMode="Externa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WpDJTJqavyk?feature=oembed" TargetMode="External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UXmT182I0r8&amp;t=35s" TargetMode="Externa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UXmT182I0r8?start=35&amp;feature=oembed" TargetMode="External"/><Relationship Id="rId4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7V5ju-k7haE" TargetMode="Externa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7V5ju-k7haE?feature=oembed" TargetMode="External"/><Relationship Id="rId4" Type="http://schemas.openxmlformats.org/officeDocument/2006/relationships/image" Target="../media/image1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anada.ca/fr/agence-revenu/services/impot/particuliers/sujets/reer-regimes-connexes/regime-enregistre-epargne-retraite-reer.html" TargetMode="External"/><Relationship Id="rId2" Type="http://schemas.openxmlformats.org/officeDocument/2006/relationships/hyperlink" Target="https://www.canada.ca/fr/services/prestations/education/epargne-etudes/reee.html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canada.ca/fr/agence-revenu/services/formulaires-publications/publications/rc4466/guide-compte-epargne-libre-impot-celi-particuliers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>
            <a:extLst>
              <a:ext uri="{FF2B5EF4-FFF2-40B4-BE49-F238E27FC236}">
                <a16:creationId xmlns:a16="http://schemas.microsoft.com/office/drawing/2014/main" id="{D8D7C075-C074-4110-8A70-E252F32F03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95288" y="1989138"/>
            <a:ext cx="8424862" cy="1079500"/>
          </a:xfrm>
        </p:spPr>
        <p:txBody>
          <a:bodyPr/>
          <a:lstStyle/>
          <a:p>
            <a:pPr eaLnBrk="1" hangingPunct="1"/>
            <a:r>
              <a:rPr lang="fr-CA" sz="4400" dirty="0">
                <a:solidFill>
                  <a:srgbClr val="005954"/>
                </a:solidFill>
                <a:latin typeface="Open Sans" panose="020B0606030504020204" pitchFamily="34" charset="0"/>
              </a:rPr>
              <a:t>Où est mon argent?</a:t>
            </a:r>
          </a:p>
        </p:txBody>
      </p:sp>
      <p:sp>
        <p:nvSpPr>
          <p:cNvPr id="13315" name="Subtitle 2">
            <a:extLst>
              <a:ext uri="{FF2B5EF4-FFF2-40B4-BE49-F238E27FC236}">
                <a16:creationId xmlns:a16="http://schemas.microsoft.com/office/drawing/2014/main" id="{47F8F22D-8145-40F0-A28E-026AFAD1A2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95288" y="3068638"/>
            <a:ext cx="8424862" cy="457200"/>
          </a:xfrm>
        </p:spPr>
        <p:txBody>
          <a:bodyPr/>
          <a:lstStyle/>
          <a:p>
            <a:pPr eaLnBrk="1" hangingPunct="1"/>
            <a:r>
              <a:rPr lang="fr-CA">
                <a:solidFill>
                  <a:srgbClr val="98BF1E"/>
                </a:solidFill>
                <a:latin typeface="Open Sans" panose="020B0606030504020204" pitchFamily="34" charset="0"/>
              </a:rPr>
              <a:t>4</a:t>
            </a:r>
            <a:r>
              <a:rPr lang="fr-CA" baseline="30000">
                <a:solidFill>
                  <a:srgbClr val="98BF1E"/>
                </a:solidFill>
                <a:latin typeface="Open Sans" panose="020B0606030504020204" pitchFamily="34" charset="0"/>
              </a:rPr>
              <a:t>e</a:t>
            </a:r>
            <a:r>
              <a:rPr lang="fr-CA">
                <a:solidFill>
                  <a:srgbClr val="98BF1E"/>
                </a:solidFill>
                <a:latin typeface="Open Sans" panose="020B0606030504020204" pitchFamily="34" charset="0"/>
              </a:rPr>
              <a:t> année</a:t>
            </a:r>
          </a:p>
        </p:txBody>
      </p:sp>
      <p:cxnSp>
        <p:nvCxnSpPr>
          <p:cNvPr id="13316" name="Straight Connector 3">
            <a:extLst>
              <a:ext uri="{FF2B5EF4-FFF2-40B4-BE49-F238E27FC236}">
                <a16:creationId xmlns:a16="http://schemas.microsoft.com/office/drawing/2014/main" id="{A0C7CF5E-54EB-4692-A20D-FEEBA01D7AE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827088" y="2924175"/>
            <a:ext cx="7848600" cy="0"/>
          </a:xfrm>
          <a:prstGeom prst="line">
            <a:avLst/>
          </a:prstGeom>
          <a:noFill/>
          <a:ln w="38100" algn="ctr">
            <a:solidFill>
              <a:srgbClr val="FDCE3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340" name="Straight Connector 2">
            <a:extLst>
              <a:ext uri="{FF2B5EF4-FFF2-40B4-BE49-F238E27FC236}">
                <a16:creationId xmlns:a16="http://schemas.microsoft.com/office/drawing/2014/main" id="{CDAA092F-49F5-4EBE-A045-4113BA971B9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42925" y="1239850"/>
            <a:ext cx="7848600" cy="0"/>
          </a:xfrm>
          <a:prstGeom prst="line">
            <a:avLst/>
          </a:prstGeom>
          <a:noFill/>
          <a:ln w="38100" algn="ctr">
            <a:solidFill>
              <a:srgbClr val="FDCE3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4338" name="Title 1">
            <a:extLst>
              <a:ext uri="{FF2B5EF4-FFF2-40B4-BE49-F238E27FC236}">
                <a16:creationId xmlns:a16="http://schemas.microsoft.com/office/drawing/2014/main" id="{C75ABC45-703E-4857-B751-96F66A99F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453898"/>
            <a:ext cx="7923212" cy="685800"/>
          </a:xfrm>
        </p:spPr>
        <p:txBody>
          <a:bodyPr/>
          <a:lstStyle/>
          <a:p>
            <a:pPr eaLnBrk="1" hangingPunct="1"/>
            <a:r>
              <a:rPr lang="fr-CA" dirty="0">
                <a:solidFill>
                  <a:srgbClr val="005954"/>
                </a:solidFill>
                <a:latin typeface="Open Sans"/>
                <a:ea typeface="MS PGothic"/>
              </a:rPr>
              <a:t>Remarque spéciale à l’intention du personnel enseignant</a:t>
            </a:r>
          </a:p>
        </p:txBody>
      </p:sp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id="{DCE09169-3831-4481-AC7D-22AA60ECE9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3" y="1412875"/>
            <a:ext cx="7923212" cy="4176713"/>
          </a:xfrm>
        </p:spPr>
        <p:txBody>
          <a:bodyPr/>
          <a:lstStyle/>
          <a:p>
            <a:pPr eaLnBrk="1" hangingPunct="1"/>
            <a:endParaRPr lang="en-US" altLang="en-US" dirty="0"/>
          </a:p>
          <a:p>
            <a:pPr eaLnBrk="1" hangingPunct="1"/>
            <a:endParaRPr lang="en-US" alt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18DF870-119D-4817-B972-80E4F14D37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6980" y="1327486"/>
            <a:ext cx="6070039" cy="4809339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C75ABC45-703E-4857-B751-96F66A99F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33400"/>
            <a:ext cx="7923212" cy="685800"/>
          </a:xfrm>
        </p:spPr>
        <p:txBody>
          <a:bodyPr/>
          <a:lstStyle/>
          <a:p>
            <a:pPr eaLnBrk="1" hangingPunct="1"/>
            <a:r>
              <a:rPr lang="fr-CA">
                <a:solidFill>
                  <a:srgbClr val="005954"/>
                </a:solidFill>
                <a:latin typeface="Open Sans" panose="020B0606030504020204" pitchFamily="34" charset="0"/>
              </a:rPr>
              <a:t>Le programme</a:t>
            </a:r>
          </a:p>
        </p:txBody>
      </p:sp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id="{DCE09169-3831-4481-AC7D-22AA60ECE9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3" y="1412875"/>
            <a:ext cx="7923212" cy="4176713"/>
          </a:xfrm>
        </p:spPr>
        <p:txBody>
          <a:bodyPr/>
          <a:lstStyle/>
          <a:p>
            <a:pPr eaLnBrk="1" hangingPunct="1"/>
            <a:r>
              <a:rPr lang="fr-CA"/>
              <a:t>Activité de réflexion : Penser-préparer-partager</a:t>
            </a:r>
          </a:p>
          <a:p>
            <a:pPr eaLnBrk="1" hangingPunct="1"/>
            <a:r>
              <a:rPr lang="fr-CA"/>
              <a:t>Gérer mon argent</a:t>
            </a:r>
          </a:p>
          <a:p>
            <a:pPr eaLnBrk="1" hangingPunct="1"/>
            <a:r>
              <a:rPr lang="fr-CA"/>
              <a:t>Questions de réflexion pour les élèves</a:t>
            </a:r>
          </a:p>
          <a:p>
            <a:pPr eaLnBrk="1" hangingPunct="1"/>
            <a:r>
              <a:rPr lang="fr-CA"/>
              <a:t>Activité de clôture </a:t>
            </a:r>
          </a:p>
          <a:p>
            <a:pPr eaLnBrk="1" hangingPunct="1"/>
            <a:endParaRPr lang="en-US" altLang="en-US" dirty="0"/>
          </a:p>
        </p:txBody>
      </p:sp>
      <p:cxnSp>
        <p:nvCxnSpPr>
          <p:cNvPr id="14340" name="Straight Connector 2">
            <a:extLst>
              <a:ext uri="{FF2B5EF4-FFF2-40B4-BE49-F238E27FC236}">
                <a16:creationId xmlns:a16="http://schemas.microsoft.com/office/drawing/2014/main" id="{CDAA092F-49F5-4EBE-A045-4113BA971B9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42925" y="1125538"/>
            <a:ext cx="7848600" cy="0"/>
          </a:xfrm>
          <a:prstGeom prst="line">
            <a:avLst/>
          </a:prstGeom>
          <a:noFill/>
          <a:ln w="38100" algn="ctr">
            <a:solidFill>
              <a:srgbClr val="FDCE3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C75ABC45-703E-4857-B751-96F66A99F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33400"/>
            <a:ext cx="7923212" cy="685800"/>
          </a:xfrm>
        </p:spPr>
        <p:txBody>
          <a:bodyPr/>
          <a:lstStyle/>
          <a:p>
            <a:pPr eaLnBrk="1" hangingPunct="1"/>
            <a:r>
              <a:rPr lang="fr-CA">
                <a:solidFill>
                  <a:srgbClr val="005954"/>
                </a:solidFill>
                <a:latin typeface="Open Sans" panose="020B0606030504020204" pitchFamily="34" charset="0"/>
              </a:rPr>
              <a:t>Activité de réflexion</a:t>
            </a:r>
          </a:p>
        </p:txBody>
      </p:sp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id="{DCE09169-3831-4481-AC7D-22AA60ECE9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3" y="1412875"/>
            <a:ext cx="7923212" cy="4176713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fr-CA" sz="2000" b="1"/>
              <a:t>Penser-préparer-partager</a:t>
            </a:r>
            <a:br>
              <a:rPr lang="fr-CA" sz="2000" b="1"/>
            </a:br>
            <a:endParaRPr lang="fr-CA" sz="2000" b="1"/>
          </a:p>
          <a:p>
            <a:pPr eaLnBrk="1" hangingPunct="1"/>
            <a:r>
              <a:rPr lang="fr-CA"/>
              <a:t>As-tu déjà entendu parler de « budget »? De quoi s’agit-il?</a:t>
            </a:r>
          </a:p>
          <a:p>
            <a:pPr eaLnBrk="1" hangingPunct="1"/>
            <a:r>
              <a:rPr lang="fr-CA"/>
              <a:t>Penses-tu qu’il est important de budgéter nos dépenses? Pourquoi?</a:t>
            </a:r>
          </a:p>
        </p:txBody>
      </p:sp>
      <p:cxnSp>
        <p:nvCxnSpPr>
          <p:cNvPr id="14340" name="Straight Connector 2">
            <a:extLst>
              <a:ext uri="{FF2B5EF4-FFF2-40B4-BE49-F238E27FC236}">
                <a16:creationId xmlns:a16="http://schemas.microsoft.com/office/drawing/2014/main" id="{CDAA092F-49F5-4EBE-A045-4113BA971B9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42925" y="1125538"/>
            <a:ext cx="7848600" cy="0"/>
          </a:xfrm>
          <a:prstGeom prst="line">
            <a:avLst/>
          </a:prstGeom>
          <a:noFill/>
          <a:ln w="38100" algn="ctr">
            <a:solidFill>
              <a:srgbClr val="FDCE3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54F46506-5BED-434D-BC5C-7E1442A9F8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4667" y="3404278"/>
            <a:ext cx="1946292" cy="2185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97997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C75ABC45-703E-4857-B751-96F66A99F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33400"/>
            <a:ext cx="7923212" cy="685800"/>
          </a:xfrm>
        </p:spPr>
        <p:txBody>
          <a:bodyPr/>
          <a:lstStyle/>
          <a:p>
            <a:pPr eaLnBrk="1" hangingPunct="1"/>
            <a:r>
              <a:rPr lang="fr-CA">
                <a:solidFill>
                  <a:srgbClr val="005954"/>
                </a:solidFill>
                <a:latin typeface="Open Sans" panose="020B0606030504020204" pitchFamily="34" charset="0"/>
              </a:rPr>
              <a:t>Gérer mon argent</a:t>
            </a:r>
          </a:p>
        </p:txBody>
      </p:sp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id="{DCE09169-3831-4481-AC7D-22AA60ECE9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3" y="1412875"/>
            <a:ext cx="7923212" cy="4176713"/>
          </a:xfrm>
        </p:spPr>
        <p:txBody>
          <a:bodyPr/>
          <a:lstStyle/>
          <a:p>
            <a:pPr marL="0" indent="0" algn="ctr" eaLnBrk="1" hangingPunct="1">
              <a:buNone/>
            </a:pPr>
            <a:r>
              <a:rPr lang="fr-CA" sz="2400">
                <a:ea typeface="MS PGothic"/>
              </a:rPr>
              <a:t>Combien d’argent te donne-t-on </a:t>
            </a:r>
            <a:r>
              <a:rPr lang="fr-CA" sz="2400" b="1">
                <a:ea typeface="MS PGothic"/>
              </a:rPr>
              <a:t>par semaine</a:t>
            </a:r>
            <a:r>
              <a:rPr lang="fr-CA" sz="2400">
                <a:ea typeface="MS PGothic"/>
              </a:rPr>
              <a:t>? </a:t>
            </a:r>
          </a:p>
        </p:txBody>
      </p:sp>
      <p:cxnSp>
        <p:nvCxnSpPr>
          <p:cNvPr id="14340" name="Straight Connector 2">
            <a:extLst>
              <a:ext uri="{FF2B5EF4-FFF2-40B4-BE49-F238E27FC236}">
                <a16:creationId xmlns:a16="http://schemas.microsoft.com/office/drawing/2014/main" id="{CDAA092F-49F5-4EBE-A045-4113BA971B9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42925" y="1125538"/>
            <a:ext cx="7848600" cy="0"/>
          </a:xfrm>
          <a:prstGeom prst="line">
            <a:avLst/>
          </a:prstGeom>
          <a:noFill/>
          <a:ln w="38100" algn="ctr">
            <a:solidFill>
              <a:srgbClr val="FDCE3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68718D3D-979D-4487-BD26-3E7694CE29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0972" y="2398054"/>
            <a:ext cx="5322056" cy="206189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D12AA6A-D55D-428C-8310-F5175BA8F4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39945" y="3795453"/>
            <a:ext cx="951580" cy="19557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C41F5B0-38D1-4DCC-8807-D6B6366E3C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2475" y="4523546"/>
            <a:ext cx="1012714" cy="125971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846F02B-3A69-44A4-9482-260B010FF53D}"/>
              </a:ext>
            </a:extLst>
          </p:cNvPr>
          <p:cNvSpPr txBox="1"/>
          <p:nvPr/>
        </p:nvSpPr>
        <p:spPr>
          <a:xfrm>
            <a:off x="2483768" y="2924944"/>
            <a:ext cx="396044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5EC6266-080D-49D5-B820-9C813A969DD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1038"/>
          <a:stretch/>
        </p:blipFill>
        <p:spPr>
          <a:xfrm rot="192314">
            <a:off x="5779222" y="1761483"/>
            <a:ext cx="1572908" cy="212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19294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5D1777E-2595-4BDC-8E94-BBC95C8D8A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4754" y="1219200"/>
            <a:ext cx="6734492" cy="4844712"/>
          </a:xfrm>
          <a:prstGeom prst="rect">
            <a:avLst/>
          </a:prstGeom>
        </p:spPr>
      </p:pic>
      <p:sp>
        <p:nvSpPr>
          <p:cNvPr id="14338" name="Title 1">
            <a:extLst>
              <a:ext uri="{FF2B5EF4-FFF2-40B4-BE49-F238E27FC236}">
                <a16:creationId xmlns:a16="http://schemas.microsoft.com/office/drawing/2014/main" id="{C75ABC45-703E-4857-B751-96F66A99F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33400"/>
            <a:ext cx="7923212" cy="685800"/>
          </a:xfrm>
        </p:spPr>
        <p:txBody>
          <a:bodyPr/>
          <a:lstStyle/>
          <a:p>
            <a:pPr eaLnBrk="1" hangingPunct="1"/>
            <a:r>
              <a:rPr lang="fr-CA">
                <a:solidFill>
                  <a:srgbClr val="005954"/>
                </a:solidFill>
                <a:latin typeface="Open Sans" panose="020B0606030504020204" pitchFamily="34" charset="0"/>
              </a:rPr>
              <a:t>Où l’argent va-t-il?</a:t>
            </a:r>
          </a:p>
        </p:txBody>
      </p:sp>
      <p:cxnSp>
        <p:nvCxnSpPr>
          <p:cNvPr id="14340" name="Straight Connector 2">
            <a:extLst>
              <a:ext uri="{FF2B5EF4-FFF2-40B4-BE49-F238E27FC236}">
                <a16:creationId xmlns:a16="http://schemas.microsoft.com/office/drawing/2014/main" id="{CDAA092F-49F5-4EBE-A045-4113BA971B9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42925" y="1125538"/>
            <a:ext cx="7848600" cy="0"/>
          </a:xfrm>
          <a:prstGeom prst="line">
            <a:avLst/>
          </a:prstGeom>
          <a:noFill/>
          <a:ln w="38100" algn="ctr">
            <a:solidFill>
              <a:srgbClr val="FDCE3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11" name="Group 10">
            <a:extLst>
              <a:ext uri="{FF2B5EF4-FFF2-40B4-BE49-F238E27FC236}">
                <a16:creationId xmlns:a16="http://schemas.microsoft.com/office/drawing/2014/main" id="{E745070E-BA9A-42CA-9F47-CC5B9407381A}"/>
              </a:ext>
            </a:extLst>
          </p:cNvPr>
          <p:cNvGrpSpPr/>
          <p:nvPr/>
        </p:nvGrpSpPr>
        <p:grpSpPr>
          <a:xfrm>
            <a:off x="4806357" y="-1535556"/>
            <a:ext cx="1777429" cy="1428107"/>
            <a:chOff x="2806602" y="2497699"/>
            <a:chExt cx="1777429" cy="1428107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781AC9F4-278E-4A1A-A042-1E767DF7A12B}"/>
                </a:ext>
              </a:extLst>
            </p:cNvPr>
            <p:cNvSpPr/>
            <p:nvPr/>
          </p:nvSpPr>
          <p:spPr bwMode="auto">
            <a:xfrm>
              <a:off x="2960715" y="2497699"/>
              <a:ext cx="1469204" cy="1428107"/>
            </a:xfrm>
            <a:prstGeom prst="ellipse">
              <a:avLst/>
            </a:prstGeom>
            <a:solidFill>
              <a:srgbClr val="FDCE3A">
                <a:alpha val="47843"/>
              </a:srgbClr>
            </a:solidFill>
            <a:ln w="9525" cap="flat" cmpd="sng" algn="ctr">
              <a:solidFill>
                <a:srgbClr val="FDCE3A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CA" sz="2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B5DF3B4E-9333-4203-97EA-779F40E5010C}"/>
                </a:ext>
              </a:extLst>
            </p:cNvPr>
            <p:cNvSpPr txBox="1"/>
            <p:nvPr/>
          </p:nvSpPr>
          <p:spPr>
            <a:xfrm>
              <a:off x="2806602" y="3011697"/>
              <a:ext cx="177742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sz="2000" b="1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Dépenser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D72E515-4D44-4220-9949-8A03D894E155}"/>
              </a:ext>
            </a:extLst>
          </p:cNvPr>
          <p:cNvGrpSpPr/>
          <p:nvPr/>
        </p:nvGrpSpPr>
        <p:grpSpPr>
          <a:xfrm>
            <a:off x="5810656" y="-1582386"/>
            <a:ext cx="1777429" cy="1428107"/>
            <a:chOff x="4561265" y="2845308"/>
            <a:chExt cx="1777429" cy="1428107"/>
          </a:xfrm>
        </p:grpSpPr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4FE0B680-38D7-4072-AB87-53430369AA30}"/>
                </a:ext>
              </a:extLst>
            </p:cNvPr>
            <p:cNvSpPr/>
            <p:nvPr/>
          </p:nvSpPr>
          <p:spPr bwMode="auto">
            <a:xfrm>
              <a:off x="4716675" y="2845308"/>
              <a:ext cx="1469204" cy="1428107"/>
            </a:xfrm>
            <a:prstGeom prst="ellipse">
              <a:avLst/>
            </a:prstGeom>
            <a:solidFill>
              <a:srgbClr val="FDCE3A">
                <a:alpha val="47843"/>
              </a:srgbClr>
            </a:solidFill>
            <a:ln w="9525" cap="flat" cmpd="sng" algn="ctr">
              <a:solidFill>
                <a:srgbClr val="FDCE3A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CA" sz="2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FD8D548A-FDD0-403E-BFE5-D3BC79E0C196}"/>
                </a:ext>
              </a:extLst>
            </p:cNvPr>
            <p:cNvSpPr txBox="1"/>
            <p:nvPr/>
          </p:nvSpPr>
          <p:spPr>
            <a:xfrm>
              <a:off x="4561265" y="3359306"/>
              <a:ext cx="177742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sz="2000" b="1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Épargner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7D5997DB-6992-4E12-B10D-1474619C06B8}"/>
              </a:ext>
            </a:extLst>
          </p:cNvPr>
          <p:cNvGrpSpPr/>
          <p:nvPr/>
        </p:nvGrpSpPr>
        <p:grpSpPr>
          <a:xfrm>
            <a:off x="6699370" y="-1169039"/>
            <a:ext cx="1492285" cy="1428107"/>
            <a:chOff x="2662549" y="4202885"/>
            <a:chExt cx="1492285" cy="1428107"/>
          </a:xfrm>
        </p:grpSpPr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9B025ABD-0337-44A6-9461-7D5C9BB7016D}"/>
                </a:ext>
              </a:extLst>
            </p:cNvPr>
            <p:cNvSpPr/>
            <p:nvPr/>
          </p:nvSpPr>
          <p:spPr bwMode="auto">
            <a:xfrm>
              <a:off x="2662549" y="4202885"/>
              <a:ext cx="1469204" cy="1428107"/>
            </a:xfrm>
            <a:prstGeom prst="ellipse">
              <a:avLst/>
            </a:prstGeom>
            <a:solidFill>
              <a:srgbClr val="FDCE3A">
                <a:alpha val="47843"/>
              </a:srgbClr>
            </a:solidFill>
            <a:ln w="9525" cap="flat" cmpd="sng" algn="ctr">
              <a:solidFill>
                <a:srgbClr val="FDCE3A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CA" sz="2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A8583CB5-3991-410D-AB0A-DB6014B37604}"/>
                </a:ext>
              </a:extLst>
            </p:cNvPr>
            <p:cNvSpPr txBox="1"/>
            <p:nvPr/>
          </p:nvSpPr>
          <p:spPr>
            <a:xfrm>
              <a:off x="2685630" y="4624381"/>
              <a:ext cx="146920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sz="2000" b="1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Faire un don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6B51C949-2277-4BCD-844D-C6CC638A5EAD}"/>
              </a:ext>
            </a:extLst>
          </p:cNvPr>
          <p:cNvGrpSpPr/>
          <p:nvPr/>
        </p:nvGrpSpPr>
        <p:grpSpPr>
          <a:xfrm>
            <a:off x="7366571" y="-1466670"/>
            <a:ext cx="1777429" cy="1428107"/>
            <a:chOff x="4121236" y="4273414"/>
            <a:chExt cx="1777429" cy="1428107"/>
          </a:xfrm>
        </p:grpSpPr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DD060C3C-1C87-45C2-B1A6-ED6E8569FF76}"/>
                </a:ext>
              </a:extLst>
            </p:cNvPr>
            <p:cNvSpPr/>
            <p:nvPr/>
          </p:nvSpPr>
          <p:spPr bwMode="auto">
            <a:xfrm>
              <a:off x="4264396" y="4273414"/>
              <a:ext cx="1469204" cy="1428107"/>
            </a:xfrm>
            <a:prstGeom prst="ellipse">
              <a:avLst/>
            </a:prstGeom>
            <a:solidFill>
              <a:srgbClr val="FDCE3A">
                <a:alpha val="47843"/>
              </a:srgbClr>
            </a:solidFill>
            <a:ln w="9525" cap="flat" cmpd="sng" algn="ctr">
              <a:solidFill>
                <a:srgbClr val="FDCE3A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CA" sz="2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8FCB558D-A54B-4E2F-8FFE-9E8F51F0D711}"/>
                </a:ext>
              </a:extLst>
            </p:cNvPr>
            <p:cNvSpPr txBox="1"/>
            <p:nvPr/>
          </p:nvSpPr>
          <p:spPr>
            <a:xfrm>
              <a:off x="4121236" y="4792628"/>
              <a:ext cx="177742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sz="2000" b="1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Investir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56860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34 0.02106 C -0.00243 0.00115 -0.00833 -0.14862 -0.02482 -0.01829 C -0.04219 0.11203 -0.09878 0.7199 -0.11875 0.81643 C -0.13732 0.95925 -0.11389 0.52453 -0.21823 0.59513 " pathEditMode="fixed" rAng="0" ptsTypes="AAAA">
                                      <p:cBhvr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128" y="3662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41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4.44444E-6 C -0.00625 -0.02175 -0.00695 -0.17106 -0.02379 -0.04375 C -0.04011 0.08334 -0.10035 0.41945 -0.10035 0.76274 C -0.10035 0.58959 -0.14757 0.6132 -0.16059 0.6132 " pathEditMode="fixed" rAng="0" ptsTypes="AAAA">
                                      <p:cBhvr>
                                        <p:cTn id="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038" y="3340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000"/>
                            </p:stCondLst>
                            <p:childTnLst>
                              <p:par>
                                <p:cTn id="11" presetID="41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1.11111E-6 C -0.01319 -0.0287 -0.02153 -0.19722 -0.05816 -0.05625 C -0.0934 0.08426 -0.21667 0.675 -0.23663 0.81736 C -0.21146 0.95347 -0.30434 0.45787 -0.42309 0.80556 " pathEditMode="fixed" rAng="0" ptsTypes="AAAA">
                                      <p:cBhvr>
                                        <p:cTn id="12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163" y="364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6000"/>
                            </p:stCondLst>
                            <p:childTnLst>
                              <p:par>
                                <p:cTn id="14" presetID="41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4.44444E-6 C -0.0085 -0.02916 -0.00139 -0.18356 -0.03906 -0.05763 C -0.07673 0.06852 -0.22569 0.30903 -0.22569 0.75625 C -0.22569 0.53056 -0.3309 0.7095 -0.3408 0.81181 " pathEditMode="fixed" rAng="0" ptsTypes="AAAA">
                                      <p:cBhvr>
                                        <p:cTn id="15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049" y="352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C75ABC45-703E-4857-B751-96F66A99F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33400"/>
            <a:ext cx="7923212" cy="685800"/>
          </a:xfrm>
        </p:spPr>
        <p:txBody>
          <a:bodyPr/>
          <a:lstStyle/>
          <a:p>
            <a:pPr eaLnBrk="1" hangingPunct="1"/>
            <a:r>
              <a:rPr lang="fr-CA">
                <a:solidFill>
                  <a:srgbClr val="005954"/>
                </a:solidFill>
                <a:latin typeface="Open Sans" panose="020B0606030504020204" pitchFamily="34" charset="0"/>
              </a:rPr>
              <a:t>Le dépenser sagement</a:t>
            </a:r>
          </a:p>
        </p:txBody>
      </p:sp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id="{DCE09169-3831-4481-AC7D-22AA60ECE9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3" y="1412875"/>
            <a:ext cx="7923212" cy="4176713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fr-CA">
                <a:hlinkClick r:id="rId3"/>
              </a:rPr>
              <a:t>https://www.youtube.com/watch?v=zjq9AyB9Ny4</a:t>
            </a:r>
          </a:p>
          <a:p>
            <a:pPr marL="0" indent="0" eaLnBrk="1" hangingPunct="1">
              <a:buNone/>
            </a:pPr>
            <a:endParaRPr lang="en-US" altLang="en-US" dirty="0"/>
          </a:p>
        </p:txBody>
      </p:sp>
      <p:cxnSp>
        <p:nvCxnSpPr>
          <p:cNvPr id="14340" name="Straight Connector 2">
            <a:extLst>
              <a:ext uri="{FF2B5EF4-FFF2-40B4-BE49-F238E27FC236}">
                <a16:creationId xmlns:a16="http://schemas.microsoft.com/office/drawing/2014/main" id="{CDAA092F-49F5-4EBE-A045-4113BA971B9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42925" y="1125538"/>
            <a:ext cx="7848600" cy="0"/>
          </a:xfrm>
          <a:prstGeom prst="line">
            <a:avLst/>
          </a:prstGeom>
          <a:noFill/>
          <a:ln w="38100" algn="ctr">
            <a:solidFill>
              <a:srgbClr val="FDCE3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2" name="Online Media 1" title="Bien dépenser son argent">
            <a:hlinkClick r:id="" action="ppaction://media"/>
            <a:extLst>
              <a:ext uri="{FF2B5EF4-FFF2-40B4-BE49-F238E27FC236}">
                <a16:creationId xmlns:a16="http://schemas.microsoft.com/office/drawing/2014/main" id="{4052C72D-392A-4378-868C-F1AE7D48183C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793750" y="1754188"/>
            <a:ext cx="7556500" cy="4269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4032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D281E2D-63B2-46E2-9254-C33FFFBC148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291"/>
          <a:stretch/>
        </p:blipFill>
        <p:spPr>
          <a:xfrm>
            <a:off x="1030793" y="930503"/>
            <a:ext cx="6908576" cy="5287615"/>
          </a:xfrm>
          <a:prstGeom prst="rect">
            <a:avLst/>
          </a:prstGeom>
        </p:spPr>
      </p:pic>
      <p:sp>
        <p:nvSpPr>
          <p:cNvPr id="14338" name="Title 1">
            <a:extLst>
              <a:ext uri="{FF2B5EF4-FFF2-40B4-BE49-F238E27FC236}">
                <a16:creationId xmlns:a16="http://schemas.microsoft.com/office/drawing/2014/main" id="{C75ABC45-703E-4857-B751-96F66A99F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33400"/>
            <a:ext cx="7923212" cy="685800"/>
          </a:xfrm>
        </p:spPr>
        <p:txBody>
          <a:bodyPr/>
          <a:lstStyle/>
          <a:p>
            <a:pPr eaLnBrk="1" hangingPunct="1"/>
            <a:r>
              <a:rPr lang="fr-CA">
                <a:solidFill>
                  <a:srgbClr val="005954"/>
                </a:solidFill>
                <a:latin typeface="Open Sans" panose="020B0606030504020204" pitchFamily="34" charset="0"/>
              </a:rPr>
              <a:t>Dépenser</a:t>
            </a:r>
          </a:p>
        </p:txBody>
      </p:sp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id="{DCE09169-3831-4481-AC7D-22AA60ECE9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3" y="1219200"/>
            <a:ext cx="7923212" cy="4176713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fr-CA" sz="2000" b="1">
                <a:latin typeface="Calibri" panose="020F0502020204030204" pitchFamily="34" charset="0"/>
                <a:cs typeface="Calibri" panose="020F0502020204030204" pitchFamily="34" charset="0"/>
              </a:rPr>
              <a:t>Dépenser : </a:t>
            </a:r>
            <a:r>
              <a:rPr lang="fr-CA" sz="2000">
                <a:latin typeface="Calibri" panose="020F0502020204030204" pitchFamily="34" charset="0"/>
                <a:cs typeface="Calibri" panose="020F0502020204030204" pitchFamily="34" charset="0"/>
              </a:rPr>
              <a:t>acheter quelque chose qu’on veut vraiment.</a:t>
            </a:r>
          </a:p>
          <a:p>
            <a:pPr marL="0" indent="0" eaLnBrk="1" hangingPunct="1">
              <a:buNone/>
            </a:pPr>
            <a:endParaRPr lang="en-US" altLang="en-US" dirty="0"/>
          </a:p>
        </p:txBody>
      </p:sp>
      <p:cxnSp>
        <p:nvCxnSpPr>
          <p:cNvPr id="14340" name="Straight Connector 2">
            <a:extLst>
              <a:ext uri="{FF2B5EF4-FFF2-40B4-BE49-F238E27FC236}">
                <a16:creationId xmlns:a16="http://schemas.microsoft.com/office/drawing/2014/main" id="{CDAA092F-49F5-4EBE-A045-4113BA971B9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42925" y="1125538"/>
            <a:ext cx="7848600" cy="0"/>
          </a:xfrm>
          <a:prstGeom prst="line">
            <a:avLst/>
          </a:prstGeom>
          <a:noFill/>
          <a:ln w="38100" algn="ctr">
            <a:solidFill>
              <a:srgbClr val="FDCE3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660612CD-BDE7-4526-B486-B7BF9262DFCB}"/>
              </a:ext>
            </a:extLst>
          </p:cNvPr>
          <p:cNvSpPr txBox="1"/>
          <p:nvPr/>
        </p:nvSpPr>
        <p:spPr>
          <a:xfrm flipH="1">
            <a:off x="1099564" y="2365291"/>
            <a:ext cx="18285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1400"/>
              <a:t>Poulet frit       </a:t>
            </a:r>
            <a:r>
              <a:rPr lang="fr-CA" sz="1400" b="1"/>
              <a:t>8 $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1D29E96-F292-4009-9DAE-D6F1C670890D}"/>
              </a:ext>
            </a:extLst>
          </p:cNvPr>
          <p:cNvSpPr txBox="1"/>
          <p:nvPr/>
        </p:nvSpPr>
        <p:spPr>
          <a:xfrm flipH="1">
            <a:off x="1099562" y="2703845"/>
            <a:ext cx="19401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1400"/>
              <a:t>Frais de livraison </a:t>
            </a:r>
            <a:r>
              <a:rPr lang="fr-CA" sz="1400" b="1"/>
              <a:t>3 $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01830D9-CAC0-4A99-A3AE-DA66479120A3}"/>
              </a:ext>
            </a:extLst>
          </p:cNvPr>
          <p:cNvSpPr txBox="1"/>
          <p:nvPr/>
        </p:nvSpPr>
        <p:spPr>
          <a:xfrm flipH="1">
            <a:off x="1099562" y="3051091"/>
            <a:ext cx="18285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1400"/>
              <a:t>Jeu vidéo –</a:t>
            </a:r>
            <a:br>
              <a:rPr lang="fr-CA" sz="1400"/>
            </a:br>
            <a:r>
              <a:rPr lang="fr-CA" sz="1400"/>
              <a:t>Animal Crossing </a:t>
            </a:r>
            <a:r>
              <a:rPr lang="fr-CA" sz="1400" b="1"/>
              <a:t>80 $</a:t>
            </a:r>
          </a:p>
        </p:txBody>
      </p:sp>
    </p:spTree>
    <p:extLst>
      <p:ext uri="{BB962C8B-B14F-4D97-AF65-F5344CB8AC3E}">
        <p14:creationId xmlns:p14="http://schemas.microsoft.com/office/powerpoint/2010/main" val="1493227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0" grpId="0"/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C75ABC45-703E-4857-B751-96F66A99F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33400"/>
            <a:ext cx="7923212" cy="685800"/>
          </a:xfrm>
        </p:spPr>
        <p:txBody>
          <a:bodyPr/>
          <a:lstStyle/>
          <a:p>
            <a:pPr eaLnBrk="1" hangingPunct="1"/>
            <a:r>
              <a:rPr lang="fr-CA">
                <a:solidFill>
                  <a:srgbClr val="005954"/>
                </a:solidFill>
                <a:latin typeface="Open Sans" panose="020B0606030504020204" pitchFamily="34" charset="0"/>
              </a:rPr>
              <a:t>Qu’est-ce que ça veut dire, « épargner »?</a:t>
            </a:r>
          </a:p>
        </p:txBody>
      </p:sp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id="{DCE09169-3831-4481-AC7D-22AA60ECE9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3" y="1412875"/>
            <a:ext cx="7923212" cy="4176713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altLang="en-US" dirty="0">
                <a:hlinkClick r:id="rId3"/>
              </a:rPr>
              <a:t>https://www.youtube.com/watch?v=WpDJTJqavyk</a:t>
            </a:r>
            <a:endParaRPr lang="en-US" altLang="en-US" dirty="0"/>
          </a:p>
          <a:p>
            <a:pPr marL="0" indent="0" eaLnBrk="1" hangingPunct="1">
              <a:buNone/>
            </a:pPr>
            <a:endParaRPr lang="en-US" altLang="en-US" dirty="0"/>
          </a:p>
        </p:txBody>
      </p:sp>
      <p:cxnSp>
        <p:nvCxnSpPr>
          <p:cNvPr id="14340" name="Straight Connector 2">
            <a:extLst>
              <a:ext uri="{FF2B5EF4-FFF2-40B4-BE49-F238E27FC236}">
                <a16:creationId xmlns:a16="http://schemas.microsoft.com/office/drawing/2014/main" id="{CDAA092F-49F5-4EBE-A045-4113BA971B9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42925" y="1389307"/>
            <a:ext cx="7848600" cy="0"/>
          </a:xfrm>
          <a:prstGeom prst="line">
            <a:avLst/>
          </a:prstGeom>
          <a:noFill/>
          <a:ln w="38100" algn="ctr">
            <a:solidFill>
              <a:srgbClr val="FDCE3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2" name="Online Media 1" title="Epargner pour quoi faire ?">
            <a:hlinkClick r:id="" action="ppaction://media"/>
            <a:extLst>
              <a:ext uri="{FF2B5EF4-FFF2-40B4-BE49-F238E27FC236}">
                <a16:creationId xmlns:a16="http://schemas.microsoft.com/office/drawing/2014/main" id="{C4664AFC-2B9E-4FC2-A492-321F6C3FCBAE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908050" y="1741551"/>
            <a:ext cx="7555257" cy="4268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9041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A737E2A6-E99D-4FE1-856E-9B278B8C1C8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291"/>
          <a:stretch/>
        </p:blipFill>
        <p:spPr>
          <a:xfrm>
            <a:off x="1030793" y="930503"/>
            <a:ext cx="6908576" cy="5287615"/>
          </a:xfrm>
          <a:prstGeom prst="rect">
            <a:avLst/>
          </a:prstGeom>
        </p:spPr>
      </p:pic>
      <p:sp>
        <p:nvSpPr>
          <p:cNvPr id="14338" name="Title 1">
            <a:extLst>
              <a:ext uri="{FF2B5EF4-FFF2-40B4-BE49-F238E27FC236}">
                <a16:creationId xmlns:a16="http://schemas.microsoft.com/office/drawing/2014/main" id="{C75ABC45-703E-4857-B751-96F66A99F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33400"/>
            <a:ext cx="7923212" cy="685800"/>
          </a:xfrm>
        </p:spPr>
        <p:txBody>
          <a:bodyPr/>
          <a:lstStyle/>
          <a:p>
            <a:pPr eaLnBrk="1" hangingPunct="1"/>
            <a:r>
              <a:rPr lang="fr-CA">
                <a:solidFill>
                  <a:srgbClr val="005954"/>
                </a:solidFill>
                <a:latin typeface="Open Sans" panose="020B0606030504020204" pitchFamily="34" charset="0"/>
              </a:rPr>
              <a:t>Épargner</a:t>
            </a:r>
          </a:p>
        </p:txBody>
      </p:sp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id="{DCE09169-3831-4481-AC7D-22AA60ECE9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3" y="1219200"/>
            <a:ext cx="7923212" cy="4176713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fr-CA" sz="2000" dirty="0">
                <a:latin typeface="Calibri" panose="020F0502020204030204" pitchFamily="34" charset="0"/>
                <a:cs typeface="Calibri" panose="020F0502020204030204" pitchFamily="34" charset="0"/>
              </a:rPr>
              <a:t>Faire un effort pour ne pas dépenser son argent maintenant afin de le mettre de côté pour acheter quelque chose de spécial.</a:t>
            </a:r>
          </a:p>
          <a:p>
            <a:pPr marL="0" indent="0" eaLnBrk="1" hangingPunct="1">
              <a:buNone/>
            </a:pPr>
            <a:endParaRPr lang="en-US" altLang="en-US" dirty="0"/>
          </a:p>
        </p:txBody>
      </p:sp>
      <p:cxnSp>
        <p:nvCxnSpPr>
          <p:cNvPr id="14340" name="Straight Connector 2">
            <a:extLst>
              <a:ext uri="{FF2B5EF4-FFF2-40B4-BE49-F238E27FC236}">
                <a16:creationId xmlns:a16="http://schemas.microsoft.com/office/drawing/2014/main" id="{CDAA092F-49F5-4EBE-A045-4113BA971B9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42925" y="1125538"/>
            <a:ext cx="7848600" cy="0"/>
          </a:xfrm>
          <a:prstGeom prst="line">
            <a:avLst/>
          </a:prstGeom>
          <a:noFill/>
          <a:ln w="38100" algn="ctr">
            <a:solidFill>
              <a:srgbClr val="FDCE3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C01830D9-CAC0-4A99-A3AE-DA66479120A3}"/>
              </a:ext>
            </a:extLst>
          </p:cNvPr>
          <p:cNvSpPr txBox="1"/>
          <p:nvPr/>
        </p:nvSpPr>
        <p:spPr>
          <a:xfrm flipH="1">
            <a:off x="1099563" y="3042399"/>
            <a:ext cx="18285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1400" dirty="0"/>
              <a:t>Jeu vidéo –</a:t>
            </a:r>
            <a:br>
              <a:rPr lang="fr-CA" sz="1400" dirty="0"/>
            </a:br>
            <a:r>
              <a:rPr lang="fr-CA" sz="1400" dirty="0"/>
              <a:t>Animal </a:t>
            </a:r>
            <a:r>
              <a:rPr lang="fr-CA" sz="1400" dirty="0" err="1"/>
              <a:t>Crossing</a:t>
            </a:r>
            <a:r>
              <a:rPr lang="fr-CA" sz="1400" dirty="0"/>
              <a:t> </a:t>
            </a:r>
            <a:r>
              <a:rPr lang="fr-CA" sz="1400" b="1" dirty="0"/>
              <a:t>80 $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7D101702-B72E-46E6-BFF7-AF1D702C52E4}"/>
              </a:ext>
            </a:extLst>
          </p:cNvPr>
          <p:cNvSpPr/>
          <p:nvPr/>
        </p:nvSpPr>
        <p:spPr bwMode="auto">
          <a:xfrm>
            <a:off x="866775" y="2998080"/>
            <a:ext cx="2135211" cy="880407"/>
          </a:xfrm>
          <a:custGeom>
            <a:avLst/>
            <a:gdLst>
              <a:gd name="connsiteX0" fmla="*/ 0 w 2135211"/>
              <a:gd name="connsiteY0" fmla="*/ 440204 h 880407"/>
              <a:gd name="connsiteX1" fmla="*/ 1067606 w 2135211"/>
              <a:gd name="connsiteY1" fmla="*/ 0 h 880407"/>
              <a:gd name="connsiteX2" fmla="*/ 2135212 w 2135211"/>
              <a:gd name="connsiteY2" fmla="*/ 440204 h 880407"/>
              <a:gd name="connsiteX3" fmla="*/ 1067606 w 2135211"/>
              <a:gd name="connsiteY3" fmla="*/ 880408 h 880407"/>
              <a:gd name="connsiteX4" fmla="*/ 0 w 2135211"/>
              <a:gd name="connsiteY4" fmla="*/ 440204 h 880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35211" h="880407" extrusionOk="0">
                <a:moveTo>
                  <a:pt x="0" y="440204"/>
                </a:moveTo>
                <a:cubicBezTo>
                  <a:pt x="-21317" y="172019"/>
                  <a:pt x="532214" y="-19690"/>
                  <a:pt x="1067606" y="0"/>
                </a:cubicBezTo>
                <a:cubicBezTo>
                  <a:pt x="1642203" y="8442"/>
                  <a:pt x="2168561" y="187135"/>
                  <a:pt x="2135212" y="440204"/>
                </a:cubicBezTo>
                <a:cubicBezTo>
                  <a:pt x="2120244" y="653480"/>
                  <a:pt x="1641452" y="929499"/>
                  <a:pt x="1067606" y="880408"/>
                </a:cubicBezTo>
                <a:cubicBezTo>
                  <a:pt x="497603" y="853342"/>
                  <a:pt x="14159" y="682157"/>
                  <a:pt x="0" y="440204"/>
                </a:cubicBezTo>
                <a:close/>
              </a:path>
            </a:pathLst>
          </a:custGeom>
          <a:noFill/>
          <a:ln w="3810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  <a:extLst>
              <a:ext uri="{C807C97D-BFC1-408E-A445-0C87EB9F89A2}">
                <ask:lineSketchStyleProps xmlns:ask="http://schemas.microsoft.com/office/drawing/2018/sketchyshapes" sd="879248734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6" name="Graphic 5" descr="Line arrow: Counter-clockwise curve with solid fill">
            <a:extLst>
              <a:ext uri="{FF2B5EF4-FFF2-40B4-BE49-F238E27FC236}">
                <a16:creationId xmlns:a16="http://schemas.microsoft.com/office/drawing/2014/main" id="{D77DA986-7934-4371-8614-E75CD5B933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4782307">
            <a:off x="2989705" y="2836054"/>
            <a:ext cx="757263" cy="75726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B07D9114-14EE-4518-9719-57F65EC1E979}"/>
              </a:ext>
            </a:extLst>
          </p:cNvPr>
          <p:cNvSpPr txBox="1"/>
          <p:nvPr/>
        </p:nvSpPr>
        <p:spPr>
          <a:xfrm flipH="1">
            <a:off x="3140860" y="2399365"/>
            <a:ext cx="182857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1600" b="1"/>
              <a:t>Objectif d’épargne : 80 $</a:t>
            </a:r>
            <a:br>
              <a:rPr lang="fr-CA" sz="1600"/>
            </a:br>
            <a:r>
              <a:rPr lang="fr-CA" sz="1400"/>
              <a:t>Jeu vidéo – Animal Crossing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603EFCE-6FE2-4E3D-866C-8CA9B902FFD6}"/>
              </a:ext>
            </a:extLst>
          </p:cNvPr>
          <p:cNvSpPr txBox="1"/>
          <p:nvPr/>
        </p:nvSpPr>
        <p:spPr>
          <a:xfrm flipH="1">
            <a:off x="3199372" y="3467602"/>
            <a:ext cx="18285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1600" b="1" dirty="0"/>
              <a:t>Je vais épargner 5 $ cette semaine.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8AE239E-4710-44F2-A239-F90F1DE067AC}"/>
              </a:ext>
            </a:extLst>
          </p:cNvPr>
          <p:cNvSpPr txBox="1"/>
          <p:nvPr/>
        </p:nvSpPr>
        <p:spPr>
          <a:xfrm flipH="1">
            <a:off x="1099564" y="2365291"/>
            <a:ext cx="18285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1400"/>
              <a:t>Poulet frit       </a:t>
            </a:r>
            <a:r>
              <a:rPr lang="fr-CA" sz="1400" b="1"/>
              <a:t>8 $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27DF7ED-5B95-4750-AE9A-C0F1E8485413}"/>
              </a:ext>
            </a:extLst>
          </p:cNvPr>
          <p:cNvSpPr txBox="1"/>
          <p:nvPr/>
        </p:nvSpPr>
        <p:spPr>
          <a:xfrm flipH="1">
            <a:off x="1099562" y="2703845"/>
            <a:ext cx="19401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1400"/>
              <a:t>Frais de livraison </a:t>
            </a:r>
            <a:r>
              <a:rPr lang="fr-CA" sz="1400" b="1"/>
              <a:t>3 $</a:t>
            </a:r>
          </a:p>
        </p:txBody>
      </p:sp>
    </p:spTree>
    <p:extLst>
      <p:ext uri="{BB962C8B-B14F-4D97-AF65-F5344CB8AC3E}">
        <p14:creationId xmlns:p14="http://schemas.microsoft.com/office/powerpoint/2010/main" val="174536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" grpId="0" animBg="1"/>
      <p:bldP spid="2" grpId="1" animBg="1"/>
      <p:bldP spid="1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C75ABC45-703E-4857-B751-96F66A99F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33400"/>
            <a:ext cx="7923212" cy="685800"/>
          </a:xfrm>
        </p:spPr>
        <p:txBody>
          <a:bodyPr/>
          <a:lstStyle/>
          <a:p>
            <a:pPr eaLnBrk="1" hangingPunct="1"/>
            <a:r>
              <a:rPr lang="fr-CA">
                <a:solidFill>
                  <a:srgbClr val="005954"/>
                </a:solidFill>
                <a:latin typeface="Open Sans" panose="020B0606030504020204" pitchFamily="34" charset="0"/>
              </a:rPr>
              <a:t>Qu’est-ce qu’un don?</a:t>
            </a:r>
          </a:p>
        </p:txBody>
      </p:sp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id="{DCE09169-3831-4481-AC7D-22AA60ECE9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3" y="1412875"/>
            <a:ext cx="7923212" cy="4176713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fr-CA" dirty="0">
                <a:hlinkClick r:id="rId3"/>
              </a:rPr>
              <a:t>https://www.youtube.com/watch?v=UXmT182I0r8&amp;t=35s</a:t>
            </a:r>
            <a:endParaRPr lang="fr-CA" dirty="0"/>
          </a:p>
          <a:p>
            <a:pPr marL="0" indent="0" eaLnBrk="1" hangingPunct="1">
              <a:buNone/>
            </a:pPr>
            <a:endParaRPr lang="en-US" altLang="en-US" dirty="0"/>
          </a:p>
        </p:txBody>
      </p:sp>
      <p:cxnSp>
        <p:nvCxnSpPr>
          <p:cNvPr id="14340" name="Straight Connector 2">
            <a:extLst>
              <a:ext uri="{FF2B5EF4-FFF2-40B4-BE49-F238E27FC236}">
                <a16:creationId xmlns:a16="http://schemas.microsoft.com/office/drawing/2014/main" id="{CDAA092F-49F5-4EBE-A045-4113BA971B9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42925" y="1125538"/>
            <a:ext cx="7848600" cy="0"/>
          </a:xfrm>
          <a:prstGeom prst="line">
            <a:avLst/>
          </a:prstGeom>
          <a:noFill/>
          <a:ln w="38100" algn="ctr">
            <a:solidFill>
              <a:srgbClr val="FDCE3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2" name="Online Media 1" title="Partenariat | L’École de la philanthropie et Les Petits Citoyens">
            <a:hlinkClick r:id="" action="ppaction://media"/>
            <a:extLst>
              <a:ext uri="{FF2B5EF4-FFF2-40B4-BE49-F238E27FC236}">
                <a16:creationId xmlns:a16="http://schemas.microsoft.com/office/drawing/2014/main" id="{54CC9D3E-6DDA-47A9-BD4C-9F7EB101D9EA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542925" y="1717677"/>
            <a:ext cx="7923212" cy="4476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248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D675EFCF-E3FF-4AEE-A37A-79EB65ADB94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291"/>
          <a:stretch/>
        </p:blipFill>
        <p:spPr>
          <a:xfrm>
            <a:off x="1030793" y="930503"/>
            <a:ext cx="6908576" cy="5287615"/>
          </a:xfrm>
          <a:prstGeom prst="rect">
            <a:avLst/>
          </a:prstGeom>
        </p:spPr>
      </p:pic>
      <p:sp>
        <p:nvSpPr>
          <p:cNvPr id="14338" name="Title 1">
            <a:extLst>
              <a:ext uri="{FF2B5EF4-FFF2-40B4-BE49-F238E27FC236}">
                <a16:creationId xmlns:a16="http://schemas.microsoft.com/office/drawing/2014/main" id="{C75ABC45-703E-4857-B751-96F66A99F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33400"/>
            <a:ext cx="7923212" cy="685800"/>
          </a:xfrm>
        </p:spPr>
        <p:txBody>
          <a:bodyPr/>
          <a:lstStyle/>
          <a:p>
            <a:pPr eaLnBrk="1" hangingPunct="1"/>
            <a:r>
              <a:rPr lang="fr-CA">
                <a:solidFill>
                  <a:srgbClr val="005954"/>
                </a:solidFill>
                <a:latin typeface="Open Sans" panose="020B0606030504020204" pitchFamily="34" charset="0"/>
              </a:rPr>
              <a:t>Faire un don</a:t>
            </a:r>
          </a:p>
        </p:txBody>
      </p:sp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id="{DCE09169-3831-4481-AC7D-22AA60ECE9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3" y="1219200"/>
            <a:ext cx="7923212" cy="4176713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fr-CA" sz="2000" dirty="0">
                <a:latin typeface="Calibri" panose="020F0502020204030204" pitchFamily="34" charset="0"/>
                <a:cs typeface="Calibri" panose="020F0502020204030204" pitchFamily="34" charset="0"/>
              </a:rPr>
              <a:t>Donner à des personnes dans le besoin, et ça vient du cœur.</a:t>
            </a:r>
          </a:p>
          <a:p>
            <a:pPr marL="0" indent="0" eaLnBrk="1" hangingPunct="1">
              <a:buNone/>
            </a:pPr>
            <a:endParaRPr lang="en-US" altLang="en-US" dirty="0"/>
          </a:p>
        </p:txBody>
      </p:sp>
      <p:cxnSp>
        <p:nvCxnSpPr>
          <p:cNvPr id="14340" name="Straight Connector 2">
            <a:extLst>
              <a:ext uri="{FF2B5EF4-FFF2-40B4-BE49-F238E27FC236}">
                <a16:creationId xmlns:a16="http://schemas.microsoft.com/office/drawing/2014/main" id="{CDAA092F-49F5-4EBE-A045-4113BA971B9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42925" y="1125538"/>
            <a:ext cx="7848600" cy="0"/>
          </a:xfrm>
          <a:prstGeom prst="line">
            <a:avLst/>
          </a:prstGeom>
          <a:noFill/>
          <a:ln w="38100" algn="ctr">
            <a:solidFill>
              <a:srgbClr val="FDCE3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B07D9114-14EE-4518-9719-57F65EC1E979}"/>
              </a:ext>
            </a:extLst>
          </p:cNvPr>
          <p:cNvSpPr txBox="1"/>
          <p:nvPr/>
        </p:nvSpPr>
        <p:spPr>
          <a:xfrm flipH="1">
            <a:off x="3140860" y="2399365"/>
            <a:ext cx="182857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1600" b="1"/>
              <a:t>Objectif d’épargne : 80 $</a:t>
            </a:r>
            <a:br>
              <a:rPr lang="fr-CA" sz="1600"/>
            </a:br>
            <a:r>
              <a:rPr lang="fr-CA" sz="1400"/>
              <a:t>Jeu vidéo – Animal Crossing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ED009F5-6C25-48C0-8CAB-FE53E3CFEE42}"/>
              </a:ext>
            </a:extLst>
          </p:cNvPr>
          <p:cNvSpPr txBox="1"/>
          <p:nvPr/>
        </p:nvSpPr>
        <p:spPr>
          <a:xfrm flipH="1">
            <a:off x="3199372" y="3448552"/>
            <a:ext cx="18285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1600" b="1" dirty="0"/>
              <a:t>Je vais épargner 5 $ cette semaine.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522763D-324F-4100-907C-8436AFFBD8F8}"/>
              </a:ext>
            </a:extLst>
          </p:cNvPr>
          <p:cNvSpPr txBox="1"/>
          <p:nvPr/>
        </p:nvSpPr>
        <p:spPr>
          <a:xfrm flipH="1">
            <a:off x="1099564" y="2365291"/>
            <a:ext cx="18285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1400"/>
              <a:t>Poulet frit       </a:t>
            </a:r>
            <a:r>
              <a:rPr lang="fr-CA" sz="1400" b="1"/>
              <a:t>8 $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C0B9AC9-D082-4C3B-9FE7-26A15C9DB0EF}"/>
              </a:ext>
            </a:extLst>
          </p:cNvPr>
          <p:cNvSpPr txBox="1"/>
          <p:nvPr/>
        </p:nvSpPr>
        <p:spPr>
          <a:xfrm flipH="1">
            <a:off x="1099562" y="2703845"/>
            <a:ext cx="19401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1400"/>
              <a:t>Frais de livraison </a:t>
            </a:r>
            <a:r>
              <a:rPr lang="fr-CA" sz="1400" b="1"/>
              <a:t>3 $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0F430A8-6C77-4FED-AC50-EF25676F05C4}"/>
              </a:ext>
            </a:extLst>
          </p:cNvPr>
          <p:cNvSpPr txBox="1"/>
          <p:nvPr/>
        </p:nvSpPr>
        <p:spPr>
          <a:xfrm>
            <a:off x="5180343" y="2377352"/>
            <a:ext cx="108689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1400"/>
              <a:t>Vente de pâtisseries à l’école </a:t>
            </a:r>
            <a:r>
              <a:rPr lang="fr-CA" sz="1400" b="1"/>
              <a:t>2 $</a:t>
            </a:r>
          </a:p>
        </p:txBody>
      </p:sp>
    </p:spTree>
    <p:extLst>
      <p:ext uri="{BB962C8B-B14F-4D97-AF65-F5344CB8AC3E}">
        <p14:creationId xmlns:p14="http://schemas.microsoft.com/office/powerpoint/2010/main" val="4279503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C75ABC45-703E-4857-B751-96F66A99F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33400"/>
            <a:ext cx="7923212" cy="685800"/>
          </a:xfrm>
        </p:spPr>
        <p:txBody>
          <a:bodyPr/>
          <a:lstStyle/>
          <a:p>
            <a:pPr eaLnBrk="1" hangingPunct="1"/>
            <a:r>
              <a:rPr lang="fr-CA">
                <a:solidFill>
                  <a:srgbClr val="005954"/>
                </a:solidFill>
                <a:latin typeface="Open Sans" panose="020B0606030504020204" pitchFamily="34" charset="0"/>
              </a:rPr>
              <a:t>Investir, ça veut dire quoi?</a:t>
            </a:r>
          </a:p>
        </p:txBody>
      </p:sp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id="{DCE09169-3831-4481-AC7D-22AA60ECE9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3" y="1412875"/>
            <a:ext cx="7923212" cy="4176713"/>
          </a:xfrm>
        </p:spPr>
        <p:txBody>
          <a:bodyPr/>
          <a:lstStyle/>
          <a:p>
            <a:pPr marL="0" indent="0" eaLnBrk="1" hangingPunct="1">
              <a:buNone/>
            </a:pPr>
            <a:endParaRPr lang="en-US" altLang="en-US" dirty="0"/>
          </a:p>
          <a:p>
            <a:pPr marL="0" indent="0" eaLnBrk="1" hangingPunct="1">
              <a:buNone/>
            </a:pPr>
            <a:endParaRPr lang="en-US" altLang="en-US" dirty="0"/>
          </a:p>
        </p:txBody>
      </p:sp>
      <p:cxnSp>
        <p:nvCxnSpPr>
          <p:cNvPr id="14340" name="Straight Connector 2">
            <a:extLst>
              <a:ext uri="{FF2B5EF4-FFF2-40B4-BE49-F238E27FC236}">
                <a16:creationId xmlns:a16="http://schemas.microsoft.com/office/drawing/2014/main" id="{CDAA092F-49F5-4EBE-A045-4113BA971B9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42925" y="1125538"/>
            <a:ext cx="7848600" cy="0"/>
          </a:xfrm>
          <a:prstGeom prst="line">
            <a:avLst/>
          </a:prstGeom>
          <a:noFill/>
          <a:ln w="38100" algn="ctr">
            <a:solidFill>
              <a:srgbClr val="FDCE3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E6F3A27A-4FC9-4C2E-8D5B-B9703ACD9569}"/>
              </a:ext>
            </a:extLst>
          </p:cNvPr>
          <p:cNvSpPr txBox="1">
            <a:spLocks/>
          </p:cNvSpPr>
          <p:nvPr/>
        </p:nvSpPr>
        <p:spPr bwMode="auto">
          <a:xfrm>
            <a:off x="610394" y="1219200"/>
            <a:ext cx="7923212" cy="417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•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1pPr>
            <a:lvl2pPr marL="742950" indent="-28575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–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•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–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5pPr>
            <a:lvl6pPr marL="2514600" indent="-228600" algn="l" rtl="0" fontAlgn="base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fontAlgn="base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fontAlgn="base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fontAlgn="base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hangingPunct="1">
              <a:buNone/>
            </a:pPr>
            <a:r>
              <a:rPr lang="fr-CA" sz="1800" dirty="0">
                <a:hlinkClick r:id="rId3"/>
              </a:rPr>
              <a:t>https://www.youtube.com/watch?v=7V5ju-k7haE</a:t>
            </a:r>
            <a:endParaRPr lang="fr-CA" sz="1800" dirty="0"/>
          </a:p>
          <a:p>
            <a:pPr marL="0" indent="0" eaLnBrk="1" hangingPunct="1">
              <a:buNone/>
            </a:pPr>
            <a:endParaRPr lang="en-US" altLang="en-US" sz="1800" kern="0" dirty="0"/>
          </a:p>
        </p:txBody>
      </p:sp>
      <p:pic>
        <p:nvPicPr>
          <p:cNvPr id="2" name="Online Media 1" title="Comprendre les placements financiers | MACIF">
            <a:hlinkClick r:id="" action="ppaction://media"/>
            <a:extLst>
              <a:ext uri="{FF2B5EF4-FFF2-40B4-BE49-F238E27FC236}">
                <a16:creationId xmlns:a16="http://schemas.microsoft.com/office/drawing/2014/main" id="{ABDBF48A-9486-4EEB-83E2-4D41B8DD3570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610394" y="1530350"/>
            <a:ext cx="7923212" cy="4476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2393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A939436F-88CA-440C-A48C-E93150C2F3C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291"/>
          <a:stretch/>
        </p:blipFill>
        <p:spPr>
          <a:xfrm>
            <a:off x="1030793" y="930503"/>
            <a:ext cx="6908576" cy="5287615"/>
          </a:xfrm>
          <a:prstGeom prst="rect">
            <a:avLst/>
          </a:prstGeom>
        </p:spPr>
      </p:pic>
      <p:sp>
        <p:nvSpPr>
          <p:cNvPr id="14338" name="Title 1">
            <a:extLst>
              <a:ext uri="{FF2B5EF4-FFF2-40B4-BE49-F238E27FC236}">
                <a16:creationId xmlns:a16="http://schemas.microsoft.com/office/drawing/2014/main" id="{C75ABC45-703E-4857-B751-96F66A99F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33400"/>
            <a:ext cx="7923212" cy="685800"/>
          </a:xfrm>
        </p:spPr>
        <p:txBody>
          <a:bodyPr/>
          <a:lstStyle/>
          <a:p>
            <a:pPr eaLnBrk="1" hangingPunct="1"/>
            <a:r>
              <a:rPr lang="fr-CA">
                <a:solidFill>
                  <a:srgbClr val="005954"/>
                </a:solidFill>
                <a:latin typeface="Open Sans" panose="020B0606030504020204" pitchFamily="34" charset="0"/>
              </a:rPr>
              <a:t>Investir</a:t>
            </a:r>
          </a:p>
        </p:txBody>
      </p:sp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id="{DCE09169-3831-4481-AC7D-22AA60ECE9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3" y="1219200"/>
            <a:ext cx="7923212" cy="4176713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fr-CA" sz="2000" dirty="0">
                <a:latin typeface="Calibri" panose="020F0502020204030204" pitchFamily="34" charset="0"/>
                <a:cs typeface="Calibri" panose="020F0502020204030204" pitchFamily="34" charset="0"/>
              </a:rPr>
              <a:t>Faire fructifier de l’argent sur une longue période de temps. Il y a des risques à investir.</a:t>
            </a:r>
          </a:p>
          <a:p>
            <a:pPr marL="0" indent="0" eaLnBrk="1" hangingPunct="1">
              <a:buNone/>
            </a:pPr>
            <a:endParaRPr lang="en-US" altLang="en-US" dirty="0"/>
          </a:p>
        </p:txBody>
      </p:sp>
      <p:cxnSp>
        <p:nvCxnSpPr>
          <p:cNvPr id="14340" name="Straight Connector 2">
            <a:extLst>
              <a:ext uri="{FF2B5EF4-FFF2-40B4-BE49-F238E27FC236}">
                <a16:creationId xmlns:a16="http://schemas.microsoft.com/office/drawing/2014/main" id="{CDAA092F-49F5-4EBE-A045-4113BA971B9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42925" y="1125538"/>
            <a:ext cx="7848600" cy="0"/>
          </a:xfrm>
          <a:prstGeom prst="line">
            <a:avLst/>
          </a:prstGeom>
          <a:noFill/>
          <a:ln w="38100" algn="ctr">
            <a:solidFill>
              <a:srgbClr val="FDCE3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B07D9114-14EE-4518-9719-57F65EC1E979}"/>
              </a:ext>
            </a:extLst>
          </p:cNvPr>
          <p:cNvSpPr txBox="1"/>
          <p:nvPr/>
        </p:nvSpPr>
        <p:spPr>
          <a:xfrm flipH="1">
            <a:off x="3140860" y="2399365"/>
            <a:ext cx="182857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1600" b="1"/>
              <a:t>Objectif d’épargne : 80 $</a:t>
            </a:r>
            <a:br>
              <a:rPr lang="fr-CA" sz="1600"/>
            </a:br>
            <a:r>
              <a:rPr lang="fr-CA" sz="1400"/>
              <a:t>Jeu vidéo – Animal Crossing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ED009F5-6C25-48C0-8CAB-FE53E3CFEE42}"/>
              </a:ext>
            </a:extLst>
          </p:cNvPr>
          <p:cNvSpPr txBox="1"/>
          <p:nvPr/>
        </p:nvSpPr>
        <p:spPr>
          <a:xfrm flipH="1">
            <a:off x="3227947" y="3527809"/>
            <a:ext cx="18285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1600" b="1" dirty="0"/>
              <a:t>Je vais épargner 5 $ cette semaine.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522763D-324F-4100-907C-8436AFFBD8F8}"/>
              </a:ext>
            </a:extLst>
          </p:cNvPr>
          <p:cNvSpPr txBox="1"/>
          <p:nvPr/>
        </p:nvSpPr>
        <p:spPr>
          <a:xfrm flipH="1">
            <a:off x="1099564" y="2365291"/>
            <a:ext cx="18285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1400"/>
              <a:t>Poulet frit       </a:t>
            </a:r>
            <a:r>
              <a:rPr lang="fr-CA" sz="1400" b="1"/>
              <a:t>8 $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C0B9AC9-D082-4C3B-9FE7-26A15C9DB0EF}"/>
              </a:ext>
            </a:extLst>
          </p:cNvPr>
          <p:cNvSpPr txBox="1"/>
          <p:nvPr/>
        </p:nvSpPr>
        <p:spPr>
          <a:xfrm flipH="1">
            <a:off x="1099562" y="2703845"/>
            <a:ext cx="19401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1400"/>
              <a:t>Frais de livraison </a:t>
            </a:r>
            <a:r>
              <a:rPr lang="fr-CA" sz="1400" b="1"/>
              <a:t>3 $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0F430A8-6C77-4FED-AC50-EF25676F05C4}"/>
              </a:ext>
            </a:extLst>
          </p:cNvPr>
          <p:cNvSpPr txBox="1"/>
          <p:nvPr/>
        </p:nvSpPr>
        <p:spPr>
          <a:xfrm>
            <a:off x="5180343" y="2365291"/>
            <a:ext cx="108689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1400"/>
              <a:t>Vente de pâtisseries à l’école </a:t>
            </a:r>
            <a:r>
              <a:rPr lang="fr-CA" sz="1400" b="1"/>
              <a:t>2 $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EED361B-D430-4255-BE55-26F8CC877E7C}"/>
              </a:ext>
            </a:extLst>
          </p:cNvPr>
          <p:cNvSpPr txBox="1"/>
          <p:nvPr/>
        </p:nvSpPr>
        <p:spPr>
          <a:xfrm>
            <a:off x="6460270" y="2977972"/>
            <a:ext cx="157097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1400" dirty="0">
                <a:solidFill>
                  <a:srgbClr val="002060"/>
                </a:solidFill>
              </a:rPr>
              <a:t>REER (régime enregistré d'épargne-retraite)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2933B73-F522-4CB5-8687-BBBC1D334494}"/>
              </a:ext>
            </a:extLst>
          </p:cNvPr>
          <p:cNvSpPr txBox="1"/>
          <p:nvPr/>
        </p:nvSpPr>
        <p:spPr>
          <a:xfrm>
            <a:off x="6466600" y="3925228"/>
            <a:ext cx="173850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1400" dirty="0"/>
              <a:t>CELI</a:t>
            </a:r>
          </a:p>
          <a:p>
            <a:r>
              <a:rPr lang="fr-CA" sz="1400" dirty="0"/>
              <a:t>(compte d'épargne libre d'impôt)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F0350CD-F04B-4415-9FDA-2304C7E1C1F5}"/>
              </a:ext>
            </a:extLst>
          </p:cNvPr>
          <p:cNvSpPr txBox="1"/>
          <p:nvPr/>
        </p:nvSpPr>
        <p:spPr>
          <a:xfrm>
            <a:off x="6454675" y="4661117"/>
            <a:ext cx="11799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1400" dirty="0">
                <a:solidFill>
                  <a:srgbClr val="002060"/>
                </a:solidFill>
              </a:rPr>
              <a:t>Obligations d’État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CCB9BBE-6794-4797-9254-A2516AD083A7}"/>
              </a:ext>
            </a:extLst>
          </p:cNvPr>
          <p:cNvSpPr txBox="1"/>
          <p:nvPr/>
        </p:nvSpPr>
        <p:spPr>
          <a:xfrm>
            <a:off x="6494375" y="5136237"/>
            <a:ext cx="12690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1400" dirty="0"/>
              <a:t>Actions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2702072-D56A-45B6-86E9-71CA1B9AF1A4}"/>
              </a:ext>
            </a:extLst>
          </p:cNvPr>
          <p:cNvSpPr txBox="1"/>
          <p:nvPr/>
        </p:nvSpPr>
        <p:spPr>
          <a:xfrm>
            <a:off x="6460270" y="2377429"/>
            <a:ext cx="11414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1400" dirty="0"/>
              <a:t>Compte d’épargne</a:t>
            </a:r>
          </a:p>
        </p:txBody>
      </p:sp>
    </p:spTree>
    <p:extLst>
      <p:ext uri="{BB962C8B-B14F-4D97-AF65-F5344CB8AC3E}">
        <p14:creationId xmlns:p14="http://schemas.microsoft.com/office/powerpoint/2010/main" val="643358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6" grpId="0"/>
      <p:bldP spid="17" grpId="0"/>
      <p:bldP spid="18" grpId="0"/>
      <p:bldP spid="1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E1ADDED5-EC45-46A9-A667-A2AD1FDFABA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291"/>
          <a:stretch/>
        </p:blipFill>
        <p:spPr>
          <a:xfrm>
            <a:off x="1030793" y="930503"/>
            <a:ext cx="6908576" cy="5287615"/>
          </a:xfrm>
          <a:prstGeom prst="rect">
            <a:avLst/>
          </a:prstGeom>
        </p:spPr>
      </p:pic>
      <p:sp>
        <p:nvSpPr>
          <p:cNvPr id="14338" name="Title 1">
            <a:extLst>
              <a:ext uri="{FF2B5EF4-FFF2-40B4-BE49-F238E27FC236}">
                <a16:creationId xmlns:a16="http://schemas.microsoft.com/office/drawing/2014/main" id="{C75ABC45-703E-4857-B751-96F66A99F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33400"/>
            <a:ext cx="7923212" cy="685800"/>
          </a:xfrm>
        </p:spPr>
        <p:txBody>
          <a:bodyPr/>
          <a:lstStyle/>
          <a:p>
            <a:pPr eaLnBrk="1" hangingPunct="1"/>
            <a:r>
              <a:rPr lang="fr-CA">
                <a:solidFill>
                  <a:srgbClr val="005954"/>
                </a:solidFill>
                <a:latin typeface="Open Sans" panose="020B0606030504020204" pitchFamily="34" charset="0"/>
              </a:rPr>
              <a:t>Gérer mon argent</a:t>
            </a:r>
          </a:p>
        </p:txBody>
      </p:sp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id="{DCE09169-3831-4481-AC7D-22AA60ECE9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3" y="1219200"/>
            <a:ext cx="7923212" cy="4176713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fr-CA" sz="2000">
                <a:latin typeface="Calibri" panose="020F0502020204030204" pitchFamily="34" charset="0"/>
                <a:cs typeface="Calibri" panose="020F0502020204030204" pitchFamily="34" charset="0"/>
              </a:rPr>
              <a:t>Le montant total est-il le même que ton allocation hebdomadaire?  </a:t>
            </a:r>
          </a:p>
          <a:p>
            <a:pPr marL="0" indent="0" eaLnBrk="1" hangingPunct="1">
              <a:buNone/>
            </a:pPr>
            <a:endParaRPr lang="en-US" altLang="en-US" dirty="0"/>
          </a:p>
        </p:txBody>
      </p:sp>
      <p:cxnSp>
        <p:nvCxnSpPr>
          <p:cNvPr id="14340" name="Straight Connector 2">
            <a:extLst>
              <a:ext uri="{FF2B5EF4-FFF2-40B4-BE49-F238E27FC236}">
                <a16:creationId xmlns:a16="http://schemas.microsoft.com/office/drawing/2014/main" id="{CDAA092F-49F5-4EBE-A045-4113BA971B9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42925" y="1125538"/>
            <a:ext cx="7848600" cy="0"/>
          </a:xfrm>
          <a:prstGeom prst="line">
            <a:avLst/>
          </a:prstGeom>
          <a:noFill/>
          <a:ln w="38100" algn="ctr">
            <a:solidFill>
              <a:srgbClr val="FDCE3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B07D9114-14EE-4518-9719-57F65EC1E979}"/>
              </a:ext>
            </a:extLst>
          </p:cNvPr>
          <p:cNvSpPr txBox="1"/>
          <p:nvPr/>
        </p:nvSpPr>
        <p:spPr>
          <a:xfrm flipH="1">
            <a:off x="3140860" y="2399365"/>
            <a:ext cx="182857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1600" b="1"/>
              <a:t>Objectif d’épargne : 80 $</a:t>
            </a:r>
            <a:br>
              <a:rPr lang="fr-CA" sz="1600"/>
            </a:br>
            <a:r>
              <a:rPr lang="fr-CA" sz="1400"/>
              <a:t>Jeu vidéo – Animal Crossing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ED009F5-6C25-48C0-8CAB-FE53E3CFEE42}"/>
              </a:ext>
            </a:extLst>
          </p:cNvPr>
          <p:cNvSpPr txBox="1"/>
          <p:nvPr/>
        </p:nvSpPr>
        <p:spPr>
          <a:xfrm flipH="1">
            <a:off x="3275572" y="3479576"/>
            <a:ext cx="18285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1600" b="1" dirty="0"/>
              <a:t>Je vais épargner 5 $ cette semaine.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522763D-324F-4100-907C-8436AFFBD8F8}"/>
              </a:ext>
            </a:extLst>
          </p:cNvPr>
          <p:cNvSpPr txBox="1"/>
          <p:nvPr/>
        </p:nvSpPr>
        <p:spPr>
          <a:xfrm flipH="1">
            <a:off x="1099564" y="2365291"/>
            <a:ext cx="18285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1400"/>
              <a:t>Poulet frit       </a:t>
            </a:r>
            <a:r>
              <a:rPr lang="fr-CA" sz="1400" b="1"/>
              <a:t>8 $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C0B9AC9-D082-4C3B-9FE7-26A15C9DB0EF}"/>
              </a:ext>
            </a:extLst>
          </p:cNvPr>
          <p:cNvSpPr txBox="1"/>
          <p:nvPr/>
        </p:nvSpPr>
        <p:spPr>
          <a:xfrm flipH="1">
            <a:off x="1099562" y="2703845"/>
            <a:ext cx="19401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1400"/>
              <a:t>Frais de livraison </a:t>
            </a:r>
            <a:r>
              <a:rPr lang="fr-CA" sz="1400" b="1"/>
              <a:t>3 $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0F430A8-6C77-4FED-AC50-EF25676F05C4}"/>
              </a:ext>
            </a:extLst>
          </p:cNvPr>
          <p:cNvSpPr txBox="1"/>
          <p:nvPr/>
        </p:nvSpPr>
        <p:spPr>
          <a:xfrm>
            <a:off x="5180343" y="2365291"/>
            <a:ext cx="108689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1400"/>
              <a:t>Vente de pâtisseries à l’école </a:t>
            </a:r>
            <a:r>
              <a:rPr lang="fr-CA" sz="1400" b="1"/>
              <a:t>2 $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6636FB3C-9C06-4366-9AA0-01DE24ADB321}"/>
              </a:ext>
            </a:extLst>
          </p:cNvPr>
          <p:cNvSpPr/>
          <p:nvPr/>
        </p:nvSpPr>
        <p:spPr bwMode="auto">
          <a:xfrm>
            <a:off x="3479344" y="5433443"/>
            <a:ext cx="2400899" cy="617162"/>
          </a:xfrm>
          <a:custGeom>
            <a:avLst/>
            <a:gdLst>
              <a:gd name="connsiteX0" fmla="*/ 0 w 2400899"/>
              <a:gd name="connsiteY0" fmla="*/ 308581 h 617162"/>
              <a:gd name="connsiteX1" fmla="*/ 1200450 w 2400899"/>
              <a:gd name="connsiteY1" fmla="*/ 0 h 617162"/>
              <a:gd name="connsiteX2" fmla="*/ 2400900 w 2400899"/>
              <a:gd name="connsiteY2" fmla="*/ 308581 h 617162"/>
              <a:gd name="connsiteX3" fmla="*/ 1200450 w 2400899"/>
              <a:gd name="connsiteY3" fmla="*/ 617162 h 617162"/>
              <a:gd name="connsiteX4" fmla="*/ 0 w 2400899"/>
              <a:gd name="connsiteY4" fmla="*/ 308581 h 617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00899" h="617162" extrusionOk="0">
                <a:moveTo>
                  <a:pt x="0" y="308581"/>
                </a:moveTo>
                <a:cubicBezTo>
                  <a:pt x="20595" y="57427"/>
                  <a:pt x="482014" y="24354"/>
                  <a:pt x="1200450" y="0"/>
                </a:cubicBezTo>
                <a:cubicBezTo>
                  <a:pt x="1896305" y="8435"/>
                  <a:pt x="2388839" y="142494"/>
                  <a:pt x="2400900" y="308581"/>
                </a:cubicBezTo>
                <a:cubicBezTo>
                  <a:pt x="2421923" y="473571"/>
                  <a:pt x="1859045" y="636977"/>
                  <a:pt x="1200450" y="617162"/>
                </a:cubicBezTo>
                <a:cubicBezTo>
                  <a:pt x="522945" y="596020"/>
                  <a:pt x="33193" y="480338"/>
                  <a:pt x="0" y="308581"/>
                </a:cubicBezTo>
                <a:close/>
              </a:path>
            </a:pathLst>
          </a:cu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  <a:extLst>
              <a:ext uri="{C807C97D-BFC1-408E-A445-0C87EB9F89A2}">
                <ask:lineSketchStyleProps xmlns:ask="http://schemas.microsoft.com/office/drawing/2018/sketchyshapes" sd="1196223915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4DCAC63-1B58-4B48-9E2B-9B68D62F9F95}"/>
              </a:ext>
            </a:extLst>
          </p:cNvPr>
          <p:cNvSpPr txBox="1"/>
          <p:nvPr/>
        </p:nvSpPr>
        <p:spPr>
          <a:xfrm>
            <a:off x="6460270" y="2977972"/>
            <a:ext cx="157097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1400" dirty="0">
                <a:solidFill>
                  <a:srgbClr val="002060"/>
                </a:solidFill>
              </a:rPr>
              <a:t>REER (régime enregistré d'épargne-retraite)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EA03DC0-7C87-4FDA-AD6E-0B460B9BA205}"/>
              </a:ext>
            </a:extLst>
          </p:cNvPr>
          <p:cNvSpPr txBox="1"/>
          <p:nvPr/>
        </p:nvSpPr>
        <p:spPr>
          <a:xfrm>
            <a:off x="6466600" y="3925228"/>
            <a:ext cx="173850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1400" dirty="0"/>
              <a:t>CELI</a:t>
            </a:r>
          </a:p>
          <a:p>
            <a:r>
              <a:rPr lang="fr-CA" sz="1400" dirty="0"/>
              <a:t>(compte d'épargne libre d'impôt)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56B21B0-82B8-4A7C-973B-0A9E6DAE4F8C}"/>
              </a:ext>
            </a:extLst>
          </p:cNvPr>
          <p:cNvSpPr txBox="1"/>
          <p:nvPr/>
        </p:nvSpPr>
        <p:spPr>
          <a:xfrm>
            <a:off x="6454675" y="4661117"/>
            <a:ext cx="11799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1400" dirty="0">
                <a:solidFill>
                  <a:srgbClr val="002060"/>
                </a:solidFill>
              </a:rPr>
              <a:t>Obligations d’État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AED3E58-BA0B-416B-A93F-A607C6B84BBD}"/>
              </a:ext>
            </a:extLst>
          </p:cNvPr>
          <p:cNvSpPr txBox="1"/>
          <p:nvPr/>
        </p:nvSpPr>
        <p:spPr>
          <a:xfrm>
            <a:off x="6494375" y="5136237"/>
            <a:ext cx="12690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1400" dirty="0"/>
              <a:t>Actions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27AD551-9ED0-41BF-AD2D-F78BB533C6DB}"/>
              </a:ext>
            </a:extLst>
          </p:cNvPr>
          <p:cNvSpPr txBox="1"/>
          <p:nvPr/>
        </p:nvSpPr>
        <p:spPr>
          <a:xfrm>
            <a:off x="6460270" y="2377429"/>
            <a:ext cx="11414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1400" dirty="0"/>
              <a:t>Compte d’épargne</a:t>
            </a:r>
          </a:p>
        </p:txBody>
      </p:sp>
    </p:spTree>
    <p:extLst>
      <p:ext uri="{BB962C8B-B14F-4D97-AF65-F5344CB8AC3E}">
        <p14:creationId xmlns:p14="http://schemas.microsoft.com/office/powerpoint/2010/main" val="3141711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18" grpId="0"/>
      <p:bldP spid="21" grpId="0"/>
      <p:bldP spid="22" grpId="0"/>
      <p:bldP spid="23" grpId="0"/>
      <p:bldP spid="2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1BFC0789-6A9D-4BBD-A44D-89CFA276D00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291"/>
          <a:stretch/>
        </p:blipFill>
        <p:spPr>
          <a:xfrm>
            <a:off x="1030793" y="930503"/>
            <a:ext cx="6908576" cy="5287615"/>
          </a:xfrm>
          <a:prstGeom prst="rect">
            <a:avLst/>
          </a:prstGeom>
        </p:spPr>
      </p:pic>
      <p:sp>
        <p:nvSpPr>
          <p:cNvPr id="14338" name="Title 1">
            <a:extLst>
              <a:ext uri="{FF2B5EF4-FFF2-40B4-BE49-F238E27FC236}">
                <a16:creationId xmlns:a16="http://schemas.microsoft.com/office/drawing/2014/main" id="{C75ABC45-703E-4857-B751-96F66A99F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30238"/>
            <a:ext cx="7923212" cy="685800"/>
          </a:xfrm>
        </p:spPr>
        <p:txBody>
          <a:bodyPr/>
          <a:lstStyle/>
          <a:p>
            <a:pPr eaLnBrk="1" hangingPunct="1"/>
            <a:r>
              <a:rPr lang="fr-CA" sz="2800">
                <a:solidFill>
                  <a:srgbClr val="005954"/>
                </a:solidFill>
                <a:latin typeface="Open Sans" panose="020B0606030504020204" pitchFamily="34" charset="0"/>
              </a:rPr>
              <a:t>Par exemple...</a:t>
            </a:r>
          </a:p>
        </p:txBody>
      </p:sp>
      <p:cxnSp>
        <p:nvCxnSpPr>
          <p:cNvPr id="14340" name="Straight Connector 2">
            <a:extLst>
              <a:ext uri="{FF2B5EF4-FFF2-40B4-BE49-F238E27FC236}">
                <a16:creationId xmlns:a16="http://schemas.microsoft.com/office/drawing/2014/main" id="{CDAA092F-49F5-4EBE-A045-4113BA971B9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42925" y="1125538"/>
            <a:ext cx="7848600" cy="0"/>
          </a:xfrm>
          <a:prstGeom prst="line">
            <a:avLst/>
          </a:prstGeom>
          <a:noFill/>
          <a:ln w="38100" algn="ctr">
            <a:solidFill>
              <a:srgbClr val="FDCE3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32" name="Picture 31">
            <a:extLst>
              <a:ext uri="{FF2B5EF4-FFF2-40B4-BE49-F238E27FC236}">
                <a16:creationId xmlns:a16="http://schemas.microsoft.com/office/drawing/2014/main" id="{EFCDBE24-AE5F-4C5F-A04E-9A51F1E569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47145" y="2738205"/>
            <a:ext cx="826152" cy="861201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EA5DC756-85D4-4AEF-872C-D76808493921}"/>
              </a:ext>
            </a:extLst>
          </p:cNvPr>
          <p:cNvSpPr txBox="1"/>
          <p:nvPr/>
        </p:nvSpPr>
        <p:spPr>
          <a:xfrm flipH="1">
            <a:off x="3140860" y="2399365"/>
            <a:ext cx="182857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1600" b="1"/>
              <a:t>Objectif d’épargne : 80 $</a:t>
            </a:r>
            <a:br>
              <a:rPr lang="fr-CA" sz="1600"/>
            </a:br>
            <a:r>
              <a:rPr lang="fr-CA" sz="1400"/>
              <a:t>Jeu vidéo – Animal Crossing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33DD75D9-C3A6-44DF-92EC-06A45DE53C39}"/>
              </a:ext>
            </a:extLst>
          </p:cNvPr>
          <p:cNvSpPr txBox="1"/>
          <p:nvPr/>
        </p:nvSpPr>
        <p:spPr>
          <a:xfrm flipH="1">
            <a:off x="3251425" y="3437994"/>
            <a:ext cx="18285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1600" b="1" dirty="0"/>
              <a:t>Je vais épargner 5 $ cette semaine.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2887D099-781A-4F50-BD98-2C31CEA406FA}"/>
              </a:ext>
            </a:extLst>
          </p:cNvPr>
          <p:cNvSpPr txBox="1"/>
          <p:nvPr/>
        </p:nvSpPr>
        <p:spPr>
          <a:xfrm flipH="1">
            <a:off x="1099564" y="2365291"/>
            <a:ext cx="18285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1400"/>
              <a:t>Poulet frit       </a:t>
            </a:r>
            <a:r>
              <a:rPr lang="fr-CA" sz="1400" b="1"/>
              <a:t>8 $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5BC13A70-75D4-458D-833E-F84006B45F1A}"/>
              </a:ext>
            </a:extLst>
          </p:cNvPr>
          <p:cNvSpPr txBox="1"/>
          <p:nvPr/>
        </p:nvSpPr>
        <p:spPr>
          <a:xfrm flipH="1">
            <a:off x="1099562" y="2703845"/>
            <a:ext cx="19401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1400"/>
              <a:t>Frais de livraison </a:t>
            </a:r>
            <a:r>
              <a:rPr lang="fr-CA" sz="1400" b="1"/>
              <a:t>3 $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1113F3D7-5BC5-48E3-B1D0-A0CCC96C1AE7}"/>
              </a:ext>
            </a:extLst>
          </p:cNvPr>
          <p:cNvSpPr txBox="1"/>
          <p:nvPr/>
        </p:nvSpPr>
        <p:spPr>
          <a:xfrm>
            <a:off x="5180343" y="2365291"/>
            <a:ext cx="108689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1400"/>
              <a:t>Vente de pâtisseries à l’école </a:t>
            </a:r>
            <a:r>
              <a:rPr lang="fr-CA" sz="1400" b="1"/>
              <a:t>2 $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4A527503-D774-4E8B-85A5-3BE4F1B2C48F}"/>
              </a:ext>
            </a:extLst>
          </p:cNvPr>
          <p:cNvSpPr txBox="1"/>
          <p:nvPr/>
        </p:nvSpPr>
        <p:spPr>
          <a:xfrm>
            <a:off x="6426326" y="2396976"/>
            <a:ext cx="136103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1400"/>
              <a:t>REEE (régime</a:t>
            </a:r>
          </a:p>
          <a:p>
            <a:r>
              <a:rPr lang="fr-CA" sz="1400"/>
              <a:t>enregistré d'épargne-études)</a:t>
            </a:r>
          </a:p>
          <a:p>
            <a:r>
              <a:rPr lang="fr-CA" sz="1400" b="1"/>
              <a:t>4 $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CACB528-2E84-46EC-B1E0-8F888EB55FA7}"/>
              </a:ext>
            </a:extLst>
          </p:cNvPr>
          <p:cNvSpPr txBox="1"/>
          <p:nvPr/>
        </p:nvSpPr>
        <p:spPr>
          <a:xfrm>
            <a:off x="4137516" y="5517268"/>
            <a:ext cx="20856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800" b="1" dirty="0"/>
              <a:t>22,00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2731CFA-7A41-46AE-B5A2-CDD7029F761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3369"/>
          <a:stretch/>
        </p:blipFill>
        <p:spPr>
          <a:xfrm>
            <a:off x="3685360" y="154056"/>
            <a:ext cx="3137438" cy="801094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14F006F0-2F8B-4FD5-B347-35AE98B99E86}"/>
              </a:ext>
            </a:extLst>
          </p:cNvPr>
          <p:cNvSpPr txBox="1"/>
          <p:nvPr/>
        </p:nvSpPr>
        <p:spPr>
          <a:xfrm>
            <a:off x="4420394" y="554633"/>
            <a:ext cx="9657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1800" dirty="0"/>
              <a:t>25,00</a:t>
            </a:r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19877C2B-C9F8-4035-BA10-5B0A4C97A555}"/>
              </a:ext>
            </a:extLst>
          </p:cNvPr>
          <p:cNvSpPr/>
          <p:nvPr/>
        </p:nvSpPr>
        <p:spPr bwMode="auto">
          <a:xfrm>
            <a:off x="3685360" y="5470297"/>
            <a:ext cx="1923435" cy="617162"/>
          </a:xfrm>
          <a:custGeom>
            <a:avLst/>
            <a:gdLst>
              <a:gd name="connsiteX0" fmla="*/ 0 w 1923435"/>
              <a:gd name="connsiteY0" fmla="*/ 308581 h 617162"/>
              <a:gd name="connsiteX1" fmla="*/ 961718 w 1923435"/>
              <a:gd name="connsiteY1" fmla="*/ 0 h 617162"/>
              <a:gd name="connsiteX2" fmla="*/ 1923436 w 1923435"/>
              <a:gd name="connsiteY2" fmla="*/ 308581 h 617162"/>
              <a:gd name="connsiteX3" fmla="*/ 961718 w 1923435"/>
              <a:gd name="connsiteY3" fmla="*/ 617162 h 617162"/>
              <a:gd name="connsiteX4" fmla="*/ 0 w 1923435"/>
              <a:gd name="connsiteY4" fmla="*/ 308581 h 617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23435" h="617162" extrusionOk="0">
                <a:moveTo>
                  <a:pt x="0" y="308581"/>
                </a:moveTo>
                <a:cubicBezTo>
                  <a:pt x="8890" y="103308"/>
                  <a:pt x="391603" y="17119"/>
                  <a:pt x="961718" y="0"/>
                </a:cubicBezTo>
                <a:cubicBezTo>
                  <a:pt x="1525725" y="8435"/>
                  <a:pt x="1911375" y="142494"/>
                  <a:pt x="1923436" y="308581"/>
                </a:cubicBezTo>
                <a:cubicBezTo>
                  <a:pt x="1953533" y="471224"/>
                  <a:pt x="1473995" y="702212"/>
                  <a:pt x="961718" y="617162"/>
                </a:cubicBezTo>
                <a:cubicBezTo>
                  <a:pt x="416061" y="596020"/>
                  <a:pt x="33193" y="480338"/>
                  <a:pt x="0" y="308581"/>
                </a:cubicBezTo>
                <a:close/>
              </a:path>
            </a:pathLst>
          </a:cu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  <a:extLst>
              <a:ext uri="{C807C97D-BFC1-408E-A445-0C87EB9F89A2}">
                <ask:lineSketchStyleProps xmlns:ask="http://schemas.microsoft.com/office/drawing/2018/sketchyshapes" sd="1196223915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5030C768-B5DC-4F4F-A49B-FFB1913AD783}"/>
              </a:ext>
            </a:extLst>
          </p:cNvPr>
          <p:cNvSpPr/>
          <p:nvPr/>
        </p:nvSpPr>
        <p:spPr bwMode="auto">
          <a:xfrm>
            <a:off x="4055145" y="483267"/>
            <a:ext cx="2767653" cy="511612"/>
          </a:xfrm>
          <a:custGeom>
            <a:avLst/>
            <a:gdLst>
              <a:gd name="connsiteX0" fmla="*/ 0 w 2767653"/>
              <a:gd name="connsiteY0" fmla="*/ 255806 h 511612"/>
              <a:gd name="connsiteX1" fmla="*/ 1383827 w 2767653"/>
              <a:gd name="connsiteY1" fmla="*/ 0 h 511612"/>
              <a:gd name="connsiteX2" fmla="*/ 2767654 w 2767653"/>
              <a:gd name="connsiteY2" fmla="*/ 255806 h 511612"/>
              <a:gd name="connsiteX3" fmla="*/ 1383827 w 2767653"/>
              <a:gd name="connsiteY3" fmla="*/ 511612 h 511612"/>
              <a:gd name="connsiteX4" fmla="*/ 0 w 2767653"/>
              <a:gd name="connsiteY4" fmla="*/ 255806 h 511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67653" h="511612" extrusionOk="0">
                <a:moveTo>
                  <a:pt x="0" y="255806"/>
                </a:moveTo>
                <a:cubicBezTo>
                  <a:pt x="2064" y="106439"/>
                  <a:pt x="564609" y="24137"/>
                  <a:pt x="1383827" y="0"/>
                </a:cubicBezTo>
                <a:cubicBezTo>
                  <a:pt x="2163026" y="3833"/>
                  <a:pt x="2760282" y="117180"/>
                  <a:pt x="2767654" y="255806"/>
                </a:cubicBezTo>
                <a:cubicBezTo>
                  <a:pt x="2820241" y="383487"/>
                  <a:pt x="2139866" y="548709"/>
                  <a:pt x="1383827" y="511612"/>
                </a:cubicBezTo>
                <a:cubicBezTo>
                  <a:pt x="606168" y="492106"/>
                  <a:pt x="6504" y="397345"/>
                  <a:pt x="0" y="255806"/>
                </a:cubicBezTo>
                <a:close/>
              </a:path>
            </a:pathLst>
          </a:cu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  <a:extLst>
              <a:ext uri="{C807C97D-BFC1-408E-A445-0C87EB9F89A2}">
                <ask:lineSketchStyleProps xmlns:ask="http://schemas.microsoft.com/office/drawing/2018/sketchyshapes" sd="1196223915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ECCE6961-5158-4016-B15F-9B09CD70B7D2}"/>
              </a:ext>
            </a:extLst>
          </p:cNvPr>
          <p:cNvSpPr txBox="1"/>
          <p:nvPr/>
        </p:nvSpPr>
        <p:spPr>
          <a:xfrm>
            <a:off x="7509064" y="3563606"/>
            <a:ext cx="1591517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1600" dirty="0"/>
              <a:t>J’ai dépensé 3,00 $ de moins que prévu! </a:t>
            </a:r>
          </a:p>
          <a:p>
            <a:endParaRPr lang="en-US" sz="1600" dirty="0"/>
          </a:p>
          <a:p>
            <a:r>
              <a:rPr lang="fr-CA" sz="1600" b="1" dirty="0"/>
              <a:t>Que puis-je faire avec cet argent?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F16B7EA-0883-4309-B5BE-850C3FF58927}"/>
              </a:ext>
            </a:extLst>
          </p:cNvPr>
          <p:cNvSpPr txBox="1"/>
          <p:nvPr/>
        </p:nvSpPr>
        <p:spPr>
          <a:xfrm>
            <a:off x="6267236" y="-9595"/>
            <a:ext cx="476464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731355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44" grpId="0" animBg="1"/>
      <p:bldP spid="45" grpId="0" animBg="1"/>
      <p:bldP spid="4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C75ABC45-703E-4857-B751-96F66A99F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33400"/>
            <a:ext cx="7923212" cy="685800"/>
          </a:xfrm>
        </p:spPr>
        <p:txBody>
          <a:bodyPr/>
          <a:lstStyle/>
          <a:p>
            <a:pPr eaLnBrk="1" hangingPunct="1"/>
            <a:r>
              <a:rPr lang="fr-CA" dirty="0">
                <a:solidFill>
                  <a:srgbClr val="005954"/>
                </a:solidFill>
                <a:latin typeface="Open Sans" panose="020B0606030504020204" pitchFamily="34" charset="0"/>
              </a:rPr>
              <a:t>Questions de réflexion</a:t>
            </a:r>
          </a:p>
        </p:txBody>
      </p:sp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id="{DCE09169-3831-4481-AC7D-22AA60ECE9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3" y="1412875"/>
            <a:ext cx="7923212" cy="4176713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fr-CA" b="1"/>
              <a:t>En équipe de deux ou en groupe, répondez aux questions suivantes :</a:t>
            </a:r>
          </a:p>
          <a:p>
            <a:pPr eaLnBrk="1" hangingPunct="1">
              <a:buFont typeface="+mj-lt"/>
              <a:buAutoNum type="arabicPeriod"/>
            </a:pPr>
            <a:r>
              <a:rPr lang="fr-CA"/>
              <a:t>Combien de dollars épargnes-tu </a:t>
            </a:r>
            <a:r>
              <a:rPr lang="fr-CA" u="sng"/>
              <a:t>par semaine</a:t>
            </a:r>
            <a:r>
              <a:rPr lang="fr-CA"/>
              <a:t>?</a:t>
            </a:r>
          </a:p>
          <a:p>
            <a:pPr eaLnBrk="1" hangingPunct="1">
              <a:buFont typeface="+mj-lt"/>
              <a:buAutoNum type="arabicPeriod"/>
            </a:pPr>
            <a:r>
              <a:rPr lang="fr-CA"/>
              <a:t>Combien de dollars épargnes-tu par </a:t>
            </a:r>
            <a:r>
              <a:rPr lang="fr-CA" u="sng"/>
              <a:t>mois</a:t>
            </a:r>
            <a:r>
              <a:rPr lang="fr-CA"/>
              <a:t>?</a:t>
            </a:r>
          </a:p>
          <a:p>
            <a:pPr eaLnBrk="1" hangingPunct="1">
              <a:buFont typeface="+mj-lt"/>
              <a:buAutoNum type="arabicPeriod"/>
            </a:pPr>
            <a:r>
              <a:rPr lang="fr-CA"/>
              <a:t>a) Combien d’argent te reste-t-il à épargner pour atteindre ton objectif d’épargne? b) Que pourrais-tu faire pour atteindre ton objectif plus rapidement?</a:t>
            </a:r>
          </a:p>
          <a:p>
            <a:pPr eaLnBrk="1" hangingPunct="1">
              <a:buFont typeface="+mj-lt"/>
              <a:buAutoNum type="arabicPeriod"/>
            </a:pPr>
            <a:r>
              <a:rPr lang="fr-CA"/>
              <a:t>Te restait-il une partie de ton allocation? S’il te restait de l’argent, qu’en as-tu fait? </a:t>
            </a:r>
            <a:r>
              <a:rPr lang="fr-CA" b="1">
                <a:ea typeface="MS PGothic"/>
              </a:rPr>
              <a:t>OU</a:t>
            </a:r>
            <a:r>
              <a:rPr lang="fr-CA"/>
              <a:t>, As-tu dépensé plus d’argent que ton allocation? Quelles dépenses as-tu réduites?</a:t>
            </a:r>
          </a:p>
          <a:p>
            <a:pPr eaLnBrk="1" hangingPunct="1"/>
            <a:endParaRPr lang="en-US" altLang="en-US" dirty="0"/>
          </a:p>
        </p:txBody>
      </p:sp>
      <p:cxnSp>
        <p:nvCxnSpPr>
          <p:cNvPr id="14340" name="Straight Connector 2">
            <a:extLst>
              <a:ext uri="{FF2B5EF4-FFF2-40B4-BE49-F238E27FC236}">
                <a16:creationId xmlns:a16="http://schemas.microsoft.com/office/drawing/2014/main" id="{CDAA092F-49F5-4EBE-A045-4113BA971B9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42925" y="1125538"/>
            <a:ext cx="7848600" cy="0"/>
          </a:xfrm>
          <a:prstGeom prst="line">
            <a:avLst/>
          </a:prstGeom>
          <a:noFill/>
          <a:ln w="38100" algn="ctr">
            <a:solidFill>
              <a:srgbClr val="FDCE3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2708C3C8-06DD-4E8D-962B-A0D26E3C5B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3974" y="4055828"/>
            <a:ext cx="1629002" cy="1676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7329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C75ABC45-703E-4857-B751-96F66A99F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33400"/>
            <a:ext cx="7923212" cy="685800"/>
          </a:xfrm>
        </p:spPr>
        <p:txBody>
          <a:bodyPr/>
          <a:lstStyle/>
          <a:p>
            <a:pPr eaLnBrk="1" hangingPunct="1"/>
            <a:r>
              <a:rPr lang="fr-CA">
                <a:solidFill>
                  <a:srgbClr val="005954"/>
                </a:solidFill>
                <a:latin typeface="Open Sans" panose="020B0606030504020204" pitchFamily="34" charset="0"/>
              </a:rPr>
              <a:t>Activité de clôture</a:t>
            </a:r>
          </a:p>
        </p:txBody>
      </p:sp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id="{DCE09169-3831-4481-AC7D-22AA60ECE9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3" y="1412875"/>
            <a:ext cx="7923212" cy="4176713"/>
          </a:xfrm>
        </p:spPr>
        <p:txBody>
          <a:bodyPr/>
          <a:lstStyle/>
          <a:p>
            <a:pPr marL="0" indent="0" eaLnBrk="1" hangingPunct="1">
              <a:buNone/>
            </a:pPr>
            <a:endParaRPr/>
          </a:p>
          <a:p>
            <a:pPr marL="0" indent="0" eaLnBrk="1" hangingPunct="1">
              <a:buNone/>
            </a:pPr>
            <a:r>
              <a:rPr lang="fr-CA" sz="2000"/>
              <a:t>Dis-moi quelque chose que tu as appris aujourd’hui.</a:t>
            </a:r>
          </a:p>
          <a:p>
            <a:pPr marL="457200" indent="-457200" eaLnBrk="1" hangingPunct="1">
              <a:buAutoNum type="arabicPeriod"/>
            </a:pPr>
            <a:endParaRPr lang="en-US" altLang="en-US" sz="2000" dirty="0"/>
          </a:p>
          <a:p>
            <a:pPr marL="457200" indent="-457200" eaLnBrk="1" hangingPunct="1">
              <a:buAutoNum type="arabicPeriod"/>
            </a:pPr>
            <a:endParaRPr lang="en-US" altLang="en-US" sz="2000" dirty="0"/>
          </a:p>
        </p:txBody>
      </p:sp>
      <p:cxnSp>
        <p:nvCxnSpPr>
          <p:cNvPr id="14340" name="Straight Connector 2">
            <a:extLst>
              <a:ext uri="{FF2B5EF4-FFF2-40B4-BE49-F238E27FC236}">
                <a16:creationId xmlns:a16="http://schemas.microsoft.com/office/drawing/2014/main" id="{CDAA092F-49F5-4EBE-A045-4113BA971B9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42925" y="1125538"/>
            <a:ext cx="7848600" cy="0"/>
          </a:xfrm>
          <a:prstGeom prst="line">
            <a:avLst/>
          </a:prstGeom>
          <a:noFill/>
          <a:ln w="38100" algn="ctr">
            <a:solidFill>
              <a:srgbClr val="FDCE3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9E1AD333-D471-4F1F-9987-65BA1EE8E5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7038" y="3087177"/>
            <a:ext cx="4149923" cy="2778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26624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C75ABC45-703E-4857-B751-96F66A99F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33400"/>
            <a:ext cx="7923212" cy="685800"/>
          </a:xfrm>
        </p:spPr>
        <p:txBody>
          <a:bodyPr/>
          <a:lstStyle/>
          <a:p>
            <a:pPr eaLnBrk="1" hangingPunct="1"/>
            <a:r>
              <a:rPr lang="fr-CA">
                <a:solidFill>
                  <a:srgbClr val="005954"/>
                </a:solidFill>
                <a:latin typeface="Open Sans" panose="020B0606030504020204" pitchFamily="34" charset="0"/>
              </a:rPr>
              <a:t>Pour en savoir plus</a:t>
            </a:r>
          </a:p>
        </p:txBody>
      </p:sp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id="{DCE09169-3831-4481-AC7D-22AA60ECE9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3" y="1412875"/>
            <a:ext cx="7923212" cy="4176713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fr-CA" sz="2000" b="1"/>
              <a:t>Régime enregistré d'épargne-études (REEE)</a:t>
            </a:r>
          </a:p>
          <a:p>
            <a:pPr marL="0" indent="0" eaLnBrk="1" hangingPunct="1">
              <a:buNone/>
            </a:pPr>
            <a:r>
              <a:rPr lang="fr-CA" sz="2000">
                <a:hlinkClick r:id="rId2"/>
              </a:rPr>
              <a:t>https://www.canada.ca/fr/services/prestations/education/epargne-etudes/reee.html</a:t>
            </a:r>
          </a:p>
          <a:p>
            <a:pPr marL="0" indent="0" eaLnBrk="1" hangingPunct="1">
              <a:buNone/>
            </a:pPr>
            <a:endParaRPr lang="en-US" altLang="en-US" sz="2000" b="1" dirty="0"/>
          </a:p>
          <a:p>
            <a:pPr marL="0" indent="0" eaLnBrk="1" hangingPunct="1">
              <a:buNone/>
            </a:pPr>
            <a:r>
              <a:rPr lang="fr-CA" sz="2000" b="1"/>
              <a:t>Régime enregistré d'épargne-retraite (REER)</a:t>
            </a:r>
          </a:p>
          <a:p>
            <a:pPr marL="0" indent="0" eaLnBrk="1" hangingPunct="1">
              <a:buNone/>
            </a:pPr>
            <a:r>
              <a:rPr lang="fr-CA" sz="2000">
                <a:hlinkClick r:id="rId3"/>
              </a:rPr>
              <a:t>https://www.canada.ca/fr/agence-revenu/services/impot/particuliers/sujets/reer-regimes-connexes/regime-enregistre-epargne-retraite-reer.html</a:t>
            </a:r>
          </a:p>
          <a:p>
            <a:pPr marL="0" indent="0" eaLnBrk="1" hangingPunct="1">
              <a:buNone/>
            </a:pPr>
            <a:endParaRPr lang="en-US" altLang="en-US" sz="2000" b="1" dirty="0"/>
          </a:p>
          <a:p>
            <a:pPr marL="0" indent="0" eaLnBrk="1" hangingPunct="1">
              <a:buNone/>
            </a:pPr>
            <a:r>
              <a:rPr lang="fr-CA" sz="2000" b="1"/>
              <a:t>Compte d'épargne libre d'impôt (CELI)</a:t>
            </a:r>
          </a:p>
          <a:p>
            <a:pPr marL="0" indent="0" eaLnBrk="1" hangingPunct="1">
              <a:buNone/>
            </a:pPr>
            <a:r>
              <a:rPr lang="fr-CA" sz="2000">
                <a:hlinkClick r:id="rId4"/>
              </a:rPr>
              <a:t>https://www.canada.ca/fr/agence-revenu/services/formulaires-publications/publications/rc4466/guide-compte-epargne-libre-impot-celi-particuliers.html</a:t>
            </a:r>
          </a:p>
          <a:p>
            <a:pPr marL="0" indent="0" eaLnBrk="1" hangingPunct="1">
              <a:buNone/>
            </a:pPr>
            <a:endParaRPr lang="en-US" altLang="en-US" sz="2000" dirty="0"/>
          </a:p>
          <a:p>
            <a:pPr marL="457200" indent="-457200" eaLnBrk="1" hangingPunct="1">
              <a:buAutoNum type="arabicPeriod"/>
            </a:pPr>
            <a:endParaRPr lang="en-US" altLang="en-US" sz="2000" dirty="0"/>
          </a:p>
        </p:txBody>
      </p:sp>
      <p:cxnSp>
        <p:nvCxnSpPr>
          <p:cNvPr id="14340" name="Straight Connector 2">
            <a:extLst>
              <a:ext uri="{FF2B5EF4-FFF2-40B4-BE49-F238E27FC236}">
                <a16:creationId xmlns:a16="http://schemas.microsoft.com/office/drawing/2014/main" id="{CDAA092F-49F5-4EBE-A045-4113BA971B9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42925" y="1125538"/>
            <a:ext cx="7848600" cy="0"/>
          </a:xfrm>
          <a:prstGeom prst="line">
            <a:avLst/>
          </a:prstGeom>
          <a:noFill/>
          <a:ln w="38100" algn="ctr">
            <a:solidFill>
              <a:srgbClr val="FDCE3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3830317470"/>
      </p:ext>
    </p:extLst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ＭＳ Ｐゴシック"/>
      </a:majorFont>
      <a:minorFont>
        <a:latin typeface="Arial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  <a:cs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  <a:cs typeface="ＭＳ Ｐゴシック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F7E63EF2496EC4A8317235C224509C7" ma:contentTypeVersion="11" ma:contentTypeDescription="Create a new document." ma:contentTypeScope="" ma:versionID="640ffff8c20f7e010ea2200d054a54c4">
  <xsd:schema xmlns:xsd="http://www.w3.org/2001/XMLSchema" xmlns:xs="http://www.w3.org/2001/XMLSchema" xmlns:p="http://schemas.microsoft.com/office/2006/metadata/properties" xmlns:ns2="f6493094-0435-4eae-a32c-76983131fc0f" xmlns:ns3="1bca0e2f-16d9-4d6a-8327-7fd70d55969c" targetNamespace="http://schemas.microsoft.com/office/2006/metadata/properties" ma:root="true" ma:fieldsID="743b969b4f3ac85a24cce56866ed8e25" ns2:_="" ns3:_="">
    <xsd:import namespace="f6493094-0435-4eae-a32c-76983131fc0f"/>
    <xsd:import namespace="1bca0e2f-16d9-4d6a-8327-7fd70d55969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6493094-0435-4eae-a32c-76983131fc0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bca0e2f-16d9-4d6a-8327-7fd70d55969c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LongProperties xmlns="http://schemas.microsoft.com/office/2006/metadata/longProperties"/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CD28A465-9DC1-4AF7-A688-A82DD59CE3C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6493094-0435-4eae-a32c-76983131fc0f"/>
    <ds:schemaRef ds:uri="1bca0e2f-16d9-4d6a-8327-7fd70d55969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3A5EA38-37C1-4151-A73D-857D7B0043F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6C6590A-747E-4865-82DA-B15F42952E12}">
  <ds:schemaRefs>
    <ds:schemaRef ds:uri="http://schemas.microsoft.com/office/2006/metadata/longProperties"/>
  </ds:schemaRefs>
</ds:datastoreItem>
</file>

<file path=customXml/itemProps4.xml><?xml version="1.0" encoding="utf-8"?>
<ds:datastoreItem xmlns:ds="http://schemas.openxmlformats.org/officeDocument/2006/customXml" ds:itemID="{FB1ABF76-BADC-4C69-B0E6-CD9F8E4572A9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806</Words>
  <Application>Microsoft Office PowerPoint</Application>
  <PresentationFormat>On-screen Show (4:3)</PresentationFormat>
  <Paragraphs>115</Paragraphs>
  <Slides>19</Slides>
  <Notes>6</Notes>
  <HiddenSlides>0</HiddenSlides>
  <MMClips>4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Arial</vt:lpstr>
      <vt:lpstr>Calibri</vt:lpstr>
      <vt:lpstr>Open Sans</vt:lpstr>
      <vt:lpstr>Blank Presentation</vt:lpstr>
      <vt:lpstr>Où est mon argent?</vt:lpstr>
      <vt:lpstr>Remarque spéciale à l’intention du personnel enseignant</vt:lpstr>
      <vt:lpstr>Le programme</vt:lpstr>
      <vt:lpstr>Activité de réflexion</vt:lpstr>
      <vt:lpstr>Gérer mon argent</vt:lpstr>
      <vt:lpstr>Où l’argent va-t-il?</vt:lpstr>
      <vt:lpstr>Le dépenser sagement</vt:lpstr>
      <vt:lpstr>Dépenser</vt:lpstr>
      <vt:lpstr>Qu’est-ce que ça veut dire, « épargner »?</vt:lpstr>
      <vt:lpstr>Épargner</vt:lpstr>
      <vt:lpstr>Qu’est-ce qu’un don?</vt:lpstr>
      <vt:lpstr>Faire un don</vt:lpstr>
      <vt:lpstr>Investir, ça veut dire quoi?</vt:lpstr>
      <vt:lpstr>Investir</vt:lpstr>
      <vt:lpstr>Gérer mon argent</vt:lpstr>
      <vt:lpstr>Par exemple...</vt:lpstr>
      <vt:lpstr>Questions de réflexion</vt:lpstr>
      <vt:lpstr>Activité de clôture</vt:lpstr>
      <vt:lpstr>Pour en savoir plus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Frontier College Literacy. Learning for Life</dc:title>
  <dc:creator/>
  <cp:lastModifiedBy/>
  <cp:revision>12</cp:revision>
  <dcterms:created xsi:type="dcterms:W3CDTF">2011-06-06T13:23:04Z</dcterms:created>
  <dcterms:modified xsi:type="dcterms:W3CDTF">2021-12-17T16:11:23Z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isplay_urn:schemas-microsoft-com:office:office#Editor">
    <vt:lpwstr>Shannon Stevens</vt:lpwstr>
  </property>
  <property fmtid="{D5CDD505-2E9C-101B-9397-08002B2CF9AE}" pid="3" name="Order">
    <vt:r8>935800</vt:r8>
  </property>
  <property fmtid="{D5CDD505-2E9C-101B-9397-08002B2CF9AE}" pid="4" name="display_urn:schemas-microsoft-com:office:office#Author">
    <vt:lpwstr>Shannon Stevens</vt:lpwstr>
  </property>
  <property fmtid="{D5CDD505-2E9C-101B-9397-08002B2CF9AE}" pid="5" name="ContentTypeId">
    <vt:lpwstr>0x0101006F7E63EF2496EC4A8317235C224509C7</vt:lpwstr>
  </property>
  <property fmtid="{D5CDD505-2E9C-101B-9397-08002B2CF9AE}" pid="6" name="xd_Signature">
    <vt:bool>false</vt:bool>
  </property>
  <property fmtid="{D5CDD505-2E9C-101B-9397-08002B2CF9AE}" pid="7" name="xd_ProgID">
    <vt:lpwstr/>
  </property>
  <property fmtid="{D5CDD505-2E9C-101B-9397-08002B2CF9AE}" pid="8" name="_ExtendedDescription">
    <vt:lpwstr/>
  </property>
  <property fmtid="{D5CDD505-2E9C-101B-9397-08002B2CF9AE}" pid="9" name="TemplateUrl">
    <vt:lpwstr/>
  </property>
  <property fmtid="{D5CDD505-2E9C-101B-9397-08002B2CF9AE}" pid="10" name="ComplianceAssetId">
    <vt:lpwstr/>
  </property>
</Properties>
</file>