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3" r:id="rId5"/>
  </p:sldMasterIdLst>
  <p:notesMasterIdLst>
    <p:notesMasterId r:id="rId26"/>
  </p:notesMasterIdLst>
  <p:handoutMasterIdLst>
    <p:handoutMasterId r:id="rId27"/>
  </p:handoutMasterIdLst>
  <p:sldIdLst>
    <p:sldId id="292" r:id="rId6"/>
    <p:sldId id="273" r:id="rId7"/>
    <p:sldId id="282" r:id="rId8"/>
    <p:sldId id="288" r:id="rId9"/>
    <p:sldId id="283" r:id="rId10"/>
    <p:sldId id="284" r:id="rId11"/>
    <p:sldId id="277" r:id="rId12"/>
    <p:sldId id="289" r:id="rId13"/>
    <p:sldId id="278" r:id="rId14"/>
    <p:sldId id="290" r:id="rId15"/>
    <p:sldId id="264" r:id="rId16"/>
    <p:sldId id="274" r:id="rId17"/>
    <p:sldId id="275" r:id="rId18"/>
    <p:sldId id="276" r:id="rId19"/>
    <p:sldId id="285" r:id="rId20"/>
    <p:sldId id="262" r:id="rId21"/>
    <p:sldId id="291" r:id="rId22"/>
    <p:sldId id="279" r:id="rId23"/>
    <p:sldId id="280" r:id="rId24"/>
    <p:sldId id="261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SeM/r5SV+zBtdRLzDrKUEg==" hashData="xTRyrP35O+8jpHpYU+u2JQQvDJv3HhItjREZRvXIsVlqsQaU60O0aIK2mU3xiW/Toh9W//MnK8q42y/PtDbGr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5954"/>
    <a:srgbClr val="003E38"/>
    <a:srgbClr val="CF5B13"/>
    <a:srgbClr val="B75011"/>
    <a:srgbClr val="EA7123"/>
    <a:srgbClr val="5C4A89"/>
    <a:srgbClr val="FDCE3A"/>
    <a:srgbClr val="98BF1E"/>
    <a:srgbClr val="477E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3/29/2023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gerezmieuxvotreargent.ca/calculatrices/calculatrice-interets-composes/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scotiabank.com/ca/fr/particuliers/marges/calculateur-de-pret-auto.html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40660DF5-134D-4D9F-88DF-3A90127A5F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288" y="1917700"/>
            <a:ext cx="8424862" cy="10795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CA" sz="4400" dirty="0">
                <a:solidFill>
                  <a:schemeClr val="tx2"/>
                </a:solidFill>
              </a:rPr>
              <a:t>Combien est-ce que ça coûte </a:t>
            </a:r>
            <a:r>
              <a:rPr lang="fr-CA" sz="4400" i="1" dirty="0">
                <a:solidFill>
                  <a:schemeClr val="tx2"/>
                </a:solidFill>
              </a:rPr>
              <a:t>vraiment</a:t>
            </a:r>
            <a:r>
              <a:rPr lang="fr-CA" sz="4400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13315" name="Subtitle 2">
            <a:extLst>
              <a:ext uri="{FF2B5EF4-FFF2-40B4-BE49-F238E27FC236}">
                <a16:creationId xmlns:a16="http://schemas.microsoft.com/office/drawing/2014/main" id="{DC45DC25-A8B9-4099-A9DE-7E25C3BC96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3330575"/>
            <a:ext cx="8424862" cy="4572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fr-CA" sz="2400" dirty="0">
                <a:solidFill>
                  <a:schemeClr val="bg1"/>
                </a:solidFill>
              </a:rPr>
              <a:t>À partir de la 9</a:t>
            </a:r>
            <a:r>
              <a:rPr lang="fr-CA" sz="2400" baseline="30000" dirty="0">
                <a:solidFill>
                  <a:schemeClr val="bg1"/>
                </a:solidFill>
              </a:rPr>
              <a:t>e</a:t>
            </a:r>
            <a:r>
              <a:rPr lang="fr-CA" sz="2400" dirty="0">
                <a:solidFill>
                  <a:schemeClr val="bg1"/>
                </a:solidFill>
              </a:rPr>
              <a:t> année</a:t>
            </a:r>
          </a:p>
          <a:p>
            <a:pPr eaLnBrk="1" hangingPunct="1"/>
            <a:endParaRPr lang="en-US" altLang="en-US">
              <a:solidFill>
                <a:srgbClr val="98BF1E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324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fr-CA" sz="3600"/>
              <a:t>Remarque spéciale à l’intention du personnel enseignant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55EF33-FF06-C845-BE31-B40121095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39" y="1630682"/>
            <a:ext cx="5761122" cy="47730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fr-CA" sz="3600"/>
              <a:t>Partie A : Taux d’intérêt simple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501874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 b="1">
                <a:solidFill>
                  <a:srgbClr val="005954"/>
                </a:solidFill>
                <a:ea typeface="MS PGothic"/>
              </a:rPr>
              <a:t>Nous utiliserons la formule suivante pour calculer l’intérêt : « Total C+I (M) »</a:t>
            </a:r>
            <a:br>
              <a:rPr lang="fr-CA" sz="2000"/>
            </a:br>
            <a:endParaRPr lang="fr-CA" sz="2000"/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 b="1">
                <a:ea typeface="MS PGothic"/>
              </a:rPr>
              <a:t>C = Capital</a:t>
            </a:r>
          </a:p>
          <a:p>
            <a:pPr marL="685800" lvl="1" indent="-285750">
              <a:lnSpc>
                <a:spcPts val="2400"/>
              </a:lnSpc>
              <a:buFont typeface="Arial"/>
              <a:buChar char="•"/>
            </a:pPr>
            <a:r>
              <a:rPr lang="fr-CA" sz="2000"/>
              <a:t>Le montant d’argent que vous dépensez au début.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b="1">
                <a:ea typeface="MS PGothic"/>
              </a:rPr>
              <a:t>I = Intérêt</a:t>
            </a:r>
          </a:p>
          <a:p>
            <a:pPr marL="685800" lvl="1" indent="-285750">
              <a:lnSpc>
                <a:spcPts val="2400"/>
              </a:lnSpc>
              <a:buFont typeface="Arial"/>
              <a:buChar char="•"/>
            </a:pPr>
            <a:r>
              <a:rPr lang="fr-CA" sz="2000"/>
              <a:t>Le</a:t>
            </a:r>
            <a:r>
              <a:rPr lang="fr-CA" sz="2000">
                <a:solidFill>
                  <a:srgbClr val="000000"/>
                </a:solidFill>
                <a:ea typeface="MS PGothic"/>
              </a:rPr>
              <a:t> montant qui s’ajoute à ce que vous avez dépensé au début.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b="1">
                <a:solidFill>
                  <a:srgbClr val="000000"/>
                </a:solidFill>
                <a:ea typeface="MS PGothic"/>
              </a:rPr>
              <a:t>M = Montant total</a:t>
            </a:r>
          </a:p>
          <a:p>
            <a:pPr marL="685800" lvl="1" indent="-285750">
              <a:lnSpc>
                <a:spcPts val="2400"/>
              </a:lnSpc>
              <a:buFont typeface="Arial"/>
              <a:buChar char="•"/>
            </a:pPr>
            <a:r>
              <a:rPr lang="fr-CA" sz="2000">
                <a:solidFill>
                  <a:srgbClr val="000000"/>
                </a:solidFill>
                <a:ea typeface="MS PGothic"/>
              </a:rPr>
              <a:t>La somme du capital et du montant d’intérêt.</a:t>
            </a:r>
          </a:p>
          <a:p>
            <a:pPr marL="457200" lvl="1" indent="0">
              <a:lnSpc>
                <a:spcPts val="2400"/>
              </a:lnSpc>
              <a:buNone/>
            </a:pPr>
            <a:r>
              <a:rPr lang="fr-CA" sz="2000" b="1">
                <a:solidFill>
                  <a:srgbClr val="005954"/>
                </a:solidFill>
                <a:ea typeface="MS PGothic"/>
              </a:rPr>
              <a:t>Notez ces chiffres dans la partie A de votre feuille de travail. Il s’agit de vos valeurs par défaut.</a:t>
            </a:r>
          </a:p>
          <a:p>
            <a:pPr lvl="1">
              <a:lnSpc>
                <a:spcPts val="2400"/>
              </a:lnSpc>
              <a:buFont typeface="Arial"/>
              <a:buChar char="•"/>
            </a:pPr>
            <a:endParaRPr lang="en-US" altLang="en-US" sz="2000">
              <a:solidFill>
                <a:srgbClr val="000000"/>
              </a:solidFill>
            </a:endParaRPr>
          </a:p>
          <a:p>
            <a:pPr lvl="1">
              <a:lnSpc>
                <a:spcPts val="2400"/>
              </a:lnSpc>
              <a:buFont typeface="Arial"/>
              <a:buChar char="•"/>
            </a:pPr>
            <a:endParaRPr lang="en-US" altLang="en-US" sz="2000">
              <a:solidFill>
                <a:srgbClr val="000000"/>
              </a:solidFill>
            </a:endParaRPr>
          </a:p>
          <a:p>
            <a:pPr lvl="1">
              <a:lnSpc>
                <a:spcPts val="2400"/>
              </a:lnSpc>
              <a:buFont typeface="Arial"/>
              <a:buChar char="•"/>
            </a:pPr>
            <a:endParaRPr lang="en-US" altLang="en-US" sz="2000">
              <a:solidFill>
                <a:srgbClr val="000000"/>
              </a:solidFill>
            </a:endParaRPr>
          </a:p>
          <a:p>
            <a:pPr marL="457200" lvl="1" indent="0">
              <a:lnSpc>
                <a:spcPts val="2400"/>
              </a:lnSpc>
              <a:buNone/>
            </a:pPr>
            <a:endParaRPr lang="en-US" altLang="en-US" sz="200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468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 b="1">
                <a:solidFill>
                  <a:srgbClr val="005954"/>
                </a:solidFill>
              </a:rPr>
              <a:t>Commencez par entrer les valeurs suivantes :</a:t>
            </a:r>
            <a:br>
              <a:rPr lang="fr-CA" sz="2000"/>
            </a:br>
            <a:endParaRPr lang="fr-CA" sz="2000"/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Montant du prêt : Entrez le prix du bien ou du service.</a:t>
            </a:r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Taux d’intérêt annuel : Choisissez un taux d’intérêt.</a:t>
            </a:r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Unité de temps et durée du prêt : Choisissez le nombre de mois ou d’années.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/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 b="1">
                <a:solidFill>
                  <a:srgbClr val="005954"/>
                </a:solidFill>
              </a:rPr>
              <a:t>Notez ces chiffres dans la partie A de votre feuille de travail. Il s’agit de vos valeurs par défaut.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B89588-C03E-E7C2-76DA-119A178C4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fr-CA" sz="3600"/>
              <a:t>Partie A : Taux d’intérêt simple</a:t>
            </a:r>
          </a:p>
        </p:txBody>
      </p:sp>
    </p:spTree>
    <p:extLst>
      <p:ext uri="{BB962C8B-B14F-4D97-AF65-F5344CB8AC3E}">
        <p14:creationId xmlns:p14="http://schemas.microsoft.com/office/powerpoint/2010/main" val="3724229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 b="1">
                <a:solidFill>
                  <a:srgbClr val="005954"/>
                </a:solidFill>
              </a:rPr>
              <a:t>Voyons ce que le taux d’intérêt change à votre prêt. </a:t>
            </a:r>
            <a:r>
              <a:rPr lang="fr-CA" sz="2000">
                <a:solidFill>
                  <a:srgbClr val="005954"/>
                </a:solidFill>
              </a:rPr>
              <a:t>(Dans les deux prochaines diapositives, nous changerons une variable à la fois.)</a:t>
            </a:r>
            <a:br>
              <a:rPr lang="fr-CA" sz="2000"/>
            </a:br>
            <a:endParaRPr lang="fr-CA" sz="2000"/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Montant du prêt : Valeur par défaut.</a:t>
            </a:r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 b="1"/>
              <a:t>Taux d’intérêt annuel : Choisissez au moins trois différents taux d’intérêt. Vous verrez l’incidence du taux sur le montant total du prêt et les intérêts totaux.</a:t>
            </a:r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Unité de temps et durée du prêt : Utilisez la valeur par défaut.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/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 b="1">
                <a:solidFill>
                  <a:srgbClr val="005954"/>
                </a:solidFill>
              </a:rPr>
              <a:t>Notez les différents taux d’intérêt dans la section « Exploration ». Notez le montant total du prêt et les intérêts totaux pour chaque taux.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A54A7E8-19F9-91A8-7448-2450DA651D05}"/>
              </a:ext>
            </a:extLst>
          </p:cNvPr>
          <p:cNvSpPr txBox="1">
            <a:spLocks/>
          </p:cNvSpPr>
          <p:nvPr/>
        </p:nvSpPr>
        <p:spPr bwMode="auto">
          <a:xfrm>
            <a:off x="468313" y="533400"/>
            <a:ext cx="79232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CA" sz="3600" kern="0"/>
              <a:t>Partie A : Taux d’intérêt simple</a:t>
            </a:r>
          </a:p>
        </p:txBody>
      </p:sp>
    </p:spTree>
    <p:extLst>
      <p:ext uri="{BB962C8B-B14F-4D97-AF65-F5344CB8AC3E}">
        <p14:creationId xmlns:p14="http://schemas.microsoft.com/office/powerpoint/2010/main" val="476606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 b="1">
                <a:solidFill>
                  <a:srgbClr val="005954"/>
                </a:solidFill>
              </a:rPr>
              <a:t>Voyons maintenant ce que la durée du prêt change à votre prêt.</a:t>
            </a:r>
            <a:br>
              <a:rPr lang="fr-CA" sz="2000"/>
            </a:br>
            <a:endParaRPr lang="fr-CA" sz="2000"/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Montant du prêt : Valeur par défaut.</a:t>
            </a:r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Taux d’intérêt annuel : Valeur par défaut.</a:t>
            </a:r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 b="1"/>
              <a:t>Unité de temps et durée du prêt : Changez le nombre d’années ou de mois. Vous verrez l’incidence de la durée du prêt sur le montant total du prêt et les intérêts totaux.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/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 b="1">
                <a:solidFill>
                  <a:srgbClr val="005954"/>
                </a:solidFill>
              </a:rPr>
              <a:t>Notez les différentes durées dans la section « Exploration ». Notez le montant total du prêt et les intérêts totaux pour chaque durée.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67025ED-C6F9-454E-A6B0-2062C17089BC}"/>
              </a:ext>
            </a:extLst>
          </p:cNvPr>
          <p:cNvSpPr txBox="1">
            <a:spLocks/>
          </p:cNvSpPr>
          <p:nvPr/>
        </p:nvSpPr>
        <p:spPr bwMode="auto">
          <a:xfrm>
            <a:off x="468313" y="533400"/>
            <a:ext cx="79232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CA" sz="3600" kern="0"/>
              <a:t>Partie A : Taux d’intérêt simple</a:t>
            </a:r>
          </a:p>
        </p:txBody>
      </p:sp>
    </p:spTree>
    <p:extLst>
      <p:ext uri="{BB962C8B-B14F-4D97-AF65-F5344CB8AC3E}">
        <p14:creationId xmlns:p14="http://schemas.microsoft.com/office/powerpoint/2010/main" val="3031151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fr-CA" sz="3600"/>
              <a:t>Partie B : Taux d’intérêt composé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 b="1">
                <a:solidFill>
                  <a:srgbClr val="005954"/>
                </a:solidFill>
                <a:ea typeface="MS PGothic"/>
              </a:rPr>
              <a:t>Nous allons maintenant nous pencher sur un prêt à un taux d’intérêt composé :</a:t>
            </a:r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Rendez-vous à l’adresse suivante : </a:t>
            </a:r>
            <a:r>
              <a:rPr lang="fr-CA" sz="2000">
                <a:ea typeface="MS PGothic"/>
                <a:hlinkClick r:id="rId2"/>
              </a:rPr>
              <a:t>https://www.gerezmieuxvotreargent.ca/calculatrices/calculatrice-interets-composes/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fr-CA" sz="2000" b="1">
              <a:ea typeface="MS PGothic"/>
            </a:endParaRPr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/>
              <a:t>Vous trouverez une image de cette page Web et les définitions à la prochaine diapositive.</a:t>
            </a:r>
            <a:endParaRPr lang="en-US" altLang="en-US" sz="2000" b="1"/>
          </a:p>
          <a:p>
            <a:pPr eaLnBrk="1" hangingPunct="1">
              <a:buFont typeface="+mj-lt"/>
              <a:buAutoNum type="arabicPeriod"/>
            </a:pPr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8B14E4-6A07-E71E-3DC0-E831430EB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772" y="4576406"/>
            <a:ext cx="2743200" cy="82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967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 b="1">
                <a:solidFill>
                  <a:srgbClr val="005954"/>
                </a:solidFill>
                <a:ea typeface="MS PGothic"/>
              </a:rPr>
              <a:t>Une calculatrice d’intérêt composé s’affichera à votre écran :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>
              <a:ea typeface="MS PGothic"/>
            </a:endParaRPr>
          </a:p>
          <a:p>
            <a:pPr eaLnBrk="1" hangingPunct="1">
              <a:buFont typeface="Arial"/>
              <a:buAutoNum type="arabicPeriod"/>
            </a:pPr>
            <a:endParaRPr lang="en-US" altLang="en-US" b="1"/>
          </a:p>
          <a:p>
            <a:pPr eaLnBrk="1" hangingPunct="1">
              <a:buFont typeface="+mj-lt"/>
              <a:buAutoNum type="arabicPeriod"/>
            </a:pPr>
            <a:endParaRPr lang="en-US" altLang="en-US"/>
          </a:p>
        </p:txBody>
      </p:sp>
      <p:pic>
        <p:nvPicPr>
          <p:cNvPr id="6" name="Graphic 5" descr="Cursor outline">
            <a:extLst>
              <a:ext uri="{FF2B5EF4-FFF2-40B4-BE49-F238E27FC236}">
                <a16:creationId xmlns:a16="http://schemas.microsoft.com/office/drawing/2014/main" id="{DE78AB3B-69D5-9B0A-60E4-7A6DF38C2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1736" y="5225895"/>
            <a:ext cx="828739" cy="82873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055E3F1-E836-1737-C106-72778137978A}"/>
              </a:ext>
            </a:extLst>
          </p:cNvPr>
          <p:cNvSpPr txBox="1">
            <a:spLocks/>
          </p:cNvSpPr>
          <p:nvPr/>
        </p:nvSpPr>
        <p:spPr bwMode="auto">
          <a:xfrm>
            <a:off x="468313" y="533400"/>
            <a:ext cx="79232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CA" sz="3600" kern="0"/>
              <a:t>Partie B : Taux d’intérêt composé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A0E723-9E07-8774-8CD2-BED6285C8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68" y="2149660"/>
            <a:ext cx="7598664" cy="301222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26036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11417F-6E09-FB1E-3019-539FD334C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8078" y="1087469"/>
            <a:ext cx="713447" cy="2714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DC2E17-0361-0B57-E994-E35EF791E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1591525"/>
            <a:ext cx="1747821" cy="1099436"/>
          </a:xfrm>
          <a:prstGeom prst="rect">
            <a:avLst/>
          </a:prstGeom>
        </p:spPr>
      </p:pic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439496"/>
            <a:ext cx="7923212" cy="417671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/>
              <a:t>En passant, la </a:t>
            </a:r>
            <a:r>
              <a:rPr lang="fr-CA" sz="2000" b="1"/>
              <a:t>date d’échéance </a:t>
            </a:r>
            <a:r>
              <a:rPr lang="fr-CA" sz="2000"/>
              <a:t>est la date à laquelle le prêt doit être remboursé. Il faut rembourser le </a:t>
            </a:r>
            <a:r>
              <a:rPr lang="fr-CA" sz="2000" b="1"/>
              <a:t>montant total du prêt </a:t>
            </a:r>
            <a:r>
              <a:rPr lang="fr-CA" sz="2000"/>
              <a:t>et les </a:t>
            </a:r>
            <a:r>
              <a:rPr lang="fr-CA" sz="2000" b="1"/>
              <a:t>intérêts totaux</a:t>
            </a:r>
            <a:r>
              <a:rPr lang="fr-CA" sz="2000"/>
              <a:t>. </a:t>
            </a:r>
          </a:p>
          <a:p>
            <a:pPr marL="0" indent="0" eaLnBrk="1" hangingPunct="1">
              <a:buNone/>
            </a:pPr>
            <a:endParaRPr lang="en-US" altLang="en-US" sz="2000"/>
          </a:p>
          <a:p>
            <a:pPr marL="0" indent="0" eaLnBrk="1" hangingPunct="1">
              <a:buNone/>
            </a:pPr>
            <a:r>
              <a:rPr lang="fr-CA" sz="2000"/>
              <a:t>Vous grandissez au fil du temps. Votre prêt aussi.</a:t>
            </a:r>
          </a:p>
          <a:p>
            <a:pPr marL="0" indent="0" eaLnBrk="1" hangingPunct="1">
              <a:buNone/>
            </a:pPr>
            <a:endParaRPr lang="en-US" altLang="en-US" sz="2000"/>
          </a:p>
          <a:p>
            <a:pPr marL="0" indent="0" eaLnBrk="1" hangingPunct="1">
              <a:buNone/>
            </a:pPr>
            <a:endParaRPr lang="en-US" altLang="en-US" sz="2000" u="sng"/>
          </a:p>
          <a:p>
            <a:pPr marL="0" indent="0" eaLnBrk="1" hangingPunct="1">
              <a:buNone/>
            </a:pPr>
            <a:endParaRPr lang="en-US" altLang="en-US" sz="2000"/>
          </a:p>
          <a:p>
            <a:pPr marL="0" indent="0" eaLnBrk="1" hangingPunct="1">
              <a:buNone/>
            </a:pPr>
            <a:endParaRPr lang="en-US" altLang="en-US" sz="2000"/>
          </a:p>
          <a:p>
            <a:pPr marL="0" indent="0" eaLnBrk="1" hangingPunct="1">
              <a:buNone/>
            </a:pPr>
            <a:endParaRPr lang="en-US" altLang="en-US" sz="2000"/>
          </a:p>
          <a:p>
            <a:pPr marL="0" indent="0" eaLnBrk="1" hangingPunct="1">
              <a:buNone/>
            </a:pPr>
            <a:r>
              <a:rPr lang="fr-CA" sz="2000"/>
              <a:t>Et sa valeur continue d’augmenter jusqu’à la </a:t>
            </a:r>
            <a:r>
              <a:rPr lang="fr-CA" sz="2000" b="1"/>
              <a:t>date d’échéance</a:t>
            </a:r>
            <a:r>
              <a:rPr lang="fr-CA" sz="200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2E475F-D38F-7EB4-E4BC-9884EDF3A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2213" y="2315904"/>
            <a:ext cx="681915" cy="17665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7A7652-454E-BD7E-1E18-588E820F6A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1216" y="4546226"/>
            <a:ext cx="2075549" cy="187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37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439496"/>
            <a:ext cx="7923212" cy="4176713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/>
              <a:t>Quand on parle d’un prêt, on dira que le paiement est </a:t>
            </a:r>
            <a:r>
              <a:rPr lang="fr-CA" sz="2000" b="1">
                <a:ea typeface="MS PGothic"/>
              </a:rPr>
              <a:t>différé</a:t>
            </a:r>
            <a:r>
              <a:rPr lang="fr-CA" sz="2000"/>
              <a:t> puisqu’il ne faut pas payer les intérêts sur-le-champ. Les intérêts devront être payés à la date précisée dans l’entente de prêt.</a:t>
            </a:r>
          </a:p>
          <a:p>
            <a:pPr marL="0" indent="0" eaLnBrk="1" hangingPunct="1">
              <a:buNone/>
            </a:pPr>
            <a:endParaRPr lang="en-US" altLang="en-US" sz="2000">
              <a:ea typeface="MS PGothic"/>
            </a:endParaRPr>
          </a:p>
          <a:p>
            <a:pPr marL="0" indent="0" eaLnBrk="1" hangingPunct="1">
              <a:buNone/>
            </a:pPr>
            <a:endParaRPr lang="en-US" altLang="en-US" sz="2000"/>
          </a:p>
          <a:p>
            <a:pPr marL="0" indent="0" eaLnBrk="1" hangingPunct="1">
              <a:buNone/>
            </a:pPr>
            <a:endParaRPr lang="en-US" altLang="en-US" sz="2000" u="sng"/>
          </a:p>
          <a:p>
            <a:pPr marL="0" indent="0" eaLnBrk="1" hangingPunct="1">
              <a:buNone/>
            </a:pPr>
            <a:endParaRPr lang="en-US" altLang="en-US" sz="2000"/>
          </a:p>
          <a:p>
            <a:pPr marL="0" indent="0" eaLnBrk="1" hangingPunct="1">
              <a:buNone/>
            </a:pPr>
            <a:endParaRPr lang="en-US" altLang="en-US" sz="2000"/>
          </a:p>
          <a:p>
            <a:pPr marL="0" indent="0" eaLnBrk="1" hangingPunct="1">
              <a:buNone/>
            </a:pPr>
            <a:r>
              <a:rPr lang="fr-CA" sz="2000"/>
              <a:t>Un </a:t>
            </a:r>
            <a:r>
              <a:rPr lang="fr-CA" sz="2000" b="1">
                <a:ea typeface="MS PGothic"/>
              </a:rPr>
              <a:t>versement forfaitaire</a:t>
            </a:r>
            <a:r>
              <a:rPr lang="fr-CA" sz="2000"/>
              <a:t> est un gros montant qu’on paie d’un seul coup. Les </a:t>
            </a:r>
            <a:r>
              <a:rPr lang="fr-CA" sz="2000" b="1">
                <a:ea typeface="MS PGothic"/>
              </a:rPr>
              <a:t>versements échelonnés</a:t>
            </a:r>
            <a:r>
              <a:rPr lang="fr-CA" sz="2000"/>
              <a:t> sont différents. Il s’agit de petits montants qu’on paye sur une certaine période de temps. </a:t>
            </a:r>
          </a:p>
        </p:txBody>
      </p:sp>
      <p:pic>
        <p:nvPicPr>
          <p:cNvPr id="2" name="Picture 3" descr="Icon&#10;&#10;Description automatically generated">
            <a:extLst>
              <a:ext uri="{FF2B5EF4-FFF2-40B4-BE49-F238E27FC236}">
                <a16:creationId xmlns:a16="http://schemas.microsoft.com/office/drawing/2014/main" id="{F0BB9FC6-55AF-9347-59DB-CA86E7727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359" y="1640106"/>
            <a:ext cx="1432641" cy="1788894"/>
          </a:xfrm>
          <a:prstGeom prst="rect">
            <a:avLst/>
          </a:prstGeom>
        </p:spPr>
      </p:pic>
      <p:pic>
        <p:nvPicPr>
          <p:cNvPr id="4" name="Picture 5" descr="Icon&#10;&#10;Description automatically generated">
            <a:extLst>
              <a:ext uri="{FF2B5EF4-FFF2-40B4-BE49-F238E27FC236}">
                <a16:creationId xmlns:a16="http://schemas.microsoft.com/office/drawing/2014/main" id="{E01F47E9-4B6C-9BF9-5A44-E8B548979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181" y="1960920"/>
            <a:ext cx="1929337" cy="955356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ABA855FB-6F64-C64C-87F8-F1735DEB2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667" y="1776136"/>
            <a:ext cx="1306971" cy="1324924"/>
          </a:xfrm>
          <a:prstGeom prst="rect">
            <a:avLst/>
          </a:prstGeom>
        </p:spPr>
      </p:pic>
      <p:pic>
        <p:nvPicPr>
          <p:cNvPr id="8" name="Picture 8" descr="Icon&#10;&#10;Description automatically generated">
            <a:extLst>
              <a:ext uri="{FF2B5EF4-FFF2-40B4-BE49-F238E27FC236}">
                <a16:creationId xmlns:a16="http://schemas.microsoft.com/office/drawing/2014/main" id="{372CB1AB-DDAE-A6F3-0973-FC3A78193E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8453" y="4430897"/>
            <a:ext cx="1366813" cy="143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60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 b="1">
                <a:solidFill>
                  <a:srgbClr val="005954"/>
                </a:solidFill>
              </a:rPr>
              <a:t>Voyons combien coûte votre prêt à la date d’échéance. Commencez par entrer les valeurs suivantes :</a:t>
            </a:r>
            <a:br>
              <a:rPr lang="fr-CA" sz="2000"/>
            </a:br>
            <a:endParaRPr lang="fr-CA" sz="2000"/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Placement initial : Le même que le capital. Utilisez les valeurs par défaut de la partie A.</a:t>
            </a:r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Versement réguliers: 0 $, une fois par semaine</a:t>
            </a:r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Taux d’intérêt : Utilisez les valeurs par défaut de la partie A.</a:t>
            </a:r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Calcul des intérêts : Choisissez une fréquence de calcul des intérêts.</a:t>
            </a:r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Horizon de placement : Le même que la « durée ». Utilisez les valeurs par défaut de la partie A.</a:t>
            </a:r>
            <a:br>
              <a:rPr lang="fr-CA" sz="2000"/>
            </a:br>
            <a:endParaRPr lang="en-US" altLang="en-US" sz="2000"/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 b="1">
                <a:solidFill>
                  <a:srgbClr val="005954"/>
                </a:solidFill>
              </a:rPr>
              <a:t>Notez ces chiffres dans la partie B de votre feuille de travail. Il s’agit de vos valeurs par défaut.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1C5151E-A9EB-F97E-5D69-F9CFF409B160}"/>
              </a:ext>
            </a:extLst>
          </p:cNvPr>
          <p:cNvSpPr txBox="1">
            <a:spLocks/>
          </p:cNvSpPr>
          <p:nvPr/>
        </p:nvSpPr>
        <p:spPr bwMode="auto">
          <a:xfrm>
            <a:off x="468313" y="533400"/>
            <a:ext cx="79232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CA" sz="3600" kern="0"/>
              <a:t>Partie B : Taux d’intérêt composé</a:t>
            </a:r>
          </a:p>
        </p:txBody>
      </p:sp>
    </p:spTree>
    <p:extLst>
      <p:ext uri="{BB962C8B-B14F-4D97-AF65-F5344CB8AC3E}">
        <p14:creationId xmlns:p14="http://schemas.microsoft.com/office/powerpoint/2010/main" val="2808599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5253101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SzPct val="100000"/>
              <a:buNone/>
            </a:pPr>
            <a:r>
              <a:rPr lang="fr-CA" sz="2000" b="1">
                <a:solidFill>
                  <a:srgbClr val="005954"/>
                </a:solidFill>
              </a:rPr>
              <a:t>Voyons ce que la durée du prêt change à votre prêt. </a:t>
            </a:r>
          </a:p>
          <a:p>
            <a:pPr marL="228600" indent="-228600"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altLang="en-US" sz="2000"/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Placement initial : Valeur par défaut.</a:t>
            </a:r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Versement réguliers: 0 $, une fois par semaine</a:t>
            </a:r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Taux d’intérêt : Valeur par défaut.</a:t>
            </a:r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Calcul des intérêts : Valeur par défaut.</a:t>
            </a:r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 b="1"/>
              <a:t>Horizon de placement : Utilisez les différentes durées de la partie A. </a:t>
            </a:r>
          </a:p>
          <a:p>
            <a:pPr marL="228600" indent="-228600"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altLang="en-US" sz="2000"/>
          </a:p>
          <a:p>
            <a:pPr marL="0" indent="0" eaLnBrk="1" hangingPunct="1">
              <a:lnSpc>
                <a:spcPts val="2400"/>
              </a:lnSpc>
              <a:buSzPct val="100000"/>
              <a:buNone/>
            </a:pPr>
            <a:r>
              <a:rPr lang="fr-CA" sz="2000" b="1">
                <a:solidFill>
                  <a:srgbClr val="005954"/>
                </a:solidFill>
              </a:rPr>
              <a:t>Notez le montant total du prêt et les intérêts totaux pour chaque durée. Comparez-les à ceux de la partie A.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8A854CE-9001-2BD2-40DE-23A49B32944D}"/>
              </a:ext>
            </a:extLst>
          </p:cNvPr>
          <p:cNvSpPr txBox="1">
            <a:spLocks/>
          </p:cNvSpPr>
          <p:nvPr/>
        </p:nvSpPr>
        <p:spPr bwMode="auto">
          <a:xfrm>
            <a:off x="468313" y="533400"/>
            <a:ext cx="79232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CA" sz="3600" kern="0"/>
              <a:t>Partie B : Taux d’intérêt composé</a:t>
            </a:r>
          </a:p>
        </p:txBody>
      </p:sp>
    </p:spTree>
    <p:extLst>
      <p:ext uri="{BB962C8B-B14F-4D97-AF65-F5344CB8AC3E}">
        <p14:creationId xmlns:p14="http://schemas.microsoft.com/office/powerpoint/2010/main" val="596585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704461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 b="1">
                <a:solidFill>
                  <a:srgbClr val="005954"/>
                </a:solidFill>
              </a:rPr>
              <a:t>Nous allons maintenant constater l’effet du taux d’intérêt. Réglez les autres variables à leur valeur par défaut.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/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Placement initial : Valeur par défaut.</a:t>
            </a:r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Versement réguliers: 0 $, une fois par semaine</a:t>
            </a:r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 b="1"/>
              <a:t>Taux d’intérêt : Utilisez les différents taux d’intérêt de la partie A.</a:t>
            </a:r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Calcul des intérêts : Valeur par défaut.</a:t>
            </a:r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Horizon de placement : Valeur par défaut.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endParaRPr lang="en-US" altLang="en-US" sz="2000"/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 b="1">
                <a:solidFill>
                  <a:srgbClr val="005954"/>
                </a:solidFill>
              </a:rPr>
              <a:t>Notez le montant total du prêt et les intérêts totaux pour chaque taux. Comparez-les à ceux de la partie A.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E29CDBB-899C-CE78-B020-60D514E4931E}"/>
              </a:ext>
            </a:extLst>
          </p:cNvPr>
          <p:cNvSpPr txBox="1">
            <a:spLocks/>
          </p:cNvSpPr>
          <p:nvPr/>
        </p:nvSpPr>
        <p:spPr bwMode="auto">
          <a:xfrm>
            <a:off x="468313" y="533400"/>
            <a:ext cx="79232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CA" sz="3600" kern="0"/>
              <a:t>Partie B : Taux d’intérêt composé</a:t>
            </a:r>
          </a:p>
        </p:txBody>
      </p:sp>
    </p:spTree>
    <p:extLst>
      <p:ext uri="{BB962C8B-B14F-4D97-AF65-F5344CB8AC3E}">
        <p14:creationId xmlns:p14="http://schemas.microsoft.com/office/powerpoint/2010/main" val="207248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74520"/>
            <a:ext cx="7923212" cy="4638604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 b="1">
                <a:solidFill>
                  <a:srgbClr val="005954"/>
                </a:solidFill>
              </a:rPr>
              <a:t>Nous allons maintenant constater l’incidence de la période de calcul de l’intérêt. Réglez les autres variables à leur valeur par défaut.</a:t>
            </a:r>
            <a:endParaRPr lang="en-US" altLang="en-US" sz="2000"/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Placement initial : Valeur par défaut.</a:t>
            </a:r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Versement réguliers: 0 $, une fois par semaine</a:t>
            </a:r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Taux d’intérêt : Valeur par défaut.</a:t>
            </a:r>
          </a:p>
          <a:p>
            <a:pPr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 b="1"/>
              <a:t>Calcul des intérêts : Choisissez différentes périodes de calcul de l’intérêt. Vous verrez l’incidence du taux sur le montant total du prêt et les intérêts totaux.</a:t>
            </a:r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Horizon de placement : Valeur par défaut.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endParaRPr lang="en-US" altLang="en-US" sz="2000" b="1"/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 b="1">
                <a:solidFill>
                  <a:srgbClr val="005954"/>
                </a:solidFill>
              </a:rPr>
              <a:t>Facultatif : Il n’est pas nécessaire de noter le montant total du prêt et les intérêts totaux.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b="1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3CA5CB5-1DCA-B516-A25D-CCB8C373C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fr-CA" sz="3600"/>
              <a:t>Partie B : Taux d’intérêt composé</a:t>
            </a:r>
          </a:p>
        </p:txBody>
      </p:sp>
    </p:spTree>
    <p:extLst>
      <p:ext uri="{BB962C8B-B14F-4D97-AF65-F5344CB8AC3E}">
        <p14:creationId xmlns:p14="http://schemas.microsoft.com/office/powerpoint/2010/main" val="2510372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fr-CA" sz="3600">
                <a:solidFill>
                  <a:schemeClr val="bg2"/>
                </a:solidFill>
                <a:latin typeface="+mj-lt"/>
              </a:rPr>
              <a:t>Questions de réflexion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2" y="1412875"/>
            <a:ext cx="8191055" cy="4176713"/>
          </a:xfrm>
        </p:spPr>
        <p:txBody>
          <a:bodyPr/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>
                <a:solidFill>
                  <a:schemeClr val="tx1"/>
                </a:solidFill>
                <a:ea typeface="MS PGothic"/>
              </a:rPr>
              <a:t>Répondez aux questions de réflexion à la page 2 de la feuille de travail « Combien est-ce que ça coûte </a:t>
            </a:r>
            <a:r>
              <a:rPr lang="fr-CA" sz="2000" i="1">
                <a:solidFill>
                  <a:schemeClr val="tx1"/>
                </a:solidFill>
                <a:ea typeface="MS PGothic"/>
              </a:rPr>
              <a:t>vraiment</a:t>
            </a:r>
            <a:r>
              <a:rPr lang="fr-CA" sz="2000">
                <a:solidFill>
                  <a:schemeClr val="tx1"/>
                </a:solidFill>
                <a:ea typeface="MS PGothic"/>
              </a:rPr>
              <a:t>? »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b="1"/>
          </a:p>
        </p:txBody>
      </p:sp>
    </p:spTree>
    <p:extLst>
      <p:ext uri="{BB962C8B-B14F-4D97-AF65-F5344CB8AC3E}">
        <p14:creationId xmlns:p14="http://schemas.microsoft.com/office/powerpoint/2010/main" val="2324613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 sz="3600"/>
              <a:t>Partie C : Mise de fonds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>
            <a:normAutofit/>
          </a:bodyPr>
          <a:lstStyle/>
          <a:p>
            <a:pPr marL="457200" indent="-457200"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 b="1">
                <a:solidFill>
                  <a:srgbClr val="005954"/>
                </a:solidFill>
                <a:ea typeface="MS PGothic"/>
              </a:rPr>
              <a:t>Il nous reste à constater l’importance de la mise de fonds. Nous allons prendre l’achat d’une automobile comme exemple.</a:t>
            </a:r>
          </a:p>
          <a:p>
            <a:pPr marL="457200" indent="-457200"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altLang="en-US" sz="2000"/>
          </a:p>
          <a:p>
            <a:pPr marL="495298" indent="-457200"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Trouvez le prix de l’automobile que vous aimeriez acheter. </a:t>
            </a:r>
          </a:p>
          <a:p>
            <a:pPr marL="495298" indent="-457200"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Rendez-vous à l’adresse suivante : </a:t>
            </a:r>
            <a:r>
              <a:rPr lang="fr-CA" sz="2000">
                <a:ea typeface="MS PGothic"/>
                <a:hlinkClick r:id="rId2"/>
              </a:rPr>
              <a:t>https://www.scotiabank.com/ca/fr/particuliers/marges/calculateur-de-pret-auto.html</a:t>
            </a:r>
          </a:p>
          <a:p>
            <a:pPr marL="457200" indent="-457200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altLang="en-US" sz="2000"/>
          </a:p>
          <a:p>
            <a:pPr marL="457200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Vous trouverez une image de cette page Web à la prochaine diapositive.</a:t>
            </a:r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altLang="en-US"/>
          </a:p>
          <a:p>
            <a:pPr marL="228600" indent="-228600" eaLnBrk="1" hangingPunct="1">
              <a:buSzPct val="100000"/>
              <a:buFont typeface="+mj-lt"/>
              <a:buAutoNum type="arabicPeriod"/>
            </a:pPr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5E64EA-1FA9-3660-E182-F7273B92F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325" y="5030630"/>
            <a:ext cx="2743200" cy="82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668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 b="1">
                <a:solidFill>
                  <a:srgbClr val="005954"/>
                </a:solidFill>
                <a:ea typeface="MS PGothic"/>
              </a:rPr>
              <a:t>Le calculateur de prêt-auto s’affichera à votre écran :</a:t>
            </a:r>
          </a:p>
          <a:p>
            <a:pPr marL="0" indent="0" eaLnBrk="1" hangingPunct="1">
              <a:buNone/>
            </a:pPr>
            <a:endParaRPr lang="en-US" altLang="en-US" sz="2000"/>
          </a:p>
        </p:txBody>
      </p:sp>
      <p:pic>
        <p:nvPicPr>
          <p:cNvPr id="6" name="Graphic 5" descr="Cursor outline">
            <a:extLst>
              <a:ext uri="{FF2B5EF4-FFF2-40B4-BE49-F238E27FC236}">
                <a16:creationId xmlns:a16="http://schemas.microsoft.com/office/drawing/2014/main" id="{CA073BD4-57D7-747A-F6A5-8B1852433A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66500" y="5757830"/>
            <a:ext cx="828739" cy="8287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662CFF-8159-46A6-3E5E-1A87F35EF441}"/>
              </a:ext>
            </a:extLst>
          </p:cNvPr>
          <p:cNvSpPr txBox="1">
            <a:spLocks/>
          </p:cNvSpPr>
          <p:nvPr/>
        </p:nvSpPr>
        <p:spPr bwMode="auto">
          <a:xfrm>
            <a:off x="620713" y="685800"/>
            <a:ext cx="79232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CA" sz="3000" kern="0"/>
              <a:t>Partie C : Mise de fonds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F81817-9731-C8BB-2C95-3DF03F2F8E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152"/>
          <a:stretch/>
        </p:blipFill>
        <p:spPr>
          <a:xfrm>
            <a:off x="923544" y="1939686"/>
            <a:ext cx="7296912" cy="383035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67305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268760"/>
            <a:ext cx="7923212" cy="5058888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200"/>
              </a:lnSpc>
              <a:buNone/>
            </a:pPr>
            <a:r>
              <a:rPr lang="fr-CA" sz="2000" b="1">
                <a:solidFill>
                  <a:srgbClr val="005954"/>
                </a:solidFill>
                <a:ea typeface="MS PGothic"/>
              </a:rPr>
              <a:t>Commencez par entrer les valeurs suivantes :</a:t>
            </a:r>
            <a:br>
              <a:rPr lang="fr-CA" sz="2000" b="1">
                <a:solidFill>
                  <a:srgbClr val="005954"/>
                </a:solidFill>
                <a:ea typeface="MS PGothic"/>
              </a:rPr>
            </a:br>
            <a:endParaRPr lang="fr-CA" sz="2000" b="1">
              <a:solidFill>
                <a:srgbClr val="005954"/>
              </a:solidFill>
              <a:ea typeface="MS PGothic"/>
            </a:endParaRPr>
          </a:p>
          <a:p>
            <a:pPr eaLnBrk="1" hangingPunct="1">
              <a:lnSpc>
                <a:spcPts val="2200"/>
              </a:lnSpc>
              <a:buSzPct val="100000"/>
              <a:buFont typeface="+mj-lt"/>
              <a:buAutoNum type="arabicPeriod"/>
            </a:pPr>
            <a:r>
              <a:rPr lang="fr-CA" sz="2000"/>
              <a:t>Prix de votre nouveau véhicule : Entrez le prix de l’automobile.</a:t>
            </a:r>
          </a:p>
          <a:p>
            <a:pPr>
              <a:lnSpc>
                <a:spcPts val="2200"/>
              </a:lnSpc>
              <a:buSzPct val="100000"/>
              <a:buFont typeface="+mj-lt"/>
              <a:buAutoNum type="arabicPeriod"/>
            </a:pPr>
            <a:r>
              <a:rPr lang="fr-CA" sz="2000"/>
              <a:t>Valeur de votre véhicule d’échange : Entrez 0 $.</a:t>
            </a:r>
          </a:p>
          <a:p>
            <a:pPr>
              <a:lnSpc>
                <a:spcPts val="2200"/>
              </a:lnSpc>
              <a:buSzPct val="100000"/>
              <a:buFont typeface="+mj-lt"/>
              <a:buAutoNum type="arabicPeriod"/>
            </a:pPr>
            <a:r>
              <a:rPr lang="fr-CA" sz="2000"/>
              <a:t>Solde du prêt pour votre véhicule actuel : Entrez le prix de l’automobile.</a:t>
            </a:r>
          </a:p>
          <a:p>
            <a:pPr>
              <a:lnSpc>
                <a:spcPts val="2200"/>
              </a:lnSpc>
              <a:buSzPct val="100000"/>
              <a:buFont typeface="+mj-lt"/>
              <a:buAutoNum type="arabicPeriod"/>
            </a:pPr>
            <a:r>
              <a:rPr lang="fr-CA" sz="2000"/>
              <a:t>Votre mise de fonds : Entrez la valeur de la mise de fonds.</a:t>
            </a:r>
          </a:p>
          <a:p>
            <a:pPr eaLnBrk="1" hangingPunct="1">
              <a:lnSpc>
                <a:spcPts val="2200"/>
              </a:lnSpc>
              <a:buSzPct val="100000"/>
              <a:buFont typeface="+mj-lt"/>
              <a:buAutoNum type="arabicPeriod"/>
            </a:pPr>
            <a:r>
              <a:rPr lang="fr-CA" sz="2000"/>
              <a:t>Durée de votre prêt : Choisissez le nombre de mois.</a:t>
            </a:r>
          </a:p>
          <a:p>
            <a:pPr>
              <a:lnSpc>
                <a:spcPts val="2200"/>
              </a:lnSpc>
              <a:buSzPct val="100000"/>
              <a:buFont typeface="+mj-lt"/>
              <a:buAutoNum type="arabicPeriod"/>
            </a:pPr>
            <a:r>
              <a:rPr lang="fr-CA" sz="2000"/>
              <a:t>Taxe de vente provinciale : Entrez 0 $. (Votre enseignante ou votre enseignant décidera pour vous.)</a:t>
            </a:r>
          </a:p>
          <a:p>
            <a:pPr>
              <a:lnSpc>
                <a:spcPts val="2200"/>
              </a:lnSpc>
              <a:buSzPct val="100000"/>
              <a:buFont typeface="+mj-lt"/>
              <a:buAutoNum type="arabicPeriod"/>
            </a:pPr>
            <a:r>
              <a:rPr lang="fr-CA" sz="2000"/>
              <a:t>Taux d’intérêt prévu : Entrez 6%.</a:t>
            </a:r>
            <a:br>
              <a:rPr lang="fr-CA" sz="2000"/>
            </a:br>
            <a:endParaRPr lang="fr-CA" sz="2000"/>
          </a:p>
          <a:p>
            <a:pPr marL="0" indent="0" eaLnBrk="1" hangingPunct="1">
              <a:lnSpc>
                <a:spcPts val="2200"/>
              </a:lnSpc>
              <a:buNone/>
            </a:pPr>
            <a:r>
              <a:rPr lang="fr-CA" sz="2000" b="1">
                <a:solidFill>
                  <a:srgbClr val="005954"/>
                </a:solidFill>
                <a:ea typeface="MS PGothic"/>
              </a:rPr>
              <a:t>Notez ces valeurs dans la partie C de votre feuille de travail. Il s’agit de vos valeurs par défaut.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endParaRPr lang="en-US" altLang="en-US" sz="20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8650489-C6B9-E137-343D-4813FA540829}"/>
              </a:ext>
            </a:extLst>
          </p:cNvPr>
          <p:cNvSpPr txBox="1">
            <a:spLocks/>
          </p:cNvSpPr>
          <p:nvPr/>
        </p:nvSpPr>
        <p:spPr bwMode="auto">
          <a:xfrm>
            <a:off x="620713" y="685800"/>
            <a:ext cx="79232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CA" sz="3000" kern="0"/>
              <a:t>Partie C : Mise de fonds</a:t>
            </a:r>
          </a:p>
        </p:txBody>
      </p:sp>
    </p:spTree>
    <p:extLst>
      <p:ext uri="{BB962C8B-B14F-4D97-AF65-F5344CB8AC3E}">
        <p14:creationId xmlns:p14="http://schemas.microsoft.com/office/powerpoint/2010/main" val="788303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268760"/>
            <a:ext cx="7923212" cy="4775424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ts val="2200"/>
              </a:lnSpc>
              <a:buNone/>
            </a:pPr>
            <a:r>
              <a:rPr lang="fr-CA" sz="2000" b="1">
                <a:solidFill>
                  <a:srgbClr val="005954"/>
                </a:solidFill>
              </a:rPr>
              <a:t>Changez seulement la valeur de votre mise de fonds.</a:t>
            </a:r>
            <a:br>
              <a:rPr lang="fr-CA" sz="2000" b="1">
                <a:solidFill>
                  <a:srgbClr val="005954"/>
                </a:solidFill>
              </a:rPr>
            </a:br>
            <a:endParaRPr lang="fr-CA" sz="2000" b="1">
              <a:solidFill>
                <a:srgbClr val="005954"/>
              </a:solidFill>
            </a:endParaRPr>
          </a:p>
          <a:p>
            <a:pPr eaLnBrk="1" hangingPunct="1">
              <a:lnSpc>
                <a:spcPts val="2200"/>
              </a:lnSpc>
              <a:buSzPct val="100000"/>
              <a:buFont typeface="+mj-lt"/>
              <a:buAutoNum type="arabicPeriod"/>
            </a:pPr>
            <a:r>
              <a:rPr lang="fr-CA" sz="2000"/>
              <a:t>Prix de votre nouveau véhicule : Aucun changement</a:t>
            </a:r>
          </a:p>
          <a:p>
            <a:pPr>
              <a:lnSpc>
                <a:spcPts val="2200"/>
              </a:lnSpc>
              <a:buSzPct val="100000"/>
              <a:buFont typeface="+mj-lt"/>
              <a:buAutoNum type="arabicPeriod"/>
            </a:pPr>
            <a:r>
              <a:rPr lang="fr-CA" sz="2000"/>
              <a:t>Valeur de votre véhicule d’échange : Aucun changement</a:t>
            </a:r>
          </a:p>
          <a:p>
            <a:pPr>
              <a:lnSpc>
                <a:spcPts val="2200"/>
              </a:lnSpc>
              <a:buSzPct val="100000"/>
              <a:buFont typeface="+mj-lt"/>
              <a:buAutoNum type="arabicPeriod"/>
            </a:pPr>
            <a:r>
              <a:rPr lang="fr-CA" sz="2000"/>
              <a:t>Solde du prêt pour votre véhicule actuel : Aucun changement</a:t>
            </a:r>
          </a:p>
          <a:p>
            <a:pPr>
              <a:lnSpc>
                <a:spcPts val="2200"/>
              </a:lnSpc>
              <a:buSzPct val="100000"/>
              <a:buFont typeface="+mj-lt"/>
              <a:buAutoNum type="arabicPeriod"/>
            </a:pPr>
            <a:r>
              <a:rPr lang="fr-CA" sz="2000" b="1"/>
              <a:t>Votre mise de fonds : Choisissez différentes mises de fonds. Vous constaterez que les intérêts totaux sur le prêt varient en fonction de la mise de fonds.</a:t>
            </a:r>
          </a:p>
          <a:p>
            <a:pPr eaLnBrk="1" hangingPunct="1">
              <a:lnSpc>
                <a:spcPts val="2200"/>
              </a:lnSpc>
              <a:buSzPct val="100000"/>
              <a:buFont typeface="+mj-lt"/>
              <a:buAutoNum type="arabicPeriod"/>
            </a:pPr>
            <a:r>
              <a:rPr lang="fr-CA" sz="2000"/>
              <a:t>Durée de votre prêt : Aucun changement</a:t>
            </a:r>
          </a:p>
          <a:p>
            <a:pPr>
              <a:lnSpc>
                <a:spcPts val="2200"/>
              </a:lnSpc>
              <a:buSzPct val="100000"/>
              <a:buFont typeface="+mj-lt"/>
              <a:buAutoNum type="arabicPeriod"/>
            </a:pPr>
            <a:r>
              <a:rPr lang="fr-CA" sz="2000"/>
              <a:t>Taxe de vente provinciale : Aucun changement</a:t>
            </a:r>
          </a:p>
          <a:p>
            <a:pPr eaLnBrk="1" hangingPunct="1">
              <a:lnSpc>
                <a:spcPts val="2200"/>
              </a:lnSpc>
              <a:buSzPct val="100000"/>
              <a:buFont typeface="+mj-lt"/>
              <a:buAutoNum type="arabicPeriod"/>
            </a:pPr>
            <a:r>
              <a:rPr lang="fr-CA" sz="2000"/>
              <a:t>Taux d’intérêt prévu : Aucun changement</a:t>
            </a:r>
          </a:p>
          <a:p>
            <a:pPr marL="0" indent="0" eaLnBrk="1" hangingPunct="1">
              <a:lnSpc>
                <a:spcPts val="2200"/>
              </a:lnSpc>
              <a:buNone/>
            </a:pPr>
            <a:endParaRPr lang="fr-CA" sz="2000"/>
          </a:p>
          <a:p>
            <a:pPr marL="0" indent="0" eaLnBrk="1" hangingPunct="1">
              <a:lnSpc>
                <a:spcPts val="2200"/>
              </a:lnSpc>
              <a:buNone/>
            </a:pPr>
            <a:r>
              <a:rPr lang="fr-CA" sz="2000" b="1">
                <a:solidFill>
                  <a:srgbClr val="005954"/>
                </a:solidFill>
              </a:rPr>
              <a:t>Répondez à la question de réflexion pour la partie C.</a:t>
            </a:r>
          </a:p>
          <a:p>
            <a:pPr marL="0" indent="0" eaLnBrk="1" hangingPunct="1">
              <a:lnSpc>
                <a:spcPts val="2200"/>
              </a:lnSpc>
              <a:buNone/>
            </a:pPr>
            <a:endParaRPr lang="en-US" altLang="en-US" sz="24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F53EF6-1808-34CB-DC04-672BCFD8DFA9}"/>
              </a:ext>
            </a:extLst>
          </p:cNvPr>
          <p:cNvSpPr txBox="1">
            <a:spLocks/>
          </p:cNvSpPr>
          <p:nvPr/>
        </p:nvSpPr>
        <p:spPr bwMode="auto">
          <a:xfrm>
            <a:off x="620713" y="685800"/>
            <a:ext cx="79232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CA" sz="3000" kern="0"/>
              <a:t>Partie C : Mise de fonds</a:t>
            </a:r>
          </a:p>
        </p:txBody>
      </p:sp>
    </p:spTree>
    <p:extLst>
      <p:ext uri="{BB962C8B-B14F-4D97-AF65-F5344CB8AC3E}">
        <p14:creationId xmlns:p14="http://schemas.microsoft.com/office/powerpoint/2010/main" val="40144304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fr-CA" sz="3000"/>
              <a:t>Billet de sortie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326250"/>
            <a:ext cx="7923212" cy="4176713"/>
          </a:xfrm>
        </p:spPr>
        <p:txBody>
          <a:bodyPr>
            <a:normAutofit/>
          </a:bodyPr>
          <a:lstStyle/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Si vous devez faire un achat à crédit (p. ex. une automobile ou une maison), quels facteurs prendrez-vous en considération dans le choix de votre prêt? Utilisez un maximum de termes du mur de mots dans votre réponse.</a:t>
            </a:r>
          </a:p>
          <a:p>
            <a:pPr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D’après vous, pourquoi certaines personnes empruntent-elles de l’argent pour faire un achat au lieu d’économiser l’argent nécessaire?</a:t>
            </a:r>
          </a:p>
        </p:txBody>
      </p:sp>
      <p:sp>
        <p:nvSpPr>
          <p:cNvPr id="2" name="Teardrop 1">
            <a:extLst>
              <a:ext uri="{FF2B5EF4-FFF2-40B4-BE49-F238E27FC236}">
                <a16:creationId xmlns:a16="http://schemas.microsoft.com/office/drawing/2014/main" id="{DEE23F17-0CD4-A23B-96D2-8E9BFD75C44C}"/>
              </a:ext>
            </a:extLst>
          </p:cNvPr>
          <p:cNvSpPr/>
          <p:nvPr/>
        </p:nvSpPr>
        <p:spPr bwMode="auto">
          <a:xfrm>
            <a:off x="2578607" y="3690696"/>
            <a:ext cx="6143157" cy="2859993"/>
          </a:xfrm>
          <a:prstGeom prst="teardrop">
            <a:avLst/>
          </a:prstGeom>
          <a:noFill/>
          <a:ln w="76200" cap="flat" cmpd="sng" algn="ctr">
            <a:solidFill>
              <a:srgbClr val="FDCE3A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2594157703">
                  <a:custGeom>
                    <a:avLst/>
                    <a:gdLst>
                      <a:gd name="connsiteX0" fmla="*/ 0 w 5111799"/>
                      <a:gd name="connsiteY0" fmla="*/ 1584176 h 3168351"/>
                      <a:gd name="connsiteX1" fmla="*/ 2555900 w 5111799"/>
                      <a:gd name="connsiteY1" fmla="*/ 0 h 3168351"/>
                      <a:gd name="connsiteX2" fmla="*/ 3220434 w 5111799"/>
                      <a:gd name="connsiteY2" fmla="*/ 0 h 3168351"/>
                      <a:gd name="connsiteX3" fmla="*/ 3808291 w 5111799"/>
                      <a:gd name="connsiteY3" fmla="*/ 0 h 3168351"/>
                      <a:gd name="connsiteX4" fmla="*/ 4498383 w 5111799"/>
                      <a:gd name="connsiteY4" fmla="*/ 0 h 3168351"/>
                      <a:gd name="connsiteX5" fmla="*/ 5111799 w 5111799"/>
                      <a:gd name="connsiteY5" fmla="*/ 0 h 3168351"/>
                      <a:gd name="connsiteX6" fmla="*/ 5111799 w 5111799"/>
                      <a:gd name="connsiteY6" fmla="*/ 512217 h 3168351"/>
                      <a:gd name="connsiteX7" fmla="*/ 5111799 w 5111799"/>
                      <a:gd name="connsiteY7" fmla="*/ 1008592 h 3168351"/>
                      <a:gd name="connsiteX8" fmla="*/ 5111799 w 5111799"/>
                      <a:gd name="connsiteY8" fmla="*/ 1584176 h 3168351"/>
                      <a:gd name="connsiteX9" fmla="*/ 2555899 w 5111799"/>
                      <a:gd name="connsiteY9" fmla="*/ 3168352 h 3168351"/>
                      <a:gd name="connsiteX10" fmla="*/ -1 w 5111799"/>
                      <a:gd name="connsiteY10" fmla="*/ 1584176 h 3168351"/>
                      <a:gd name="connsiteX11" fmla="*/ 0 w 5111799"/>
                      <a:gd name="connsiteY11" fmla="*/ 1584176 h 3168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111799" h="3168351" extrusionOk="0">
                        <a:moveTo>
                          <a:pt x="0" y="1584176"/>
                        </a:moveTo>
                        <a:cubicBezTo>
                          <a:pt x="-30827" y="743801"/>
                          <a:pt x="1121083" y="201942"/>
                          <a:pt x="2555900" y="0"/>
                        </a:cubicBezTo>
                        <a:cubicBezTo>
                          <a:pt x="2824464" y="-29850"/>
                          <a:pt x="3045935" y="-2520"/>
                          <a:pt x="3220434" y="0"/>
                        </a:cubicBezTo>
                        <a:cubicBezTo>
                          <a:pt x="3394933" y="2520"/>
                          <a:pt x="3600233" y="3885"/>
                          <a:pt x="3808291" y="0"/>
                        </a:cubicBezTo>
                        <a:cubicBezTo>
                          <a:pt x="4016349" y="-3885"/>
                          <a:pt x="4166654" y="-1801"/>
                          <a:pt x="4498383" y="0"/>
                        </a:cubicBezTo>
                        <a:cubicBezTo>
                          <a:pt x="4830112" y="1801"/>
                          <a:pt x="4853644" y="10943"/>
                          <a:pt x="5111799" y="0"/>
                        </a:cubicBezTo>
                        <a:cubicBezTo>
                          <a:pt x="5112902" y="130640"/>
                          <a:pt x="5132028" y="398551"/>
                          <a:pt x="5111799" y="512217"/>
                        </a:cubicBezTo>
                        <a:cubicBezTo>
                          <a:pt x="5091570" y="625883"/>
                          <a:pt x="5116514" y="791057"/>
                          <a:pt x="5111799" y="1008592"/>
                        </a:cubicBezTo>
                        <a:cubicBezTo>
                          <a:pt x="5107084" y="1226128"/>
                          <a:pt x="5131944" y="1464085"/>
                          <a:pt x="5111799" y="1584176"/>
                        </a:cubicBezTo>
                        <a:cubicBezTo>
                          <a:pt x="5362493" y="2313748"/>
                          <a:pt x="4227731" y="3254951"/>
                          <a:pt x="2555899" y="3168352"/>
                        </a:cubicBezTo>
                        <a:cubicBezTo>
                          <a:pt x="992107" y="3188980"/>
                          <a:pt x="194358" y="2418761"/>
                          <a:pt x="-1" y="1584176"/>
                        </a:cubicBezTo>
                        <a:lnTo>
                          <a:pt x="0" y="1584176"/>
                        </a:ln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E45B55-28F8-D98A-C1EA-B45E2C58F0BE}"/>
              </a:ext>
            </a:extLst>
          </p:cNvPr>
          <p:cNvSpPr txBox="1"/>
          <p:nvPr/>
        </p:nvSpPr>
        <p:spPr>
          <a:xfrm>
            <a:off x="3512712" y="5218185"/>
            <a:ext cx="15488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/>
              <a:t>Taux d’intérêt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9BDE08-88CC-8CB2-3B86-C0D793A8AF30}"/>
              </a:ext>
            </a:extLst>
          </p:cNvPr>
          <p:cNvSpPr txBox="1"/>
          <p:nvPr/>
        </p:nvSpPr>
        <p:spPr>
          <a:xfrm>
            <a:off x="3327863" y="4792634"/>
            <a:ext cx="23503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/>
              <a:t>Intérêt composé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BFA921-2ECB-1FCF-D936-7E6783492E4D}"/>
              </a:ext>
            </a:extLst>
          </p:cNvPr>
          <p:cNvSpPr txBox="1"/>
          <p:nvPr/>
        </p:nvSpPr>
        <p:spPr>
          <a:xfrm>
            <a:off x="3526672" y="5644568"/>
            <a:ext cx="1337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/>
              <a:t>Durée du prêt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DF0D12-0D4B-2B1C-B65D-971A16FDE148}"/>
              </a:ext>
            </a:extLst>
          </p:cNvPr>
          <p:cNvSpPr txBox="1"/>
          <p:nvPr/>
        </p:nvSpPr>
        <p:spPr>
          <a:xfrm>
            <a:off x="5182344" y="5899783"/>
            <a:ext cx="1895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/>
              <a:t>Mise de fonds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B6F68A-7C48-B245-5E96-2AA8FCC4EA8B}"/>
              </a:ext>
            </a:extLst>
          </p:cNvPr>
          <p:cNvSpPr txBox="1"/>
          <p:nvPr/>
        </p:nvSpPr>
        <p:spPr>
          <a:xfrm>
            <a:off x="6256690" y="3779968"/>
            <a:ext cx="1095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/>
              <a:t>Date d’échéance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3935A6-BBD5-96EB-85F9-8AC55DE98E4B}"/>
              </a:ext>
            </a:extLst>
          </p:cNvPr>
          <p:cNvSpPr txBox="1"/>
          <p:nvPr/>
        </p:nvSpPr>
        <p:spPr>
          <a:xfrm>
            <a:off x="6397064" y="4184339"/>
            <a:ext cx="9845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/>
              <a:t>Annuel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01A6BD-901C-9F6C-9BF7-1726E72C33A8}"/>
              </a:ext>
            </a:extLst>
          </p:cNvPr>
          <p:cNvSpPr txBox="1"/>
          <p:nvPr/>
        </p:nvSpPr>
        <p:spPr>
          <a:xfrm>
            <a:off x="6294411" y="4651634"/>
            <a:ext cx="18117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/>
              <a:t>Semestrielle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9630E-27DC-078D-192E-337E268A152C}"/>
              </a:ext>
            </a:extLst>
          </p:cNvPr>
          <p:cNvSpPr txBox="1"/>
          <p:nvPr/>
        </p:nvSpPr>
        <p:spPr>
          <a:xfrm>
            <a:off x="6537461" y="5041759"/>
            <a:ext cx="1237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/>
              <a:t>Trimestrielle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41653E-7FDA-D74A-6E1A-B7B7BB6A9189}"/>
              </a:ext>
            </a:extLst>
          </p:cNvPr>
          <p:cNvSpPr txBox="1"/>
          <p:nvPr/>
        </p:nvSpPr>
        <p:spPr>
          <a:xfrm>
            <a:off x="6659094" y="5514298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/>
              <a:t>Mensuelle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951D20-D1DA-75B2-F162-DF0A34246F5D}"/>
              </a:ext>
            </a:extLst>
          </p:cNvPr>
          <p:cNvSpPr txBox="1"/>
          <p:nvPr/>
        </p:nvSpPr>
        <p:spPr>
          <a:xfrm>
            <a:off x="3526672" y="4407200"/>
            <a:ext cx="1880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/>
              <a:t>Intérêt simple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31A283-8E7C-A0D9-12A0-7827A0021173}"/>
              </a:ext>
            </a:extLst>
          </p:cNvPr>
          <p:cNvSpPr txBox="1"/>
          <p:nvPr/>
        </p:nvSpPr>
        <p:spPr>
          <a:xfrm>
            <a:off x="518019" y="4851689"/>
            <a:ext cx="2427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/>
              <a:t>Mur de mots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64ABC9-523E-6301-E697-CBAD0617076F}"/>
              </a:ext>
            </a:extLst>
          </p:cNvPr>
          <p:cNvSpPr txBox="1"/>
          <p:nvPr/>
        </p:nvSpPr>
        <p:spPr>
          <a:xfrm>
            <a:off x="3709573" y="4020061"/>
            <a:ext cx="1170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/>
              <a:t>Capital</a:t>
            </a:r>
          </a:p>
        </p:txBody>
      </p:sp>
    </p:spTree>
    <p:extLst>
      <p:ext uri="{BB962C8B-B14F-4D97-AF65-F5344CB8AC3E}">
        <p14:creationId xmlns:p14="http://schemas.microsoft.com/office/powerpoint/2010/main" val="1139576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LongProperties xmlns="http://schemas.microsoft.com/office/2006/metadata/longPropertie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493094-0435-4eae-a32c-76983131fc0f">
      <Terms xmlns="http://schemas.microsoft.com/office/infopath/2007/PartnerControls"/>
    </lcf76f155ced4ddcb4097134ff3c332f>
    <TaxCatchAll xmlns="1bca0e2f-16d9-4d6a-8327-7fd70d55969c" xsi:nil="true"/>
    <SharedWithUsers xmlns="1bca0e2f-16d9-4d6a-8327-7fd70d55969c">
      <UserInfo>
        <DisplayName>Ellie Chan</DisplayName>
        <AccountId>12</AccountId>
        <AccountType/>
      </UserInfo>
      <UserInfo>
        <DisplayName>Teal Booth</DisplayName>
        <AccountId>126</AccountId>
        <AccountType/>
      </UserInfo>
      <UserInfo>
        <DisplayName>Jason Lam</DisplayName>
        <AccountId>178</AccountId>
        <AccountType/>
      </UserInfo>
    </SharedWithUsers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5E0CEC-0EDD-4AF9-A2EB-8FE71F2303DA}">
  <ds:schemaRefs>
    <ds:schemaRef ds:uri="1bca0e2f-16d9-4d6a-8327-7fd70d55969c"/>
    <ds:schemaRef ds:uri="f6493094-0435-4eae-a32c-76983131fc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6BAB852A-0F1E-43AF-86DD-CDEB92FA258D}">
  <ds:schemaRefs>
    <ds:schemaRef ds:uri="1bca0e2f-16d9-4d6a-8327-7fd70d55969c"/>
    <ds:schemaRef ds:uri="f6493094-0435-4eae-a32c-76983131fc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1400</Words>
  <Application>Microsoft Office PowerPoint</Application>
  <PresentationFormat>On-screen Show (4:3)</PresentationFormat>
  <Paragraphs>144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Open Sans</vt:lpstr>
      <vt:lpstr>Office Theme</vt:lpstr>
      <vt:lpstr>Combien est-ce que ça coûte vraiment?</vt:lpstr>
      <vt:lpstr>Remarque spéciale à l’intention du personnel enseignant</vt:lpstr>
      <vt:lpstr>Partie A : Taux d’intérêt simple</vt:lpstr>
      <vt:lpstr>Partie A : Taux d’intérêt simple</vt:lpstr>
      <vt:lpstr>PowerPoint Presentation</vt:lpstr>
      <vt:lpstr>PowerPoint Presentation</vt:lpstr>
      <vt:lpstr>Partie B : Taux d’intérêt composé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Partie B : Taux d’intérêt composé</vt:lpstr>
      <vt:lpstr>Questions de réflexion</vt:lpstr>
      <vt:lpstr>Partie C : Mise de fonds</vt:lpstr>
      <vt:lpstr>PowerPoint Presentation</vt:lpstr>
      <vt:lpstr>PowerPoint Presentation</vt:lpstr>
      <vt:lpstr>PowerPoint Presentation</vt:lpstr>
      <vt:lpstr>Billet de sortie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4</cp:revision>
  <dcterms:created xsi:type="dcterms:W3CDTF">2011-06-06T13:23:04Z</dcterms:created>
  <dcterms:modified xsi:type="dcterms:W3CDTF">2023-03-29T15:06:30Z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0x0101006F7E63EF2496EC4A8317235C224509C7</vt:lpwstr>
  </property>
  <property fmtid="{D5CDD505-2E9C-101B-9397-08002B2CF9AE}" pid="6" name="MediaServiceImageTags">
    <vt:lpwstr/>
  </property>
</Properties>
</file>